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88" r:id="rId4"/>
    <p:sldId id="305" r:id="rId5"/>
    <p:sldId id="313" r:id="rId6"/>
    <p:sldId id="306" r:id="rId7"/>
    <p:sldId id="314" r:id="rId8"/>
    <p:sldId id="311" r:id="rId9"/>
    <p:sldId id="312" r:id="rId10"/>
    <p:sldId id="259" r:id="rId11"/>
    <p:sldId id="260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300" r:id="rId22"/>
    <p:sldId id="298" r:id="rId23"/>
    <p:sldId id="279" r:id="rId24"/>
    <p:sldId id="281" r:id="rId25"/>
    <p:sldId id="284" r:id="rId26"/>
    <p:sldId id="285" r:id="rId27"/>
    <p:sldId id="283" r:id="rId28"/>
    <p:sldId id="287" r:id="rId29"/>
    <p:sldId id="302" r:id="rId30"/>
    <p:sldId id="303" r:id="rId31"/>
    <p:sldId id="304" r:id="rId32"/>
    <p:sldId id="293" r:id="rId33"/>
    <p:sldId id="294" r:id="rId34"/>
    <p:sldId id="295" r:id="rId35"/>
    <p:sldId id="296" r:id="rId36"/>
    <p:sldId id="297" r:id="rId37"/>
    <p:sldId id="301" r:id="rId38"/>
    <p:sldId id="307" r:id="rId39"/>
    <p:sldId id="308" r:id="rId40"/>
    <p:sldId id="309" r:id="rId41"/>
    <p:sldId id="310" r:id="rId42"/>
    <p:sldId id="315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9" r:id="rId55"/>
    <p:sldId id="330" r:id="rId56"/>
    <p:sldId id="331" r:id="rId57"/>
    <p:sldId id="332" r:id="rId58"/>
    <p:sldId id="333" r:id="rId59"/>
    <p:sldId id="334" r:id="rId60"/>
    <p:sldId id="337" r:id="rId61"/>
    <p:sldId id="335" r:id="rId62"/>
    <p:sldId id="336" r:id="rId63"/>
    <p:sldId id="338" r:id="rId64"/>
    <p:sldId id="339" r:id="rId65"/>
    <p:sldId id="340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0" autoAdjust="0"/>
    <p:restoredTop sz="94660"/>
  </p:normalViewPr>
  <p:slideViewPr>
    <p:cSldViewPr snapToGrid="0">
      <p:cViewPr>
        <p:scale>
          <a:sx n="75" d="100"/>
          <a:sy n="75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B0F5-FE20-4534-A188-72175C25868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9117-7054-4E4A-8492-B957719F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84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5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9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49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083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262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349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5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5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7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51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43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70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20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744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085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02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664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75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81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4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015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647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81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2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4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00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39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240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30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31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29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244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21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84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19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1701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5404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28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4776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1191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386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27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1935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72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439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138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341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0648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299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233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522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36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132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2185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6572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4504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7765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593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88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4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9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6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CB2BADA1-5A4A-4C0C-9A17-5CE579430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7532-A5D2-4801-A9AC-E528B16AC7F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157154/ADMA_slides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fcvdi.org/projects/year-2-jche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-1" y="0"/>
            <a:ext cx="12192001" cy="4043966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22" y="64"/>
              <a:ext cx="5261" cy="38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Event detection state-of-the-art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Research articles summary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2016/06/24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3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820"/>
            <a:ext cx="12192000" cy="105425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2"/>
              <a:ext cx="6092" cy="62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1/6 - On event detection from Spatial Time Series for Urban Traffic applications,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 – Relevant parts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312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344487" indent="-342900">
              <a:buFontTx/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</a:rPr>
              <a:t>Type of functions for data processing </a:t>
            </a:r>
            <a:r>
              <a:rPr lang="en-US" sz="1800" b="1" dirty="0">
                <a:latin typeface="Calibri" panose="020F0502020204030204" pitchFamily="34" charset="0"/>
                <a:sym typeface="Wingdings" panose="05000000000000000000" pitchFamily="2" charset="2"/>
              </a:rPr>
              <a:t> Priority 2 (P2)</a:t>
            </a:r>
            <a:endParaRPr lang="en-US" sz="1800" b="1" dirty="0">
              <a:latin typeface="Calibri" panose="020F0502020204030204" pitchFamily="34" charset="0"/>
            </a:endParaRP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Different ways to aggregate or smooth data</a:t>
            </a:r>
          </a:p>
          <a:p>
            <a:pPr marL="344487" indent="-342900">
              <a:buAutoNum type="arabicPeriod"/>
            </a:pPr>
            <a:endParaRPr lang="en-US" sz="1800" b="1" dirty="0">
              <a:latin typeface="Calibri" panose="020F0502020204030204" pitchFamily="34" charset="0"/>
            </a:endParaRPr>
          </a:p>
          <a:p>
            <a:pPr marL="344487" indent="-342900"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</a:rPr>
              <a:t>Event pattern matching techniques </a:t>
            </a:r>
            <a:r>
              <a:rPr lang="en-US" sz="18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P2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Compare data features to predefined </a:t>
            </a:r>
            <a:r>
              <a:rPr lang="en-US" sz="1800" b="1" i="1" dirty="0" smtClean="0">
                <a:latin typeface="Calibri" panose="020F0502020204030204" pitchFamily="34" charset="0"/>
              </a:rPr>
              <a:t>or learned</a:t>
            </a:r>
            <a:r>
              <a:rPr lang="en-US" sz="1800" dirty="0" smtClean="0">
                <a:latin typeface="Calibri" panose="020F0502020204030204" pitchFamily="34" charset="0"/>
              </a:rPr>
              <a:t> patterns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800" b="1" dirty="0" smtClean="0">
              <a:latin typeface="Calibri" panose="020F0502020204030204" pitchFamily="34" charset="0"/>
            </a:endParaRPr>
          </a:p>
          <a:p>
            <a:pPr marL="344487" indent="-342900"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</a:rPr>
              <a:t>Anomaly detection on spatial time series </a:t>
            </a:r>
            <a:r>
              <a:rPr lang="en-US" sz="18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Priority 1 (P1)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8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Statistical approach </a:t>
            </a:r>
            <a:r>
              <a:rPr lang="en-US" sz="18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Core scope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(Human driver behavior  more complex, P2)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Unsupervised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(Tree Approach  not implemented  out)</a:t>
            </a:r>
          </a:p>
        </p:txBody>
      </p:sp>
    </p:spTree>
    <p:extLst>
      <p:ext uri="{BB962C8B-B14F-4D97-AF65-F5344CB8AC3E}">
        <p14:creationId xmlns:p14="http://schemas.microsoft.com/office/powerpoint/2010/main" val="395375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 – Literature in Statistical &amp; Unsupervised traffic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ano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. detection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5613" y="1249250"/>
            <a:ext cx="5535638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 approach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5613" y="1751525"/>
            <a:ext cx="5535638" cy="498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2013 [25]: trajectory data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grid points : P1 ++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-Neill framework on taxi spatial time series data</a:t>
            </a:r>
          </a:p>
          <a:p>
            <a:pPr marL="630237" lvl="2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Yang 2014 [34]: non-parametric Bayesian statistics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P1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Univariate, can be extended to multivariate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Bayesian = interpretability in Neill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Non-parametric = adaptability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Passow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2013 [26]: Neural network  OUT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Anomaly detection not the goal of article but nice features, unclear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Yueming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Yuan 2011 [36]: Least Squares SVM  OUT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Goal: detect outliers in mobile handover data to achieve good travel speed estimation of cars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Trilles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[33]: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CUMulative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SUM extension  Very basic, not very relevant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Multi/Univariate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Visual Dash Board application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Real-time anomaly detection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Very basic model: anomaly if above threshold mean + 5* variance / calculated for each point time series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separatley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5500" y="1249250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Unsupervised approach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145500" y="1751526"/>
            <a:ext cx="5342455" cy="15712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Yang 2011 [35] – </a:t>
            </a:r>
            <a:r>
              <a:rPr lang="en-US" sz="1400" b="1" dirty="0" err="1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knn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manifold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P1</a:t>
            </a:r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sensor data as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highdimensional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time series</a:t>
            </a:r>
          </a:p>
          <a:p>
            <a:pPr marL="630237" lvl="2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err="1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Guo</a:t>
            </a:r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2014 [15]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P1</a:t>
            </a:r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data: loop sensors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focuses on pattern changing detection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5500" y="3470855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Possible improvements</a:t>
            </a:r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space-time 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series event detection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145500" y="3973132"/>
            <a:ext cx="5342455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Combining heterogeneous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Adaptive data stream models</a:t>
            </a:r>
          </a:p>
          <a:p>
            <a:pPr marL="1430337" lvl="3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changes over time  </a:t>
            </a:r>
            <a:r>
              <a:rPr lang="en-US" sz="1400" i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concept drift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 expert knowledge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processing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5613" y="3541692"/>
            <a:ext cx="534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50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2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/6 - Pang 2015, On Detection of Emerging Anomalous Traffic Patterns using GPS Data – Very relevant article - Overview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156112"/>
            <a:ext cx="11479931" cy="549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Main idea  Very relevant paper for our work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Goal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: monitor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emergence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of unexpected behavior in Beijing = anomalous traffic pattern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Likelihood Ratio Test statistic framework // </a:t>
            </a:r>
            <a:r>
              <a:rPr lang="en-US" sz="16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Neill-</a:t>
            </a:r>
            <a:r>
              <a:rPr lang="en-US" sz="1600" b="1" i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600" b="1" i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http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://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research.microsoft.com/pubs/157154/ADMA_slides.pdf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summary of Dec 2011 preliminary version</a:t>
            </a:r>
          </a:p>
          <a:p>
            <a:pPr marL="0" lvl="1" indent="0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Same as our taxi data - Trajectory taxi data  count per grid cell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Grid resolution: low in tests 8x8 Beijing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 precision: 15mins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Study period duration: ~15 days</a:t>
            </a:r>
          </a:p>
          <a:p>
            <a:pPr marL="0" lvl="1" indent="0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Type of event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Contiguous spatial cells and time intervals  </a:t>
            </a:r>
            <a:r>
              <a:rPr lang="en-US" sz="16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no periodic events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Emerging or Persistent  two different tests</a:t>
            </a:r>
          </a:p>
          <a:p>
            <a:pPr marL="0" lvl="1" indent="0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Urban taxi data  Same type of experiments that the one done using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on NY taxi data</a:t>
            </a:r>
          </a:p>
          <a:p>
            <a:pPr marL="0" lvl="1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Computation</a:t>
            </a:r>
          </a:p>
          <a:p>
            <a:pPr marL="458787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Biggest issue  still very expensive O(n^4) for n*n grid and n time steps</a:t>
            </a:r>
          </a:p>
          <a:p>
            <a:pPr marL="458787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Neill’s LTSS seems not to be implemented – </a:t>
            </a:r>
            <a:r>
              <a:rPr lang="en-US" sz="16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First version of article is from 2011, LTSS was not published at that time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5229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Article plan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156112"/>
            <a:ext cx="11479931" cy="574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Related work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Traffic outliers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Outlier detection methods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Performance issue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Background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LRT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Constrained Maximum Likelihood Estimation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Monte-Carlo Simulation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Upper-bounding Methodology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Proposed Statistical Models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PTSO: Persistent Spatio-Temporal Outlier Model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ESTO: Emerging Spatio-Temporal Outlier Model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Upper-bounding Strategy and Pruning Mechanism for Proposed Framework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Upper-bounding Strategy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Pre-computation and Pruning Mechanism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Experiment, Results and Analysis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Results on Synthetic Data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Evaluations on Synthetic Data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Case Studies: Beijing Taxi GPS Data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Conclusion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Future work</a:t>
            </a:r>
          </a:p>
          <a:p>
            <a:pPr marL="231774" lvl="1" indent="-342900">
              <a:buAutoNum type="arabicPeriod"/>
            </a:pPr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649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1. Related work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285613" y="1097322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Traffic Outliers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5613" y="1452728"/>
            <a:ext cx="5496209" cy="11874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Chawla 2012 [7]: Anomaly detection from a root cause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Zheng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2011 [6]: Urban computing with taxis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Trajectory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Wingdings" panose="05000000000000000000" pitchFamily="2" charset="2"/>
              <a:buChar char="à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different because use a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statistical approach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and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different definition for anomalous pattern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613" y="2756078"/>
            <a:ext cx="5496209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Statistical-based outlier detection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85613" y="3103807"/>
            <a:ext cx="5496209" cy="287199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Principle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Statistical model fitted to normal behavior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Observations that differ significantly from fitted model  outlier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// Neill &amp;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Output of statistical OD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Ranked list of outliers //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analyze only the top or set a selection threshold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Parametric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Non-parametric approach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 classic parametric LRT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Challenge: Computation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5045" y="1097322"/>
            <a:ext cx="619245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Statistical OD Literature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5875045" y="1433309"/>
            <a:ext cx="6192459" cy="4542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Classic: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1997-2008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Poisson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Bernouilli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then ordinal, exponential,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normal models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Persistent event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Niell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2005 [16]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Modified test statistic to handle time as distinct feature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Detects global and local emerging cluster (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emerging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nature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tbc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Tango 2010 [27]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Another space-time scan statistic for detecting emerging outbreaks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NegBin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model, takes into account possible time-to-time variation of Po mean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2009 [2]  Seems to be main inspiration of Pang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Generic LRT framework for any underlying statistics model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Generic pruning strategy to reduce computation costs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Purely spatial</a:t>
            </a:r>
          </a:p>
        </p:txBody>
      </p:sp>
    </p:spTree>
    <p:extLst>
      <p:ext uri="{BB962C8B-B14F-4D97-AF65-F5344CB8AC3E}">
        <p14:creationId xmlns:p14="http://schemas.microsoft.com/office/powerpoint/2010/main" val="146267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2. Theoretical background 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333841" y="1155378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Monte-Carlo Simulation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6333841" y="1491365"/>
            <a:ext cx="5496209" cy="11101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Used to compute p-value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Generate replicas of the dataset under null hypothesis (typical 9999)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p-value 5% = allegedly anomalous LRT among the 500 highest values of the test statistic of all replicas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125" y="1155378"/>
            <a:ext cx="5754578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125" y="1491365"/>
            <a:ext cx="5754578" cy="507686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Test hypotheses framework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H0: region R is no different from the rest of normal space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H1: R is anomalous</a:t>
            </a:r>
          </a:p>
          <a:p>
            <a:pPr marL="458787" lvl="1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Can plug in any statistical distribution model (Poisson, Gaussian…)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Likelihood Ratio definition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model to R with Maximum Likelihood Estimate  Po(θ1)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model to G\R with MLE  Po(θ0)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model to G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mith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MLE  Po(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θG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1587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4537" lvl="1" indent="-285750">
              <a:buFont typeface="Wingdings" panose="05000000000000000000" pitchFamily="2" charset="2"/>
              <a:buChar char="à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4537" lvl="1" indent="-285750">
              <a:buFont typeface="Wingdings" panose="05000000000000000000" pitchFamily="2" charset="2"/>
              <a:buChar char="à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458787" lvl="1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Assessing anomalousness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Under assumptions LRT follows k-chi-square distribution 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Otherwise, Monte-Carlo simulation used to assess statistical significance  </a:t>
            </a: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Neill / </a:t>
            </a:r>
            <a:r>
              <a:rPr lang="en-US" sz="1400" b="1" i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3841" y="2778116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Upper-bounding methodology [2]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333841" y="3114103"/>
            <a:ext cx="5496209" cy="16169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LRT [2]  Pruning strategy extended by Pang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 bound LR for a region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LR(R1 U R2) &lt; LR(R1) * LR(R2)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Some regions R1 U R2 can be skipped “pruning” if bound below p-value threshold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78995"/>
            <a:ext cx="4420140" cy="8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4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3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. Proposed statistical models &amp; 4. Computation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3694" y="3421153"/>
            <a:ext cx="6122366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Persistent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Emerging statistical test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283694" y="3757140"/>
            <a:ext cx="6122366" cy="310085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Persistent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fitted to R is consistent over time  Po(θ1)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Emerging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fitted to R is non-decreasing over time  Po(θ1_t1), Po(θ1_t2)…</a:t>
            </a:r>
          </a:p>
          <a:p>
            <a:pPr marL="287337" indent="-285750">
              <a:buFont typeface="Wingdings" panose="05000000000000000000" pitchFamily="2" charset="2"/>
              <a:buChar char="è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Advanced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step compared to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/Neill</a:t>
            </a:r>
          </a:p>
          <a:p>
            <a:pPr marL="287337" indent="-285750">
              <a:buFont typeface="Wingdings" panose="05000000000000000000" pitchFamily="2" charset="2"/>
              <a:buChar char="è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Wingdings" panose="05000000000000000000" pitchFamily="2" charset="2"/>
              <a:buChar char="è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Wingdings" panose="05000000000000000000" pitchFamily="2" charset="2"/>
              <a:buChar char="è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Uses constrained MLE = MLE with multiple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parameters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4493" y="1041522"/>
            <a:ext cx="5306096" cy="4031087"/>
            <a:chOff x="6284888" y="3114101"/>
            <a:chExt cx="5306096" cy="4062304"/>
          </a:xfrm>
        </p:grpSpPr>
        <p:sp>
          <p:nvSpPr>
            <p:cNvPr id="3" name="Rectangle 2"/>
            <p:cNvSpPr/>
            <p:nvPr/>
          </p:nvSpPr>
          <p:spPr>
            <a:xfrm>
              <a:off x="6490953" y="3186229"/>
              <a:ext cx="4880302" cy="37456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Computation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90952" y="3560796"/>
              <a:ext cx="4880302" cy="34339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7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Brute force for n*n grid and T time steps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O(n^4*T^2)  O(n^6) for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T~n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=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SaTScan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computation (without cluster size bound)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587"/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Upper-bounding strategy and Pruning </a:t>
              </a:r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Mechanism 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After pruning,</a:t>
              </a: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theory new computation for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T~n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: O(n^4)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Pruning rate is strong: &gt;95%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587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Experimental computation times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u="dbl" dirty="0" smtClean="0">
                  <a:solidFill>
                    <a:schemeClr val="tx1"/>
                  </a:solidFill>
                  <a:uFill>
                    <a:solidFill>
                      <a:srgbClr val="FFC000"/>
                    </a:solidFill>
                  </a:uFill>
                  <a:latin typeface="Calibri" panose="020F0502020204030204" pitchFamily="34" charset="0"/>
                  <a:sym typeface="Wingdings" panose="05000000000000000000" pitchFamily="2" charset="2"/>
                </a:rPr>
                <a:t>On 128*16grid*16t  60% of brute force </a:t>
              </a:r>
              <a:r>
                <a:rPr lang="en-US" sz="1400" b="1" i="1" u="dbl" dirty="0" smtClean="0">
                  <a:solidFill>
                    <a:schemeClr val="tx1"/>
                  </a:solidFill>
                  <a:uFill>
                    <a:solidFill>
                      <a:srgbClr val="FFC000"/>
                    </a:solidFill>
                  </a:uFill>
                  <a:latin typeface="Calibri" panose="020F0502020204030204" pitchFamily="34" charset="0"/>
                  <a:sym typeface="Wingdings" panose="05000000000000000000" pitchFamily="2" charset="2"/>
                </a:rPr>
                <a:t>(Why so bad?)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endParaRPr lang="en-US" sz="1400" b="1" i="1" u="dbl" dirty="0">
                <a:solidFill>
                  <a:schemeClr val="tx1"/>
                </a:solidFill>
                <a:uFill>
                  <a:solidFill>
                    <a:srgbClr val="FFC000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587"/>
              <a:r>
                <a:rPr lang="en-US" sz="1400" b="1" i="1" dirty="0" smtClean="0">
                  <a:solidFill>
                    <a:schemeClr val="tx1"/>
                  </a:solidFill>
                  <a:uFill>
                    <a:solidFill>
                      <a:srgbClr val="FFC000"/>
                    </a:solidFill>
                  </a:uFill>
                  <a:latin typeface="Calibri" panose="020F0502020204030204" pitchFamily="34" charset="0"/>
                  <a:sym typeface="Wingdings" panose="05000000000000000000" pitchFamily="2" charset="2"/>
                </a:rPr>
                <a:t>Neill LTSS not cited</a:t>
              </a:r>
              <a:endParaRPr lang="en-US" sz="1400" b="1" i="1" dirty="0">
                <a:solidFill>
                  <a:schemeClr val="tx1"/>
                </a:solidFill>
                <a:uFill>
                  <a:solidFill>
                    <a:srgbClr val="FFC000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284888" y="3114101"/>
              <a:ext cx="5306096" cy="40623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39001" y="1101508"/>
            <a:ext cx="619245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Handling time in (Statistical?) OD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239001" y="1437495"/>
            <a:ext cx="6192459" cy="19239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Time into account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Purely spatial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Computing spatial techniques at each time step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Treat time as one more dimension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//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vs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Persistent event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Persistent: ‘intensity’ of event constant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x3 counts during 3 days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Emerging: increasing intensity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day1 x1,5 / day2 x2 / day3 x4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4256493"/>
            <a:ext cx="3124200" cy="587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07" y="5800907"/>
            <a:ext cx="4610952" cy="5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9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. Experiments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1675" y="1155378"/>
            <a:ext cx="503336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Synthetic data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491675" y="1491364"/>
            <a:ext cx="5033362" cy="7881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Grid size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up to 128*16*16</a:t>
            </a:r>
          </a:p>
          <a:p>
            <a:pPr marL="1587" indent="0"/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Pruning rate &gt;95%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2476" y="1155378"/>
            <a:ext cx="602731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Beijing taxi data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712476" y="1491364"/>
            <a:ext cx="6027312" cy="517989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Original dataset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30k taxis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01/03/2009  31/05/2009: 4 months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Grid resolution: 8x8  </a:t>
            </a: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So low resolution !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Time precision: 15min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Experiment 1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16 days between 9am and 10am </a:t>
            </a: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Very short period studied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 days used to calculate baselines </a:t>
            </a: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Why not more? how 20 days selected?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Result: High traffic around Happy Valley, amusement park during the holiday of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Labour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Day (May 1</a:t>
            </a:r>
            <a:r>
              <a:rPr lang="en-US" sz="1400" baseline="300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3</a:t>
            </a:r>
            <a:r>
              <a:rPr lang="en-US" sz="1400" baseline="300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rd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Experiment 2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8 days between 3.15pm to 4.30pm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12 days used to calculate baselines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Result: area of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xpress Road between 03/16 and 03/20. Linked to People’s Congress from 03/01 to 03/13  more people in bus and subway, less taxis. After the event, taxis go back to normal  increasing number of taxis.</a:t>
            </a:r>
          </a:p>
          <a:p>
            <a:pPr marL="744537" lvl="1" indent="-285750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Could be more convincing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Results with higher number of regions reported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Overlapping regions with most important event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That is the reason why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exclude overlapping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675" y="2511948"/>
            <a:ext cx="503336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Experiment design: </a:t>
            </a:r>
            <a:r>
              <a:rPr lang="en-US" sz="1600" b="1" u="sng" dirty="0" smtClean="0"/>
              <a:t>Pruning Emerging Scan</a:t>
            </a:r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491675" y="2847937"/>
            <a:ext cx="5033362" cy="20374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Pruning-based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spatio temporal outlier - pesto</a:t>
            </a:r>
          </a:p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setting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Baselines are inferred from 20 days of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(TBC)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4537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supposed = 1 on historical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(guess)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For each region, parameter p inferred for the model Po(b*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p_R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Report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top cluster: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K=1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007" y="5177307"/>
            <a:ext cx="4417452" cy="123637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Very limited real-life experiments</a:t>
            </a:r>
            <a:endParaRPr lang="en-US" sz="2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916" y="228771"/>
            <a:ext cx="2650784" cy="27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Comparison with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&amp; Neill’s work</a:t>
              </a: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1674" y="1040201"/>
            <a:ext cx="11479931" cy="5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Pang looks for both persistent and </a:t>
            </a:r>
            <a:r>
              <a:rPr lang="en-US" sz="1500" b="1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EMERGING 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events =/= </a:t>
            </a:r>
            <a:r>
              <a:rPr lang="en-US" sz="15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Neill persistent</a:t>
            </a: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Pang assumes </a:t>
            </a:r>
            <a:r>
              <a:rPr lang="en-US" sz="15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iid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Poisson </a:t>
            </a: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distribution of counts / </a:t>
            </a:r>
            <a:r>
              <a:rPr lang="en-US" sz="1500" b="1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 has different models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</a:t>
            </a:r>
            <a:r>
              <a:rPr lang="en-US" sz="1500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experiment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, technique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chosen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=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“Space-Time permutation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” because other requested a population file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non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parametric, but </a:t>
            </a: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iid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assumptions 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uses mostly Poisson but implemented Gaussian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&amp; Non-parametric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Grid 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Pang tested on 8x8 grid of Beijing with 15min time precision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during 1 hour per day over ~15days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tested on hour time precision over a month with 4000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locations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only tested on health monitoring data, usually a small number of locations (~100), day precision over a month (</a:t>
            </a: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88974" lvl="2" indent="-342900">
              <a:buFont typeface="Arial" panose="020B0604020202020204" pitchFamily="34" charset="0"/>
              <a:buChar char="•"/>
            </a:pPr>
            <a:endParaRPr lang="en-US" sz="15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Cluster shapes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Pang scan for all rectangular shapes of the grid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scans for circular / ellipse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shapes &amp; implements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a size bound for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clusters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worked on rectangular, circular, irregular shapes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Computation 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Brute force = </a:t>
            </a: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computation O(n^4*T^2)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Pang uses pruning strategy  60% brute force computation (128x16 grid x16 time steps)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Computation central in Neill’s work: LTSS property speeds up the process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endParaRPr lang="en-US" sz="15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Event selection: Pang selects top k events / </a:t>
            </a:r>
            <a:r>
              <a:rPr lang="en-US" sz="15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selects top-k non-overlapping events (with alleged reported maximum = 10)</a:t>
            </a:r>
          </a:p>
        </p:txBody>
      </p:sp>
    </p:spTree>
    <p:extLst>
      <p:ext uri="{BB962C8B-B14F-4D97-AF65-F5344CB8AC3E}">
        <p14:creationId xmlns:p14="http://schemas.microsoft.com/office/powerpoint/2010/main" val="4249252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Questions and next steps</a:t>
              </a: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8795" y="1078838"/>
            <a:ext cx="11479931" cy="56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Since pruning rate is 95%, why is {computation with pruning} = 60% of {brute force computation} only?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The pruning may speed up a non-dominant step of the algorithm?</a:t>
            </a:r>
          </a:p>
          <a:p>
            <a:pPr marL="0" lvl="1" indent="0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Do Neill </a:t>
            </a:r>
            <a:r>
              <a:rPr lang="en-US" sz="1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Pang have the same LRT model?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Pang, success rate p is inferred for every region R and G\R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Same in </a:t>
            </a:r>
            <a:r>
              <a:rPr lang="en-US" sz="14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Neill?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 Neill LTSS property and pruning be combined for greater speed up?</a:t>
            </a:r>
          </a:p>
          <a:p>
            <a:pPr marL="0" lvl="1" indent="0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How different are the results of Pang’s persistent and emerging scan?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Persistent scan is not tested, maybe because it was too close to LRT classical framework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Definition of anomaly: what differs from your baseline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If baseline is calculated over whole weeks, then week-end activity will be considered anomaly</a:t>
            </a:r>
          </a:p>
          <a:p>
            <a:pPr marL="1200150" lvl="3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However in that case, the assumption that a persistent model holds during the studied period is inaccurate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Baseline calculation can be done with different time series analysis techniques</a:t>
            </a:r>
          </a:p>
          <a:p>
            <a:pPr marL="1200150" lvl="3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See Neill’s comparison paper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Study the different baseline strategies, is it relevant and easy to use finer models for baseline computing?</a:t>
            </a:r>
          </a:p>
          <a:p>
            <a:pPr marL="0" lvl="1"/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Can Pang scan be used for event exploration</a:t>
            </a: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?</a:t>
            </a:r>
            <a:endParaRPr lang="en-US" sz="14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Only top event, no overlapping events clearing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Test on only 1 hour of data each day, on 15 days only, on a very low resolution grid (8x8 for Beijing)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455613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What would be the influence of another model that Poisson  Gaussian, others… Did Pang choose Poisson on purpose?</a:t>
            </a:r>
          </a:p>
          <a:p>
            <a:pPr marL="0" indent="-455613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455613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Compare statistical outlier detection to other outlier detection techniques – clustering, density…</a:t>
            </a:r>
          </a:p>
        </p:txBody>
      </p:sp>
    </p:spTree>
    <p:extLst>
      <p:ext uri="{BB962C8B-B14F-4D97-AF65-F5344CB8AC3E}">
        <p14:creationId xmlns:p14="http://schemas.microsoft.com/office/powerpoint/2010/main" val="802438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>
                  <a:solidFill>
                    <a:srgbClr val="FFFFFF"/>
                  </a:solidFill>
                  <a:latin typeface="Calibri" panose="020F0502020204030204" pitchFamily="34" charset="0"/>
                </a:rPr>
                <a:t>Event detection scope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1675" y="1249250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675" y="1622737"/>
            <a:ext cx="5342455" cy="31862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What kind of dataset?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Spatial </a:t>
            </a:r>
            <a:r>
              <a:rPr lang="en-US" sz="1452" b="1" i="1" u="sng" dirty="0">
                <a:solidFill>
                  <a:prstClr val="black"/>
                </a:solidFill>
                <a:latin typeface="Calibri" panose="020F0502020204030204" pitchFamily="34" charset="0"/>
              </a:rPr>
              <a:t>time </a:t>
            </a:r>
            <a:r>
              <a:rPr lang="en-US" sz="1452" b="1" i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series</a:t>
            </a:r>
            <a:endParaRPr lang="en-US" sz="1452" b="1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Out: trajectory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Out for the moment: graph data 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Nature: counts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categorical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Counts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Univariate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Multivariate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</a:t>
            </a:r>
            <a:r>
              <a:rPr lang="en-US" sz="1452" b="1" i="1" u="sng" dirty="0">
                <a:solidFill>
                  <a:prstClr val="black"/>
                </a:solidFill>
                <a:latin typeface="Calibri" panose="020F0502020204030204" pitchFamily="34" charset="0"/>
              </a:rPr>
              <a:t>Univariate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Many new techniques focus on multivariate / heterogeneous data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streams</a:t>
            </a:r>
          </a:p>
          <a:p>
            <a:pPr lvl="0"/>
            <a:endParaRPr lang="en-US" sz="1452" b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452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Scale </a:t>
            </a:r>
            <a:endParaRPr lang="en-US" sz="1452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Space: 4000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Time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Resolution: hourly/daily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Period: couple of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years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8306" y="3994886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Generic event scope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8306" y="4368373"/>
            <a:ext cx="5342455" cy="21633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Generic / specific? 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→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 ALL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Specific 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or general event detection? →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ALL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Spatial &amp; temporal extension predefined? → </a:t>
            </a:r>
            <a:r>
              <a:rPr lang="en-US" sz="1452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One-time or periodic ?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endParaRPr lang="en-US" sz="1452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Assumption 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on the form of the event? →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None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,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but a parametric method may be used </a:t>
            </a:r>
            <a:endParaRPr lang="en-US" sz="1452" b="1" i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Parametric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non-parametric </a:t>
            </a:r>
          </a:p>
          <a:p>
            <a:pPr lvl="0"/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8306" y="1249250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Event Definition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8306" y="1622737"/>
            <a:ext cx="5342455" cy="21633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52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Event as Anomaly = Outlier</a:t>
            </a:r>
            <a:endParaRPr lang="en-US" sz="1452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Data instances that differ from a </a:t>
            </a:r>
            <a:r>
              <a:rPr lang="en-US" sz="1452" b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well defined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 normal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Clear anomaly: car accident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Depends on definition: week-end nightlife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452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Regular event?</a:t>
            </a:r>
            <a:endParaRPr lang="en-US" sz="1452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Periodic? May be detected as periodic anomalies / different techniques?</a:t>
            </a:r>
          </a:p>
        </p:txBody>
      </p:sp>
    </p:spTree>
    <p:extLst>
      <p:ext uri="{BB962C8B-B14F-4D97-AF65-F5344CB8AC3E}">
        <p14:creationId xmlns:p14="http://schemas.microsoft.com/office/powerpoint/2010/main" val="4191783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0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5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Anomaly detection: a Survey – Clear &amp; Structured - Overview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1675" y="1352282"/>
            <a:ext cx="11228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Specific to application even if some generic concepts</a:t>
            </a:r>
          </a:p>
          <a:p>
            <a:endParaRPr lang="en-US" b="1" dirty="0"/>
          </a:p>
          <a:p>
            <a:r>
              <a:rPr lang="en-US" b="1" dirty="0" smtClean="0"/>
              <a:t>Define categories according to </a:t>
            </a:r>
            <a:r>
              <a:rPr lang="en-US" b="1" u="sng" dirty="0" smtClean="0"/>
              <a:t>assumptions</a:t>
            </a:r>
            <a:r>
              <a:rPr lang="en-US" b="1" dirty="0" smtClean="0"/>
              <a:t> which define anomaly </a:t>
            </a:r>
            <a:r>
              <a:rPr lang="en-US" b="1" dirty="0" smtClean="0">
                <a:sym typeface="Wingdings" panose="05000000000000000000" pitchFamily="2" charset="2"/>
              </a:rPr>
              <a:t> different kinds of anomalies detected</a:t>
            </a:r>
            <a:endParaRPr lang="en-US" b="1" dirty="0" smtClean="0"/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Techniques developed in one area can extend to other applications</a:t>
            </a: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i="1" dirty="0" smtClean="0">
                <a:sym typeface="Wingdings" panose="05000000000000000000" pitchFamily="2" charset="2"/>
              </a:rPr>
              <a:t>Personal remark: Very clear, comprehensive survey, but most of it is not directly related to space-time analysis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 Good tool to understand the different tools used in more specific anomaly detection techniques</a:t>
            </a:r>
            <a:endParaRPr lang="en-US" i="1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0300" y="4216400"/>
            <a:ext cx="6743700" cy="1651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 techniques are specific.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You need to understand your problem and get the right corresponding technique(s).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1778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Anomaly problem definition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09107" y="1159097"/>
            <a:ext cx="9878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Anomaly</a:t>
            </a:r>
            <a:r>
              <a:rPr lang="en-US" sz="1400" dirty="0" smtClean="0"/>
              <a:t>: data that do not conform to expected behavior </a:t>
            </a:r>
            <a:r>
              <a:rPr lang="en-US" sz="1400" dirty="0" smtClean="0">
                <a:sym typeface="Wingdings" panose="05000000000000000000" pitchFamily="2" charset="2"/>
              </a:rPr>
              <a:t></a:t>
            </a:r>
            <a:r>
              <a:rPr lang="en-US" sz="1400" dirty="0" smtClean="0"/>
              <a:t> </a:t>
            </a:r>
            <a:r>
              <a:rPr lang="en-US" sz="1400" u="sng" dirty="0" smtClean="0"/>
              <a:t>well defined notion of normal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Anomaly, outlier, exceptions, aberrations, surprises…</a:t>
            </a:r>
          </a:p>
          <a:p>
            <a:endParaRPr lang="en-US" sz="1400" dirty="0" smtClean="0"/>
          </a:p>
          <a:p>
            <a:r>
              <a:rPr lang="en-US" sz="1400" b="1" dirty="0" smtClean="0"/>
              <a:t>Noise</a:t>
            </a:r>
            <a:r>
              <a:rPr lang="en-US" sz="1400" dirty="0" smtClean="0"/>
              <a:t>: unwanted data, hindrance to data analysis to be removed</a:t>
            </a:r>
          </a:p>
          <a:p>
            <a:endParaRPr lang="en-US" sz="1400" b="1" dirty="0"/>
          </a:p>
          <a:p>
            <a:r>
              <a:rPr lang="en-US" sz="1400" b="1" dirty="0" smtClean="0"/>
              <a:t>Novelty</a:t>
            </a:r>
            <a:r>
              <a:rPr lang="en-US" sz="1400" dirty="0" smtClean="0"/>
              <a:t>: previously unobserved, emergent, novel patterns in the data which are incorporated to the normal model once detected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107" y="2717441"/>
            <a:ext cx="9878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Anomaly is relative and boundary between normal and anomaly is often vague</a:t>
            </a:r>
          </a:p>
          <a:p>
            <a:endParaRPr lang="en-US" sz="1400" b="1" dirty="0"/>
          </a:p>
          <a:p>
            <a:r>
              <a:rPr lang="en-US" sz="1400" b="1" dirty="0"/>
              <a:t>Normal behavior may change over time</a:t>
            </a:r>
          </a:p>
          <a:p>
            <a:endParaRPr lang="en-US" sz="1400" b="1" dirty="0"/>
          </a:p>
          <a:p>
            <a:r>
              <a:rPr lang="en-US" sz="1400" b="1" dirty="0"/>
              <a:t>AD depends on the application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Slight deviation from normal may be anomalous in medical data but not in financial markets</a:t>
            </a:r>
          </a:p>
          <a:p>
            <a:endParaRPr lang="en-US" sz="1400" dirty="0"/>
          </a:p>
          <a:p>
            <a:r>
              <a:rPr lang="en-US" sz="1400" b="1" dirty="0"/>
              <a:t>Sometimes low / no availability of anomalous labeled data</a:t>
            </a:r>
          </a:p>
          <a:p>
            <a:endParaRPr lang="en-US" sz="1400" b="1" dirty="0"/>
          </a:p>
          <a:p>
            <a:r>
              <a:rPr lang="en-US" sz="1400" b="1" dirty="0"/>
              <a:t>Distinction of anomaly from noise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062" y="1159097"/>
            <a:ext cx="1648497" cy="1384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06063" y="2717440"/>
            <a:ext cx="1648497" cy="22467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06062" y="5057867"/>
            <a:ext cx="1648497" cy="1600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Problem characteristics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6062" y="2608487"/>
            <a:ext cx="1168113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6062" y="5002846"/>
            <a:ext cx="1168113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9107" y="5137559"/>
            <a:ext cx="2529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Nature of data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Numeric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Uni</a:t>
            </a:r>
            <a:r>
              <a:rPr lang="en-US" sz="1400" dirty="0" smtClean="0"/>
              <a:t>/Multivariate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Structure: spatial, graph…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9212" y="5137559"/>
            <a:ext cx="2529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Labels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Anomalous/Normal labeled data available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Human expertise</a:t>
            </a:r>
          </a:p>
          <a:p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48154" y="5137559"/>
            <a:ext cx="3253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Anomaly Type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Whole anomalous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Point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Collective anomaly: set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Contextual anomaly: depend on local context </a:t>
            </a:r>
            <a:r>
              <a:rPr lang="en-US" sz="1400" dirty="0" smtClean="0">
                <a:sym typeface="Wingdings" panose="05000000000000000000" pitchFamily="2" charset="2"/>
              </a:rPr>
              <a:t> space/time, graph…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201860" y="5137559"/>
            <a:ext cx="1685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Output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Labels (0/1)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Anomaly score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--&gt; Ranking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09496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Categories of Anomaly Detection techniques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163190" y="102697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Classification-based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163190" y="1401655"/>
            <a:ext cx="3835626" cy="26286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 </a:t>
            </a:r>
            <a:r>
              <a:rPr lang="en-US" sz="11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 classification method on data, and then examine </a:t>
            </a:r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anomalous class / excluded </a:t>
            </a:r>
            <a:r>
              <a:rPr lang="en-US" sz="11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points </a:t>
            </a:r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Multiclass / One-normal-class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Can work on numeric univariate data?</a:t>
            </a:r>
            <a:endParaRPr lang="en-US" sz="11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1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Possible </a:t>
            </a:r>
            <a:r>
              <a:rPr lang="en-US" sz="11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Bayesian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Networks  Wong 2003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SVM on temporal sequence  Perkin 2003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Rule-based Wong 2002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Supervised / Semisupervised / Unsupervised</a:t>
            </a:r>
            <a:endParaRPr lang="en-US" sz="11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6396" y="102697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Density / Nearest Neighbors-based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36396" y="1401655"/>
            <a:ext cx="3835626" cy="26286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Looks promising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based on continuous distance</a:t>
            </a:r>
          </a:p>
          <a:p>
            <a:pPr marL="1587" lvl="0"/>
            <a:endParaRPr lang="en-US" sz="11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Categories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Distance to k-</a:t>
            </a: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nearest-neighbor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Density of local neighborhood</a:t>
            </a:r>
          </a:p>
          <a:p>
            <a:pPr marL="1587" lvl="0"/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Local Outlier Factor  Sun &amp; Chawla 04 on climate data</a:t>
            </a:r>
          </a:p>
          <a:p>
            <a:pPr marL="1587" lvl="0"/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Unsupervised / Semisupervised</a:t>
            </a:r>
            <a:endParaRPr lang="en-US" sz="11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602" y="1037040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Supervision of techniques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9602" y="1439099"/>
            <a:ext cx="3835626" cy="25911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Supervised</a:t>
            </a:r>
            <a:r>
              <a:rPr lang="en-US" sz="1100" dirty="0" smtClean="0">
                <a:solidFill>
                  <a:prstClr val="black"/>
                </a:solidFill>
              </a:rPr>
              <a:t>: build </a:t>
            </a:r>
            <a:r>
              <a:rPr lang="en-US" sz="1100" dirty="0">
                <a:solidFill>
                  <a:prstClr val="black"/>
                </a:solidFill>
              </a:rPr>
              <a:t>prediction model from labeled </a:t>
            </a:r>
            <a:r>
              <a:rPr lang="en-US" sz="1100" dirty="0" smtClean="0">
                <a:solidFill>
                  <a:prstClr val="black"/>
                </a:solidFill>
              </a:rPr>
              <a:t>data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b="1" dirty="0" smtClean="0">
                <a:solidFill>
                  <a:prstClr val="black"/>
                </a:solidFill>
              </a:rPr>
              <a:t>Semisupervised: </a:t>
            </a:r>
            <a:r>
              <a:rPr lang="en-US" sz="1100" dirty="0" smtClean="0">
                <a:solidFill>
                  <a:prstClr val="black"/>
                </a:solidFill>
              </a:rPr>
              <a:t>Assume </a:t>
            </a:r>
            <a:r>
              <a:rPr lang="en-US" sz="1100" dirty="0">
                <a:solidFill>
                  <a:prstClr val="black"/>
                </a:solidFill>
              </a:rPr>
              <a:t>that labeled data only for normal </a:t>
            </a:r>
            <a:r>
              <a:rPr lang="en-US" sz="1100" dirty="0" smtClean="0">
                <a:solidFill>
                  <a:prstClr val="black"/>
                </a:solidFill>
              </a:rPr>
              <a:t>(most common) or </a:t>
            </a:r>
            <a:r>
              <a:rPr lang="en-US" sz="1100" dirty="0" err="1" smtClean="0">
                <a:solidFill>
                  <a:prstClr val="black"/>
                </a:solidFill>
              </a:rPr>
              <a:t>ano</a:t>
            </a:r>
            <a:r>
              <a:rPr lang="en-US" sz="1100" dirty="0" smtClean="0">
                <a:solidFill>
                  <a:prstClr val="black"/>
                </a:solidFill>
              </a:rPr>
              <a:t> class</a:t>
            </a:r>
            <a:endParaRPr lang="en-US" sz="1100" dirty="0">
              <a:solidFill>
                <a:prstClr val="black"/>
              </a:solidFill>
            </a:endParaRPr>
          </a:p>
          <a:p>
            <a:endParaRPr lang="en-US" sz="1100" b="1" dirty="0" smtClean="0">
              <a:solidFill>
                <a:prstClr val="black"/>
              </a:solidFill>
            </a:endParaRPr>
          </a:p>
          <a:p>
            <a:r>
              <a:rPr lang="en-US" sz="1100" b="1" dirty="0" smtClean="0">
                <a:solidFill>
                  <a:prstClr val="black"/>
                </a:solidFill>
              </a:rPr>
              <a:t>Unsupervised</a:t>
            </a:r>
            <a:endParaRPr lang="en-US" sz="1100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</a:rPr>
              <a:t>Assumption: normal data is far more frequent than </a:t>
            </a:r>
            <a:r>
              <a:rPr lang="en-US" sz="1100" dirty="0" smtClean="0">
                <a:solidFill>
                  <a:prstClr val="black"/>
                </a:solidFill>
              </a:rPr>
              <a:t>anomaly</a:t>
            </a:r>
            <a:endParaRPr lang="en-US" sz="11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</a:rPr>
              <a:t>Semisupervised </a:t>
            </a:r>
            <a:r>
              <a:rPr lang="en-US" sz="1100" dirty="0">
                <a:solidFill>
                  <a:prstClr val="black"/>
                </a:solidFill>
                <a:sym typeface="Wingdings" panose="05000000000000000000" pitchFamily="2" charset="2"/>
              </a:rPr>
              <a:t> unsupervised if learning on unlabeled </a:t>
            </a:r>
            <a:r>
              <a:rPr lang="en-US" sz="1100" dirty="0" smtClean="0">
                <a:solidFill>
                  <a:prstClr val="black"/>
                </a:solidFill>
                <a:sym typeface="Wingdings" panose="05000000000000000000" pitchFamily="2" charset="2"/>
              </a:rPr>
              <a:t>data if very </a:t>
            </a:r>
            <a:r>
              <a:rPr lang="en-US" sz="1100" dirty="0">
                <a:solidFill>
                  <a:prstClr val="black"/>
                </a:solidFill>
                <a:sym typeface="Wingdings" panose="05000000000000000000" pitchFamily="2" charset="2"/>
              </a:rPr>
              <a:t>few anomalies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582" y="4176932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Clustering-based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82582" y="4589056"/>
            <a:ext cx="3835626" cy="216365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Categories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One normal cluster, excluded points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outliers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Outliers close to clusters’ borders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Cluster of anomalous points</a:t>
            </a:r>
          </a:p>
          <a:p>
            <a:pPr marL="1587" lvl="0"/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DBScan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waive height anomaly, </a:t>
            </a: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2006</a:t>
            </a:r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1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Semisupervised / Unsupervised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36396" y="4176932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Statistical-based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136396" y="4589056"/>
            <a:ext cx="3835626" cy="21455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statistical model to normal behavior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Detected anomaly depends on the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baseline</a:t>
            </a:r>
            <a:endParaRPr lang="en-US" sz="11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Observation significantly different 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outliers</a:t>
            </a:r>
            <a:endParaRPr lang="en-US" sz="11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1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Parametric / Non-parametric model</a:t>
            </a:r>
            <a:endParaRPr lang="en-US" sz="11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Regression?  analyze residuals // </a:t>
            </a: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Guo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2014 parallel monitoring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Basic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LRT framework: </a:t>
            </a: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Better computation: Neill, Pang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Semisupervised / Unsupervised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3190" y="4074723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 methods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8163190" y="4486847"/>
            <a:ext cx="3835626" cy="23711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Depth </a:t>
            </a:r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based // computation geometry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see </a:t>
            </a: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2006</a:t>
            </a:r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Compute different layers of k-d convex hulls  inefficient for large datasets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(attributes or rows? </a:t>
            </a: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Used for spatial outlier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detection (Where?)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Information theoretic AD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Find the subset that when removed decrease complexity the most  anomaly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Applied to spatial data  Lin &amp; Brown 2003</a:t>
            </a:r>
          </a:p>
          <a:p>
            <a:pPr marL="1587" lvl="0"/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Spectral </a:t>
            </a:r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 // PCA</a:t>
            </a:r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Change space so that anomalies stand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</a:t>
            </a:r>
            <a:endParaRPr lang="en-US" sz="11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Graph time series  Ide &amp; Kashima 2004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150102"/>
            <a:ext cx="8163190" cy="2678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9122" y="1011985"/>
            <a:ext cx="7939694" cy="308874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5612" y="347960"/>
            <a:ext cx="3786388" cy="509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Complete with computation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4358" y="5932045"/>
            <a:ext cx="3394502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4221" y="661478"/>
            <a:ext cx="3786388" cy="509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Where is Wavelet method?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63190" y="6248888"/>
            <a:ext cx="3394502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27564" y="5877616"/>
            <a:ext cx="3394502" cy="10885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1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2009 - Anomaly detection: a Survey - Article plan &amp; scope 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1675" y="1056065"/>
            <a:ext cx="495608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/>
              <a:t>Introduction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What are anomalies?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Challenges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Related work</a:t>
            </a:r>
            <a:endParaRPr lang="en-US" sz="1300" dirty="0"/>
          </a:p>
          <a:p>
            <a:pPr marL="342900" indent="-342900">
              <a:buAutoNum type="arabicPeriod"/>
            </a:pPr>
            <a:r>
              <a:rPr lang="en-US" sz="1300" b="1" dirty="0" smtClean="0"/>
              <a:t>Different aspects of an anomaly detection problem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Nature of input data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Type of anomaly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Point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Contextual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Collective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Data labels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Supervised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Semisupervised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Unsupervised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Output of anomaly detection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Scores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Labels</a:t>
            </a:r>
          </a:p>
          <a:p>
            <a:pPr marL="342900" indent="-342900">
              <a:buAutoNum type="arabicPeriod"/>
            </a:pPr>
            <a:r>
              <a:rPr lang="en-US" sz="1300" b="1" dirty="0" smtClean="0"/>
              <a:t>Applications of AD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…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Medical &amp; Healthcare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Disease outbreak: Wong 2003, Lin 2005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Sensor networks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Other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traffic monitoring </a:t>
            </a:r>
            <a:r>
              <a:rPr lang="en-US" sz="1300" dirty="0" err="1" smtClean="0"/>
              <a:t>Shekhar</a:t>
            </a:r>
            <a:r>
              <a:rPr lang="en-US" sz="1300" dirty="0" smtClean="0"/>
              <a:t> 2001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ecosystem disturbance Blender 97, Kou 06, Sun &amp; Chawla 04</a:t>
            </a:r>
            <a:endParaRPr lang="en-US" sz="13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03955" y="991670"/>
            <a:ext cx="6133498" cy="6140142"/>
            <a:chOff x="5903955" y="1056065"/>
            <a:chExt cx="6133498" cy="6140142"/>
          </a:xfrm>
        </p:grpSpPr>
        <p:sp>
          <p:nvSpPr>
            <p:cNvPr id="6" name="TextBox 5"/>
            <p:cNvSpPr txBox="1"/>
            <p:nvPr/>
          </p:nvSpPr>
          <p:spPr>
            <a:xfrm>
              <a:off x="5903955" y="1056065"/>
              <a:ext cx="4956088" cy="614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/>
                <a:t>4.     Classification-based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Bayesian Networks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Neural Networks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Support Vector Machines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Rule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Nearest-Neighbors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Distance to k-</a:t>
              </a:r>
              <a:r>
                <a:rPr lang="en-US" sz="1300" dirty="0" err="1" smtClean="0"/>
                <a:t>th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nn</a:t>
              </a:r>
              <a:endParaRPr lang="en-US" sz="1300" dirty="0" smtClean="0"/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Relative density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Clustering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Distinction between KNN &amp; Clustering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Statistical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Parametric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Gaussian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Regression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Mixture of parametric distributions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(Poisson missing)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Non-parametric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Histograms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Kernel function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Information theoretic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Spectral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Handling contextual anomalies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Contexts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Spatial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Graphs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Reduction to point anomaly detection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Utilizing the structure in data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Relatives strengths and weaknesses of techniques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Conclusion and next steps</a:t>
              </a:r>
            </a:p>
            <a:p>
              <a:pPr marL="857250" lvl="1" indent="-400050">
                <a:buAutoNum type="romanLcPeriod"/>
              </a:pPr>
              <a:endParaRPr lang="en-US" sz="1600" b="1" dirty="0"/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0122794" y="1171978"/>
              <a:ext cx="218941" cy="39666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41735" y="2862937"/>
              <a:ext cx="16957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 smtClean="0"/>
                <a:t>Focus on point anomalies</a:t>
              </a:r>
              <a:endParaRPr lang="en-US" sz="13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44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Applications of AD – Relevant applications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Disease outbreak</a:t>
            </a:r>
            <a:r>
              <a:rPr lang="en-US" dirty="0" smtClean="0"/>
              <a:t> </a:t>
            </a:r>
            <a:r>
              <a:rPr lang="en-US" b="1" i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Objective: label all anomalies as such, false alarm is less </a:t>
            </a:r>
            <a:r>
              <a:rPr lang="en-US" b="1" dirty="0" smtClean="0">
                <a:sym typeface="Wingdings" panose="05000000000000000000" pitchFamily="2" charset="2"/>
              </a:rPr>
              <a:t>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Wong 2002 – Rule-based AD 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Wong 2003 – Bayesian Networks based AD 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Neill, </a:t>
            </a:r>
            <a:r>
              <a:rPr lang="en-US" dirty="0" err="1" smtClean="0">
                <a:sym typeface="Wingdings" panose="05000000000000000000" pitchFamily="2" charset="2"/>
              </a:rPr>
              <a:t>Kulldorff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Sensor networks  </a:t>
            </a:r>
            <a:r>
              <a:rPr lang="en-US" b="1" i="1" dirty="0">
                <a:sym typeface="Wingdings" panose="05000000000000000000" pitchFamily="2" charset="2"/>
              </a:rPr>
              <a:t>Challenges makes sensor network AD specific, but often space-time </a:t>
            </a:r>
            <a:r>
              <a:rPr lang="en-US" b="1" i="1" dirty="0" smtClean="0">
                <a:sym typeface="Wingdings" panose="05000000000000000000" pitchFamily="2" charset="2"/>
              </a:rPr>
              <a:t>configuration  P2</a:t>
            </a:r>
            <a:endParaRPr lang="en-US" b="1" i="1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Distinguish anomaly from sensor malfunctioning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Streaming mode  often need online and lightweight 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Distributed data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Resource constraints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Ecology / Climate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159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8" y="2004475"/>
            <a:ext cx="117872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Two Categories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One-class</a:t>
            </a:r>
          </a:p>
          <a:p>
            <a:endParaRPr lang="en-US" sz="1400" dirty="0" smtClean="0"/>
          </a:p>
          <a:p>
            <a:r>
              <a:rPr lang="en-US" sz="1400" b="1" dirty="0" smtClean="0"/>
              <a:t>Categories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Bayesian Network </a:t>
            </a:r>
            <a:r>
              <a:rPr lang="en-US" sz="1400" dirty="0" smtClean="0">
                <a:sym typeface="Wingdings" panose="05000000000000000000" pitchFamily="2" charset="2"/>
              </a:rPr>
              <a:t> Multiclass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Assumption: independence between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Naïve Bayes network for univariate categorical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Need train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Wong 2003 outbreak disease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SVM: one-class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for AD in </a:t>
            </a:r>
            <a:r>
              <a:rPr lang="en-US" sz="1400" b="1" i="1" dirty="0" smtClean="0"/>
              <a:t>temporal sequence</a:t>
            </a:r>
            <a:r>
              <a:rPr lang="en-US" sz="1400" dirty="0" smtClean="0"/>
              <a:t>: Ma Perkins 2003a, 2003b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b="1" i="1" dirty="0" err="1" smtClean="0">
                <a:sym typeface="Wingdings" panose="05000000000000000000" pitchFamily="2" charset="2"/>
              </a:rPr>
              <a:t>tbc</a:t>
            </a:r>
            <a:endParaRPr lang="en-US" sz="14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Rule-Based: multi or one-class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Learns rules that capture the normal behavior of system, other instances </a:t>
            </a:r>
            <a:r>
              <a:rPr lang="en-US" sz="1400" dirty="0" smtClean="0">
                <a:sym typeface="Wingdings" panose="05000000000000000000" pitchFamily="2" charset="2"/>
              </a:rPr>
              <a:t> outlier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Uses rule learning algorithm: RIPPER, decision trees…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Variant: associated rule mining  mostly for categorical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Wong 2002  </a:t>
            </a:r>
            <a:r>
              <a:rPr lang="en-US" sz="1400" dirty="0" err="1" smtClean="0">
                <a:sym typeface="Wingdings" panose="05000000000000000000" pitchFamily="2" charset="2"/>
              </a:rPr>
              <a:t>tbc</a:t>
            </a:r>
            <a:endParaRPr lang="en-US" sz="1400" dirty="0" smtClean="0">
              <a:sym typeface="Wingdings" panose="05000000000000000000" pitchFamily="2" charset="2"/>
            </a:endParaRP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Cons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Output a label, a score would be easier to manipulate  can be corrected sometimes</a:t>
            </a:r>
            <a:endParaRPr lang="en-US" sz="1400" b="1" i="1" dirty="0">
              <a:sym typeface="Wingdings" panose="05000000000000000000" pitchFamily="2" charset="2"/>
            </a:endParaRPr>
          </a:p>
        </p:txBody>
      </p:sp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Classification based AD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2862" y="1277257"/>
            <a:ext cx="112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Assumption</a:t>
            </a:r>
            <a:r>
              <a:rPr lang="en-US" sz="1600" dirty="0" smtClean="0"/>
              <a:t>: a classifier that can distinguish between normal and anomalous classes can be learned in the given feature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996"/>
          <a:stretch/>
        </p:blipFill>
        <p:spPr>
          <a:xfrm>
            <a:off x="4978398" y="1668835"/>
            <a:ext cx="7213601" cy="2731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6686" y="3309257"/>
            <a:ext cx="4281712" cy="108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56092" y="4093029"/>
            <a:ext cx="153682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Only one relevant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96686" y="4397830"/>
            <a:ext cx="6694714" cy="154577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7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Nearest-Neighbors based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Assumption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Normal data instances occur in dense neighborhoods, anomalies occur far from their closest neighbors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b="1" i="1" dirty="0" smtClean="0">
                <a:sym typeface="Wingdings" panose="05000000000000000000" pitchFamily="2" charset="2"/>
              </a:rPr>
              <a:t>Can be extended for too high densities?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Needs distance or similarity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Category 1: Use distance of instance to k-</a:t>
            </a:r>
            <a:r>
              <a:rPr lang="en-US" sz="1400" b="1" dirty="0" err="1" smtClean="0"/>
              <a:t>th</a:t>
            </a:r>
            <a:r>
              <a:rPr lang="en-US" sz="1400" b="1" dirty="0" smtClean="0"/>
              <a:t> nearest neighbor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Radius of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be used for 2-D datasets </a:t>
            </a:r>
            <a:r>
              <a:rPr lang="en-US" sz="1400" dirty="0" smtClean="0">
                <a:sym typeface="Wingdings" panose="05000000000000000000" pitchFamily="2" charset="2"/>
              </a:rPr>
              <a:t> space-time AD?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Category 2:  “</a:t>
            </a:r>
            <a:r>
              <a:rPr lang="en-US" sz="1400" b="1" u="sng" dirty="0" smtClean="0"/>
              <a:t>density-based</a:t>
            </a:r>
            <a:r>
              <a:rPr lang="en-US" sz="1400" b="1" dirty="0" smtClean="0"/>
              <a:t>”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Low density </a:t>
            </a:r>
            <a:r>
              <a:rPr lang="en-US" sz="1400" dirty="0" smtClean="0">
                <a:sym typeface="Wingdings" panose="05000000000000000000" pitchFamily="2" charset="2"/>
              </a:rPr>
              <a:t> abnormal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Adapted if region of diverse densities: Local Outlier Factor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 Sun &amp; Chawla 2004, 2006: spatial anomalies in climate data</a:t>
            </a:r>
            <a:endParaRPr lang="en-US" sz="1400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Application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Initially for continuous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Main 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Unsupervised / </a:t>
            </a:r>
            <a:r>
              <a:rPr lang="en-US" sz="1400" dirty="0" err="1" smtClean="0"/>
              <a:t>semisupervised</a:t>
            </a:r>
            <a:r>
              <a:rPr lang="en-US" sz="1400" dirty="0" smtClean="0"/>
              <a:t>, no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Easily adaptable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Main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Computation O(n^2), but more efficient techniques exist to compute </a:t>
            </a:r>
            <a:r>
              <a:rPr lang="en-US" sz="1400" dirty="0" err="1" smtClean="0"/>
              <a:t>knn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8229" y="3672114"/>
            <a:ext cx="4731657" cy="275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483719"/>
            <a:ext cx="4034973" cy="31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3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Clustering based AD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Cat1 assumption</a:t>
            </a:r>
            <a:r>
              <a:rPr lang="en-US" dirty="0" smtClean="0"/>
              <a:t>: normal data instances belong to a cluster in the data, while anomalies do not belong to any cluster</a:t>
            </a:r>
          </a:p>
          <a:p>
            <a:endParaRPr lang="en-US" b="1" dirty="0" smtClean="0"/>
          </a:p>
          <a:p>
            <a:r>
              <a:rPr lang="en-US" b="1" dirty="0" smtClean="0"/>
              <a:t>Cat2 assumption: </a:t>
            </a:r>
            <a:r>
              <a:rPr lang="en-US" dirty="0" smtClean="0"/>
              <a:t>normal instances lie close to their closest cluster centroid, while anomalies are far away from it</a:t>
            </a:r>
          </a:p>
          <a:p>
            <a:endParaRPr lang="en-US" b="1" dirty="0"/>
          </a:p>
          <a:p>
            <a:r>
              <a:rPr lang="en-US" b="1" dirty="0" smtClean="0"/>
              <a:t>Cat3 assumption:</a:t>
            </a:r>
            <a:r>
              <a:rPr lang="en-US" dirty="0" smtClean="0"/>
              <a:t> normal instances belong to large and dense cluster, while anomalies either belong to small or sparse cluster</a:t>
            </a:r>
          </a:p>
          <a:p>
            <a:endParaRPr lang="en-US" b="1" dirty="0"/>
          </a:p>
          <a:p>
            <a:r>
              <a:rPr lang="en-US" b="1" dirty="0" smtClean="0"/>
              <a:t>Pros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Unsupervised / </a:t>
            </a:r>
            <a:r>
              <a:rPr lang="en-US" dirty="0" err="1" smtClean="0"/>
              <a:t>semisupervised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adaptable</a:t>
            </a:r>
          </a:p>
          <a:p>
            <a:endParaRPr lang="en-US" dirty="0"/>
          </a:p>
          <a:p>
            <a:r>
              <a:rPr lang="en-US" b="1" dirty="0" smtClean="0"/>
              <a:t>Cons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techniques find anomalies as by product </a:t>
            </a:r>
            <a:r>
              <a:rPr lang="en-US" dirty="0" smtClean="0">
                <a:sym typeface="Wingdings" panose="05000000000000000000" pitchFamily="2" charset="2"/>
              </a:rPr>
              <a:t> not optimized for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Anomalies may be assigned to big and dense clusters  undetectable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740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Statistical AD 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41714" y="1399979"/>
            <a:ext cx="9853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Principle </a:t>
            </a:r>
            <a:r>
              <a:rPr lang="en-US" sz="1600" b="1" dirty="0" smtClean="0"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“An anomaly is an observation which is suspected of being partially or wholly irrelevant because it is not generated by the stochastic model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assumed” </a:t>
            </a:r>
            <a:r>
              <a:rPr lang="en-US" sz="1600" dirty="0" err="1" smtClean="0">
                <a:sym typeface="Wingdings" panose="05000000000000000000" pitchFamily="2" charset="2"/>
              </a:rPr>
              <a:t>Guttman</a:t>
            </a:r>
            <a:r>
              <a:rPr lang="en-US" sz="1600" dirty="0" smtClean="0">
                <a:sym typeface="Wingdings" panose="05000000000000000000" pitchFamily="2" charset="2"/>
              </a:rPr>
              <a:t> 1960  Taking into account statistical significance in AD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Assumption</a:t>
            </a:r>
            <a:r>
              <a:rPr lang="en-US" sz="1600" dirty="0" smtClean="0">
                <a:sym typeface="Wingdings" panose="05000000000000000000" pitchFamily="2" charset="2"/>
              </a:rPr>
              <a:t>: Normal instances ~ high probability of model / anomalies ~ low probability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Fit a statistical model for normal behavior by estimation  </a:t>
            </a:r>
            <a:r>
              <a:rPr lang="en-US" sz="1600" b="1" i="1" u="sng" dirty="0" smtClean="0">
                <a:sym typeface="Wingdings" panose="05000000000000000000" pitchFamily="2" charset="2"/>
              </a:rPr>
              <a:t>will define the type of anomaly you will detect</a:t>
            </a:r>
            <a:endParaRPr lang="en-US" sz="1600" u="sng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Statistical inference to detect if observed data is normal or not  </a:t>
            </a:r>
            <a:r>
              <a:rPr lang="en-US" sz="1600" b="1" i="1" dirty="0" smtClean="0">
                <a:sym typeface="Wingdings" panose="05000000000000000000" pitchFamily="2" charset="2"/>
              </a:rPr>
              <a:t>measure how significant is your anomaly</a:t>
            </a:r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Parametric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ym typeface="Wingdings" panose="05000000000000000000" pitchFamily="2" charset="2"/>
              </a:rPr>
              <a:t>Eskin</a:t>
            </a:r>
            <a:r>
              <a:rPr lang="en-US" sz="1600" dirty="0" smtClean="0">
                <a:sym typeface="Wingdings" panose="05000000000000000000" pitchFamily="2" charset="2"/>
              </a:rPr>
              <a:t> 2000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>
                <a:sym typeface="Wingdings" panose="05000000000000000000" pitchFamily="2" charset="2"/>
              </a:rPr>
              <a:t>Anomalousness function = inverse of likelihood function of fitted model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>
                <a:sym typeface="Wingdings" panose="05000000000000000000" pitchFamily="2" charset="2"/>
              </a:rPr>
              <a:t>Use discordancy test of H0 = {instance generated by fitted model}  </a:t>
            </a:r>
            <a:r>
              <a:rPr lang="en-US" sz="1600" dirty="0" err="1" smtClean="0">
                <a:sym typeface="Wingdings" panose="05000000000000000000" pitchFamily="2" charset="2"/>
              </a:rPr>
              <a:t>Kulldorff</a:t>
            </a:r>
            <a:r>
              <a:rPr lang="en-US" sz="1600" dirty="0" smtClean="0">
                <a:sym typeface="Wingdings" panose="05000000000000000000" pitchFamily="2" charset="2"/>
              </a:rPr>
              <a:t> / </a:t>
            </a:r>
            <a:r>
              <a:rPr lang="en-US" sz="1600" dirty="0" err="1" smtClean="0">
                <a:sym typeface="Wingdings" panose="05000000000000000000" pitchFamily="2" charset="2"/>
              </a:rPr>
              <a:t>Niell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686" y="1364118"/>
            <a:ext cx="1465943" cy="25904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Principles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3144" y="4339772"/>
            <a:ext cx="5050971" cy="377373"/>
            <a:chOff x="2075543" y="3773714"/>
            <a:chExt cx="3222171" cy="377373"/>
          </a:xfrm>
        </p:grpSpPr>
        <p:sp>
          <p:nvSpPr>
            <p:cNvPr id="5" name="TextBox 4"/>
            <p:cNvSpPr txBox="1"/>
            <p:nvPr/>
          </p:nvSpPr>
          <p:spPr>
            <a:xfrm>
              <a:off x="2075543" y="3773714"/>
              <a:ext cx="320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Pros</a:t>
              </a:r>
              <a:endParaRPr lang="en-US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075543" y="4143046"/>
              <a:ext cx="3222171" cy="8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668409" y="4339772"/>
            <a:ext cx="5050971" cy="377373"/>
            <a:chOff x="2075543" y="3773714"/>
            <a:chExt cx="3222171" cy="377373"/>
          </a:xfrm>
        </p:grpSpPr>
        <p:sp>
          <p:nvSpPr>
            <p:cNvPr id="24" name="TextBox 23"/>
            <p:cNvSpPr txBox="1"/>
            <p:nvPr/>
          </p:nvSpPr>
          <p:spPr>
            <a:xfrm>
              <a:off x="2075543" y="3773714"/>
              <a:ext cx="320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</a:t>
              </a: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075543" y="4143046"/>
              <a:ext cx="3222171" cy="8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53144" y="4709104"/>
            <a:ext cx="5050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normal statistical model true </a:t>
            </a:r>
            <a:r>
              <a:rPr lang="en-US" sz="1600" dirty="0" smtClean="0">
                <a:sym typeface="Wingdings" panose="05000000000000000000" pitchFamily="2" charset="2"/>
              </a:rPr>
              <a:t> theoretical justification of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Confidence interval may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If distribution estimation robust to anomalies  unsupervised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645657" y="4709104"/>
            <a:ext cx="5050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often do not fit well real-life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May be complicated to choose the right test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331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Statistical AD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5110" y="4189606"/>
            <a:ext cx="3835626" cy="6517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Nonparametric 1 – </a:t>
            </a:r>
            <a:r>
              <a:rPr lang="en-US" b="1" dirty="0" smtClean="0"/>
              <a:t>Histogram </a:t>
            </a:r>
            <a:r>
              <a:rPr lang="en-US" b="1" dirty="0"/>
              <a:t>or </a:t>
            </a:r>
            <a:r>
              <a:rPr lang="en-US" b="1" dirty="0" smtClean="0"/>
              <a:t>Frequency </a:t>
            </a:r>
            <a:r>
              <a:rPr lang="en-US" b="1" dirty="0"/>
              <a:t>or Counting-based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5110" y="4836324"/>
            <a:ext cx="3835626" cy="159685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Basic method for univariate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Build histograms with training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Compare instance to the histogram – anomalousness score ~ frequency</a:t>
            </a:r>
          </a:p>
          <a:p>
            <a:pPr lvl="0"/>
            <a:endParaRPr lang="en-US" sz="1400" dirty="0" smtClean="0">
              <a:solidFill>
                <a:prstClr val="black"/>
              </a:solidFill>
            </a:endParaRPr>
          </a:p>
          <a:p>
            <a:pPr lvl="0"/>
            <a:r>
              <a:rPr lang="en-US" sz="1400" b="1" dirty="0" smtClean="0">
                <a:solidFill>
                  <a:prstClr val="black"/>
                </a:solidFill>
              </a:rPr>
              <a:t>Extension </a:t>
            </a:r>
            <a:r>
              <a:rPr lang="en-US" sz="1400" b="1" dirty="0">
                <a:solidFill>
                  <a:prstClr val="black"/>
                </a:solidFill>
              </a:rPr>
              <a:t>to multivariate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743" y="1175391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ym typeface="Wingdings" panose="05000000000000000000" pitchFamily="2" charset="2"/>
              </a:rPr>
              <a:t>Parametric 1 – Gaussian model based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6743" y="1577450"/>
            <a:ext cx="3835626" cy="242347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Gaussian modeling (same for Poisson)</a:t>
            </a:r>
            <a:endParaRPr lang="en-US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Parameter estimation  Maximum Likelihood Estimator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Anomalousness depend on distance of instance to estimated </a:t>
            </a:r>
            <a:r>
              <a:rPr lang="en-US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mean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en-US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Different </a:t>
            </a:r>
            <a:r>
              <a:rPr 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anomalousness computing methods</a:t>
            </a:r>
            <a:endParaRPr lang="en-US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3sigma, Student statistic, Chi-square statistic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Grubb’s test  adapted to graph data (maybe spatial?) </a:t>
            </a:r>
            <a:r>
              <a:rPr lang="en-US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Shekhar</a:t>
            </a: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 2001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27510" y="1175391"/>
            <a:ext cx="3835626" cy="5171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ym typeface="Wingdings" panose="05000000000000000000" pitchFamily="2" charset="2"/>
              </a:rPr>
              <a:t>Parametric 2 – Regression model based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27510" y="1698076"/>
            <a:ext cx="3835626" cy="211416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Fit regression model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Residual of test instance used as anomaly score</a:t>
            </a:r>
          </a:p>
          <a:p>
            <a:endParaRPr lang="en-US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Extensively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for time series data  </a:t>
            </a:r>
            <a:r>
              <a:rPr lang="en-US" sz="1400" b="1" i="1" dirty="0">
                <a:solidFill>
                  <a:schemeClr val="tx1"/>
                </a:solidFill>
                <a:sym typeface="Wingdings" panose="05000000000000000000" pitchFamily="2" charset="2"/>
              </a:rPr>
              <a:t>extension space-time?</a:t>
            </a:r>
          </a:p>
          <a:p>
            <a:endParaRPr lang="en-US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Popular techniques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ARMA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, ARIMA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11231" y="1167975"/>
            <a:ext cx="3835626" cy="6517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Parametric 3 – Mixture of parametric distributions based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11231" y="1814693"/>
            <a:ext cx="3835626" cy="22347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1 model for normal, 1 model for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Ex: same with =/= mean // Neill-</a:t>
            </a:r>
            <a:r>
              <a:rPr lang="en-US" sz="1400" dirty="0" err="1">
                <a:solidFill>
                  <a:prstClr val="black"/>
                </a:solidFill>
              </a:rPr>
              <a:t>Kulldorff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Test to determine if instance belong to one model or the other</a:t>
            </a:r>
          </a:p>
          <a:p>
            <a:pPr lvl="0"/>
            <a:endParaRPr lang="en-US" sz="1400" dirty="0" smtClean="0">
              <a:solidFill>
                <a:prstClr val="black"/>
              </a:solidFill>
            </a:endParaRPr>
          </a:p>
          <a:p>
            <a:pPr lvl="0"/>
            <a:r>
              <a:rPr lang="en-US" sz="1400" b="1" dirty="0" smtClean="0">
                <a:solidFill>
                  <a:prstClr val="black"/>
                </a:solidFill>
              </a:rPr>
              <a:t>Models </a:t>
            </a:r>
            <a:r>
              <a:rPr lang="en-US" sz="1400" b="1" dirty="0">
                <a:solidFill>
                  <a:prstClr val="black"/>
                </a:solidFill>
              </a:rPr>
              <a:t>combination for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Test if instances belong to either of the normal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Ex: Gaussian mixture model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27510" y="418960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ym typeface="Wingdings" panose="05000000000000000000" pitchFamily="2" charset="2"/>
              </a:rPr>
              <a:t>NP 2 </a:t>
            </a:r>
            <a:r>
              <a:rPr lang="en-US" b="1" dirty="0">
                <a:sym typeface="Wingdings" panose="05000000000000000000" pitchFamily="2" charset="2"/>
              </a:rPr>
              <a:t>– </a:t>
            </a:r>
            <a:r>
              <a:rPr lang="en-US" b="1" dirty="0" smtClean="0">
                <a:sym typeface="Wingdings" panose="05000000000000000000" pitchFamily="2" charset="2"/>
              </a:rPr>
              <a:t>Kernel function based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7510" y="4591665"/>
            <a:ext cx="3835626" cy="18415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Different method for density estimation with kernel function</a:t>
            </a:r>
            <a:endParaRPr lang="en-US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38661" y="1109919"/>
            <a:ext cx="3980769" cy="301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0914" y="4142133"/>
            <a:ext cx="15385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Neill-</a:t>
            </a:r>
            <a:r>
              <a:rPr lang="en-US" dirty="0" err="1" smtClean="0"/>
              <a:t>Kulldorff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94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2016-06-23 – Presentation Plan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429555"/>
            <a:ext cx="11022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Overview of traffic anomaly detection techniques, </a:t>
            </a:r>
            <a:r>
              <a:rPr lang="en-US" b="1" dirty="0" err="1" smtClean="0"/>
              <a:t>Souto</a:t>
            </a:r>
            <a:r>
              <a:rPr lang="en-US" b="1" dirty="0" smtClean="0"/>
              <a:t> 2015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FontTx/>
              <a:buAutoNum type="arabicPeriod"/>
            </a:pPr>
            <a:r>
              <a:rPr lang="en-US" b="1" dirty="0"/>
              <a:t>Core scope article: </a:t>
            </a:r>
            <a:r>
              <a:rPr lang="en-US" b="1" dirty="0" err="1"/>
              <a:t>Kulldorff</a:t>
            </a:r>
            <a:r>
              <a:rPr lang="en-US" b="1" dirty="0"/>
              <a:t>-Neill framework traffic outlier detection using taxi count grid data, Pang 2013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FontTx/>
              <a:buAutoNum type="arabicPeriod"/>
            </a:pPr>
            <a:r>
              <a:rPr lang="en-US" b="1" dirty="0"/>
              <a:t>Overview of anomaly detection techniques, </a:t>
            </a:r>
            <a:r>
              <a:rPr lang="en-US" b="1" dirty="0" err="1"/>
              <a:t>Chandola</a:t>
            </a:r>
            <a:r>
              <a:rPr lang="en-US" b="1" dirty="0"/>
              <a:t> 2009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Overview of temporal anomaly detection techniques, Gupta 2014 </a:t>
            </a:r>
            <a:r>
              <a:rPr lang="en-US" b="1" dirty="0" smtClean="0">
                <a:sym typeface="Wingdings" panose="05000000000000000000" pitchFamily="2" charset="2"/>
              </a:rPr>
              <a:t> Focus on spatio-temporal data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Quick review of Clustering-based spatio-temporal AD – </a:t>
            </a:r>
            <a:r>
              <a:rPr lang="en-US" b="1" dirty="0" err="1" smtClean="0"/>
              <a:t>Briant</a:t>
            </a:r>
            <a:r>
              <a:rPr lang="en-US" b="1" dirty="0" smtClean="0"/>
              <a:t> 2006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Suggested next steps and long term plan</a:t>
            </a:r>
            <a:endParaRPr lang="en-US" b="1" dirty="0"/>
          </a:p>
        </p:txBody>
      </p:sp>
      <p:sp>
        <p:nvSpPr>
          <p:cNvPr id="2" name="Right Brace 1"/>
          <p:cNvSpPr/>
          <p:nvPr/>
        </p:nvSpPr>
        <p:spPr>
          <a:xfrm>
            <a:off x="10887745" y="1319547"/>
            <a:ext cx="303995" cy="952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887745" y="2382054"/>
            <a:ext cx="303995" cy="1687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33408" y="1429555"/>
            <a:ext cx="74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Scope focus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91740" y="3031512"/>
            <a:ext cx="100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4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Handling contextual anomalies: Space-time focus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0122" y="1757046"/>
            <a:ext cx="11103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1: Reduction to Point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point AD techniques within a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Identify context for each instance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Apply point AD technique to instance in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Spatial references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Sun Chawla 2004, 2006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references using spatial based graphs / time series</a:t>
            </a:r>
          </a:p>
          <a:p>
            <a:endParaRPr lang="en-US" dirty="0" smtClean="0"/>
          </a:p>
          <a:p>
            <a:r>
              <a:rPr lang="en-US" b="1" dirty="0" smtClean="0"/>
              <a:t>Method 2: Using data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learned on training data which takes into account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of observation to expectation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spatial reference given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Seems to be </a:t>
            </a:r>
            <a:r>
              <a:rPr lang="en-US" dirty="0" err="1" smtClean="0"/>
              <a:t>Kulldorff</a:t>
            </a:r>
            <a:r>
              <a:rPr lang="en-US" dirty="0" smtClean="0"/>
              <a:t>-Neill framework</a:t>
            </a:r>
          </a:p>
        </p:txBody>
      </p:sp>
    </p:spTree>
    <p:extLst>
      <p:ext uri="{BB962C8B-B14F-4D97-AF65-F5344CB8AC3E}">
        <p14:creationId xmlns:p14="http://schemas.microsoft.com/office/powerpoint/2010/main" val="858113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Techniques comparison: Space-time focus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Dataset fit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 &amp; NN methods adapted to low dimensions // univariate because distance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efficient if low dimension and well respected statistical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Spectral addresses high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is best when normal and anomalous labels are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Number of anomalies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unsupervised techniques may not detect a great number of anomalies because they assume that anomalies are rare </a:t>
            </a:r>
            <a:r>
              <a:rPr lang="en-US" dirty="0" smtClean="0">
                <a:sym typeface="Wingdings" panose="05000000000000000000" pitchFamily="2" charset="2"/>
              </a:rPr>
              <a:t> Semisupervised would be preferable in </a:t>
            </a:r>
            <a:r>
              <a:rPr lang="en-US" smtClean="0">
                <a:sym typeface="Wingdings" panose="05000000000000000000" pitchFamily="2" charset="2"/>
              </a:rPr>
              <a:t>that case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/ Statistical / clustering: expensive training – only done once – &amp; cheap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NN / Information Theoretic / Spectral: no training phase but expensive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85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55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4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/6 - Outlier detection for temporal data: A Survey. Gupta 2014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6377" y="1198211"/>
            <a:ext cx="9909600" cy="3571478"/>
            <a:chOff x="4432300" y="2957452"/>
            <a:chExt cx="7588250" cy="2918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2300" y="2957452"/>
              <a:ext cx="7518675" cy="291805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639300" y="3409950"/>
              <a:ext cx="1171575" cy="20288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10875" y="3409950"/>
              <a:ext cx="1209675" cy="2028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558516" y="4992914"/>
            <a:ext cx="5004913" cy="14953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Idea of article: depending on the problem, a wide variety of anomaly models are available. The survey help understand what technique is closer to one’s problem</a:t>
            </a:r>
          </a:p>
        </p:txBody>
      </p:sp>
    </p:spTree>
    <p:extLst>
      <p:ext uri="{BB962C8B-B14F-4D97-AF65-F5344CB8AC3E}">
        <p14:creationId xmlns:p14="http://schemas.microsoft.com/office/powerpoint/2010/main" val="2219115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13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Outlier detection for temporal data: A Survey, Gupta 2014 – Plan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377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1, 2, 3, 4 = purely temporal outliers  Out</a:t>
            </a:r>
          </a:p>
          <a:p>
            <a:pPr marL="173037" lvl="1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5. Outlier detection for </a:t>
            </a:r>
            <a:r>
              <a:rPr lang="en-US" sz="16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spatio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-temporal data  P1</a:t>
            </a:r>
          </a:p>
          <a:p>
            <a:pPr marL="688974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Techniques for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Point AD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in ST datasets</a:t>
            </a:r>
          </a:p>
          <a:p>
            <a:pPr marL="688974" lvl="2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Techniques for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Region </a:t>
            </a:r>
            <a:r>
              <a:rPr lang="en-US" sz="1600" b="1" dirty="0">
                <a:latin typeface="Calibri" panose="020F0502020204030204" pitchFamily="34" charset="0"/>
                <a:sym typeface="Wingdings" panose="05000000000000000000" pitchFamily="2" charset="2"/>
              </a:rPr>
              <a:t>AD 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in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datasets</a:t>
            </a: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88974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Trajectory outliers  out</a:t>
            </a:r>
          </a:p>
          <a:p>
            <a:pPr marL="0" indent="-282576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282576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6. Outlier detection in temporal graph  P2</a:t>
            </a:r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U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seful for some applications: road network, water network…</a:t>
            </a:r>
          </a:p>
          <a:p>
            <a:pPr marL="0" lvl="1" indent="0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7. Applications of temporal outlier detection techniques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Environment data: detect droughts, anomalous rise of sea level…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Web data  detection of spatio-temporal events with network 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Irrelevant applications: industrial sensors, network intrusion, economics…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Urban data not mentioned</a:t>
            </a: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3630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55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Outlier detection for spatio-temporal data – Gupta 2014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85613" y="1040605"/>
            <a:ext cx="5496209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Point ST-outlier detection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85613" y="1542880"/>
            <a:ext cx="5496209" cy="37043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Output: anomalous point / small group of points</a:t>
            </a:r>
          </a:p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General framework</a:t>
            </a:r>
          </a:p>
          <a:p>
            <a:pPr marL="344487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Find spatial outliers  different techniques used</a:t>
            </a:r>
          </a:p>
          <a:p>
            <a:pPr marL="344487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Verify temporal neighborhood</a:t>
            </a:r>
          </a:p>
          <a:p>
            <a:pPr marL="344487" indent="-342900">
              <a:buAutoNum type="arabicPeriod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2006 [123] – Density based ST-outlier detection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sea level, 6M rows : 10y*365d*1650 locations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Run modified DBSCAN spatial clustering clusters of =/= densities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Select anomalous density clusters 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 Check spatial neighbors ii) check temporal neighbors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Adam 2004 [127] – Distance based outliers on </a:t>
            </a:r>
            <a:r>
              <a:rPr lang="en-US" sz="1400" b="1" i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graph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dataset  P2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highway traffic , water monitoring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2856" y="1066363"/>
            <a:ext cx="5496209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Tracking ST-outliers </a:t>
            </a:r>
            <a:r>
              <a:rPr lang="en-US" b="1" dirty="0" smtClean="0">
                <a:sym typeface="Wingdings" panose="05000000000000000000" pitchFamily="2" charset="2"/>
              </a:rPr>
              <a:t> Regions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362856" y="1568639"/>
            <a:ext cx="5496209" cy="36786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Output: anomalous space-time region</a:t>
            </a:r>
          </a:p>
          <a:p>
            <a:pPr marL="344487" indent="-342900">
              <a:buAutoNum type="arabicPeriod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2010 [128] –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Outstrech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//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Precipitation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Spatial scan for all time steps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For time t, define a “stretch” extended region around outlier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Check for other times if another cluster appears in the stretch region</a:t>
            </a:r>
          </a:p>
          <a:p>
            <a:pPr marL="344487" indent="-342900">
              <a:buFont typeface="+mj-lt"/>
              <a:buAutoNum type="arabicPeriod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Lu 2004 [129] – wavelet classification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Application: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Meteorological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Wavelet transform to the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Image processing - edge detection with competitive fuzzy classifier – identifies region outlier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Links the center of outliers in time to trace the movement of a region outlier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62856" y="5380354"/>
            <a:ext cx="5496209" cy="4127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Trajectory outliers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362856" y="5793105"/>
            <a:ext cx="5496209" cy="50227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 algn="ctr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 of scope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7679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43"/>
              <a:ext cx="5960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/6 -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Briant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2006: Spatio-temporal outlier detection in Large Databases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352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587" indent="0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Method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Run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modified DBSCAN spatial clustering clusters of =/= densities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Select anomalous density clusters 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 Check spatial neighbors ii) check temporal neighbors</a:t>
            </a:r>
          </a:p>
          <a:p>
            <a:pPr marL="0" lvl="1" indent="0"/>
            <a:endParaRPr lang="en-US" sz="16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Goal: detect rare events related with sea waves between 1992 and 2002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 precision: day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~ 6M rows – wave height of four seas = 1643 locations * 10 years * 365 days</a:t>
            </a:r>
          </a:p>
          <a:p>
            <a:pPr marL="0" lvl="1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600" b="1" dirty="0">
                <a:latin typeface="Calibri" panose="020F0502020204030204" pitchFamily="34" charset="0"/>
                <a:sym typeface="Wingdings" panose="05000000000000000000" pitchFamily="2" charset="2"/>
              </a:rPr>
              <a:t>Algorithm Complexity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sz="1600" b="1" dirty="0">
                <a:latin typeface="Calibri" panose="020F0502020204030204" pitchFamily="34" charset="0"/>
                <a:sym typeface="Wingdings" panose="05000000000000000000" pitchFamily="2" charset="2"/>
              </a:rPr>
              <a:t>n * log(n) – for n items in database</a:t>
            </a:r>
          </a:p>
          <a:p>
            <a:pPr marL="0" lvl="1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7519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Cheng 2006 -  1. Definition and classification of outlier detection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547997"/>
            <a:ext cx="11479931" cy="180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Handling space in outlier detection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Linear (1-D) OD: ignore spatial relationships between points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2-D OD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homogeneous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multidim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metric based method: use spatial and non spatial attribute to define neighborhoods &amp; compare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spatial methods: spatial attribute used to characterize location / neighborhood / distance, non-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spactial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attributes used for comparison 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Shekhar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2003 for univariate</a:t>
            </a:r>
          </a:p>
          <a:p>
            <a:pPr marL="457200" lvl="2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820" y="751762"/>
            <a:ext cx="3786388" cy="509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STREAMLINE: Anomaly slide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84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6/6 – Next steps and long term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 steps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Ask for Pang, </a:t>
            </a:r>
            <a:r>
              <a:rPr lang="en-US" dirty="0" err="1" smtClean="0"/>
              <a:t>Kulldorff</a:t>
            </a:r>
            <a:r>
              <a:rPr lang="en-US" dirty="0" smtClean="0"/>
              <a:t>, Neill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Rough cartography of outliers </a:t>
            </a:r>
            <a:r>
              <a:rPr lang="en-US" dirty="0" smtClean="0">
                <a:sym typeface="Wingdings" panose="05000000000000000000" pitchFamily="2" charset="2"/>
              </a:rPr>
              <a:t> Almost done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Skim though mapped articles by priority order determined by scope: univariate space-time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quickly for software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 smtClean="0"/>
              <a:t>Long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Technique per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(OR Focus on categories (Statistical) if too wide)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5500" y="4152900"/>
            <a:ext cx="6858000" cy="20193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You need to understand the theory of the techniques in order to understand the type of anomaly you will detect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61051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Rao 2012 – Spatiotemporal Data Mining: Issues, Tasks and Applications – Article plan and scope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547997"/>
            <a:ext cx="4440934" cy="417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Issues and challenges</a:t>
            </a:r>
          </a:p>
          <a:p>
            <a:pPr marL="342900" lvl="1" indent="-342900">
              <a:buFont typeface="+mj-lt"/>
              <a:buAutoNum type="arabicPeriod"/>
            </a:pPr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Tasks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Multidimensional analysis of ST data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characterization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Topological Relationship Discovery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Mining ST topological relationship pattern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Neighborhood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Association rules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Moving objects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Topological Relationships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Thematic attributes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data classification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Trend prediction or Detection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clustering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Outlier analysis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Collocation pattern or episode discovery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Discovering Movement Patterns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Cascading ST Pattern Discovery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97016" y="1547997"/>
            <a:ext cx="4440934" cy="202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342900" lvl="1" indent="-342900">
              <a:buAutoNum type="arabicPeriod" startAt="3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Data Mining system requirements and applications</a:t>
            </a:r>
          </a:p>
          <a:p>
            <a:pPr marL="800100" lvl="2" indent="-342900"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database structure</a:t>
            </a:r>
          </a:p>
          <a:p>
            <a:pPr marL="800100" lvl="2" indent="-342900"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System requirements</a:t>
            </a:r>
          </a:p>
          <a:p>
            <a:pPr marL="800100" lvl="2" indent="-342900"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Applications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Animal behavior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Traffic management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Agriculture and land management</a:t>
            </a:r>
          </a:p>
          <a:p>
            <a:pPr marL="342900" lvl="1" indent="-342900">
              <a:buAutoNum type="arabicPeriod" startAt="3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1774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Rao 2012 – 1. Issues and challenges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5307" y="1378039"/>
            <a:ext cx="106894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 analysis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Temporal data analysis</a:t>
            </a:r>
            <a:r>
              <a:rPr lang="en-US" sz="1600" dirty="0" smtClean="0"/>
              <a:t>: fix space attributes and look how others vary over time </a:t>
            </a:r>
            <a:r>
              <a:rPr lang="en-US" sz="1600" dirty="0" smtClean="0">
                <a:sym typeface="Wingdings" panose="05000000000000000000" pitchFamily="2" charset="2"/>
              </a:rPr>
              <a:t>change in rain falls in a given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Spatial data analysis</a:t>
            </a:r>
            <a:r>
              <a:rPr lang="en-US" sz="1600" dirty="0" smtClean="0">
                <a:sym typeface="Wingdings" panose="05000000000000000000" pitchFamily="2" charset="2"/>
              </a:rPr>
              <a:t>: “picture analysis” / how attributes change with respect to a distance from a spatial ref at a specified time  fix time and see how rainfalls are distributed along the coast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Dynamic ST analysis</a:t>
            </a:r>
            <a:r>
              <a:rPr lang="en-US" sz="1600" dirty="0" smtClean="0">
                <a:sym typeface="Wingdings" panose="05000000000000000000" pitchFamily="2" charset="2"/>
              </a:rPr>
              <a:t>: Fix thematic attributes and see how spatial properties change with time  moving car, spread of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Static ST analysis</a:t>
            </a:r>
            <a:r>
              <a:rPr lang="en-US" sz="1600" dirty="0" smtClean="0">
                <a:sym typeface="Wingdings" panose="05000000000000000000" pitchFamily="2" charset="2"/>
              </a:rPr>
              <a:t>: fix temporal and thematic attributes  look for regions which have same rainfall at fixed time</a:t>
            </a:r>
            <a:endParaRPr lang="en-US" sz="1600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Unique features of ST data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Highly auto-correlated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 smtClean="0"/>
              <a:t>Issues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 relations are implicit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Classical data mining techniques need significant work to be adapted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Neighboring patterns affect each other </a:t>
            </a:r>
            <a:r>
              <a:rPr lang="en-US" sz="1600" dirty="0" smtClean="0">
                <a:sym typeface="Wingdings" panose="05000000000000000000" pitchFamily="2" charset="2"/>
              </a:rPr>
              <a:t> hurricane and traffic jam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Visualization and interaction with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88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1/2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8796" y="967523"/>
            <a:ext cx="1148567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u="sng" dirty="0" smtClean="0">
                <a:solidFill>
                  <a:srgbClr val="0070C0"/>
                </a:solidFill>
              </a:rPr>
              <a:t>On event detection from Spatial Time Series for Urban Traffic applications</a:t>
            </a:r>
            <a:r>
              <a:rPr lang="en-US" sz="1300" u="sng" dirty="0" smtClean="0">
                <a:solidFill>
                  <a:srgbClr val="0070C0"/>
                </a:solidFill>
              </a:rPr>
              <a:t>, </a:t>
            </a:r>
            <a:r>
              <a:rPr lang="en-US" sz="1300" u="sng" dirty="0" err="1" smtClean="0">
                <a:solidFill>
                  <a:srgbClr val="0070C0"/>
                </a:solidFill>
              </a:rPr>
              <a:t>Souto</a:t>
            </a:r>
            <a:r>
              <a:rPr lang="en-US" sz="1300" u="sng" dirty="0" smtClean="0">
                <a:solidFill>
                  <a:srgbClr val="0070C0"/>
                </a:solidFill>
              </a:rPr>
              <a:t>, 2015</a:t>
            </a:r>
            <a:endParaRPr lang="en-US" sz="1300" u="sng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70C0"/>
                </a:solidFill>
              </a:rPr>
              <a:t>Pang 2013, On detection of emerging anomalous traffic patterns using </a:t>
            </a:r>
            <a:r>
              <a:rPr lang="en-US" sz="1300" dirty="0" err="1" smtClean="0">
                <a:solidFill>
                  <a:srgbClr val="0070C0"/>
                </a:solidFill>
              </a:rPr>
              <a:t>gps</a:t>
            </a:r>
            <a:r>
              <a:rPr lang="en-US" sz="1300" dirty="0" smtClean="0">
                <a:solidFill>
                  <a:srgbClr val="0070C0"/>
                </a:solidFill>
              </a:rPr>
              <a:t> data </a:t>
            </a:r>
            <a:r>
              <a:rPr lang="en-US" sz="1300" dirty="0" smtClean="0">
                <a:sym typeface="Wingdings" panose="05000000000000000000" pitchFamily="2" charset="2"/>
              </a:rPr>
              <a:t> </a:t>
            </a:r>
            <a:r>
              <a:rPr lang="en-US" sz="1300" b="1" i="1" dirty="0" smtClean="0">
                <a:sym typeface="Wingdings" panose="05000000000000000000" pitchFamily="2" charset="2"/>
              </a:rPr>
              <a:t>Very relevant</a:t>
            </a:r>
            <a:endParaRPr lang="en-US" sz="1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70C0"/>
                </a:solidFill>
              </a:rPr>
              <a:t>Yang 2014, Detecting road traffic events by coupling multiple time series with a nonparametric Bayesian method </a:t>
            </a:r>
            <a:r>
              <a:rPr lang="en-US" sz="1300" dirty="0" smtClean="0">
                <a:sym typeface="Wingdings" panose="05000000000000000000" pitchFamily="2" charset="2"/>
              </a:rPr>
              <a:t> interesting but not directly applicable 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70C0"/>
                </a:solidFill>
              </a:rPr>
              <a:t>Yang 2011, Anomaly detection on collective moving patterns </a:t>
            </a:r>
            <a:r>
              <a:rPr lang="en-US" sz="1300" dirty="0" smtClean="0">
                <a:sym typeface="Wingdings" panose="05000000000000000000" pitchFamily="2" charset="2"/>
              </a:rPr>
              <a:t> interesting but not directly applicable (although close)  P2</a:t>
            </a:r>
            <a:endParaRPr lang="en-US" sz="1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rgbClr val="0070C0"/>
                </a:solidFill>
              </a:rPr>
              <a:t>Guo</a:t>
            </a:r>
            <a:r>
              <a:rPr lang="en-US" sz="1300" dirty="0" smtClean="0">
                <a:solidFill>
                  <a:srgbClr val="0070C0"/>
                </a:solidFill>
              </a:rPr>
              <a:t> 2014: Parallel monitor OD with fine time series forecast specific to traffic flow data </a:t>
            </a:r>
            <a:r>
              <a:rPr lang="en-US" sz="1300" dirty="0" smtClean="0">
                <a:sym typeface="Wingdings" panose="05000000000000000000" pitchFamily="2" charset="2"/>
              </a:rPr>
              <a:t> parallel monitoring may be out, but interesting TS forecast model</a:t>
            </a:r>
            <a:endParaRPr lang="en-US" sz="1300" dirty="0" smtClean="0"/>
          </a:p>
          <a:p>
            <a:pPr marL="342900" indent="-342900">
              <a:buAutoNum type="arabicPeriod"/>
            </a:pPr>
            <a:endParaRPr lang="en-US" sz="1300" b="1" i="1" dirty="0"/>
          </a:p>
          <a:p>
            <a:pPr marL="342900" indent="-342900">
              <a:buFontTx/>
              <a:buAutoNum type="arabicPeriod"/>
            </a:pPr>
            <a:r>
              <a:rPr lang="en-US" sz="1300" b="1" u="sng" dirty="0" smtClean="0">
                <a:solidFill>
                  <a:srgbClr val="0070C0"/>
                </a:solidFill>
              </a:rPr>
              <a:t>Outlier detection for temporal data, Gupta 2014</a:t>
            </a:r>
            <a:r>
              <a:rPr lang="en-US" sz="1300" b="1" u="sng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70C0"/>
                </a:solidFill>
              </a:rPr>
              <a:t>[123] </a:t>
            </a:r>
            <a:r>
              <a:rPr lang="en-US" sz="1300" dirty="0" err="1" smtClean="0">
                <a:solidFill>
                  <a:srgbClr val="0070C0"/>
                </a:solidFill>
              </a:rPr>
              <a:t>Briant</a:t>
            </a:r>
            <a:r>
              <a:rPr lang="en-US" sz="1300" dirty="0" smtClean="0">
                <a:solidFill>
                  <a:srgbClr val="0070C0"/>
                </a:solidFill>
              </a:rPr>
              <a:t> 2006, Spatio-temporal outlier detection in Large Databases with </a:t>
            </a:r>
            <a:r>
              <a:rPr lang="en-US" sz="1300" dirty="0" err="1" smtClean="0">
                <a:solidFill>
                  <a:srgbClr val="0070C0"/>
                </a:solidFill>
              </a:rPr>
              <a:t>DBScan</a:t>
            </a:r>
            <a:endParaRPr lang="en-US" sz="1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strike="sngStrike" dirty="0" smtClean="0"/>
              <a:t>[125-6] Cheng 2006, </a:t>
            </a:r>
            <a:r>
              <a:rPr lang="en-US" sz="1300" strike="sngStrike" dirty="0" err="1" smtClean="0"/>
              <a:t>Multiscale</a:t>
            </a:r>
            <a:r>
              <a:rPr lang="en-US" sz="1300" strike="sngStrike" dirty="0" smtClean="0"/>
              <a:t> approach for spatio-temporal outlier detection 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strike="sngStrike" dirty="0" smtClean="0"/>
              <a:t>[127] Adam 2004, Neighborhood based detection of anomalies in High dimensional spatio-temporal sensor dataset </a:t>
            </a:r>
            <a:r>
              <a:rPr lang="en-US" sz="1300" dirty="0" smtClean="0">
                <a:sym typeface="Wingdings" panose="05000000000000000000" pitchFamily="2" charset="2"/>
              </a:rPr>
              <a:t> graph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70C0"/>
                </a:solidFill>
                <a:sym typeface="Wingdings" panose="05000000000000000000" pitchFamily="2" charset="2"/>
              </a:rPr>
              <a:t>Wu 2010 </a:t>
            </a:r>
            <a:r>
              <a:rPr lang="en-US" sz="13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Outstrech</a:t>
            </a:r>
            <a:r>
              <a:rPr lang="en-US" sz="1300" dirty="0" smtClean="0">
                <a:solidFill>
                  <a:srgbClr val="0070C0"/>
                </a:solidFill>
                <a:sym typeface="Wingdings" panose="05000000000000000000" pitchFamily="2" charset="2"/>
              </a:rPr>
              <a:t>: extension of spatial </a:t>
            </a:r>
            <a:r>
              <a:rPr lang="en-US" sz="13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SaTScan</a:t>
            </a:r>
            <a:r>
              <a:rPr lang="en-US" sz="13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– precipitation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dirty="0"/>
              <a:t>Agarwal 2006: Spatial Scan Statistics: Approximations and Performance Study </a:t>
            </a:r>
            <a:r>
              <a:rPr lang="en-US" sz="1300" dirty="0">
                <a:sym typeface="Wingdings" panose="05000000000000000000" pitchFamily="2" charset="2"/>
              </a:rPr>
              <a:t> approx.-grid and exact-grid derived from </a:t>
            </a:r>
            <a:r>
              <a:rPr lang="en-US" sz="1300" dirty="0" err="1">
                <a:sym typeface="Wingdings" panose="05000000000000000000" pitchFamily="2" charset="2"/>
              </a:rPr>
              <a:t>Kulldorff</a:t>
            </a:r>
            <a:endParaRPr lang="en-US" sz="13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dirty="0"/>
              <a:t>Ng 2001: Detecting Outliers from Large Datasets in Geographic Data Mining and Knowledge Discovery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dirty="0" err="1"/>
              <a:t>Iyengar</a:t>
            </a:r>
            <a:r>
              <a:rPr lang="en-US" sz="1300" dirty="0"/>
              <a:t> 2004: On Detecting Space-Time Clusters </a:t>
            </a:r>
            <a:r>
              <a:rPr lang="en-US" sz="1300" dirty="0">
                <a:sym typeface="Wingdings" panose="05000000000000000000" pitchFamily="2" charset="2"/>
              </a:rPr>
              <a:t> uses scan statistic on point data to find outlier clusters of points</a:t>
            </a:r>
            <a:endParaRPr lang="en-US" sz="13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Lu </a:t>
            </a:r>
            <a:r>
              <a:rPr lang="en-US" sz="1300" dirty="0" smtClean="0">
                <a:sym typeface="Wingdings" panose="05000000000000000000" pitchFamily="2" charset="2"/>
              </a:rPr>
              <a:t>2004: wavelet classification on meteorological data</a:t>
            </a:r>
          </a:p>
          <a:p>
            <a:pPr marL="342900" indent="-342900">
              <a:buFontTx/>
              <a:buAutoNum type="arabicPeriod"/>
            </a:pPr>
            <a:endParaRPr lang="en-US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2517404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Rao 2012 – 2. ST Tasks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1370" y="1104775"/>
            <a:ext cx="56901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Pattern:</a:t>
            </a:r>
            <a:r>
              <a:rPr lang="en-US" sz="1400" dirty="0" smtClean="0"/>
              <a:t> regular/repeating structure in space and time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Multidimensional analysis of ST data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b="1" dirty="0"/>
          </a:p>
          <a:p>
            <a:r>
              <a:rPr lang="en-US" sz="1400" b="1" dirty="0" smtClean="0"/>
              <a:t>ST Characterization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dirty="0"/>
          </a:p>
          <a:p>
            <a:r>
              <a:rPr lang="en-US" sz="1400" b="1" dirty="0" smtClean="0"/>
              <a:t>ST </a:t>
            </a:r>
            <a:r>
              <a:rPr lang="en-US" sz="1400" b="1" dirty="0" err="1" smtClean="0"/>
              <a:t>Topo</a:t>
            </a:r>
            <a:r>
              <a:rPr lang="en-US" sz="1400" b="1" dirty="0" smtClean="0"/>
              <a:t> relationship discovery and mining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Topo</a:t>
            </a:r>
            <a:r>
              <a:rPr lang="en-US" sz="1400" dirty="0" smtClean="0"/>
              <a:t> relationships between two spatial objects: disjoint, overlap…</a:t>
            </a:r>
            <a:endParaRPr lang="en-US" sz="1400" dirty="0"/>
          </a:p>
          <a:p>
            <a:r>
              <a:rPr lang="en-US" sz="1400" b="1" dirty="0" smtClean="0"/>
              <a:t>ST Neighborhood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Defines neighborhood = preprocessing before clustering and 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McGuire 2010: ST Neighborhood discovery for sensor data </a:t>
            </a:r>
            <a:r>
              <a:rPr lang="en-US" sz="1400" dirty="0" smtClean="0">
                <a:sym typeface="Wingdings" panose="05000000000000000000" pitchFamily="2" charset="2"/>
              </a:rPr>
              <a:t> see application and out if no outlier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Could be interesting to define new neighborhoods, but not core scope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ST Association Rules  out</a:t>
            </a: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ST Data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Supervised learning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Ex: Rough sets </a:t>
            </a:r>
            <a:r>
              <a:rPr lang="en-US" sz="1400" dirty="0" err="1" smtClean="0">
                <a:sym typeface="Wingdings" panose="05000000000000000000" pitchFamily="2" charset="2"/>
              </a:rPr>
              <a:t>Bitner</a:t>
            </a:r>
            <a:r>
              <a:rPr lang="en-US" sz="1400" dirty="0" smtClean="0">
                <a:sym typeface="Wingdings" panose="05000000000000000000" pitchFamily="2" charset="2"/>
              </a:rPr>
              <a:t>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Neural network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Trend prediction or detection: prediction of future events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Application: crime analysis, cellular networking, natural disasters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Ex: predict spreading of disease from highway network, wind, temperature  Han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Climate conditions  Spatial Autoregressive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Bayesian statistics for trend prediction of total mercury in Lake Erie [15]  </a:t>
            </a:r>
            <a:r>
              <a:rPr lang="en-US" sz="1400" dirty="0" err="1" smtClean="0">
                <a:sym typeface="Wingdings" panose="05000000000000000000" pitchFamily="2" charset="2"/>
              </a:rPr>
              <a:t>Ekram</a:t>
            </a:r>
            <a:r>
              <a:rPr lang="en-US" sz="1400" dirty="0" smtClean="0">
                <a:sym typeface="Wingdings" panose="05000000000000000000" pitchFamily="2" charset="2"/>
              </a:rPr>
              <a:t> 2011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1837" y="1104775"/>
            <a:ext cx="56901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 Clustering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Major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Birant</a:t>
            </a:r>
            <a:r>
              <a:rPr lang="en-US" sz="1400" dirty="0" smtClean="0">
                <a:sym typeface="Wingdings" panose="05000000000000000000" pitchFamily="2" charset="2"/>
              </a:rPr>
              <a:t> 2007 ST-DBSCAN, </a:t>
            </a:r>
            <a:r>
              <a:rPr lang="en-US" sz="1400" dirty="0" err="1" smtClean="0">
                <a:sym typeface="Wingdings" panose="05000000000000000000" pitchFamily="2" charset="2"/>
              </a:rPr>
              <a:t>Manso</a:t>
            </a:r>
            <a:r>
              <a:rPr lang="en-US" sz="1400" dirty="0" smtClean="0">
                <a:sym typeface="Wingdings" panose="05000000000000000000" pitchFamily="2" charset="2"/>
              </a:rPr>
              <a:t> DB-</a:t>
            </a:r>
            <a:r>
              <a:rPr lang="en-US" sz="1400" dirty="0" err="1" smtClean="0">
                <a:sym typeface="Wingdings" panose="05000000000000000000" pitchFamily="2" charset="2"/>
              </a:rPr>
              <a:t>SMoT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Clustering based on non-spatial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Moving clusters [21,22]  check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Shape clustering methods based on point density  </a:t>
            </a:r>
            <a:r>
              <a:rPr lang="en-US" sz="1400" dirty="0" err="1" smtClean="0">
                <a:sym typeface="Wingdings" panose="05000000000000000000" pitchFamily="2" charset="2"/>
              </a:rPr>
              <a:t>Cai</a:t>
            </a:r>
            <a:r>
              <a:rPr lang="en-US" sz="1400" dirty="0" smtClean="0">
                <a:sym typeface="Wingdings" panose="05000000000000000000" pitchFamily="2" charset="2"/>
              </a:rPr>
              <a:t> 2006. Monitors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ST outlier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[28] Cheng and </a:t>
            </a:r>
            <a:r>
              <a:rPr lang="en-US" sz="1400" dirty="0" err="1" smtClean="0">
                <a:sym typeface="Wingdings" panose="05000000000000000000" pitchFamily="2" charset="2"/>
              </a:rPr>
              <a:t>Zhlin</a:t>
            </a:r>
            <a:r>
              <a:rPr lang="en-US" sz="1400" dirty="0" smtClean="0">
                <a:sym typeface="Wingdings" panose="05000000000000000000" pitchFamily="2" charset="2"/>
              </a:rPr>
              <a:t> Li describes distribution / depth / distance based 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[27, 28, 29, 30, 31]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ST collocation pattern or episode discovery 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ym typeface="Wingdings" panose="05000000000000000000" pitchFamily="2" charset="2"/>
              </a:rPr>
              <a:t>ST collocation pattern </a:t>
            </a:r>
            <a:r>
              <a:rPr lang="en-US" sz="1400" dirty="0">
                <a:sym typeface="Wingdings" panose="05000000000000000000" pitchFamily="2" charset="2"/>
              </a:rPr>
              <a:t>= multiple objects types whose instances are often located in spatial and temporal </a:t>
            </a:r>
            <a:r>
              <a:rPr lang="en-US" sz="1400" dirty="0" smtClean="0">
                <a:sym typeface="Wingdings" panose="05000000000000000000" pitchFamily="2" charset="2"/>
              </a:rPr>
              <a:t>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smtClean="0">
                <a:sym typeface="Wingdings" panose="05000000000000000000" pitchFamily="2" charset="2"/>
              </a:rPr>
              <a:t>collocation episode </a:t>
            </a:r>
            <a:r>
              <a:rPr lang="en-US" sz="1400" dirty="0" smtClean="0">
                <a:sym typeface="Wingdings" panose="05000000000000000000" pitchFamily="2" charset="2"/>
              </a:rPr>
              <a:t>= sequence of ST collocation patterns with some common object types across consecutive time slots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Discovering Movement Patterns  out</a:t>
            </a:r>
          </a:p>
          <a:p>
            <a:endParaRPr lang="en-US" sz="1400" b="1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Cascading ST pattern discovery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1837" y="1104775"/>
            <a:ext cx="5690185" cy="2712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0286" y="5123543"/>
            <a:ext cx="5617028" cy="15820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7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Rao 2012 – 3. Relevant applications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5307" y="1378039"/>
            <a:ext cx="106894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Traffic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Sources, sinks, stationary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 association rules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 smtClean="0"/>
              <a:t>Other: Agriculture, Animal behavior </a:t>
            </a:r>
            <a:r>
              <a:rPr lang="en-US" sz="1600" b="1" dirty="0" smtClean="0">
                <a:sym typeface="Wingdings" panose="05000000000000000000" pitchFamily="2" charset="2"/>
              </a:rPr>
              <a:t> out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Urban planning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Somewhere in [43, 44]</a:t>
            </a:r>
          </a:p>
        </p:txBody>
      </p:sp>
    </p:spTree>
    <p:extLst>
      <p:ext uri="{BB962C8B-B14F-4D97-AF65-F5344CB8AC3E}">
        <p14:creationId xmlns:p14="http://schemas.microsoft.com/office/powerpoint/2010/main" val="528456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Yang 2014 – Robust Bayesian PCA for ED in multiple time series – 1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Ref in </a:t>
              </a:r>
              <a:r>
                <a:rPr lang="en-US" sz="2903" b="1" i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 </a:t>
              </a:r>
              <a:r>
                <a:rPr lang="en-US" sz="2903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903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IN but not directly applicable</a:t>
              </a:r>
              <a:endParaRPr lang="en-US" sz="2903" b="1" i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91675" y="1026509"/>
            <a:ext cx="1140840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/>
              <a:t>Introduction and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smtClean="0"/>
              <a:t>Threshold </a:t>
            </a:r>
            <a:r>
              <a:rPr lang="en-US" sz="1300" dirty="0"/>
              <a:t>methods do not fit changing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Coupling of Multiple traffic </a:t>
            </a:r>
            <a:r>
              <a:rPr lang="en-US" sz="1300" dirty="0" err="1"/>
              <a:t>datastreams</a:t>
            </a:r>
            <a:r>
              <a:rPr lang="en-US" sz="1300" dirty="0"/>
              <a:t> with Bayesian Robust PCA (usually detect moving objects in video frames) </a:t>
            </a:r>
            <a:r>
              <a:rPr lang="en-US" sz="1300" dirty="0">
                <a:sym typeface="Wingdings" panose="05000000000000000000" pitchFamily="2" charset="2"/>
              </a:rPr>
              <a:t> multivariate  </a:t>
            </a:r>
            <a:r>
              <a:rPr lang="en-US" sz="1300" b="1" dirty="0" smtClean="0">
                <a:sym typeface="Wingdings" panose="05000000000000000000" pitchFamily="2" charset="2"/>
              </a:rPr>
              <a:t>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Careful: multivariate may mean multiple sensors</a:t>
            </a:r>
            <a:endParaRPr lang="en-US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PCA 1 </a:t>
            </a:r>
            <a:r>
              <a:rPr lang="en-US" sz="1300" dirty="0" err="1"/>
              <a:t>Noncoupled</a:t>
            </a:r>
            <a:r>
              <a:rPr lang="en-US" sz="1300" dirty="0"/>
              <a:t> BRPCA </a:t>
            </a:r>
            <a:r>
              <a:rPr lang="en-US" sz="1300" dirty="0">
                <a:sym typeface="Wingdings" panose="05000000000000000000" pitchFamily="2" charset="2"/>
              </a:rPr>
              <a:t> univariate methods  </a:t>
            </a:r>
            <a:r>
              <a:rPr lang="en-US" sz="1300" b="1" dirty="0" smtClean="0">
                <a:sym typeface="Wingdings" panose="05000000000000000000" pitchFamily="2" charset="2"/>
              </a:rPr>
              <a:t>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b="1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Framework</a:t>
            </a:r>
            <a:endParaRPr lang="en-US" sz="1300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Experimental data: 38 loop detectors, 30s resolution aggregated to 15min resolution, whole year </a:t>
            </a:r>
            <a:r>
              <a:rPr lang="en-US" sz="1300" dirty="0" smtClean="0">
                <a:sym typeface="Wingdings" panose="05000000000000000000" pitchFamily="2" charset="2"/>
              </a:rPr>
              <a:t>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1 n x m matrix for 1 univariate sensor  m days, n point per day</a:t>
            </a:r>
            <a:endParaRPr lang="en-US" sz="13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Uses reported road events as ground truth + human annotation of three event categories : 1. reduce flow or speed 2. high traffic volume 3. </a:t>
            </a:r>
            <a:r>
              <a:rPr lang="en-US" sz="1300" dirty="0" smtClean="0">
                <a:sym typeface="Wingdings" panose="05000000000000000000" pitchFamily="2" charset="2"/>
              </a:rPr>
              <a:t>sensor failure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sz="1300" dirty="0" smtClean="0">
                <a:sym typeface="Wingdings" panose="05000000000000000000" pitchFamily="2" charset="2"/>
              </a:rPr>
              <a:t>Unsupervised technique, labels just used as an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Evaluation method: check # detected events / detected but unlabeled events / undetected but labeled events</a:t>
            </a: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>
                <a:sym typeface="Wingdings" panose="05000000000000000000" pitchFamily="2" charset="2"/>
              </a:rPr>
              <a:t>PCA method</a:t>
            </a:r>
            <a:endParaRPr lang="en-US" sz="13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Do PCA on </a:t>
            </a:r>
            <a:r>
              <a:rPr lang="en-US" sz="1300" dirty="0" smtClean="0">
                <a:sym typeface="Wingdings" panose="05000000000000000000" pitchFamily="2" charset="2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PCA needs training on historical data? Maybe, not sure</a:t>
            </a:r>
            <a:endParaRPr lang="en-US" sz="13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Take threshold on noise (residual not captured by principal components) and above a certain threshold, consider it is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GET BETTER </a:t>
            </a:r>
            <a:r>
              <a:rPr lang="en-US" sz="1300" dirty="0" smtClean="0">
                <a:sym typeface="Wingdings" panose="05000000000000000000" pitchFamily="2" charset="2"/>
              </a:rPr>
              <a:t>UNDERSTANDING</a:t>
            </a:r>
            <a:endParaRPr lang="en-US" sz="1300" dirty="0">
              <a:sym typeface="Wingdings" panose="05000000000000000000" pitchFamily="2" charset="2"/>
            </a:endParaRP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Compared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Comparison on 1 or 2 sensors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300" dirty="0" smtClean="0">
                <a:sym typeface="Wingdings" panose="05000000000000000000" pitchFamily="2" charset="2"/>
              </a:rPr>
              <a:t>no exploratory framework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300" dirty="0" smtClean="0">
                <a:sym typeface="Wingdings" panose="05000000000000000000" pitchFamily="2" charset="2"/>
              </a:rPr>
              <a:t>Parameters set as previous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Single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PCA on traffic flow data  46% accuracy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BRPCA traffic flow  80%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Coupled BRPCA traffic flow and road occupancy  83%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Multiple </a:t>
            </a:r>
            <a:r>
              <a:rPr lang="en-US" sz="1300" dirty="0" err="1" smtClean="0">
                <a:sym typeface="Wingdings" panose="05000000000000000000" pitchFamily="2" charset="2"/>
              </a:rPr>
              <a:t>senors</a:t>
            </a:r>
            <a:r>
              <a:rPr lang="en-US" sz="1300" dirty="0" smtClean="0">
                <a:sym typeface="Wingdings" panose="05000000000000000000" pitchFamily="2" charset="2"/>
              </a:rPr>
              <a:t>  coupled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sym typeface="Wingdings" panose="05000000000000000000" pitchFamily="2" charset="2"/>
              </a:rPr>
              <a:t>Xp</a:t>
            </a:r>
            <a:r>
              <a:rPr lang="en-US" sz="1300" dirty="0" smtClean="0">
                <a:sym typeface="Wingdings" panose="05000000000000000000" pitchFamily="2" charset="2"/>
              </a:rPr>
              <a:t>: coupling two sensors occupancy  93,7% accuracy</a:t>
            </a:r>
          </a:p>
          <a:p>
            <a:endParaRPr lang="en-US" sz="13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5878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Yang 2014 – Robust Bayesian PCA for ED in multiple time series – 2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Ref in </a:t>
              </a:r>
              <a:r>
                <a:rPr lang="en-US" sz="2903" b="1" i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 </a:t>
              </a:r>
              <a:r>
                <a:rPr lang="en-US" sz="2903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IN but not directly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applicable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91675" y="1387117"/>
            <a:ext cx="114084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ym typeface="Wingdings" panose="05000000000000000000" pitchFamily="2" charset="2"/>
              </a:rPr>
              <a:t>Experiment </a:t>
            </a:r>
            <a:r>
              <a:rPr lang="en-US" sz="1300" b="1" dirty="0">
                <a:sym typeface="Wingdings" panose="05000000000000000000" pitchFamily="2" charset="2"/>
              </a:rPr>
              <a:t>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64bit 8GB RAM </a:t>
            </a:r>
            <a:r>
              <a:rPr lang="en-US" sz="1300" dirty="0" err="1">
                <a:sym typeface="Wingdings" panose="05000000000000000000" pitchFamily="2" charset="2"/>
              </a:rPr>
              <a:t>Matlab</a:t>
            </a:r>
            <a:r>
              <a:rPr lang="en-US" sz="1300" dirty="0">
                <a:sym typeface="Wingdings" panose="05000000000000000000" pitchFamily="2" charset="2"/>
              </a:rPr>
              <a:t> 20b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Run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1 variable (sensor) for entire year = 2min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2 coupled variables for entire year = 4min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300" dirty="0">
                <a:sym typeface="Wingdings" panose="05000000000000000000" pitchFamily="2" charset="2"/>
              </a:rPr>
              <a:t>can be reduced by using few months / same </a:t>
            </a:r>
            <a:r>
              <a:rPr lang="en-US" sz="1300" dirty="0" smtClean="0">
                <a:sym typeface="Wingdings" panose="05000000000000000000" pitchFamily="2" charset="2"/>
              </a:rPr>
              <a:t>day-of-week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sz="1300" dirty="0" smtClean="0">
                <a:sym typeface="Wingdings" panose="05000000000000000000" pitchFamily="2" charset="2"/>
              </a:rPr>
              <a:t>What complexity: square / linear?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sz="1300" b="1" u="sng" dirty="0" smtClean="0">
                <a:sym typeface="Wingdings" panose="05000000000000000000" pitchFamily="2" charset="2"/>
              </a:rPr>
              <a:t>If linear</a:t>
            </a:r>
            <a:r>
              <a:rPr lang="en-US" sz="1300" b="1" dirty="0" smtClean="0">
                <a:sym typeface="Wingdings" panose="05000000000000000000" pitchFamily="2" charset="2"/>
              </a:rPr>
              <a:t> </a:t>
            </a:r>
            <a:r>
              <a:rPr lang="en-US" sz="1300" b="1" i="1" dirty="0" smtClean="0">
                <a:sym typeface="Wingdings" panose="05000000000000000000" pitchFamily="2" charset="2"/>
              </a:rPr>
              <a:t>optimistic assumption</a:t>
            </a:r>
            <a:r>
              <a:rPr lang="en-US" sz="1300" dirty="0" smtClean="0">
                <a:sym typeface="Wingdings" panose="05000000000000000000" pitchFamily="2" charset="2"/>
              </a:rPr>
              <a:t>, for 1 month and 4000 locations with no coupling, hourly aggregation ~3 hours: seems OK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300" dirty="0" smtClean="0">
                <a:sym typeface="Wingdings" panose="05000000000000000000" pitchFamily="2" charset="2"/>
              </a:rPr>
              <a:t>how to aggregate the results then?</a:t>
            </a:r>
            <a:endParaRPr lang="en-US" sz="13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NO </a:t>
            </a:r>
            <a:r>
              <a:rPr lang="en-US" sz="1300" dirty="0">
                <a:sym typeface="Wingdings" panose="05000000000000000000" pitchFamily="2" charset="2"/>
              </a:rPr>
              <a:t>DISCUSSION ON HOW </a:t>
            </a:r>
            <a:r>
              <a:rPr lang="en-US" sz="1300" dirty="0" smtClean="0">
                <a:sym typeface="Wingdings" panose="05000000000000000000" pitchFamily="2" charset="2"/>
              </a:rPr>
              <a:t>TO COUPLE </a:t>
            </a:r>
            <a:r>
              <a:rPr lang="en-US" sz="1300" dirty="0">
                <a:sym typeface="Wingdings" panose="05000000000000000000" pitchFamily="2" charset="2"/>
              </a:rPr>
              <a:t>SENSORS NEIGHBORS  </a:t>
            </a:r>
            <a:r>
              <a:rPr lang="en-US" sz="1300" b="1" dirty="0" smtClean="0">
                <a:sym typeface="Wingdings" panose="05000000000000000000" pitchFamily="2" charset="2"/>
              </a:rPr>
              <a:t>OUT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May would be interested to implement the extension it to build a tool</a:t>
            </a:r>
            <a:endParaRPr lang="en-US" sz="1300" dirty="0">
              <a:sym typeface="Wingdings" panose="05000000000000000000" pitchFamily="2" charset="2"/>
            </a:endParaRP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References</a:t>
            </a:r>
            <a:endParaRPr lang="en-US" sz="1300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Guralnik</a:t>
            </a:r>
            <a:r>
              <a:rPr lang="en-US" sz="1300" dirty="0">
                <a:sym typeface="Wingdings" panose="05000000000000000000" pitchFamily="2" charset="2"/>
              </a:rPr>
              <a:t> 99 “Event detection in </a:t>
            </a:r>
            <a:r>
              <a:rPr lang="en-US" sz="1300" dirty="0" err="1">
                <a:sym typeface="Wingdings" panose="05000000000000000000" pitchFamily="2" charset="2"/>
              </a:rPr>
              <a:t>timeseries</a:t>
            </a:r>
            <a:r>
              <a:rPr lang="en-US" sz="1300" dirty="0">
                <a:sym typeface="Wingdings" panose="05000000000000000000" pitchFamily="2" charset="2"/>
              </a:rPr>
              <a:t> data”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Weill 98 “Traffic incident detection: sensors and algorithms” neural networks and fuzzy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Ihler</a:t>
            </a:r>
            <a:r>
              <a:rPr lang="en-US" sz="1300" dirty="0">
                <a:sym typeface="Wingdings" panose="05000000000000000000" pitchFamily="2" charset="2"/>
              </a:rPr>
              <a:t> 2007 “Learning to detect events with Markov-modulated Poisson processes” time series count data, probability model : application </a:t>
            </a:r>
            <a:r>
              <a:rPr lang="en-US" sz="1300" dirty="0" smtClean="0">
                <a:sym typeface="Wingdings" panose="05000000000000000000" pitchFamily="2" charset="2"/>
              </a:rPr>
              <a:t>to highways</a:t>
            </a:r>
            <a:r>
              <a:rPr lang="en-US" sz="1300" dirty="0">
                <a:sym typeface="Wingdings" panose="05000000000000000000" pitchFamily="2" charset="2"/>
              </a:rPr>
              <a:t>, pedestrians</a:t>
            </a:r>
            <a:r>
              <a:rPr lang="en-US" sz="1300" dirty="0" smtClean="0">
                <a:sym typeface="Wingdings" panose="05000000000000000000" pitchFamily="2" charset="2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Conclusion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Promising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Would need to integrate the neighborhoods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Coupling more than 2? What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Seems not to be enormous but not done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6069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Yang 2011 – Anomaly Detection on Collective Moving Patterns – 1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Ref in Souto2015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903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IN but not directly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applicable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3944" y="1403797"/>
            <a:ext cx="112174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Detect abnormal people trajectories using Hidden Markov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for anomalies in moving objects </a:t>
            </a:r>
            <a:r>
              <a:rPr lang="en-US" sz="1400" dirty="0" smtClean="0">
                <a:sym typeface="Wingdings" panose="05000000000000000000" pitchFamily="2" charset="2"/>
              </a:rPr>
              <a:t>but seems extendable to other urban data / compatible with grid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Applied on traffic dataset, traffic volume by sensors (not trajectories)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Model of event: if event in a place, employees move and gather in the place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Online 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Model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Category: statistical with a clustering first step, unsupervised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Space </a:t>
            </a:r>
            <a:r>
              <a:rPr lang="en-US" sz="1400" dirty="0"/>
              <a:t>divided in M regions, count number of people at time t </a:t>
            </a:r>
            <a:r>
              <a:rPr lang="en-US" sz="1400" dirty="0">
                <a:sym typeface="Wingdings" panose="05000000000000000000" pitchFamily="2" charset="2"/>
              </a:rPr>
              <a:t> M-dimensional vector  </a:t>
            </a:r>
            <a:r>
              <a:rPr lang="en-US" sz="1400" dirty="0" smtClean="0">
                <a:sym typeface="Wingdings" panose="05000000000000000000" pitchFamily="2" charset="2"/>
              </a:rPr>
              <a:t>temporal sequence of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Vector sequence divided in N pieces (subsequence) with partial overlap = time window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 (O_1,…,O_N)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Compute probability with HMM model for all subsequences. If under predefined threshold  abnormal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HMM requires training on historical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Defining Hidden states = clustering to group the set {</a:t>
            </a:r>
            <a:r>
              <a:rPr lang="en-US" sz="1400" dirty="0">
                <a:sym typeface="Wingdings" panose="05000000000000000000" pitchFamily="2" charset="2"/>
              </a:rPr>
              <a:t>O_1,…,</a:t>
            </a:r>
            <a:r>
              <a:rPr lang="en-US" sz="1400" dirty="0" smtClean="0">
                <a:sym typeface="Wingdings" panose="05000000000000000000" pitchFamily="2" charset="2"/>
              </a:rPr>
              <a:t>O_N}  K classes = hidden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Transition probability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For each cluster, GMM used to model the probability distribution of the </a:t>
            </a:r>
            <a:r>
              <a:rPr lang="en-US" sz="1400" dirty="0" err="1" smtClean="0">
                <a:sym typeface="Wingdings" panose="05000000000000000000" pitchFamily="2" charset="2"/>
              </a:rPr>
              <a:t>M_dim</a:t>
            </a:r>
            <a:r>
              <a:rPr lang="en-US" sz="1400" dirty="0" smtClean="0">
                <a:sym typeface="Wingdings" panose="05000000000000000000" pitchFamily="2" charset="2"/>
              </a:rPr>
              <a:t> vectors contained in the cluster</a:t>
            </a: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Remarks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Space properties not taken into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Time into account with contiguous time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No significance testing // </a:t>
            </a:r>
            <a:r>
              <a:rPr lang="en-US" sz="1400" dirty="0" err="1" smtClean="0">
                <a:sym typeface="Wingdings" panose="05000000000000000000" pitchFamily="2" charset="2"/>
              </a:rPr>
              <a:t>Kulldorff</a:t>
            </a:r>
            <a:endParaRPr lang="en-US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458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Yang 2011 – Anomaly Detection on Collective Moving Patterns – 2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Ref in </a:t>
              </a:r>
              <a:r>
                <a:rPr lang="en-US" sz="2903" b="1" i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</a:t>
              </a:r>
              <a:r>
                <a:rPr lang="en-US" sz="2903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903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IN but not directly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applicable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3944" y="1004550"/>
            <a:ext cx="102129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Artificial-data experiment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Models involve people moving and being stationary  rather specific, not in scope</a:t>
            </a:r>
          </a:p>
          <a:p>
            <a:endParaRPr lang="en-US" sz="1400" b="1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Real-data experiment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Traffic volume data: 2000 sensors, Jan to Sept 2010, 10min time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PCA applied as preprocessing to reduce dimension to 4 (???)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First 117days used for training, 107 next days used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Data clustered in 5 groups using Gaussian Mixture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Very specific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compute probability of every 70min time window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if more than 6 time windows detected as outliers in the day  anomalous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Interesting results: outdoor music, memorial day, bastille day, tornado, snow… 2-4 significant events found per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Not precise evaluation // exploratory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Complexity / No Running </a:t>
            </a:r>
            <a:r>
              <a:rPr lang="en-US" sz="1400" dirty="0" smtClean="0">
                <a:sym typeface="Wingdings" panose="05000000000000000000" pitchFamily="2" charset="2"/>
              </a:rPr>
              <a:t>time?  No information given</a:t>
            </a: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References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Ratti</a:t>
            </a:r>
            <a:r>
              <a:rPr lang="en-US" sz="1400" dirty="0" smtClean="0">
                <a:sym typeface="Wingdings" panose="05000000000000000000" pitchFamily="2" charset="2"/>
              </a:rPr>
              <a:t> 2006 [5]: Mobile Landscapes, using Location Data from Cell Phones for Urban Analysis. uses cell phone data aggregated to represent intensity of urban activities and evolution in time and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Zhou &amp; Yang 2011 [8]: Outlier Detection on Large-Scale Collective Behavior  what kind of data? See distribution of moving objects as random image sequence  process image to get features associated with every time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Chung Yang 2007 HMM for network intrusion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Not directly applicable: PCA preprocessing, no computation indications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Arbitrary experimental design: six anomalies in a day makes the day abnormal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But clustering + HMM technique could be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Does not take space properties into account, but are the results bad? Events are detected in the experiment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9521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Yuan 2011 – OD of Handover data Suburban Freeway using Mobile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Probes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Ref in </a:t>
              </a:r>
              <a:r>
                <a:rPr lang="en-US" sz="2903" b="1" i="1" dirty="0" err="1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Souto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2015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OUT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275006"/>
            <a:ext cx="10212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Mobile </a:t>
            </a:r>
            <a:r>
              <a:rPr lang="en-US" sz="1400" dirty="0" err="1" smtClean="0">
                <a:sym typeface="Wingdings" panose="05000000000000000000" pitchFamily="2" charset="2"/>
              </a:rPr>
              <a:t>prbes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Suburban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handover: mobility management method in the GSM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Challenge: low location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Goal of paper: improve estimation accuracy of travelling speed using handover data  outlier detection of handover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GOAL IS NOT EVENT /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559917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Trilles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 2015 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Real-time AD on Environment Data streams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Ref in Souto2015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OUT Very basic model, not very relevant / threshold model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675" y="1004786"/>
            <a:ext cx="10212946" cy="5909310"/>
            <a:chOff x="491675" y="1120696"/>
            <a:chExt cx="10212946" cy="5909310"/>
          </a:xfrm>
        </p:grpSpPr>
        <p:sp>
          <p:nvSpPr>
            <p:cNvPr id="3" name="TextBox 2"/>
            <p:cNvSpPr txBox="1"/>
            <p:nvPr/>
          </p:nvSpPr>
          <p:spPr>
            <a:xfrm>
              <a:off x="491675" y="1120696"/>
              <a:ext cx="10212946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ym typeface="Wingdings" panose="05000000000000000000" pitchFamily="2" charset="2"/>
                </a:rPr>
                <a:t>Framework</a:t>
              </a:r>
              <a:endParaRPr lang="en-US" sz="1400" dirty="0" smtClean="0">
                <a:sym typeface="Wingdings" panose="05000000000000000000" pitchFamily="2" charset="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Apply </a:t>
              </a:r>
              <a:r>
                <a:rPr lang="en-US" sz="1400" dirty="0" err="1" smtClean="0">
                  <a:sym typeface="Wingdings" panose="05000000000000000000" pitchFamily="2" charset="2"/>
                </a:rPr>
                <a:t>cusum</a:t>
              </a:r>
              <a:r>
                <a:rPr lang="en-US" sz="1400" dirty="0" smtClean="0">
                  <a:sym typeface="Wingdings" panose="05000000000000000000" pitchFamily="2" charset="2"/>
                </a:rPr>
                <a:t> algorithm in the Storm framework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Storm framework designed for distributive and reliable sensor data processing  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“</a:t>
              </a:r>
              <a:r>
                <a:rPr lang="en-US" sz="1400" dirty="0" err="1" smtClean="0">
                  <a:sym typeface="Wingdings" panose="05000000000000000000" pitchFamily="2" charset="2"/>
                </a:rPr>
                <a:t>cusum</a:t>
              </a:r>
              <a:r>
                <a:rPr lang="en-US" sz="1400" dirty="0" smtClean="0">
                  <a:sym typeface="Wingdings" panose="05000000000000000000" pitchFamily="2" charset="2"/>
                </a:rPr>
                <a:t> </a:t>
              </a:r>
              <a:r>
                <a:rPr lang="en-US" sz="1400" dirty="0" err="1" smtClean="0">
                  <a:sym typeface="Wingdings" panose="05000000000000000000" pitchFamily="2" charset="2"/>
                </a:rPr>
                <a:t>weel</a:t>
              </a:r>
              <a:r>
                <a:rPr lang="en-US" sz="1400" dirty="0" smtClean="0">
                  <a:sym typeface="Wingdings" panose="05000000000000000000" pitchFamily="2" charset="2"/>
                </a:rPr>
                <a:t> adapted to environmental data” // distribution assumption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Real-time anomaly detection, sensor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Implementation: air quality network of Valencia Community Government  different modules about sensors and 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ym typeface="Wingdings" panose="05000000000000000000" pitchFamily="2" charset="2"/>
                </a:rPr>
                <a:t>Space properties not taken into account, anomalies detected for each sensor individually  basic 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Much of the paper addresses issues about sensors and basic visualization 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>
                <a:sym typeface="Wingdings" panose="05000000000000000000" pitchFamily="2" charset="2"/>
              </a:endParaRPr>
            </a:p>
            <a:p>
              <a:r>
                <a:rPr lang="en-US" sz="1400" b="1" dirty="0" smtClean="0">
                  <a:sym typeface="Wingdings" panose="05000000000000000000" pitchFamily="2" charset="2"/>
                </a:rPr>
                <a:t>Model</a:t>
              </a:r>
              <a:endParaRPr lang="en-US" sz="1400" dirty="0" smtClean="0">
                <a:sym typeface="Wingdings" panose="05000000000000000000" pitchFamily="2" charset="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CUSUM for each point location </a:t>
              </a:r>
              <a:r>
                <a:rPr lang="en-US" sz="1400" b="1" i="1" dirty="0" smtClean="0">
                  <a:sym typeface="Wingdings" panose="05000000000000000000" pitchFamily="2" charset="2"/>
                </a:rPr>
                <a:t> very basic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Assumption: observation with mean mu and deviation sigma^2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For each sensors, cumulative sums calculated at each time step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Upper / lower control limit: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>
                <a:sym typeface="Wingdings" panose="05000000000000000000" pitchFamily="2" charset="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When Shi or </a:t>
              </a:r>
              <a:r>
                <a:rPr lang="en-US" sz="1400" dirty="0" err="1" smtClean="0">
                  <a:sym typeface="Wingdings" panose="05000000000000000000" pitchFamily="2" charset="2"/>
                </a:rPr>
                <a:t>Sli</a:t>
              </a:r>
              <a:r>
                <a:rPr lang="en-US" sz="1400" dirty="0" smtClean="0">
                  <a:sym typeface="Wingdings" panose="05000000000000000000" pitchFamily="2" charset="2"/>
                </a:rPr>
                <a:t> go above/ below threshold of </a:t>
              </a:r>
            </a:p>
            <a:p>
              <a:pPr marL="742950" lvl="1" indent="-285750">
                <a:buFont typeface="Wingdings" panose="05000000000000000000" pitchFamily="2" charset="2"/>
                <a:buChar char="à"/>
              </a:pPr>
              <a:r>
                <a:rPr lang="en-US" sz="1400" dirty="0" smtClean="0">
                  <a:sym typeface="Wingdings" panose="05000000000000000000" pitchFamily="2" charset="2"/>
                </a:rPr>
                <a:t>Anomaly detected</a:t>
              </a:r>
            </a:p>
            <a:p>
              <a:pPr lvl="1"/>
              <a:endParaRPr lang="en-US" sz="1400" dirty="0" smtClean="0">
                <a:sym typeface="Wingdings" panose="05000000000000000000" pitchFamily="2" charset="2"/>
              </a:endParaRPr>
            </a:p>
            <a:p>
              <a:r>
                <a:rPr lang="en-US" sz="1400" b="1" dirty="0" smtClean="0">
                  <a:sym typeface="Wingdings" panose="05000000000000000000" pitchFamily="2" charset="2"/>
                </a:rPr>
                <a:t>Experiment</a:t>
              </a:r>
              <a:endParaRPr lang="en-US" sz="1400" dirty="0" smtClean="0">
                <a:sym typeface="Wingdings" panose="05000000000000000000" pitchFamily="2" charset="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61 stations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Multiple levels: SO2, NO2, CO…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“Events caused by this particular sensor”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After events computed, clustered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ym typeface="Wingdings" panose="05000000000000000000" pitchFamily="2" charset="2"/>
              </a:endParaRPr>
            </a:p>
            <a:p>
              <a:r>
                <a:rPr lang="en-US" sz="1400" b="1" dirty="0" smtClean="0">
                  <a:sym typeface="Wingdings" panose="05000000000000000000" pitchFamily="2" charset="2"/>
                </a:rPr>
                <a:t>References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ym typeface="Wingdings" panose="05000000000000000000" pitchFamily="2" charset="2"/>
                </a:rPr>
                <a:t>CUSUM for outbreak detection: </a:t>
              </a:r>
              <a:r>
                <a:rPr lang="en-US" sz="1400" dirty="0" err="1" smtClean="0">
                  <a:sym typeface="Wingdings" panose="05000000000000000000" pitchFamily="2" charset="2"/>
                </a:rPr>
                <a:t>Osanaiye</a:t>
              </a:r>
              <a:r>
                <a:rPr lang="en-US" sz="1400" dirty="0" smtClean="0">
                  <a:sym typeface="Wingdings" panose="05000000000000000000" pitchFamily="2" charset="2"/>
                </a:rPr>
                <a:t> 89</a:t>
              </a:r>
              <a:endParaRPr lang="en-US" sz="14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429" y="3331709"/>
              <a:ext cx="1473523" cy="59704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5329" y="3446037"/>
              <a:ext cx="1168656" cy="48271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7429" y="3928756"/>
              <a:ext cx="3760024" cy="7240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4720" y="4652834"/>
              <a:ext cx="2406855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152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2014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– Real time traffic flow outlier detection using short-term traffic conditional variance prediction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Ref in </a:t>
              </a:r>
              <a:r>
                <a:rPr lang="en-US" sz="2903" b="1" i="1" dirty="0" err="1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Souto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2015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4" y="1275006"/>
            <a:ext cx="113311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Data: traffic flow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Online event detection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ym typeface="Wingdings" panose="05000000000000000000" pitchFamily="2" charset="2"/>
              </a:rPr>
              <a:t>Builds on short term traffic flow condition </a:t>
            </a:r>
            <a:r>
              <a:rPr lang="en-US" sz="1400" b="1" dirty="0" smtClean="0">
                <a:sym typeface="Wingdings" panose="05000000000000000000" pitchFamily="2" charset="2"/>
              </a:rPr>
              <a:t>forecasting  Predict time-varying conditional variance of traffic flow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Can integrate outlier information in forecasting system to adapt the changing patterns </a:t>
            </a:r>
            <a:r>
              <a:rPr lang="en-US" sz="1400" i="1" dirty="0" smtClean="0">
                <a:sym typeface="Wingdings" panose="05000000000000000000" pitchFamily="2" charset="2"/>
              </a:rPr>
              <a:t>(novelty detection)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Compares the two approaches with / without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Loop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Outliers: sensor malfunction or significant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3 pillars of article: General OD / OD in time series / traffic conditional variance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Implementation on real </a:t>
            </a:r>
            <a:r>
              <a:rPr lang="en-US" sz="1400" dirty="0" smtClean="0">
                <a:sym typeface="Wingdings" panose="05000000000000000000" pitchFamily="2" charset="2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Applicable to other urban data</a:t>
            </a:r>
            <a:r>
              <a:rPr lang="en-US" sz="1400" dirty="0" smtClean="0">
                <a:sym typeface="Wingdings" panose="05000000000000000000" pitchFamily="2" charset="2"/>
              </a:rPr>
              <a:t>?</a:t>
            </a:r>
            <a:endParaRPr lang="en-US" sz="1400" dirty="0">
              <a:sym typeface="Wingdings" panose="05000000000000000000" pitchFamily="2" charset="2"/>
            </a:endParaRP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Model</a:t>
            </a:r>
            <a:endParaRPr lang="en-US" sz="1400" i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Previous studies assume that conditional variance is constant for traffic condition series  here considered </a:t>
            </a:r>
            <a:r>
              <a:rPr lang="en-US" sz="1400" dirty="0" err="1" smtClean="0">
                <a:sym typeface="Wingdings" panose="05000000000000000000" pitchFamily="2" charset="2"/>
              </a:rPr>
              <a:t>heteroscedastic</a:t>
            </a:r>
            <a:r>
              <a:rPr lang="en-US" sz="1400" dirty="0" smtClean="0">
                <a:sym typeface="Wingdings" panose="05000000000000000000" pitchFamily="2" charset="2"/>
              </a:rPr>
              <a:t>  take into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Previous models  do not adapt to temporally changing patterns  new events undetected / false detections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New feature: considering second order conditional moment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36 stations worldwide  only 36 locations / Can it be extended?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Time precision 15min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Cites relevant references previously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0891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 2014 – Literature review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0434" y="1063012"/>
            <a:ext cx="113311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ym typeface="Wingdings" panose="05000000000000000000" pitchFamily="2" charset="2"/>
              </a:rPr>
              <a:t>General outlier detection</a:t>
            </a:r>
            <a:r>
              <a:rPr lang="en-US" sz="1400" dirty="0" smtClean="0">
                <a:sym typeface="Wingdings" panose="05000000000000000000" pitchFamily="2" charset="2"/>
              </a:rPr>
              <a:t>: </a:t>
            </a:r>
            <a:r>
              <a:rPr lang="en-US" sz="1400" dirty="0" err="1" smtClean="0">
                <a:sym typeface="Wingdings" panose="05000000000000000000" pitchFamily="2" charset="2"/>
              </a:rPr>
              <a:t>Angiulli</a:t>
            </a:r>
            <a:r>
              <a:rPr lang="en-US" sz="1400" dirty="0" smtClean="0">
                <a:sym typeface="Wingdings" panose="05000000000000000000" pitchFamily="2" charset="2"/>
              </a:rPr>
              <a:t> and </a:t>
            </a:r>
            <a:r>
              <a:rPr lang="en-US" sz="1400" dirty="0" err="1" smtClean="0">
                <a:sym typeface="Wingdings" panose="05000000000000000000" pitchFamily="2" charset="2"/>
              </a:rPr>
              <a:t>Pizzuti</a:t>
            </a:r>
            <a:r>
              <a:rPr lang="en-US" sz="1400" dirty="0" smtClean="0">
                <a:sym typeface="Wingdings" panose="05000000000000000000" pitchFamily="2" charset="2"/>
              </a:rPr>
              <a:t> 2005: Outlier mining in high dimensional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Model-based OD: model fit normal data, and observations that differ too much are labeled anomalous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Albanese 2014 Rough set ST outlier detection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Various model forms: regressions, time series model, probability distribution…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Distance-based approach: outliers are far from their nearest neighbors (ex: clustering)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ym typeface="Wingdings" panose="05000000000000000000" pitchFamily="2" charset="2"/>
              </a:rPr>
              <a:t>Angiuli</a:t>
            </a:r>
            <a:r>
              <a:rPr lang="en-US" sz="1400" dirty="0">
                <a:sym typeface="Wingdings" panose="05000000000000000000" pitchFamily="2" charset="2"/>
              </a:rPr>
              <a:t> &amp; </a:t>
            </a:r>
            <a:r>
              <a:rPr lang="en-US" sz="1400" dirty="0" err="1">
                <a:sym typeface="Wingdings" panose="05000000000000000000" pitchFamily="2" charset="2"/>
              </a:rPr>
              <a:t>Pizzuti</a:t>
            </a:r>
            <a:r>
              <a:rPr lang="en-US" sz="1400" dirty="0">
                <a:sym typeface="Wingdings" panose="05000000000000000000" pitchFamily="2" charset="2"/>
              </a:rPr>
              <a:t> 2005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ym typeface="Wingdings" panose="05000000000000000000" pitchFamily="2" charset="2"/>
              </a:rPr>
              <a:t>Angiuli</a:t>
            </a:r>
            <a:r>
              <a:rPr lang="en-US" sz="1400" dirty="0">
                <a:sym typeface="Wingdings" panose="05000000000000000000" pitchFamily="2" charset="2"/>
              </a:rPr>
              <a:t> 2006: Distance-based detection and prediction of outliers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ym typeface="Wingdings" panose="05000000000000000000" pitchFamily="2" charset="2"/>
              </a:rPr>
              <a:t>Angiuli</a:t>
            </a:r>
            <a:r>
              <a:rPr lang="en-US" sz="1400" dirty="0">
                <a:sym typeface="Wingdings" panose="05000000000000000000" pitchFamily="2" charset="2"/>
              </a:rPr>
              <a:t> 2013: Distributed strategies for mining outliers in large </a:t>
            </a:r>
            <a:r>
              <a:rPr lang="en-US" sz="1400" dirty="0" smtClean="0">
                <a:sym typeface="Wingdings" panose="05000000000000000000" pitchFamily="2" charset="2"/>
              </a:rPr>
              <a:t>datasets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ym typeface="Wingdings" panose="05000000000000000000" pitchFamily="2" charset="2"/>
              </a:rPr>
              <a:t>OD in </a:t>
            </a:r>
            <a:r>
              <a:rPr lang="en-US" sz="1400" b="1" u="sng" dirty="0" smtClean="0">
                <a:sym typeface="Wingdings" panose="05000000000000000000" pitchFamily="2" charset="2"/>
              </a:rPr>
              <a:t>time series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Tsay</a:t>
            </a:r>
            <a:r>
              <a:rPr lang="en-US" sz="1400" dirty="0" smtClean="0">
                <a:sym typeface="Wingdings" panose="05000000000000000000" pitchFamily="2" charset="2"/>
              </a:rPr>
              <a:t> 88: Innovational Outlier / Additive Outlier / Level Shift / Temporary Change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L(B) depends on the 4 defined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Two particular popular frameworks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Likelihood ratio test – Fox 72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intervention analysis – Box and </a:t>
            </a:r>
            <a:r>
              <a:rPr lang="en-US" sz="1400" dirty="0" err="1" smtClean="0">
                <a:sym typeface="Wingdings" panose="05000000000000000000" pitchFamily="2" charset="2"/>
              </a:rPr>
              <a:t>Tiao</a:t>
            </a:r>
            <a:r>
              <a:rPr lang="en-US" sz="1400" dirty="0" smtClean="0">
                <a:sym typeface="Wingdings" panose="05000000000000000000" pitchFamily="2" charset="2"/>
              </a:rPr>
              <a:t> 75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Developed by </a:t>
            </a:r>
            <a:r>
              <a:rPr lang="en-US" sz="1400" dirty="0" err="1" smtClean="0">
                <a:sym typeface="Wingdings" panose="05000000000000000000" pitchFamily="2" charset="2"/>
              </a:rPr>
              <a:t>Tsay</a:t>
            </a:r>
            <a:r>
              <a:rPr lang="en-US" sz="1400" dirty="0" smtClean="0">
                <a:sym typeface="Wingdings" panose="05000000000000000000" pitchFamily="2" charset="2"/>
              </a:rPr>
              <a:t> 88, Chang 88, Chen &amp; Liu 93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Context of </a:t>
            </a:r>
            <a:r>
              <a:rPr lang="en-US" sz="1400" b="1" dirty="0" smtClean="0">
                <a:sym typeface="Wingdings" panose="05000000000000000000" pitchFamily="2" charset="2"/>
              </a:rPr>
              <a:t>traffic flow forecasting 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 Tight 93 based on residuals after fitting model to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Conventional residual approach: &gt;3sigma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LRT with weighted average of residuals at &amp; after point of interest – </a:t>
            </a:r>
            <a:r>
              <a:rPr lang="en-US" sz="1400" dirty="0" err="1" smtClean="0">
                <a:sym typeface="Wingdings" panose="05000000000000000000" pitchFamily="2" charset="2"/>
              </a:rPr>
              <a:t>Tsay</a:t>
            </a:r>
            <a:r>
              <a:rPr lang="en-US" sz="1400" dirty="0" smtClean="0">
                <a:sym typeface="Wingdings" panose="05000000000000000000" pitchFamily="2" charset="2"/>
              </a:rPr>
              <a:t> 88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Williams 99 arguments: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traffic outliers in traffic condition series can only be modeled by Additive Outlier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Innovational Outliers can create permanent periodic effect in seasonal ARIMA used to fit the time series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Algorithms developed by Williams 99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 Watson 95: uses influence statistics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10" y="3587973"/>
            <a:ext cx="2337312" cy="381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686" y="3073443"/>
            <a:ext cx="4556971" cy="9968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48622" y="4156886"/>
            <a:ext cx="4512943" cy="10524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Category: OD from time series forecasting specific to traffic condition 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842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1/2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8796" y="942123"/>
            <a:ext cx="1148567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100" b="1" u="sng" dirty="0" smtClean="0">
                <a:solidFill>
                  <a:srgbClr val="0070C0"/>
                </a:solidFill>
              </a:rPr>
              <a:t>Anomaly detection: a survey, </a:t>
            </a:r>
            <a:r>
              <a:rPr lang="en-US" sz="1100" b="1" u="sng" dirty="0" err="1" smtClean="0">
                <a:solidFill>
                  <a:srgbClr val="0070C0"/>
                </a:solidFill>
              </a:rPr>
              <a:t>Chandola</a:t>
            </a:r>
            <a:r>
              <a:rPr lang="en-US" sz="1100" b="1" u="sng" dirty="0" smtClean="0">
                <a:solidFill>
                  <a:srgbClr val="0070C0"/>
                </a:solidFill>
              </a:rPr>
              <a:t> 2009 </a:t>
            </a:r>
            <a:r>
              <a:rPr lang="en-US" sz="1100" b="1" dirty="0" smtClean="0">
                <a:sym typeface="Wingdings" panose="05000000000000000000" pitchFamily="2" charset="2"/>
              </a:rPr>
              <a:t> reference to spatial AD</a:t>
            </a:r>
            <a:endParaRPr lang="en-US" sz="11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rgbClr val="0070C0"/>
                </a:solidFill>
              </a:rPr>
              <a:t>Shekhar</a:t>
            </a:r>
            <a:r>
              <a:rPr lang="en-US" sz="1100" dirty="0" smtClean="0">
                <a:solidFill>
                  <a:srgbClr val="0070C0"/>
                </a:solidFill>
              </a:rPr>
              <a:t> 2001: Detecting graph-based spatial outliers: Algorithms and applications</a:t>
            </a:r>
            <a:r>
              <a:rPr lang="en-US" sz="1100" dirty="0" smtClean="0"/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 graph-based OUT</a:t>
            </a:r>
            <a:endParaRPr lang="en-US" sz="11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u="sng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Shekhar</a:t>
            </a:r>
            <a:r>
              <a:rPr lang="en-US" sz="1100" u="sng" dirty="0" smtClean="0">
                <a:solidFill>
                  <a:srgbClr val="0070C0"/>
                </a:solidFill>
                <a:sym typeface="Wingdings" panose="05000000000000000000" pitchFamily="2" charset="2"/>
              </a:rPr>
              <a:t> 2011: Identifying patterns in spatial information: a survey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u="sng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Shekhar</a:t>
            </a:r>
            <a:r>
              <a:rPr lang="en-US" sz="1100" u="sng" dirty="0" smtClean="0">
                <a:solidFill>
                  <a:srgbClr val="0070C0"/>
                </a:solidFill>
                <a:sym typeface="Wingdings" panose="05000000000000000000" pitchFamily="2" charset="2"/>
              </a:rPr>
              <a:t> 2007: Spatial and Spatio-Temporal Data Mining: Recent Advances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Roddick 99 [37]: A Bibliography of Temporal, Spatial and Spatio-Temporal Data Mining Research </a:t>
            </a:r>
            <a:r>
              <a:rPr lang="en-US" sz="1100" dirty="0">
                <a:sym typeface="Wingdings" panose="05000000000000000000" pitchFamily="2" charset="2"/>
              </a:rPr>
              <a:t> old but may check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sym typeface="Wingdings" panose="05000000000000000000" pitchFamily="2" charset="2"/>
              </a:rPr>
              <a:t>Stolorz</a:t>
            </a:r>
            <a:r>
              <a:rPr lang="en-US" sz="1100" dirty="0">
                <a:sym typeface="Wingdings" panose="05000000000000000000" pitchFamily="2" charset="2"/>
              </a:rPr>
              <a:t> 95 [47]: Fast STDM of Large Geophysical Datasets  quick check if scope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sym typeface="Wingdings" panose="05000000000000000000" pitchFamily="2" charset="2"/>
              </a:rPr>
              <a:t>Shekhar</a:t>
            </a:r>
            <a:r>
              <a:rPr lang="en-US" sz="1100" dirty="0">
                <a:sym typeface="Wingdings" panose="05000000000000000000" pitchFamily="2" charset="2"/>
              </a:rPr>
              <a:t> &amp; Chawla 02 [39]: Spatial Databases – A Tour  quick check if 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u="sng" dirty="0" err="1" smtClean="0">
                <a:sym typeface="Wingdings" panose="05000000000000000000" pitchFamily="2" charset="2"/>
              </a:rPr>
              <a:t>Bogorny</a:t>
            </a:r>
            <a:r>
              <a:rPr lang="en-US" sz="1100" u="sng" dirty="0" smtClean="0">
                <a:sym typeface="Wingdings" panose="05000000000000000000" pitchFamily="2" charset="2"/>
              </a:rPr>
              <a:t> </a:t>
            </a:r>
            <a:r>
              <a:rPr lang="en-US" sz="1100" u="sng" dirty="0" smtClean="0">
                <a:sym typeface="Wingdings" panose="05000000000000000000" pitchFamily="2" charset="2"/>
              </a:rPr>
              <a:t>&amp; </a:t>
            </a:r>
            <a:r>
              <a:rPr lang="en-US" sz="1100" u="sng" dirty="0" err="1" smtClean="0">
                <a:sym typeface="Wingdings" panose="05000000000000000000" pitchFamily="2" charset="2"/>
              </a:rPr>
              <a:t>Shekhar</a:t>
            </a:r>
            <a:r>
              <a:rPr lang="en-US" sz="1100" u="sng" dirty="0" smtClean="0">
                <a:sym typeface="Wingdings" panose="05000000000000000000" pitchFamily="2" charset="2"/>
              </a:rPr>
              <a:t> 2010  Spatial and spatio-temporal data mining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Liu </a:t>
            </a:r>
            <a:r>
              <a:rPr lang="en-US" sz="1100" dirty="0">
                <a:sym typeface="Wingdings" panose="05000000000000000000" pitchFamily="2" charset="2"/>
              </a:rPr>
              <a:t>2003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ym typeface="Wingdings" panose="05000000000000000000" pitchFamily="2" charset="2"/>
              </a:rPr>
              <a:t>Kou 2006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u="sng" dirty="0">
                <a:sym typeface="Wingdings" panose="05000000000000000000" pitchFamily="2" charset="2"/>
              </a:rPr>
              <a:t>Chawla and Sun </a:t>
            </a:r>
            <a:r>
              <a:rPr lang="en-US" sz="1100" u="sng" dirty="0" smtClean="0">
                <a:sym typeface="Wingdings" panose="05000000000000000000" pitchFamily="2" charset="2"/>
              </a:rPr>
              <a:t>2004 On local spatial outliers (survey?), </a:t>
            </a:r>
            <a:r>
              <a:rPr lang="en-US" sz="1100" u="sng" dirty="0" smtClean="0">
                <a:sym typeface="Wingdings" panose="05000000000000000000" pitchFamily="2" charset="2"/>
              </a:rPr>
              <a:t>2006 </a:t>
            </a:r>
            <a:r>
              <a:rPr lang="en-US" sz="1100" dirty="0" smtClean="0">
                <a:sym typeface="Wingdings" panose="05000000000000000000" pitchFamily="2" charset="2"/>
              </a:rPr>
              <a:t>  density-based Local Outlier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Wong 2002: Rule based 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Wong 2003: Bayesian Networks on univariate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Ma </a:t>
            </a:r>
            <a:r>
              <a:rPr lang="en-US" sz="1100" dirty="0" err="1" smtClean="0">
                <a:sym typeface="Wingdings" panose="05000000000000000000" pitchFamily="2" charset="2"/>
              </a:rPr>
              <a:t>perkins</a:t>
            </a:r>
            <a:r>
              <a:rPr lang="en-US" sz="1100" dirty="0" smtClean="0">
                <a:sym typeface="Wingdings" panose="05000000000000000000" pitchFamily="2" charset="2"/>
              </a:rPr>
              <a:t> 2003: SVM on temporal sequence  check for extension to space-time</a:t>
            </a:r>
            <a:endParaRPr lang="en-US" sz="1100" dirty="0"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eriod"/>
            </a:pPr>
            <a:endParaRPr lang="en-US" sz="1100" b="1" dirty="0"/>
          </a:p>
          <a:p>
            <a:pPr marL="342900" indent="-342900">
              <a:buFontTx/>
              <a:buAutoNum type="arabicPeriod"/>
            </a:pPr>
            <a:r>
              <a:rPr lang="en-US" sz="1100" b="1" dirty="0" smtClean="0">
                <a:solidFill>
                  <a:srgbClr val="0070C0"/>
                </a:solidFill>
              </a:rPr>
              <a:t>Pang 2013 </a:t>
            </a:r>
            <a:endParaRPr lang="en-US" sz="1100" b="1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70C0"/>
                </a:solidFill>
                <a:sym typeface="Wingdings" panose="05000000000000000000" pitchFamily="2" charset="2"/>
              </a:rPr>
              <a:t>S. Chawla 2012: Inferring the root cause in road traffic anomalies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 err="1">
                <a:sym typeface="Wingdings" panose="05000000000000000000" pitchFamily="2" charset="2"/>
              </a:rPr>
              <a:t>Brauckhoff</a:t>
            </a:r>
            <a:r>
              <a:rPr lang="en-US" sz="1100" dirty="0">
                <a:sym typeface="Wingdings" panose="05000000000000000000" pitchFamily="2" charset="2"/>
              </a:rPr>
              <a:t> 2009: Applying PCA for traffic anomaly detection  ++ to understand use of PCA on traffic anomaly detection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Ong </a:t>
            </a:r>
            <a:r>
              <a:rPr lang="en-US" sz="1100" dirty="0">
                <a:sym typeface="Wingdings" panose="05000000000000000000" pitchFamily="2" charset="2"/>
              </a:rPr>
              <a:t>2011: Traffic </a:t>
            </a:r>
            <a:r>
              <a:rPr lang="en-US" sz="1100" dirty="0" err="1">
                <a:sym typeface="Wingdings" panose="05000000000000000000" pitchFamily="2" charset="2"/>
              </a:rPr>
              <a:t>ja</a:t>
            </a:r>
            <a:r>
              <a:rPr lang="en-US" sz="1100" dirty="0">
                <a:sym typeface="Wingdings" panose="05000000000000000000" pitchFamily="2" charset="2"/>
              </a:rPr>
              <a:t> detection using flock mining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>
                <a:sym typeface="Wingdings" panose="05000000000000000000" pitchFamily="2" charset="2"/>
              </a:rPr>
              <a:t>Pang 2011: On mining anomalous patterns in road traffic streams  //Pang 2013</a:t>
            </a:r>
            <a:r>
              <a:rPr lang="en-US" sz="1100" dirty="0" smtClean="0">
                <a:sym typeface="Wingdings" panose="05000000000000000000" pitchFamily="2" charset="2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Liu 2011: Discovering spatio-temporal causal interactions in traffic data streams</a:t>
            </a:r>
            <a:endParaRPr lang="en-US" sz="11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err="1">
                <a:sym typeface="Wingdings" panose="05000000000000000000" pitchFamily="2" charset="2"/>
              </a:rPr>
              <a:t>Zheng</a:t>
            </a:r>
            <a:r>
              <a:rPr lang="en-US" sz="1100" dirty="0">
                <a:sym typeface="Wingdings" panose="05000000000000000000" pitchFamily="2" charset="2"/>
              </a:rPr>
              <a:t> 2011: Urban computing with </a:t>
            </a:r>
            <a:r>
              <a:rPr lang="en-US" sz="1100" dirty="0" smtClean="0">
                <a:sym typeface="Wingdings" panose="05000000000000000000" pitchFamily="2" charset="2"/>
              </a:rPr>
              <a:t>taxicabs</a:t>
            </a:r>
            <a:endParaRPr lang="en-US" sz="11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ym typeface="Wingdings" panose="05000000000000000000" pitchFamily="2" charset="2"/>
              </a:rPr>
              <a:t>Wu 2009: LRT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ym typeface="Wingdings" panose="05000000000000000000" pitchFamily="2" charset="2"/>
              </a:rPr>
              <a:t>Tango 2010: scan stat for emerging outbreaks, </a:t>
            </a:r>
            <a:r>
              <a:rPr lang="en-US" sz="1100" dirty="0" err="1">
                <a:sym typeface="Wingdings" panose="05000000000000000000" pitchFamily="2" charset="2"/>
              </a:rPr>
              <a:t>NegBin</a:t>
            </a:r>
            <a:r>
              <a:rPr lang="en-US" sz="1100" dirty="0">
                <a:sym typeface="Wingdings" panose="05000000000000000000" pitchFamily="2" charset="2"/>
              </a:rPr>
              <a:t> model</a:t>
            </a:r>
          </a:p>
          <a:p>
            <a:pPr marL="342900" indent="-342900">
              <a:buFontTx/>
              <a:buAutoNum type="arabicPeriod"/>
            </a:pPr>
            <a:endParaRPr lang="en-US" sz="1100" b="1" dirty="0"/>
          </a:p>
          <a:p>
            <a:pPr marL="342900" indent="-342900">
              <a:buFontTx/>
              <a:buAutoNum type="arabicPeriod"/>
            </a:pPr>
            <a:r>
              <a:rPr lang="en-US" sz="1100" b="1" dirty="0" err="1" smtClean="0">
                <a:solidFill>
                  <a:srgbClr val="0070C0"/>
                </a:solidFill>
              </a:rPr>
              <a:t>Shekhar</a:t>
            </a:r>
            <a:r>
              <a:rPr lang="en-US" sz="1100" b="1" dirty="0" smtClean="0">
                <a:solidFill>
                  <a:srgbClr val="0070C0"/>
                </a:solidFill>
              </a:rPr>
              <a:t> 2011: Patterns in spatial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Wu </a:t>
            </a:r>
            <a:r>
              <a:rPr lang="en-US" sz="1100" dirty="0" smtClean="0">
                <a:sym typeface="Wingdings" panose="05000000000000000000" pitchFamily="2" charset="2"/>
              </a:rPr>
              <a:t>W, Cheng X 2007 Localized outlying and boundary data detection in sensor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Levine </a:t>
            </a:r>
            <a:r>
              <a:rPr lang="en-US" sz="1100" dirty="0" smtClean="0">
                <a:sym typeface="Wingdings" panose="05000000000000000000" pitchFamily="2" charset="2"/>
              </a:rPr>
              <a:t>2010 [96]: </a:t>
            </a:r>
            <a:r>
              <a:rPr lang="en-US" sz="1100" dirty="0" err="1" smtClean="0">
                <a:sym typeface="Wingdings" panose="05000000000000000000" pitchFamily="2" charset="2"/>
              </a:rPr>
              <a:t>CrimeStat</a:t>
            </a:r>
            <a:r>
              <a:rPr lang="en-US" sz="1100" dirty="0" smtClean="0">
                <a:sym typeface="Wingdings" panose="05000000000000000000" pitchFamily="2" charset="2"/>
              </a:rPr>
              <a:t>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ym typeface="Wingdings" panose="05000000000000000000" pitchFamily="2" charset="2"/>
              </a:rPr>
              <a:t>Kang 2008 [120]: Discovering Flow anomalies: A SWEET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sym typeface="Wingdings" panose="05000000000000000000" pitchFamily="2" charset="2"/>
              </a:rPr>
              <a:t>Franke</a:t>
            </a:r>
            <a:r>
              <a:rPr lang="en-US" sz="1100" dirty="0">
                <a:sym typeface="Wingdings" panose="05000000000000000000" pitchFamily="2" charset="2"/>
              </a:rPr>
              <a:t> 208 [121]: Detection and exploration of outlier regions in sensor data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sym typeface="Wingdings" panose="05000000000000000000" pitchFamily="2" charset="2"/>
              </a:rPr>
              <a:t>Elfeky</a:t>
            </a:r>
            <a:r>
              <a:rPr lang="en-US" sz="1100" dirty="0">
                <a:sym typeface="Wingdings" panose="05000000000000000000" pitchFamily="2" charset="2"/>
              </a:rPr>
              <a:t> 2006 [122]: Stagger: Periodicity mining of data streams using expanding sliding </a:t>
            </a:r>
            <a:r>
              <a:rPr lang="en-US" sz="1100" dirty="0" smtClean="0">
                <a:sym typeface="Wingdings" panose="05000000000000000000" pitchFamily="2" charset="2"/>
              </a:rPr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Dey</a:t>
            </a:r>
            <a:r>
              <a:rPr lang="en-US" sz="1100" dirty="0"/>
              <a:t> 2009 [123]: Temporal Neighborhood Discovery Using Markov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Janeja</a:t>
            </a:r>
            <a:r>
              <a:rPr lang="en-US" sz="1100" dirty="0"/>
              <a:t> 2010 [124]: Spatial neighborhood based anomaly detection in sensor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Shi L., </a:t>
            </a:r>
            <a:r>
              <a:rPr lang="en-US" sz="1100" dirty="0" err="1"/>
              <a:t>Janeja</a:t>
            </a:r>
            <a:r>
              <a:rPr lang="en-US" sz="1100" dirty="0"/>
              <a:t> 2009 [125]: Anomalous window discovery through scan statistics for linear intersecting paths (</a:t>
            </a:r>
            <a:r>
              <a:rPr lang="en-US" sz="1100" dirty="0" err="1" smtClean="0"/>
              <a:t>sslip</a:t>
            </a:r>
            <a:r>
              <a:rPr lang="en-US" sz="11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713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 2014 – Literature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review 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0434" y="1063012"/>
            <a:ext cx="11331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1400" b="1" dirty="0" smtClean="0">
                <a:sym typeface="Wingdings" panose="05000000000000000000" pitchFamily="2" charset="2"/>
              </a:rPr>
              <a:t>Traffic conditional variance modeling and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Traffic level forecasting extensively studied back to the 70s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Conditional variance modeling and prediction only recently studied for traffic condition series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Heteroscedastic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Generalized Autoregressive Conditional </a:t>
            </a:r>
            <a:r>
              <a:rPr lang="en-US" sz="1400" dirty="0" err="1" smtClean="0">
                <a:sym typeface="Wingdings" panose="05000000000000000000" pitchFamily="2" charset="2"/>
              </a:rPr>
              <a:t>Heteroscedasticity</a:t>
            </a:r>
            <a:r>
              <a:rPr lang="en-US" sz="1400" dirty="0" smtClean="0">
                <a:sym typeface="Wingdings" panose="05000000000000000000" pitchFamily="2" charset="2"/>
              </a:rPr>
              <a:t> GARCH model: </a:t>
            </a:r>
            <a:r>
              <a:rPr lang="en-US" sz="1400" dirty="0" err="1" smtClean="0">
                <a:sym typeface="Wingdings" panose="05000000000000000000" pitchFamily="2" charset="2"/>
              </a:rPr>
              <a:t>Guo</a:t>
            </a:r>
            <a:r>
              <a:rPr lang="en-US" sz="1400" dirty="0" smtClean="0">
                <a:sym typeface="Wingdings" panose="05000000000000000000" pitchFamily="2" charset="2"/>
              </a:rPr>
              <a:t> 05, 08, </a:t>
            </a:r>
            <a:r>
              <a:rPr lang="en-US" sz="1400" dirty="0" err="1" smtClean="0">
                <a:sym typeface="Wingdings" panose="05000000000000000000" pitchFamily="2" charset="2"/>
              </a:rPr>
              <a:t>Kamarianakis</a:t>
            </a:r>
            <a:r>
              <a:rPr lang="en-US" sz="1400" dirty="0" smtClean="0">
                <a:sym typeface="Wingdings" panose="05000000000000000000" pitchFamily="2" charset="2"/>
              </a:rPr>
              <a:t> 05, </a:t>
            </a:r>
            <a:r>
              <a:rPr lang="en-US" sz="1400" dirty="0" err="1" smtClean="0">
                <a:sym typeface="Wingdings" panose="05000000000000000000" pitchFamily="2" charset="2"/>
              </a:rPr>
              <a:t>Tsekeris</a:t>
            </a:r>
            <a:r>
              <a:rPr lang="en-US" sz="1400" dirty="0" smtClean="0">
                <a:sym typeface="Wingdings" panose="05000000000000000000" pitchFamily="2" charset="2"/>
              </a:rPr>
              <a:t> 06, </a:t>
            </a:r>
            <a:r>
              <a:rPr lang="en-US" sz="1400" dirty="0" err="1" smtClean="0">
                <a:sym typeface="Wingdings" panose="05000000000000000000" pitchFamily="2" charset="2"/>
              </a:rPr>
              <a:t>Sohn</a:t>
            </a:r>
            <a:r>
              <a:rPr lang="en-US" sz="1400" dirty="0" smtClean="0">
                <a:sym typeface="Wingdings" panose="05000000000000000000" pitchFamily="2" charset="2"/>
              </a:rPr>
              <a:t> 09, </a:t>
            </a:r>
            <a:r>
              <a:rPr lang="en-US" sz="1400" dirty="0" err="1" smtClean="0">
                <a:sym typeface="Wingdings" panose="05000000000000000000" pitchFamily="2" charset="2"/>
              </a:rPr>
              <a:t>Karkaftis</a:t>
            </a:r>
            <a:r>
              <a:rPr lang="en-US" sz="1400" dirty="0" smtClean="0">
                <a:sym typeface="Wingdings" panose="05000000000000000000" pitchFamily="2" charset="2"/>
              </a:rPr>
              <a:t> 09, Yang 2010, </a:t>
            </a:r>
            <a:r>
              <a:rPr lang="en-US" sz="1400" dirty="0" err="1" smtClean="0">
                <a:sym typeface="Wingdings" panose="05000000000000000000" pitchFamily="2" charset="2"/>
              </a:rPr>
              <a:t>Guo</a:t>
            </a:r>
            <a:r>
              <a:rPr lang="en-US" sz="1400" dirty="0" smtClean="0">
                <a:sym typeface="Wingdings" panose="05000000000000000000" pitchFamily="2" charset="2"/>
              </a:rPr>
              <a:t> &amp; Williams 2010</a:t>
            </a:r>
          </a:p>
          <a:p>
            <a:pPr marL="2114550" lvl="4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Good to generate time-varying traffic conditional variance (previous </a:t>
            </a:r>
            <a:r>
              <a:rPr lang="en-US" sz="1400" dirty="0" err="1" smtClean="0">
                <a:sym typeface="Wingdings" panose="05000000000000000000" pitchFamily="2" charset="2"/>
              </a:rPr>
              <a:t>xp</a:t>
            </a:r>
            <a:r>
              <a:rPr lang="en-US" sz="1400" dirty="0" smtClean="0">
                <a:sym typeface="Wingdings" panose="05000000000000000000" pitchFamily="2" charset="2"/>
              </a:rPr>
              <a:t>)  Used in paper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stochastic volatility model: </a:t>
            </a:r>
            <a:r>
              <a:rPr lang="en-US" sz="1400" dirty="0" err="1" smtClean="0">
                <a:sym typeface="Wingdings" panose="05000000000000000000" pitchFamily="2" charset="2"/>
              </a:rPr>
              <a:t>Tsekeris</a:t>
            </a:r>
            <a:r>
              <a:rPr lang="en-US" sz="1400" dirty="0" smtClean="0">
                <a:sym typeface="Wingdings" panose="05000000000000000000" pitchFamily="2" charset="2"/>
              </a:rPr>
              <a:t> 2010</a:t>
            </a:r>
          </a:p>
        </p:txBody>
      </p:sp>
    </p:spTree>
    <p:extLst>
      <p:ext uri="{BB962C8B-B14F-4D97-AF65-F5344CB8AC3E}">
        <p14:creationId xmlns:p14="http://schemas.microsoft.com/office/powerpoint/2010/main" val="1523057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 2014 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Methodology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0434" y="1063012"/>
            <a:ext cx="113311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 smtClean="0">
                <a:sym typeface="Wingdings" panose="05000000000000000000" pitchFamily="2" charset="2"/>
              </a:rPr>
              <a:t>Short-term traffic flow forecasting approach  </a:t>
            </a:r>
            <a:r>
              <a:rPr lang="en-US" sz="1400" b="1" dirty="0">
                <a:sym typeface="Wingdings" panose="05000000000000000000" pitchFamily="2" charset="2"/>
              </a:rPr>
              <a:t>Time-varying conditional variance modeling </a:t>
            </a:r>
            <a:endParaRPr lang="en-US" sz="1400" b="1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SARIMA predicts flow levels + GARCH predicts conditional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Traffic flow series 15min aggregation  </a:t>
            </a:r>
            <a:r>
              <a:rPr lang="en-US" sz="1400" dirty="0" smtClean="0">
                <a:sym typeface="Wingdings" panose="05000000000000000000" pitchFamily="2" charset="2"/>
              </a:rPr>
              <a:t>parameters set for </a:t>
            </a:r>
            <a:r>
              <a:rPr lang="en-US" sz="1400" dirty="0">
                <a:sym typeface="Wingdings" panose="05000000000000000000" pitchFamily="2" charset="2"/>
              </a:rPr>
              <a:t>GARCH &amp; </a:t>
            </a:r>
            <a:r>
              <a:rPr lang="en-US" sz="1400" dirty="0" err="1">
                <a:sym typeface="Wingdings" panose="05000000000000000000" pitchFamily="2" charset="2"/>
              </a:rPr>
              <a:t>Sarima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as determined in </a:t>
            </a:r>
            <a:r>
              <a:rPr lang="en-US" sz="1400" dirty="0">
                <a:sym typeface="Wingdings" panose="05000000000000000000" pitchFamily="2" charset="2"/>
              </a:rPr>
              <a:t>Williams 99, 03, </a:t>
            </a:r>
            <a:r>
              <a:rPr lang="en-US" sz="1400" dirty="0" err="1">
                <a:sym typeface="Wingdings" panose="05000000000000000000" pitchFamily="2" charset="2"/>
              </a:rPr>
              <a:t>Guo</a:t>
            </a:r>
            <a:r>
              <a:rPr lang="en-US" sz="1400" dirty="0">
                <a:sym typeface="Wingdings" panose="05000000000000000000" pitchFamily="2" charset="2"/>
              </a:rPr>
              <a:t> 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Variant cascade mode in 3 parts, see equations in paper // </a:t>
            </a:r>
            <a:r>
              <a:rPr lang="en-US" sz="1400" dirty="0" err="1">
                <a:sym typeface="Wingdings" panose="05000000000000000000" pitchFamily="2" charset="2"/>
              </a:rPr>
              <a:t>Guo</a:t>
            </a:r>
            <a:r>
              <a:rPr lang="en-US" sz="1400" dirty="0">
                <a:sym typeface="Wingdings" panose="05000000000000000000" pitchFamily="2" charset="2"/>
              </a:rPr>
              <a:t> 08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seasonal IMA filter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 paper, weekly pattern used  seasonal order = 4 x (7x24) = 672 15min time intervals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short term </a:t>
            </a:r>
            <a:r>
              <a:rPr lang="en-US" sz="1400" dirty="0" err="1">
                <a:sym typeface="Wingdings" panose="05000000000000000000" pitchFamily="2" charset="2"/>
              </a:rPr>
              <a:t>Kalman</a:t>
            </a:r>
            <a:r>
              <a:rPr lang="en-US" sz="1400" dirty="0">
                <a:sym typeface="Wingdings" panose="05000000000000000000" pitchFamily="2" charset="2"/>
              </a:rPr>
              <a:t> filter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GARCH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model &amp; predict time varying conditional variance of traffic flow process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After IMA and </a:t>
            </a:r>
            <a:r>
              <a:rPr lang="en-US" sz="1400" dirty="0" err="1">
                <a:sym typeface="Wingdings" panose="05000000000000000000" pitchFamily="2" charset="2"/>
              </a:rPr>
              <a:t>Kalman</a:t>
            </a:r>
            <a:r>
              <a:rPr lang="en-US" sz="1400" dirty="0">
                <a:sym typeface="Wingdings" panose="05000000000000000000" pitchFamily="2" charset="2"/>
              </a:rPr>
              <a:t>, only left the residual. </a:t>
            </a:r>
            <a:r>
              <a:rPr lang="en-US" sz="1400" dirty="0" err="1">
                <a:sym typeface="Wingdings" panose="05000000000000000000" pitchFamily="2" charset="2"/>
              </a:rPr>
              <a:t>Heteroscedasticity</a:t>
            </a:r>
            <a:r>
              <a:rPr lang="en-US" sz="1400" dirty="0">
                <a:sym typeface="Wingdings" panose="05000000000000000000" pitchFamily="2" charset="2"/>
              </a:rPr>
              <a:t> modeled then by GARCH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Forecasting in real time</a:t>
            </a:r>
          </a:p>
          <a:p>
            <a:pPr marL="342900" indent="-342900">
              <a:buAutoNum type="arabicPeriod"/>
            </a:pPr>
            <a:endParaRPr lang="en-US" sz="1400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sz="1400" b="1" dirty="0" smtClean="0">
                <a:sym typeface="Wingdings" panose="05000000000000000000" pitchFamily="2" charset="2"/>
              </a:rPr>
              <a:t>OD technique  individual 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Usually for OD in time series modeling  iterative method to identify and remove effect of outliers // Tsay88, Box 94, 08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In traffic flow online short term series  hard to handle iterative method </a:t>
            </a:r>
            <a:r>
              <a:rPr lang="en-US" sz="1400" b="1" i="1" dirty="0" smtClean="0">
                <a:sym typeface="Wingdings" panose="05000000000000000000" pitchFamily="2" charset="2"/>
              </a:rPr>
              <a:t>But possible for offline processing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OD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Pretty simple </a:t>
            </a:r>
            <a:r>
              <a:rPr lang="en-US" sz="1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NO SPATIAL PROPERTIES TAKEN INTO ACCOUNT =/= KULLDORFF  loss </a:t>
            </a:r>
            <a:endParaRPr lang="en-US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 ~ 3  2.5 in paper to detect many outliers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OD for each point location individually  no space property taken into account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400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 startAt="3"/>
            </a:pPr>
            <a:r>
              <a:rPr lang="en-US" sz="1400" b="1" dirty="0">
                <a:sym typeface="Wingdings" panose="05000000000000000000" pitchFamily="2" charset="2"/>
              </a:rPr>
              <a:t>Experimental outlier investigation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400" dirty="0">
                <a:sym typeface="Wingdings" panose="05000000000000000000" pitchFamily="2" charset="2"/>
              </a:rPr>
              <a:t>Outliers not used to update the forecasting system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400" dirty="0">
                <a:sym typeface="Wingdings" panose="05000000000000000000" pitchFamily="2" charset="2"/>
              </a:rPr>
              <a:t>Outlier used to update forecasting </a:t>
            </a:r>
            <a:r>
              <a:rPr lang="en-US" sz="1400" dirty="0" smtClean="0">
                <a:sym typeface="Wingdings" panose="05000000000000000000" pitchFamily="2" charset="2"/>
              </a:rPr>
              <a:t>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8717678" y="1788855"/>
            <a:ext cx="2922855" cy="10780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Rather subtle modeling of time series counts, specific to traffic flow data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204719" y="4302223"/>
            <a:ext cx="9850724" cy="665413"/>
            <a:chOff x="2211158" y="5364415"/>
            <a:chExt cx="9850724" cy="6654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1158" y="5425597"/>
              <a:ext cx="660545" cy="5081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932" y="5364415"/>
              <a:ext cx="9057950" cy="665413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8449709" y="3039882"/>
            <a:ext cx="3458795" cy="8242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OD on each individual point location </a:t>
            </a:r>
            <a:r>
              <a:rPr lang="en-US" b="1" dirty="0" smtClean="0">
                <a:sym typeface="Wingdings" panose="05000000000000000000" pitchFamily="2" charset="2"/>
              </a:rPr>
              <a:t> no space property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9062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 2014 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Empirical study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5" y="1300766"/>
            <a:ext cx="110864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36 stations on </a:t>
            </a:r>
            <a:r>
              <a:rPr lang="en-US" sz="1400" b="1" dirty="0"/>
              <a:t>highway</a:t>
            </a:r>
            <a:r>
              <a:rPr lang="en-US" sz="1400" dirty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very few stations and not urban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Different period datasets aggregated: Jan  Jul / Apr  Nov…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Time </a:t>
            </a:r>
            <a:r>
              <a:rPr lang="en-US" sz="1400" dirty="0"/>
              <a:t>aggregation: 15min - according to Eddie 63 - </a:t>
            </a:r>
            <a:r>
              <a:rPr lang="en-US" sz="1400" b="1" i="1" dirty="0"/>
              <a:t>15min appears many time as the appropriate time aggregation for traffic data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values completed by ~ model prediction - check for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Normalized by number of lane</a:t>
            </a:r>
          </a:p>
          <a:p>
            <a:pPr marL="342900" indent="-342900">
              <a:buAutoNum type="arabicPeriod"/>
            </a:pP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b="1" dirty="0" smtClean="0"/>
              <a:t>OD performance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Figures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G1, G2… number of consecutive time steps where an outlier is detected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Choice A detects many more outliers than B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 smtClean="0"/>
              <a:t>x 4-8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Clustering on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Analysis A </a:t>
            </a:r>
            <a:r>
              <a:rPr lang="en-US" sz="1400" dirty="0" err="1" smtClean="0"/>
              <a:t>vs</a:t>
            </a:r>
            <a:r>
              <a:rPr lang="en-US" sz="1400" dirty="0" smtClean="0"/>
              <a:t> B in Fig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B adapts the forecast, so only the first/two 15min intervals are detected as outliers </a:t>
            </a:r>
            <a:r>
              <a:rPr lang="en-US" sz="1400" dirty="0" smtClean="0">
                <a:sym typeface="Wingdings" panose="05000000000000000000" pitchFamily="2" charset="2"/>
              </a:rPr>
              <a:t> then not detected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// Persistent – Emerging </a:t>
            </a:r>
            <a:r>
              <a:rPr lang="en-US" sz="1400" i="1" dirty="0" smtClean="0">
                <a:sym typeface="Wingdings" panose="05000000000000000000" pitchFamily="2" charset="2"/>
              </a:rPr>
              <a:t>Interpretation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If even is persistent, then B only detects the first time interval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If event is emerging, then B detects every time interval during which the event emerges</a:t>
            </a: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 smtClean="0"/>
              <a:t>Outlier effects on forecasting system structure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Discussion on integration of outlier in forecast in B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03278"/>
              </p:ext>
            </p:extLst>
          </p:nvPr>
        </p:nvGraphicFramePr>
        <p:xfrm>
          <a:off x="3654739" y="2459864"/>
          <a:ext cx="481956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00"/>
                <a:gridCol w="1384240"/>
                <a:gridCol w="1146220"/>
              </a:tblGrid>
              <a:tr h="2774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163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Outlier point percentage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2% 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 20%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0.2% 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 1.7%</a:t>
                      </a:r>
                      <a:endParaRPr lang="en-US" sz="1400" dirty="0"/>
                    </a:p>
                  </a:txBody>
                  <a:tcPr/>
                </a:tc>
              </a:tr>
              <a:tr h="163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Duration</a:t>
                      </a:r>
                      <a:r>
                        <a:rPr lang="en-US" sz="1400" baseline="0" dirty="0" smtClean="0"/>
                        <a:t> outlier G1/G2/G3 for one station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200/50/25/10…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70/20/2/1/…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28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 2014 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Future work pointed out &amp; Personal conclusion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5" y="1300766"/>
            <a:ext cx="110864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Future work according to </a:t>
            </a:r>
            <a:r>
              <a:rPr lang="en-US" sz="1400" b="1" dirty="0" err="1" smtClean="0"/>
              <a:t>Guo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Improve time traffic series forecast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Integrate other streams / reports: crash information, weather…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Matching of outliers with external reports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Tailor specific OD </a:t>
            </a:r>
            <a:r>
              <a:rPr lang="en-US" sz="1400" dirty="0" smtClean="0">
                <a:sym typeface="Wingdings" panose="05000000000000000000" pitchFamily="2" charset="2"/>
              </a:rPr>
              <a:t> threshold, integration to forecast…</a:t>
            </a:r>
          </a:p>
          <a:p>
            <a:pPr marL="342900" indent="-342900">
              <a:buAutoNum type="arabicPeriod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Conclusion regarding the scope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It is possible to monitor every location  </a:t>
            </a:r>
            <a:r>
              <a:rPr lang="en-US" sz="1400" dirty="0" err="1" smtClean="0">
                <a:sym typeface="Wingdings" panose="05000000000000000000" pitchFamily="2" charset="2"/>
              </a:rPr>
              <a:t>cf</a:t>
            </a:r>
            <a:r>
              <a:rPr lang="en-US" sz="1400" dirty="0" smtClean="0">
                <a:sym typeface="Wingdings" panose="05000000000000000000" pitchFamily="2" charset="2"/>
              </a:rPr>
              <a:t> parallel monitoring in Neill event detection tutorial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Check Neill’s point of view on parallel monitoring, I remember it was not very 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Maybe clustering on parallel outliers on neighboring point locations can be clustered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What is interesting here is the </a:t>
            </a:r>
            <a:r>
              <a:rPr lang="en-US" sz="1400" b="1" u="sng" dirty="0" smtClean="0">
                <a:sym typeface="Wingdings" panose="05000000000000000000" pitchFamily="2" charset="2"/>
              </a:rPr>
              <a:t>time series forecasts</a:t>
            </a:r>
            <a:r>
              <a:rPr lang="en-US" sz="1400" dirty="0" smtClean="0">
                <a:sym typeface="Wingdings" panose="05000000000000000000" pitchFamily="2" charset="2"/>
              </a:rPr>
              <a:t> which is specifically adapted to OD in traffic flow series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sz="1400" dirty="0" smtClean="0">
                <a:sym typeface="Wingdings" panose="05000000000000000000" pitchFamily="2" charset="2"/>
              </a:rPr>
              <a:t>TS forecast can be plug in another model, maybe in scan statistics? Need to extend it from point to region (summing only would be ok??)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Cf</a:t>
            </a:r>
            <a:r>
              <a:rPr lang="en-US" sz="1400" dirty="0" smtClean="0">
                <a:sym typeface="Wingdings" panose="05000000000000000000" pitchFamily="2" charset="2"/>
              </a:rPr>
              <a:t> Neill comparison articles when he uses different Time Series forecast, as if it is possible to plug any forecast in scan statistic model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1210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Shekhar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2011 – Identifying patterns in spatial information: a survey – Focus on spatiotemporal methods - 1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5" y="945191"/>
            <a:ext cx="11086432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Hindrance of applying generic data mining techniques to spatial data: </a:t>
            </a:r>
            <a:r>
              <a:rPr lang="en-US" sz="1300" dirty="0" err="1" smtClean="0">
                <a:sym typeface="Wingdings" panose="05000000000000000000" pitchFamily="2" charset="2"/>
              </a:rPr>
              <a:t>i</a:t>
            </a:r>
            <a:r>
              <a:rPr lang="en-US" sz="1300" dirty="0" smtClean="0">
                <a:sym typeface="Wingdings" panose="05000000000000000000" pitchFamily="2" charset="2"/>
              </a:rPr>
              <a:t>) spatial relationships ii) mixed distribution =/= normal distributions iii) non </a:t>
            </a:r>
            <a:r>
              <a:rPr lang="en-US" sz="1300" dirty="0" err="1" smtClean="0">
                <a:sym typeface="Wingdings" panose="05000000000000000000" pitchFamily="2" charset="2"/>
              </a:rPr>
              <a:t>iid</a:t>
            </a:r>
            <a:r>
              <a:rPr lang="en-US" sz="1300" dirty="0" smtClean="0">
                <a:sym typeface="Wingdings" panose="05000000000000000000" pitchFamily="2" charset="2"/>
              </a:rPr>
              <a:t> iv)spatial autocorrelation among features v) nonlinear interaction in feature space</a:t>
            </a:r>
            <a:endParaRPr lang="en-US" sz="13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Spatial outliers </a:t>
            </a:r>
            <a:r>
              <a:rPr lang="en-US" sz="1300" b="1" i="1" dirty="0" smtClean="0">
                <a:sym typeface="Wingdings" panose="05000000000000000000" pitchFamily="2" charset="2"/>
              </a:rPr>
              <a:t> Weak paragraph, not relevant for scope</a:t>
            </a:r>
            <a:endParaRPr lang="en-US" sz="13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Two kinds of spatial statistics literature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b="1" dirty="0" smtClean="0">
                <a:sym typeface="Wingdings" panose="05000000000000000000" pitchFamily="2" charset="2"/>
              </a:rPr>
              <a:t>Graphical tests</a:t>
            </a:r>
            <a:r>
              <a:rPr lang="en-US" sz="1300" dirty="0" smtClean="0">
                <a:sym typeface="Wingdings" panose="05000000000000000000" pitchFamily="2" charset="2"/>
              </a:rPr>
              <a:t>: based on data visualization and highlight outliers  not scalable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Haslett 91 [66]: </a:t>
            </a:r>
            <a:r>
              <a:rPr lang="en-US" sz="1300" dirty="0" err="1">
                <a:sym typeface="Wingdings" panose="05000000000000000000" pitchFamily="2" charset="2"/>
              </a:rPr>
              <a:t>Variogram</a:t>
            </a:r>
            <a:r>
              <a:rPr lang="en-US" sz="1300" dirty="0">
                <a:sym typeface="Wingdings" panose="05000000000000000000" pitchFamily="2" charset="2"/>
              </a:rPr>
              <a:t> clouds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Anselin</a:t>
            </a:r>
            <a:r>
              <a:rPr lang="en-US" sz="1300" dirty="0">
                <a:sym typeface="Wingdings" panose="05000000000000000000" pitchFamily="2" charset="2"/>
              </a:rPr>
              <a:t> 95 [67] / </a:t>
            </a:r>
            <a:r>
              <a:rPr lang="en-US" sz="1300" dirty="0" err="1">
                <a:sym typeface="Wingdings" panose="05000000000000000000" pitchFamily="2" charset="2"/>
              </a:rPr>
              <a:t>Cressie</a:t>
            </a:r>
            <a:r>
              <a:rPr lang="en-US" sz="1300" dirty="0">
                <a:sym typeface="Wingdings" panose="05000000000000000000" pitchFamily="2" charset="2"/>
              </a:rPr>
              <a:t> 93 [56]: Moran scatterplots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Anselin</a:t>
            </a:r>
            <a:r>
              <a:rPr lang="en-US" sz="1300" dirty="0">
                <a:sym typeface="Wingdings" panose="05000000000000000000" pitchFamily="2" charset="2"/>
              </a:rPr>
              <a:t> 92 [68]: scatterplot with Y axis mean of neighbor’s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Multivar</a:t>
            </a:r>
            <a:r>
              <a:rPr lang="en-US" sz="1300" dirty="0">
                <a:sym typeface="Wingdings" panose="05000000000000000000" pitchFamily="2" charset="2"/>
              </a:rPr>
              <a:t> [69]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b="1" dirty="0" smtClean="0">
                <a:sym typeface="Wingdings" panose="05000000000000000000" pitchFamily="2" charset="2"/>
              </a:rPr>
              <a:t>Statistical tests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Beware of multiple hypothesis testing // Neill (pointed out in </a:t>
            </a:r>
            <a:r>
              <a:rPr lang="en-US" sz="1300" dirty="0" err="1" smtClean="0">
                <a:sym typeface="Wingdings" panose="05000000000000000000" pitchFamily="2" charset="2"/>
              </a:rPr>
              <a:t>Anselin</a:t>
            </a:r>
            <a:r>
              <a:rPr lang="en-US" sz="1300" dirty="0" smtClean="0">
                <a:sym typeface="Wingdings" panose="05000000000000000000" pitchFamily="2" charset="2"/>
              </a:rPr>
              <a:t> 95)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Co-location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Subsets of Boolean spatial features whose instances are often located in close geographic proximity 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Ex: crime attractors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Colocation rule exploration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Spatial supervised classification and 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Several interesting regression models  can be used for outlier detection  analyze the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Spatial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Same thing, could be used for outlier detection, ex: Crime hotspots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Spatial Hotspot analysis  same, ex: </a:t>
            </a:r>
            <a:r>
              <a:rPr lang="en-US" sz="1300" b="1" dirty="0" err="1" smtClean="0">
                <a:sym typeface="Wingdings" panose="05000000000000000000" pitchFamily="2" charset="2"/>
              </a:rPr>
              <a:t>CrimeStat</a:t>
            </a:r>
            <a:endParaRPr lang="en-US" sz="13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STAC: Spatio-temporal analysis of Crime  Levine 10 [96] </a:t>
            </a:r>
            <a:r>
              <a:rPr lang="en-US" sz="1300" dirty="0" err="1" smtClean="0">
                <a:sym typeface="Wingdings" panose="05000000000000000000" pitchFamily="2" charset="2"/>
              </a:rPr>
              <a:t>CrimeStat</a:t>
            </a:r>
            <a:r>
              <a:rPr lang="en-US" sz="1300" dirty="0" smtClean="0">
                <a:sym typeface="Wingdings" panose="05000000000000000000" pitchFamily="2" charset="2"/>
              </a:rPr>
              <a:t>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Neill Bayesian paper 06, </a:t>
            </a:r>
            <a:r>
              <a:rPr lang="en-US" sz="1300" dirty="0" err="1" smtClean="0">
                <a:sym typeface="Wingdings" panose="05000000000000000000" pitchFamily="2" charset="2"/>
              </a:rPr>
              <a:t>Kulldorff</a:t>
            </a:r>
            <a:r>
              <a:rPr lang="en-US" sz="1300" dirty="0" smtClean="0">
                <a:sym typeface="Wingdings" panose="05000000000000000000" pitchFamily="2" charset="2"/>
              </a:rPr>
              <a:t> 97, </a:t>
            </a:r>
            <a:r>
              <a:rPr lang="en-US" sz="1300" dirty="0" err="1" smtClean="0">
                <a:sym typeface="Wingdings" panose="05000000000000000000" pitchFamily="2" charset="2"/>
              </a:rPr>
              <a:t>Kulldorff</a:t>
            </a:r>
            <a:r>
              <a:rPr lang="en-US" sz="1300" dirty="0" smtClean="0">
                <a:sym typeface="Wingdings" panose="05000000000000000000" pitchFamily="2" charset="2"/>
              </a:rPr>
              <a:t> 98, Neill 05</a:t>
            </a:r>
            <a:endParaRPr lang="en-US" sz="1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868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Shekhar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2011 – Identifying patterns in spatial information: a survey – Focus on spatiotemporal methods - 2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5" y="1228526"/>
            <a:ext cx="11086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Spatial analysis tools</a:t>
            </a:r>
            <a:endParaRPr lang="en-US" sz="1300" dirty="0"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04" y="1520914"/>
            <a:ext cx="9247626" cy="2642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307" y="4201801"/>
            <a:ext cx="1120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Network patterns</a:t>
            </a:r>
            <a:r>
              <a:rPr lang="en-US" sz="1400" dirty="0" smtClean="0"/>
              <a:t>, ex: map crime activity to subway network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75815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Shekhar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2011 – Identifying patterns in spatial information: a survey – Focus on spatiotemporal methods – 3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5" y="1344436"/>
            <a:ext cx="110864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Spatiotemporal data mining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Flow </a:t>
            </a:r>
            <a:r>
              <a:rPr lang="en-US" sz="1400" b="1" dirty="0"/>
              <a:t>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expensive computation to scan for all time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Traditional outlier detection </a:t>
            </a:r>
            <a:r>
              <a:rPr lang="en-US" sz="1400" dirty="0">
                <a:sym typeface="Wingdings" panose="05000000000000000000" pitchFamily="2" charset="2"/>
              </a:rPr>
              <a:t> detect transient FA (= time steps of mismatch of consecutive sensors) but bad at persistent FA (= time window with high proportion of transient FA)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Kang 2008 [120]: Discovering Flow anomalies: A SWEET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ym typeface="Wingdings" panose="05000000000000000000" pitchFamily="2" charset="2"/>
              </a:rPr>
              <a:t>Franke</a:t>
            </a:r>
            <a:r>
              <a:rPr lang="en-US" sz="1400" dirty="0">
                <a:sym typeface="Wingdings" panose="05000000000000000000" pitchFamily="2" charset="2"/>
              </a:rPr>
              <a:t> 208 [121]: Detection and exploration of outlier regions in sensor data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ym typeface="Wingdings" panose="05000000000000000000" pitchFamily="2" charset="2"/>
              </a:rPr>
              <a:t>Elfeky</a:t>
            </a:r>
            <a:r>
              <a:rPr lang="en-US" sz="1400" dirty="0">
                <a:sym typeface="Wingdings" panose="05000000000000000000" pitchFamily="2" charset="2"/>
              </a:rPr>
              <a:t> 2006 [122]: Stagger: Periodicity mining of data streams using expanding sliding </a:t>
            </a:r>
            <a:r>
              <a:rPr lang="en-US" sz="1400" dirty="0" smtClean="0">
                <a:sym typeface="Wingdings" panose="05000000000000000000" pitchFamily="2" charset="2"/>
              </a:rPr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In transportation networks  detect accidents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Dey</a:t>
            </a:r>
            <a:r>
              <a:rPr lang="en-US" sz="1400" dirty="0"/>
              <a:t> 2009 [123]: Temporal </a:t>
            </a:r>
            <a:r>
              <a:rPr lang="en-US" sz="1400" dirty="0" smtClean="0"/>
              <a:t>Neighborhood Discovery </a:t>
            </a:r>
            <a:r>
              <a:rPr lang="en-US" sz="1400" dirty="0"/>
              <a:t>Using Markov </a:t>
            </a:r>
            <a:r>
              <a:rPr lang="en-US" sz="1400" dirty="0" smtClean="0"/>
              <a:t>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Janeja</a:t>
            </a:r>
            <a:r>
              <a:rPr lang="en-US" sz="1400" dirty="0"/>
              <a:t> 2010 [124]: </a:t>
            </a:r>
            <a:r>
              <a:rPr lang="en-US" sz="1400" dirty="0" smtClean="0"/>
              <a:t>Spatial neighborhood </a:t>
            </a:r>
            <a:r>
              <a:rPr lang="en-US" sz="1400" dirty="0"/>
              <a:t>based anomaly detection in </a:t>
            </a:r>
            <a:r>
              <a:rPr lang="en-US" sz="1400" dirty="0" smtClean="0"/>
              <a:t>sensor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Shi L., </a:t>
            </a:r>
            <a:r>
              <a:rPr lang="en-US" sz="1400" dirty="0" err="1"/>
              <a:t>Janeja</a:t>
            </a:r>
            <a:r>
              <a:rPr lang="en-US" sz="1400" dirty="0"/>
              <a:t> 2009 [125]: Anomalous window </a:t>
            </a:r>
            <a:r>
              <a:rPr lang="en-US" sz="1400" dirty="0" smtClean="0"/>
              <a:t>discovery through </a:t>
            </a:r>
            <a:r>
              <a:rPr lang="en-US" sz="1400" dirty="0"/>
              <a:t>scan statistics for linear intersecting </a:t>
            </a:r>
            <a:r>
              <a:rPr lang="en-US" sz="1400" dirty="0" smtClean="0"/>
              <a:t>paths (</a:t>
            </a:r>
            <a:r>
              <a:rPr lang="en-US" sz="1400" dirty="0" err="1" smtClean="0"/>
              <a:t>sslip</a:t>
            </a:r>
            <a:r>
              <a:rPr lang="en-US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err="1" smtClean="0"/>
              <a:t>Teleconnected</a:t>
            </a:r>
            <a:r>
              <a:rPr lang="en-US" sz="1400" b="1" dirty="0" smtClean="0"/>
              <a:t> flow anomalies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Teleconnection</a:t>
            </a:r>
            <a:r>
              <a:rPr lang="en-US" sz="1400" dirty="0" smtClean="0"/>
              <a:t>: strong interaction between paired events that are spatially distant from each other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Kang </a:t>
            </a:r>
            <a:r>
              <a:rPr lang="en-US" sz="1400" dirty="0"/>
              <a:t>2009 [126]: Discovering </a:t>
            </a:r>
            <a:r>
              <a:rPr lang="en-US" sz="1400" dirty="0" err="1"/>
              <a:t>Teleconnected</a:t>
            </a:r>
            <a:r>
              <a:rPr lang="en-US" sz="1400" dirty="0"/>
              <a:t> Flow Anomalies: A </a:t>
            </a:r>
            <a:r>
              <a:rPr lang="en-US" sz="1400" dirty="0" smtClean="0"/>
              <a:t>Relationship Analysis </a:t>
            </a:r>
            <a:r>
              <a:rPr lang="en-US" sz="1400" dirty="0"/>
              <a:t>of spatio-temporal Dynamic (</a:t>
            </a:r>
            <a:r>
              <a:rPr lang="en-US" sz="1400" dirty="0" smtClean="0"/>
              <a:t>RAD) neighborhoods</a:t>
            </a:r>
          </a:p>
          <a:p>
            <a:endParaRPr lang="en-US" sz="1400" dirty="0" smtClean="0"/>
          </a:p>
          <a:p>
            <a:r>
              <a:rPr lang="en-US" sz="1400" b="1" dirty="0" smtClean="0"/>
              <a:t>Mixed-drove co-occurrence patterns – MDCOP </a:t>
            </a:r>
            <a:r>
              <a:rPr lang="en-US" sz="1400" b="1" dirty="0" smtClean="0">
                <a:sym typeface="Wingdings" panose="05000000000000000000" pitchFamily="2" charset="2"/>
              </a:rPr>
              <a:t> OUT </a:t>
            </a:r>
            <a:r>
              <a:rPr lang="en-US" sz="1400" b="1" i="1" dirty="0" smtClean="0">
                <a:sym typeface="Wingdings" panose="05000000000000000000" pitchFamily="2" charset="2"/>
              </a:rPr>
              <a:t>Forward Fernando, MAYBE INTERESTING FOR LATER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Subsets of two or more different object-types whose instances are often located in spatial and temporal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Cascading ST patterns </a:t>
            </a:r>
            <a:r>
              <a:rPr lang="en-US" sz="1400" b="1" dirty="0" smtClean="0">
                <a:sym typeface="Wingdings" panose="05000000000000000000" pitchFamily="2" charset="2"/>
              </a:rPr>
              <a:t> // Causality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Partially ordered subsets of event-types whose instances are located together and occur in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Remark</a:t>
            </a:r>
            <a:r>
              <a:rPr lang="en-US" sz="1400" dirty="0" smtClean="0"/>
              <a:t>: any ST method is affected by neighborhood method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2178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Shekhar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2001 – Detecting graph-based spatial outliers: Algorithms and Applications (A Summary of Results)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903" b="1" u="sng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Graph based OUT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but traffic data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5" y="1202768"/>
            <a:ext cx="109576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Detect spatial outliers in graph structured datasets </a:t>
            </a:r>
            <a:r>
              <a:rPr lang="en-US" sz="1300" dirty="0" smtClean="0">
                <a:sym typeface="Wingdings" panose="05000000000000000000" pitchFamily="2" charset="2"/>
              </a:rPr>
              <a:t> OUT but keep in </a:t>
            </a:r>
            <a:r>
              <a:rPr lang="en-US" sz="1300" dirty="0" smtClean="0">
                <a:sym typeface="Wingdings" panose="05000000000000000000" pitchFamily="2" charset="2"/>
              </a:rPr>
              <a:t>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Statistical 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General OD framework in space graph data sets + OD algorithm in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Application on traffic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Categories of 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General OD: Set-based outliers  outlier regardless of spatial relationships in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Spatial OD  outlier different in attribute value from spatial neighbors</a:t>
            </a:r>
            <a:endParaRPr lang="en-US" sz="13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Multi-dimensional space-based outliers: uses Euclidian distance to compute neighborhoods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Graph-based outliers: uses graph connectivity to compute neighborhoods  more 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Application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Freeway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900 stations, ~ 2000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Form of outlier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Station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Several stations on the same route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1300" b="1" i="1" dirty="0" smtClean="0"/>
              <a:t>No comparison of graph-based and </a:t>
            </a:r>
            <a:r>
              <a:rPr lang="en-US" sz="1300" b="1" i="1" dirty="0" err="1" smtClean="0"/>
              <a:t>mutli</a:t>
            </a:r>
            <a:r>
              <a:rPr lang="en-US" sz="1300" b="1" i="1" dirty="0" smtClean="0"/>
              <a:t>-dimensional space-based OD </a:t>
            </a:r>
            <a:r>
              <a:rPr lang="en-US" sz="1300" dirty="0" smtClean="0">
                <a:sym typeface="Wingdings" panose="05000000000000000000" pitchFamily="2" charset="2"/>
              </a:rPr>
              <a:t> </a:t>
            </a:r>
            <a:r>
              <a:rPr lang="en-US" sz="1300" b="1" i="1" dirty="0" smtClean="0">
                <a:sym typeface="Wingdings" panose="05000000000000000000" pitchFamily="2" charset="2"/>
              </a:rPr>
              <a:t>would be interesting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References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Too general for the scope, nothing applied</a:t>
            </a:r>
            <a:endParaRPr lang="en-US" sz="13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358389" y="2253803"/>
            <a:ext cx="3219718" cy="82424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Scope: Multi-dim space outliers </a:t>
            </a:r>
            <a:r>
              <a:rPr lang="en-US" b="1" dirty="0" smtClean="0">
                <a:sym typeface="Wingdings" panose="05000000000000000000" pitchFamily="2" charset="2"/>
              </a:rPr>
              <a:t> No graph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358389" y="3304838"/>
            <a:ext cx="3219718" cy="82424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Equivalent scope could be done with space graph outliers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1313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Shekhar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2007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Spatiotemporal Data Mining: Recent Advances </a:t>
              </a:r>
            </a:p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Similar and less complete for scope than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Shekhar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2011  OUT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5" y="1189889"/>
            <a:ext cx="110864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Overview</a:t>
            </a:r>
          </a:p>
          <a:p>
            <a:endParaRPr lang="en-US" sz="1300" b="1" dirty="0" smtClean="0"/>
          </a:p>
          <a:p>
            <a:r>
              <a:rPr lang="en-US" sz="1300" b="1" dirty="0" smtClean="0"/>
              <a:t>Classification and Prediction</a:t>
            </a: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Models presented: spatial autoregressive model and Markov Random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Classifiers presented: Maximum Likelihood classifier - </a:t>
            </a:r>
            <a:r>
              <a:rPr lang="en-US" sz="1300" i="1" dirty="0" smtClean="0"/>
              <a:t>used by </a:t>
            </a:r>
            <a:r>
              <a:rPr lang="en-US" sz="1300" i="1" dirty="0" err="1" smtClean="0"/>
              <a:t>Kulldorff</a:t>
            </a:r>
            <a:r>
              <a:rPr lang="en-US" sz="1300" i="1" dirty="0" smtClean="0"/>
              <a:t>-Neill</a:t>
            </a:r>
            <a:r>
              <a:rPr lang="en-US" sz="1300" dirty="0" smtClean="0"/>
              <a:t> – MRF Bayesian classifier</a:t>
            </a:r>
            <a:endParaRPr lang="en-US" sz="1300" i="1" dirty="0"/>
          </a:p>
          <a:p>
            <a:endParaRPr lang="en-US" sz="1300" b="1" dirty="0" smtClean="0"/>
          </a:p>
          <a:p>
            <a:r>
              <a:rPr lang="en-US" sz="1300" b="1" dirty="0" smtClean="0"/>
              <a:t>Space 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Same and less complete than </a:t>
            </a:r>
            <a:r>
              <a:rPr lang="en-US" sz="1300" dirty="0" err="1" smtClean="0"/>
              <a:t>Shekar</a:t>
            </a:r>
            <a:r>
              <a:rPr lang="en-US" sz="1300" dirty="0" smtClean="0"/>
              <a:t> 2011</a:t>
            </a:r>
            <a:endParaRPr lang="en-US" sz="1300" dirty="0"/>
          </a:p>
          <a:p>
            <a:endParaRPr lang="en-US" sz="1300" b="1" dirty="0"/>
          </a:p>
          <a:p>
            <a:r>
              <a:rPr lang="en-US" sz="1300" b="1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Roddick 99 [37]: A Bibliography of Temporal, Spatial and Spatio-Temporal Data Mining Research </a:t>
            </a:r>
            <a:r>
              <a:rPr lang="en-US" sz="1300" dirty="0" smtClean="0">
                <a:sym typeface="Wingdings" panose="05000000000000000000" pitchFamily="2" charset="2"/>
              </a:rPr>
              <a:t> old but may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sym typeface="Wingdings" panose="05000000000000000000" pitchFamily="2" charset="2"/>
              </a:rPr>
              <a:t>Stolorz</a:t>
            </a:r>
            <a:r>
              <a:rPr lang="en-US" sz="1300" dirty="0" smtClean="0">
                <a:sym typeface="Wingdings" panose="05000000000000000000" pitchFamily="2" charset="2"/>
              </a:rPr>
              <a:t> 95 [47]: Fast STDM of Large Geophysical Datasets  quic</a:t>
            </a:r>
            <a:r>
              <a:rPr lang="en-US" sz="1300" dirty="0" smtClean="0">
                <a:sym typeface="Wingdings" panose="05000000000000000000" pitchFamily="2" charset="2"/>
              </a:rPr>
              <a:t>k check if scope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sym typeface="Wingdings" panose="05000000000000000000" pitchFamily="2" charset="2"/>
              </a:rPr>
              <a:t>Shekhar</a:t>
            </a:r>
            <a:r>
              <a:rPr lang="en-US" sz="1300" dirty="0" smtClean="0">
                <a:sym typeface="Wingdings" panose="05000000000000000000" pitchFamily="2" charset="2"/>
              </a:rPr>
              <a:t> &amp; Chawla 02 [39]: Spatial Databases – A Tour  quick check if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Spatial statistics: </a:t>
            </a:r>
            <a:r>
              <a:rPr lang="en-US" sz="1300" b="1" i="1" dirty="0" smtClean="0">
                <a:sym typeface="Wingdings" panose="05000000000000000000" pitchFamily="2" charset="2"/>
              </a:rPr>
              <a:t>Lattice statistics on grid data</a:t>
            </a:r>
            <a:r>
              <a:rPr lang="en-US" sz="1300" dirty="0" smtClean="0">
                <a:sym typeface="Wingdings" panose="05000000000000000000" pitchFamily="2" charset="2"/>
              </a:rPr>
              <a:t>, </a:t>
            </a:r>
            <a:r>
              <a:rPr lang="en-US" sz="1300" dirty="0" err="1" smtClean="0">
                <a:sym typeface="Wingdings" panose="05000000000000000000" pitchFamily="2" charset="2"/>
              </a:rPr>
              <a:t>Geostatistics</a:t>
            </a:r>
            <a:r>
              <a:rPr lang="en-US" sz="1300" dirty="0" smtClean="0">
                <a:sym typeface="Wingdings" panose="05000000000000000000" pitchFamily="2" charset="2"/>
              </a:rPr>
              <a:t>, Ripley’s K function, Moran’s I  </a:t>
            </a:r>
            <a:r>
              <a:rPr lang="en-US" sz="1300" b="1" i="1" dirty="0" smtClean="0">
                <a:sym typeface="Wingdings" panose="05000000000000000000" pitchFamily="2" charset="2"/>
              </a:rPr>
              <a:t>P2 concept of spatial statistics</a:t>
            </a:r>
            <a:endParaRPr lang="en-US" sz="13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2084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1675" y="1109306"/>
            <a:ext cx="11550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Model road traffic: time-dependent flow on region/grid data</a:t>
            </a:r>
          </a:p>
          <a:p>
            <a:pPr marL="800100" lvl="1" indent="-342900">
              <a:buAutoNum type="alphaLcPeriod" startAt="15"/>
            </a:pPr>
            <a:r>
              <a:rPr lang="en-US" sz="1300" dirty="0"/>
              <a:t> </a:t>
            </a:r>
            <a:r>
              <a:rPr lang="en-US" sz="1300" dirty="0" smtClean="0"/>
              <a:t> Preprocessing of the data </a:t>
            </a:r>
            <a:r>
              <a:rPr lang="en-US" sz="1300" dirty="0" smtClean="0">
                <a:sym typeface="Wingdings" panose="05000000000000000000" pitchFamily="2" charset="2"/>
              </a:rPr>
              <a:t> link matrix?</a:t>
            </a:r>
            <a:endParaRPr lang="en-US" sz="1300" dirty="0" smtClean="0"/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Mining anomalies in L with PCA </a:t>
            </a:r>
            <a:r>
              <a:rPr lang="en-US" sz="1300" dirty="0" smtClean="0">
                <a:sym typeface="Wingdings" panose="05000000000000000000" pitchFamily="2" charset="2"/>
              </a:rPr>
              <a:t> link anomalies </a:t>
            </a:r>
            <a:r>
              <a:rPr lang="en-US" sz="1300" dirty="0"/>
              <a:t> </a:t>
            </a:r>
            <a:r>
              <a:rPr lang="en-US" sz="1300" b="1" i="1" dirty="0"/>
              <a:t>What category</a:t>
            </a:r>
            <a:r>
              <a:rPr lang="en-US" sz="1300" b="1" i="1" dirty="0" smtClean="0"/>
              <a:t>? Spectral?</a:t>
            </a:r>
            <a:endParaRPr lang="en-US" sz="1300" dirty="0" smtClean="0"/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Trying to find what caused the anomaly: L1 optimization problem on Ax = b </a:t>
            </a:r>
            <a:r>
              <a:rPr lang="en-US" sz="1300" dirty="0" smtClean="0">
                <a:sym typeface="Wingdings" panose="05000000000000000000" pitchFamily="2" charset="2"/>
              </a:rPr>
              <a:t> give set of candidate routes to explain anomaly  </a:t>
            </a:r>
            <a:r>
              <a:rPr lang="en-US" sz="1300" b="1" i="1" dirty="0" smtClean="0">
                <a:sym typeface="Wingdings" panose="05000000000000000000" pitchFamily="2" charset="2"/>
              </a:rPr>
              <a:t>P2, cause is out of scope</a:t>
            </a:r>
            <a:endParaRPr lang="en-US" sz="1300" dirty="0" smtClean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Experiment on GPS data set: 800M data points </a:t>
            </a:r>
            <a:r>
              <a:rPr lang="en-US" sz="1300" dirty="0" smtClean="0">
                <a:sym typeface="Wingdings" panose="05000000000000000000" pitchFamily="2" charset="2"/>
              </a:rPr>
              <a:t> 15k taxis, 3 months</a:t>
            </a:r>
            <a:endParaRPr lang="en-US" sz="1300" dirty="0">
              <a:sym typeface="Wingdings" panose="05000000000000000000" pitchFamily="2" charset="2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Output: </a:t>
            </a:r>
            <a:r>
              <a:rPr lang="en-US" sz="1300" dirty="0" err="1" smtClean="0">
                <a:sym typeface="Wingdings" panose="05000000000000000000" pitchFamily="2" charset="2"/>
              </a:rPr>
              <a:t>i</a:t>
            </a:r>
            <a:r>
              <a:rPr lang="en-US" sz="1300" dirty="0" smtClean="0">
                <a:sym typeface="Wingdings" panose="05000000000000000000" pitchFamily="2" charset="2"/>
              </a:rPr>
              <a:t>) region affected by event and time window of event (event duration displayed?) ii) causal routes (out of scope)</a:t>
            </a:r>
            <a:r>
              <a:rPr lang="en-US" sz="1300" b="1" dirty="0" smtClean="0"/>
              <a:t> 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1300" b="1" i="1" dirty="0" smtClean="0"/>
              <a:t>What are the drawbacks of looking for cause compared to pure detection // Pang?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endParaRPr lang="en-US" sz="1300" b="1" i="1" dirty="0" smtClean="0"/>
          </a:p>
          <a:p>
            <a:r>
              <a:rPr lang="en-US" sz="1300" b="1" dirty="0" smtClean="0"/>
              <a:t>Processing </a:t>
            </a:r>
            <a:r>
              <a:rPr lang="en-US" sz="1300" b="1" dirty="0" smtClean="0">
                <a:sym typeface="Wingdings" panose="05000000000000000000" pitchFamily="2" charset="2"/>
              </a:rPr>
              <a:t> GRAPH PROCESSING VERY SPECIFIC TO TRAFFIC  OUT</a:t>
            </a:r>
            <a:endParaRPr lang="en-US" sz="13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Considers the traffic between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regions may have semantic meaning // business, residential…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Building matrices: A link-route matrix?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err="1" smtClean="0"/>
              <a:t>Aij</a:t>
            </a:r>
            <a:r>
              <a:rPr lang="en-US" sz="1300" dirty="0" smtClean="0"/>
              <a:t> = 1 if link </a:t>
            </a:r>
            <a:r>
              <a:rPr lang="en-US" sz="1300" dirty="0" err="1" smtClean="0"/>
              <a:t>i</a:t>
            </a:r>
            <a:r>
              <a:rPr lang="en-US" sz="1300" dirty="0" smtClean="0"/>
              <a:t> is on route j / 0 otherwise. “route” = taxi trajectory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L Link-Time matrix </a:t>
            </a:r>
            <a:r>
              <a:rPr lang="en-US" sz="1300" dirty="0" smtClean="0">
                <a:sym typeface="Wingdings" panose="05000000000000000000" pitchFamily="2" charset="2"/>
              </a:rPr>
              <a:t> </a:t>
            </a:r>
            <a:r>
              <a:rPr lang="en-US" sz="1300" b="1" i="1" dirty="0" smtClean="0">
                <a:sym typeface="Wingdings" panose="05000000000000000000" pitchFamily="2" charset="2"/>
              </a:rPr>
              <a:t>region counts could be used instead of links counts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Building graph // Figure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Traffic modeling </a:t>
            </a:r>
            <a:r>
              <a:rPr lang="en-US" sz="1300" b="1" dirty="0" smtClean="0">
                <a:sym typeface="Wingdings" panose="05000000000000000000" pitchFamily="2" charset="2"/>
              </a:rPr>
              <a:t>Directed graph N=(V,L) where V is the set of regions and L is the set of directed links that connect two regions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a new link l between two regions is added to L if sufficient taxi flow in time window between the two regions</a:t>
            </a:r>
            <a:endParaRPr lang="en-US" sz="1300" dirty="0" smtClean="0"/>
          </a:p>
          <a:p>
            <a:endParaRPr lang="en-US" sz="13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i="1" dirty="0" smtClean="0">
                <a:sym typeface="Wingdings" panose="05000000000000000000" pitchFamily="2" charset="2"/>
              </a:rPr>
              <a:t>Personal Remarks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i="1" dirty="0" smtClean="0">
                <a:sym typeface="Wingdings" panose="05000000000000000000" pitchFamily="2" charset="2"/>
              </a:rPr>
              <a:t>Many traffic applications seem to use graphs  OUT but may weakened the relevance of comparison of different techniques on taxi data</a:t>
            </a:r>
            <a:endParaRPr lang="en-US" sz="1300" b="1" i="1" dirty="0">
              <a:sym typeface="Wingdings" panose="05000000000000000000" pitchFamily="2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21239" y="2968031"/>
            <a:ext cx="1566952" cy="1493411"/>
            <a:chOff x="6853258" y="2948925"/>
            <a:chExt cx="2056351" cy="15842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3259" y="2948925"/>
              <a:ext cx="1764321" cy="130673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flipH="1">
              <a:off x="6853258" y="4255664"/>
              <a:ext cx="2056351" cy="277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Example of matrix A</a:t>
              </a:r>
              <a:endParaRPr lang="en-US" sz="1100" dirty="0"/>
            </a:p>
          </p:txBody>
        </p:sp>
      </p:grpSp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S. Chawla 2012 – Inferring the Root Cause of Traffic Anomalies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In Pang 2013 – Could be easily adapted but maybe not relevant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58091" y="3023820"/>
            <a:ext cx="1809774" cy="1409632"/>
            <a:chOff x="8054228" y="2479445"/>
            <a:chExt cx="1809774" cy="14096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4228" y="2479445"/>
              <a:ext cx="1809774" cy="11480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54143" y="3627467"/>
              <a:ext cx="1609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Example of matrix 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113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2/2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161" y="1147801"/>
            <a:ext cx="117372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 startAt="5"/>
            </a:pPr>
            <a:r>
              <a:rPr lang="en-US" sz="1200" b="1" u="sng" dirty="0" smtClean="0">
                <a:solidFill>
                  <a:srgbClr val="0070C0"/>
                </a:solidFill>
              </a:rPr>
              <a:t>Spatiotemporal data mining: issues, tasks and applications, Rao </a:t>
            </a:r>
            <a:r>
              <a:rPr lang="en-US" sz="1200" b="1" u="sng" dirty="0" smtClean="0">
                <a:solidFill>
                  <a:srgbClr val="0070C0"/>
                </a:solidFill>
              </a:rPr>
              <a:t>2012</a:t>
            </a:r>
            <a:endParaRPr lang="en-US" sz="12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u="sng" dirty="0" smtClean="0"/>
              <a:t>Han 2003: Mining Spatiotemporal Knowledge: Methodologies and Research Issues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check and out?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Manso</a:t>
            </a:r>
            <a:r>
              <a:rPr lang="en-US" sz="1200" dirty="0" smtClean="0"/>
              <a:t> </a:t>
            </a:r>
            <a:r>
              <a:rPr lang="en-US" sz="1200" dirty="0" smtClean="0"/>
              <a:t>2010: DB-</a:t>
            </a:r>
            <a:r>
              <a:rPr lang="en-US" sz="1200" dirty="0" err="1" smtClean="0"/>
              <a:t>SMoT</a:t>
            </a:r>
            <a:r>
              <a:rPr lang="en-US" sz="1200" dirty="0" smtClean="0"/>
              <a:t>: A Direction based Spatiotemporal Clustering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Kalnis</a:t>
            </a:r>
            <a:r>
              <a:rPr lang="en-US" sz="1200" dirty="0" smtClean="0"/>
              <a:t> 2005: On Discovering Moving Clusters in ST Data </a:t>
            </a:r>
            <a:r>
              <a:rPr lang="en-US" sz="1200" dirty="0" smtClean="0">
                <a:sym typeface="Wingdings" panose="05000000000000000000" pitchFamily="2" charset="2"/>
              </a:rPr>
              <a:t> density clusters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Li 2010: Swarm: Mining Relaxed Temporal Moving Object Clusters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tbd</a:t>
            </a:r>
            <a:endParaRPr lang="en-US" sz="12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ym typeface="Wingdings" panose="05000000000000000000" pitchFamily="2" charset="2"/>
              </a:rPr>
              <a:t>Cai</a:t>
            </a:r>
            <a:r>
              <a:rPr lang="en-US" sz="1200" dirty="0" smtClean="0">
                <a:sym typeface="Wingdings" panose="05000000000000000000" pitchFamily="2" charset="2"/>
              </a:rPr>
              <a:t> 2006: ST DM for Monitoring Ocean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Liu 2011: Outliers &amp; Causality ST Traffic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Albanese </a:t>
            </a:r>
            <a:r>
              <a:rPr lang="en-US" sz="1200" dirty="0" smtClean="0">
                <a:sym typeface="Wingdings" panose="05000000000000000000" pitchFamily="2" charset="2"/>
              </a:rPr>
              <a:t>2011: A rough set approach to ST 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Cheng 2006: Application of ST DM and Knowledge Discovery for Forest Fire Prevention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marL="228600" lvl="0" indent="-228600">
              <a:buFontTx/>
              <a:buAutoNum type="arabicPeriod" startAt="5"/>
            </a:pPr>
            <a:endParaRPr lang="en-US" sz="1200" b="1" dirty="0" smtClean="0"/>
          </a:p>
          <a:p>
            <a:pPr marL="228600" lvl="0" indent="-228600">
              <a:buFontTx/>
              <a:buAutoNum type="arabicPeriod" startAt="5"/>
            </a:pPr>
            <a:r>
              <a:rPr lang="en-US" sz="1200" b="1" dirty="0" err="1" smtClean="0"/>
              <a:t>SpatioTemporal</a:t>
            </a:r>
            <a:r>
              <a:rPr lang="en-US" sz="1200" b="1" dirty="0" smtClean="0"/>
              <a:t> Outlier Detection Technique, </a:t>
            </a:r>
            <a:r>
              <a:rPr lang="en-US" sz="1200" b="1" dirty="0"/>
              <a:t>Agrawal </a:t>
            </a:r>
            <a:r>
              <a:rPr lang="en-US" sz="1200" b="1" dirty="0" smtClean="0"/>
              <a:t>2015 </a:t>
            </a:r>
            <a:r>
              <a:rPr lang="en-US" sz="1200" b="1" dirty="0" smtClean="0">
                <a:sym typeface="Wingdings" panose="05000000000000000000" pitchFamily="2" charset="2"/>
              </a:rPr>
              <a:t> clustering based</a:t>
            </a:r>
            <a:endParaRPr lang="en-US" sz="1200" b="1" dirty="0" smtClean="0"/>
          </a:p>
          <a:p>
            <a:pPr marL="228600" lvl="0" indent="-228600">
              <a:buFontTx/>
              <a:buAutoNum type="arabicPeriod" startAt="5"/>
            </a:pPr>
            <a:r>
              <a:rPr lang="en-US" sz="1200" b="1" u="sng" dirty="0" smtClean="0"/>
              <a:t>Spatio-temporal clustering: a Survey, </a:t>
            </a:r>
            <a:r>
              <a:rPr lang="en-US" sz="1200" b="1" u="sng" dirty="0" err="1" smtClean="0"/>
              <a:t>Kisilevich</a:t>
            </a:r>
            <a:r>
              <a:rPr lang="en-US" sz="1200" b="1" u="sng" dirty="0" smtClean="0"/>
              <a:t> 2010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Wang 2006: ST-DBSCAN &amp; ST-GRID clustering techniques for analysis of seismic events sequences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Ester 96: k-</a:t>
            </a:r>
            <a:r>
              <a:rPr lang="en-US" sz="1200" dirty="0" err="1" smtClean="0"/>
              <a:t>dist</a:t>
            </a:r>
            <a:r>
              <a:rPr lang="en-US" sz="1200" dirty="0" smtClean="0"/>
              <a:t> graph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Zhang 2003</a:t>
            </a:r>
            <a:endParaRPr lang="en-US" sz="1200" dirty="0" smtClean="0"/>
          </a:p>
          <a:p>
            <a:pPr marL="228600" indent="-228600">
              <a:buFontTx/>
              <a:buAutoNum type="arabicPeriod" startAt="5"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837590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S. Chawla 2012 – Inferring the Root Cause of Traffic Anomalies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In Pang 2013 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PCA for AD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needs to be better understood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5" y="1125137"/>
            <a:ext cx="10747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Reduce dimensionality to the highest eigenvectors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Points with their norms mostly in subspace spanned by lower principal components </a:t>
            </a:r>
            <a:r>
              <a:rPr lang="en-US" sz="1400" dirty="0">
                <a:sym typeface="Wingdings" panose="05000000000000000000" pitchFamily="2" charset="2"/>
              </a:rPr>
              <a:t> anomaly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Weakness of PCA method  choose the discrimination threshold between high </a:t>
            </a:r>
            <a:r>
              <a:rPr lang="en-US" sz="1400" dirty="0" err="1">
                <a:sym typeface="Wingdings" panose="05000000000000000000" pitchFamily="2" charset="2"/>
              </a:rPr>
              <a:t>vs</a:t>
            </a:r>
            <a:r>
              <a:rPr lang="en-US" sz="1400" dirty="0">
                <a:sym typeface="Wingdings" panose="05000000000000000000" pitchFamily="2" charset="2"/>
              </a:rPr>
              <a:t> low eigenvectors  data 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Usually, limit after top-k </a:t>
            </a:r>
            <a:r>
              <a:rPr lang="en-US" sz="1400" dirty="0" err="1">
                <a:sym typeface="Wingdings" panose="05000000000000000000" pitchFamily="2" charset="2"/>
              </a:rPr>
              <a:t>eigen</a:t>
            </a:r>
            <a:r>
              <a:rPr lang="en-US" sz="1400" dirty="0">
                <a:sym typeface="Wingdings" panose="05000000000000000000" pitchFamily="2" charset="2"/>
              </a:rPr>
              <a:t> vectors when the top-k captures ~ 95% variance of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Advantage: spatial and temporal correlation can be captured by specifying the covariance matrix structure properly </a:t>
            </a:r>
            <a:r>
              <a:rPr lang="en-US" sz="1400" dirty="0" smtClean="0">
                <a:sym typeface="Wingdings" panose="05000000000000000000" pitchFamily="2" charset="2"/>
              </a:rPr>
              <a:t>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sym typeface="Wingdings" panose="05000000000000000000" pitchFamily="2" charset="2"/>
              </a:rPr>
              <a:t>Will only detect </a:t>
            </a:r>
            <a:r>
              <a:rPr lang="en-US" sz="1400" b="1" i="1" u="sng" dirty="0" smtClean="0">
                <a:sym typeface="Wingdings" panose="05000000000000000000" pitchFamily="2" charset="2"/>
              </a:rPr>
              <a:t>point anomalies</a:t>
            </a:r>
            <a:r>
              <a:rPr lang="en-US" sz="1400" b="1" i="1" dirty="0" smtClean="0">
                <a:sym typeface="Wingdings" panose="05000000000000000000" pitchFamily="2" charset="2"/>
              </a:rPr>
              <a:t> since criteria is 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ym typeface="Wingdings" panose="05000000000000000000" pitchFamily="2" charset="2"/>
              </a:rPr>
              <a:t>|| x – p(x) || &gt; theta</a:t>
            </a:r>
            <a:endParaRPr lang="en-US" sz="1400" i="1" u="sng" dirty="0">
              <a:sym typeface="Wingdings" panose="05000000000000000000" pitchFamily="2" charset="2"/>
            </a:endParaRP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PCA </a:t>
            </a:r>
            <a:r>
              <a:rPr lang="en-US" sz="1400" b="1" dirty="0">
                <a:sym typeface="Wingdings" panose="05000000000000000000" pitchFamily="2" charset="2"/>
              </a:rPr>
              <a:t>algorithm for OD given in paper</a:t>
            </a:r>
            <a:endParaRPr lang="en-US" sz="1400" b="1" dirty="0"/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Important framework settings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ym typeface="Wingdings" panose="05000000000000000000" pitchFamily="2" charset="2"/>
              </a:rPr>
              <a:t>Choice of Covariance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Determines the type of correlations captured by PCA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For link matrix: L*</a:t>
            </a:r>
            <a:r>
              <a:rPr lang="en-US" sz="1400" dirty="0" err="1" smtClean="0">
                <a:sym typeface="Wingdings" panose="05000000000000000000" pitchFamily="2" charset="2"/>
              </a:rPr>
              <a:t>L_t</a:t>
            </a:r>
            <a:r>
              <a:rPr lang="en-US" sz="1400" dirty="0" smtClean="0">
                <a:sym typeface="Wingdings" panose="05000000000000000000" pitchFamily="2" charset="2"/>
              </a:rPr>
              <a:t> captures spatial correlations / </a:t>
            </a:r>
            <a:r>
              <a:rPr lang="en-US" sz="1400" dirty="0" err="1" smtClean="0">
                <a:sym typeface="Wingdings" panose="05000000000000000000" pitchFamily="2" charset="2"/>
              </a:rPr>
              <a:t>L_t</a:t>
            </a:r>
            <a:r>
              <a:rPr lang="en-US" sz="1400" dirty="0" smtClean="0">
                <a:sym typeface="Wingdings" panose="05000000000000000000" pitchFamily="2" charset="2"/>
              </a:rPr>
              <a:t>*L captures temporal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i="1" dirty="0" smtClean="0">
                <a:sym typeface="Wingdings" panose="05000000000000000000" pitchFamily="2" charset="2"/>
              </a:rPr>
              <a:t>?? How to capture Space-time correlations??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ST correlation  </a:t>
            </a:r>
            <a:r>
              <a:rPr lang="en-US" sz="1400" dirty="0" err="1" smtClean="0">
                <a:sym typeface="Wingdings" panose="05000000000000000000" pitchFamily="2" charset="2"/>
              </a:rPr>
              <a:t>Karhune</a:t>
            </a:r>
            <a:r>
              <a:rPr lang="en-US" sz="1400" dirty="0" smtClean="0">
                <a:sym typeface="Wingdings" panose="05000000000000000000" pitchFamily="2" charset="2"/>
              </a:rPr>
              <a:t>-Lowe transform </a:t>
            </a:r>
          </a:p>
          <a:p>
            <a:pPr lvl="1"/>
            <a:r>
              <a:rPr lang="en-US" sz="1400" b="1" dirty="0" smtClean="0">
                <a:sym typeface="Wingdings" panose="05000000000000000000" pitchFamily="2" charset="2"/>
              </a:rPr>
              <a:t> Discussion in </a:t>
            </a:r>
            <a:r>
              <a:rPr lang="en-US" sz="1400" b="1" dirty="0" err="1" smtClean="0">
                <a:sym typeface="Wingdings" panose="05000000000000000000" pitchFamily="2" charset="2"/>
              </a:rPr>
              <a:t>Brauckhoff</a:t>
            </a:r>
            <a:r>
              <a:rPr lang="en-US" sz="1400" b="1" dirty="0" smtClean="0">
                <a:sym typeface="Wingdings" panose="05000000000000000000" pitchFamily="2" charset="2"/>
              </a:rPr>
              <a:t> 2009 [2]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ym typeface="Wingdings" panose="05000000000000000000" pitchFamily="2" charset="2"/>
              </a:rPr>
              <a:t>Example of PCA AD</a:t>
            </a:r>
          </a:p>
        </p:txBody>
      </p:sp>
    </p:spTree>
    <p:extLst>
      <p:ext uri="{BB962C8B-B14F-4D97-AF65-F5344CB8AC3E}">
        <p14:creationId xmlns:p14="http://schemas.microsoft.com/office/powerpoint/2010/main" val="3565942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S. Chawla 2012 – Inferring the Root Cause of Traffic Anomalies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In Pang 2013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793" y="1099737"/>
            <a:ext cx="61924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Experiment on real life data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Scan on a 2hour period on April 2,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Beijing  580 regions using road network as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Time precision: 15min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Time window: 2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Time window definition: method used on the data starting 8 hours before current time</a:t>
            </a:r>
            <a:endParaRPr lang="en-US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OD pairs?? Source / Destination is important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Model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Smooth filter: kick links traversed by less that 5 trajectories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Generates graph of trajectories  grid or trajectory used in practice?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For Step ii., comparison of different algorithms: L1-cvx, L2-cvx, L1 greedy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Anomaly label: links with distance (after PCA) to mean greater that 3 sigma (98% has less than 3sigma distance to mean)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Results on real life data </a:t>
            </a:r>
          </a:p>
          <a:p>
            <a:pPr lvl="1"/>
            <a:r>
              <a:rPr lang="en-US" sz="1200" dirty="0" smtClean="0">
                <a:sym typeface="Wingdings" panose="05000000000000000000" pitchFamily="2" charset="2"/>
              </a:rPr>
              <a:t> for L1-cvx only (standard of article)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w = 1h: 4 anomalous links  10 </a:t>
            </a:r>
            <a:r>
              <a:rPr lang="en-US" sz="1200" dirty="0" err="1" smtClean="0">
                <a:sym typeface="Wingdings" panose="05000000000000000000" pitchFamily="2" charset="2"/>
              </a:rPr>
              <a:t>ave</a:t>
            </a:r>
            <a:r>
              <a:rPr lang="en-US" sz="1200" dirty="0" smtClean="0">
                <a:sym typeface="Wingdings" panose="05000000000000000000" pitchFamily="2" charset="2"/>
              </a:rPr>
              <a:t> number of non-zero entries of 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w = 5h: 13  58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w = 8h: 17  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2h window results shown on 4/2/2011  scanned launched on which data??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3 anomalous links </a:t>
            </a:r>
            <a:r>
              <a:rPr lang="en-US" sz="1200" dirty="0" err="1" smtClean="0">
                <a:sym typeface="Wingdings" panose="05000000000000000000" pitchFamily="2" charset="2"/>
              </a:rPr>
              <a:t>deteted</a:t>
            </a:r>
            <a:r>
              <a:rPr lang="en-US" sz="1200" dirty="0" smtClean="0">
                <a:sym typeface="Wingdings" panose="05000000000000000000" pitchFamily="2" charset="2"/>
              </a:rPr>
              <a:t> 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Event detected: sudden increase or decrease of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Use of cause detection: problem does not come from where the anomaly is detected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i="1" dirty="0" smtClean="0">
                <a:sym typeface="Wingdings" panose="05000000000000000000" pitchFamily="2" charset="2"/>
              </a:rPr>
              <a:t>Pretty unclear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1" dirty="0" smtClean="0">
                <a:sym typeface="Wingdings" panose="05000000000000000000" pitchFamily="2" charset="2"/>
              </a:rPr>
              <a:t>Personal remarks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Not good for exploratory data: if time window = 4 hour, then you will find all regions that have been anomalous during those 4 hours, with no precise event delimitation (ex: from 2h15 to 3h15)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Alternative: at each time step, launch a scan with various time windows  will detect all events. Problem  many redundancies 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195" y="788719"/>
            <a:ext cx="5713926" cy="48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8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S. Chawla 2012 – Inferring the Root Cause of Traffic Anomalies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In Pang 2013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4" y="1468037"/>
            <a:ext cx="1079862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Experiment on semi synthetic data</a:t>
            </a: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Building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Take real-life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Remove a link  set count to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distribute L5 counts to L3 and L4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Time window: varying from 1 to 8h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Evaluation of method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>
                <a:sym typeface="Wingdings" panose="05000000000000000000" pitchFamily="2" charset="2"/>
              </a:rPr>
              <a:t>Check if low L5 counts / high L3 / high L4 counts are detected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>
                <a:sym typeface="Wingdings" panose="05000000000000000000" pitchFamily="2" charset="2"/>
              </a:rPr>
              <a:t>root cause P1’ and P2’  OUT</a:t>
            </a:r>
          </a:p>
          <a:p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/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Brauckhoff</a:t>
            </a:r>
            <a:r>
              <a:rPr lang="en-US" sz="1300" dirty="0">
                <a:sym typeface="Wingdings" panose="05000000000000000000" pitchFamily="2" charset="2"/>
              </a:rPr>
              <a:t> 2009: Applying PCA for traffic anomaly </a:t>
            </a:r>
            <a:r>
              <a:rPr lang="en-US" sz="1300" dirty="0" smtClean="0">
                <a:sym typeface="Wingdings" panose="05000000000000000000" pitchFamily="2" charset="2"/>
              </a:rPr>
              <a:t>detection  ++ to understand use of PCA on traffic anomaly detection</a:t>
            </a:r>
            <a:endParaRPr lang="en-US" sz="13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Lakhina</a:t>
            </a:r>
            <a:r>
              <a:rPr lang="en-US" sz="1300" dirty="0">
                <a:sym typeface="Wingdings" panose="05000000000000000000" pitchFamily="2" charset="2"/>
              </a:rPr>
              <a:t> 2004: Diagnosing </a:t>
            </a:r>
            <a:r>
              <a:rPr lang="en-US" sz="1300" b="1" dirty="0">
                <a:sym typeface="Wingdings" panose="05000000000000000000" pitchFamily="2" charset="2"/>
              </a:rPr>
              <a:t>network</a:t>
            </a:r>
            <a:r>
              <a:rPr lang="en-US" sz="1300" dirty="0">
                <a:sym typeface="Wingdings" panose="05000000000000000000" pitchFamily="2" charset="2"/>
              </a:rPr>
              <a:t>-wide traffic anomalies  </a:t>
            </a:r>
            <a:r>
              <a:rPr lang="en-US" sz="1300" b="1" i="1" dirty="0">
                <a:sym typeface="Wingdings" panose="05000000000000000000" pitchFamily="2" charset="2"/>
              </a:rPr>
              <a:t>OUT but PCA should be applicable to traffic data</a:t>
            </a:r>
            <a:endParaRPr lang="en-US" sz="13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Ong 2011: Traffic </a:t>
            </a:r>
            <a:r>
              <a:rPr lang="en-US" sz="1300" dirty="0" err="1">
                <a:sym typeface="Wingdings" panose="05000000000000000000" pitchFamily="2" charset="2"/>
              </a:rPr>
              <a:t>ja</a:t>
            </a:r>
            <a:r>
              <a:rPr lang="en-US" sz="1300" dirty="0">
                <a:sym typeface="Wingdings" panose="05000000000000000000" pitchFamily="2" charset="2"/>
              </a:rPr>
              <a:t> detection using flock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Pang 2011: On mining anomalous patterns in road traffic streams  //Pang 2013</a:t>
            </a:r>
            <a:r>
              <a:rPr lang="en-US" sz="1300" dirty="0" smtClean="0">
                <a:sym typeface="Wingdings" panose="05000000000000000000" pitchFamily="2" charset="2"/>
              </a:rPr>
              <a:t>?</a:t>
            </a:r>
            <a:endParaRPr lang="en-US" sz="1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1566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 Chawla 2012 - Inferring the Root Cause of Traffic Anomalies,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In Pang 2013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Overview – Only point location and code needs adaptation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P1-2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3275" y="1045325"/>
            <a:ext cx="104394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Two tasks of Chawla’s method</a:t>
            </a:r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Find anomalous links / regions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Find root cause routes </a:t>
            </a:r>
            <a:r>
              <a:rPr lang="en-US" sz="1300" dirty="0" smtClean="0">
                <a:sym typeface="Wingdings" panose="05000000000000000000" pitchFamily="2" charset="2"/>
              </a:rPr>
              <a:t> </a:t>
            </a:r>
            <a:r>
              <a:rPr lang="en-US" sz="1300" b="1" i="1" dirty="0" smtClean="0">
                <a:sym typeface="Wingdings" panose="05000000000000000000" pitchFamily="2" charset="2"/>
              </a:rPr>
              <a:t>out of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i="1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Data set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Beijing partitioned in 580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15min time precision, over a duration = time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15k taxis, 800M data points aggregated 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Taxi counts are monitored for each links between regions – ex: reg1 </a:t>
            </a:r>
            <a:r>
              <a:rPr lang="en-US" sz="1300" dirty="0" smtClean="0">
                <a:sym typeface="Wingdings" panose="05000000000000000000" pitchFamily="2" charset="2"/>
              </a:rPr>
              <a:t> reg2, reg1  reg5 / Matrix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Easily adaptable to counts for each regions</a:t>
            </a:r>
          </a:p>
          <a:p>
            <a:pPr lvl="1"/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AD method: PCA  POINT anomaly detection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sym typeface="Wingdings" panose="05000000000000000000" pitchFamily="2" charset="2"/>
              </a:rPr>
              <a:t>Diagonalization</a:t>
            </a:r>
            <a:r>
              <a:rPr lang="en-US" sz="1300" dirty="0" smtClean="0">
                <a:sym typeface="Wingdings" panose="05000000000000000000" pitchFamily="2" charset="2"/>
              </a:rPr>
              <a:t> of matrix associated to L  L*</a:t>
            </a:r>
            <a:r>
              <a:rPr lang="en-US" sz="1300" dirty="0" err="1" smtClean="0">
                <a:sym typeface="Wingdings" panose="05000000000000000000" pitchFamily="2" charset="2"/>
              </a:rPr>
              <a:t>L_t</a:t>
            </a:r>
            <a:r>
              <a:rPr lang="en-US" sz="1300" dirty="0" smtClean="0">
                <a:sym typeface="Wingdings" panose="05000000000000000000" pitchFamily="2" charset="2"/>
              </a:rPr>
              <a:t> / </a:t>
            </a:r>
            <a:r>
              <a:rPr lang="en-US" sz="1300" dirty="0" err="1" smtClean="0">
                <a:sym typeface="Wingdings" panose="05000000000000000000" pitchFamily="2" charset="2"/>
              </a:rPr>
              <a:t>L_t</a:t>
            </a:r>
            <a:r>
              <a:rPr lang="en-US" sz="1300" dirty="0" smtClean="0">
                <a:sym typeface="Wingdings" panose="05000000000000000000" pitchFamily="2" charset="2"/>
              </a:rPr>
              <a:t>*L / L with </a:t>
            </a:r>
            <a:r>
              <a:rPr lang="en-US" sz="1300" dirty="0" err="1" smtClean="0">
                <a:sym typeface="Wingdings" panose="05000000000000000000" pitchFamily="2" charset="2"/>
              </a:rPr>
              <a:t>Karhune</a:t>
            </a:r>
            <a:r>
              <a:rPr lang="en-US" sz="1300" dirty="0" smtClean="0">
                <a:sym typeface="Wingdings" panose="05000000000000000000" pitchFamily="2" charset="2"/>
              </a:rPr>
              <a:t> transform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Choice of matrix determines type of correlation captured: space, time, space-time </a:t>
            </a:r>
            <a:r>
              <a:rPr lang="en-US" sz="1300" b="1" dirty="0" smtClean="0">
                <a:sym typeface="Wingdings" panose="05000000000000000000" pitchFamily="2" charset="2"/>
              </a:rPr>
              <a:t> </a:t>
            </a:r>
            <a:r>
              <a:rPr lang="en-US" sz="1300" b="1" dirty="0">
                <a:sym typeface="Wingdings" panose="05000000000000000000" pitchFamily="2" charset="2"/>
              </a:rPr>
              <a:t>Discussion in </a:t>
            </a:r>
            <a:r>
              <a:rPr lang="en-US" sz="1300" b="1" dirty="0" err="1">
                <a:sym typeface="Wingdings" panose="05000000000000000000" pitchFamily="2" charset="2"/>
              </a:rPr>
              <a:t>Brauckhoff</a:t>
            </a:r>
            <a:r>
              <a:rPr lang="en-US" sz="1300" b="1" dirty="0">
                <a:sym typeface="Wingdings" panose="05000000000000000000" pitchFamily="2" charset="2"/>
              </a:rPr>
              <a:t> 2009 [2]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top-k eigenvalues chosen  ‘regular’ subspace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k chosen to capture ~ 95% variance of data  </a:t>
            </a:r>
            <a:r>
              <a:rPr lang="en-US" sz="1300" i="1" dirty="0" smtClean="0">
                <a:sym typeface="Wingdings" panose="05000000000000000000" pitchFamily="2" charset="2"/>
              </a:rPr>
              <a:t>data dependent, weakness of PCA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vectors (of successive counts in a region) noted x, projection on regular subspace noted p  x anomalous if  || x – p(x) || &gt;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Detects both anomalously high or low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Output: region anomalous </a:t>
            </a:r>
            <a:r>
              <a:rPr lang="en-US" sz="1300" b="1" dirty="0" smtClean="0">
                <a:sym typeface="Wingdings" panose="05000000000000000000" pitchFamily="2" charset="2"/>
              </a:rPr>
              <a:t>when counts aggregated over the whole time window</a:t>
            </a:r>
          </a:p>
          <a:p>
            <a:endParaRPr lang="en-US" sz="1300" b="1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Experiment on real-life data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Computation: for 8h time window  5s for matrix update and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Anomalous links detected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300" dirty="0">
                <a:sym typeface="Wingdings" panose="05000000000000000000" pitchFamily="2" charset="2"/>
              </a:rPr>
              <a:t>April 2</a:t>
            </a:r>
            <a:r>
              <a:rPr lang="en-US" sz="1300" baseline="30000" dirty="0">
                <a:sym typeface="Wingdings" panose="05000000000000000000" pitchFamily="2" charset="2"/>
              </a:rPr>
              <a:t>nd</a:t>
            </a:r>
            <a:r>
              <a:rPr lang="en-US" sz="1300" dirty="0">
                <a:sym typeface="Wingdings" panose="05000000000000000000" pitchFamily="2" charset="2"/>
              </a:rPr>
              <a:t> 2011, between 9am and 11am (time window = 2h</a:t>
            </a:r>
            <a:r>
              <a:rPr lang="en-US" sz="1300" dirty="0" smtClean="0">
                <a:sym typeface="Wingdings" panose="05000000000000000000" pitchFamily="2" charset="2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destinations = touristic places / place of the Sakura Festival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300" dirty="0" smtClean="0">
                <a:sym typeface="Wingdings" panose="05000000000000000000" pitchFamily="2" charset="2"/>
              </a:rPr>
              <a:t>April 17, 2011 9.30am  9.45am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two regions were linked by main road which were blocked for marathon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932590" y="1275126"/>
            <a:ext cx="2176610" cy="2093660"/>
            <a:chOff x="8427890" y="1625600"/>
            <a:chExt cx="2176610" cy="2093660"/>
          </a:xfrm>
        </p:grpSpPr>
        <p:grpSp>
          <p:nvGrpSpPr>
            <p:cNvPr id="8" name="Group 7"/>
            <p:cNvGrpSpPr/>
            <p:nvPr/>
          </p:nvGrpSpPr>
          <p:grpSpPr>
            <a:xfrm>
              <a:off x="8427890" y="2019300"/>
              <a:ext cx="2176610" cy="1699960"/>
              <a:chOff x="8054228" y="2479445"/>
              <a:chExt cx="1809774" cy="138392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4228" y="2479445"/>
                <a:ext cx="1809774" cy="114802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254143" y="3627467"/>
                <a:ext cx="1609859" cy="23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Example of count matrix</a:t>
                </a:r>
                <a:endParaRPr lang="en-US" sz="1100" dirty="0"/>
              </a:p>
            </p:txBody>
          </p:sp>
        </p:grpSp>
        <p:cxnSp>
          <p:nvCxnSpPr>
            <p:cNvPr id="4" name="Straight Arrow Connector 3"/>
            <p:cNvCxnSpPr/>
            <p:nvPr/>
          </p:nvCxnSpPr>
          <p:spPr>
            <a:xfrm>
              <a:off x="8427890" y="1892300"/>
              <a:ext cx="2176610" cy="127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8668327" y="1625600"/>
              <a:ext cx="1745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time window length</a:t>
              </a:r>
              <a:endParaRPr lang="en-US" sz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48500" y="4591142"/>
            <a:ext cx="5067300" cy="2092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Personal remarks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Could be easily adapted for regions instead of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If to be used for exploration </a:t>
            </a:r>
            <a:r>
              <a:rPr lang="en-US" sz="1300" dirty="0" smtClean="0">
                <a:sym typeface="Wingdings" panose="05000000000000000000" pitchFamily="2" charset="2"/>
              </a:rPr>
              <a:t> perform one scan at each time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Scan for one or multiple time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Technique does not detect exact event duration  aggregated on time window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Technique only detect a SINGLE POINT LOCATION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PCA should be better studied to understand the anomalies detected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contextual?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What matrix to </a:t>
            </a:r>
            <a:r>
              <a:rPr lang="en-US" sz="1300" dirty="0" err="1" smtClean="0">
                <a:sym typeface="Wingdings" panose="05000000000000000000" pitchFamily="2" charset="2"/>
              </a:rPr>
              <a:t>diagonalize</a:t>
            </a:r>
            <a:r>
              <a:rPr lang="en-US" sz="1300" dirty="0" smtClean="0">
                <a:sym typeface="Wingdings" panose="05000000000000000000" pitchFamily="2" charset="2"/>
              </a:rPr>
              <a:t> to capture ST correlations?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35077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Wu &amp; Chawla 2010– Spatiotemporal OD in Precipitation Data - Outstretch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74" y="1010837"/>
            <a:ext cx="107986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Overview</a:t>
            </a: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Category: Statistical-Distribution based / Collective / (Context-based) // </a:t>
            </a:r>
            <a:r>
              <a:rPr lang="en-US" sz="1300" dirty="0" err="1" smtClean="0">
                <a:sym typeface="Wingdings" panose="05000000000000000000" pitchFamily="2" charset="2"/>
              </a:rPr>
              <a:t>Kulldorff</a:t>
            </a:r>
            <a:r>
              <a:rPr lang="en-US" sz="1300" dirty="0" smtClean="0">
                <a:sym typeface="Wingdings" panose="05000000000000000000" pitchFamily="2" charset="2"/>
              </a:rPr>
              <a:t>-Neill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Goal: find </a:t>
            </a:r>
            <a:r>
              <a:rPr lang="en-US" sz="1300" b="1" dirty="0" smtClean="0">
                <a:sym typeface="Wingdings" panose="05000000000000000000" pitchFamily="2" charset="2"/>
              </a:rPr>
              <a:t>moving</a:t>
            </a:r>
            <a:r>
              <a:rPr lang="en-US" sz="1300" dirty="0" smtClean="0">
                <a:sym typeface="Wingdings" panose="05000000000000000000" pitchFamily="2" charset="2"/>
              </a:rPr>
              <a:t> paths of the most significant outlier regions over several time periods  </a:t>
            </a:r>
            <a:r>
              <a:rPr lang="en-US" sz="1300" b="1" i="1" dirty="0" smtClean="0">
                <a:sym typeface="Wingdings" panose="05000000000000000000" pitchFamily="2" charset="2"/>
              </a:rPr>
              <a:t>Do not fit well the scope since our events are static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 smtClean="0">
                <a:sym typeface="Wingdings" panose="05000000000000000000" pitchFamily="2" charset="2"/>
              </a:rPr>
              <a:t>Find spatial outliers for each time step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 smtClean="0">
                <a:sym typeface="Wingdings" panose="05000000000000000000" pitchFamily="2" charset="2"/>
              </a:rPr>
              <a:t>Track moving outliers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Top-k spatial outliers found using Exact-Grid Top-k and </a:t>
            </a:r>
            <a:r>
              <a:rPr lang="en-US" sz="1300" dirty="0" err="1" smtClean="0">
                <a:sym typeface="Wingdings" panose="05000000000000000000" pitchFamily="2" charset="2"/>
              </a:rPr>
              <a:t>Approx</a:t>
            </a:r>
            <a:r>
              <a:rPr lang="en-US" sz="1300" dirty="0" smtClean="0">
                <a:sym typeface="Wingdings" panose="05000000000000000000" pitchFamily="2" charset="2"/>
              </a:rPr>
              <a:t>-Grid Top-k algorithms  mainly use </a:t>
            </a:r>
            <a:r>
              <a:rPr lang="en-US" sz="1300" dirty="0" err="1" smtClean="0">
                <a:sym typeface="Wingdings" panose="05000000000000000000" pitchFamily="2" charset="2"/>
              </a:rPr>
              <a:t>Kulldorff</a:t>
            </a:r>
            <a:r>
              <a:rPr lang="en-US" sz="1300" dirty="0" smtClean="0">
                <a:sym typeface="Wingdings" panose="05000000000000000000" pitchFamily="2" charset="2"/>
              </a:rPr>
              <a:t> scan statistic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Application: analysis of El Nino Southern Oscillation phenomenon</a:t>
            </a: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Grid data  713 </a:t>
            </a:r>
            <a:r>
              <a:rPr lang="en-US" sz="1300" dirty="0" smtClean="0">
                <a:sym typeface="Wingdings" panose="05000000000000000000" pitchFamily="2" charset="2"/>
              </a:rPr>
              <a:t>cells / Years 95  2004   </a:t>
            </a:r>
            <a:r>
              <a:rPr lang="en-US" sz="1300" dirty="0">
                <a:sym typeface="Wingdings" panose="05000000000000000000" pitchFamily="2" charset="2"/>
              </a:rPr>
              <a:t>Total values: </a:t>
            </a:r>
            <a:r>
              <a:rPr lang="en-US" sz="1300" dirty="0" smtClean="0">
                <a:sym typeface="Wingdings" panose="05000000000000000000" pitchFamily="2" charset="2"/>
              </a:rPr>
              <a:t>2,5M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Processing: grid, </a:t>
            </a:r>
            <a:r>
              <a:rPr lang="en-US" sz="1300" dirty="0" err="1" smtClean="0">
                <a:sym typeface="Wingdings" panose="05000000000000000000" pitchFamily="2" charset="2"/>
              </a:rPr>
              <a:t>deseasonalisation</a:t>
            </a:r>
            <a:endParaRPr lang="en-US" sz="1300" dirty="0" smtClean="0">
              <a:sym typeface="Wingdings" panose="05000000000000000000" pitchFamily="2" charset="2"/>
            </a:endParaRP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Framework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Use of </a:t>
            </a:r>
            <a:r>
              <a:rPr lang="en-US" sz="1300" dirty="0" err="1" smtClean="0">
                <a:sym typeface="Wingdings" panose="05000000000000000000" pitchFamily="2" charset="2"/>
              </a:rPr>
              <a:t>Kulldorff</a:t>
            </a:r>
            <a:r>
              <a:rPr lang="en-US" sz="1300" dirty="0" smtClean="0">
                <a:sym typeface="Wingdings" panose="05000000000000000000" pitchFamily="2" charset="2"/>
              </a:rPr>
              <a:t> scan, with overlapping features and special grid (computation?)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sym typeface="Wingdings" panose="05000000000000000000" pitchFamily="2" charset="2"/>
              </a:rPr>
              <a:t>Streches</a:t>
            </a:r>
            <a:r>
              <a:rPr lang="en-US" sz="1300" dirty="0" smtClean="0">
                <a:sym typeface="Wingdings" panose="05000000000000000000" pitchFamily="2" charset="2"/>
              </a:rPr>
              <a:t> regions and monitor the stretched region over time  if cluster appear in the stretched region at another time, added to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Complexity: O(n^3) for n~ time period ~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i="1" dirty="0" smtClean="0">
                <a:sym typeface="Wingdings" panose="05000000000000000000" pitchFamily="2" charset="2"/>
              </a:rPr>
              <a:t>Well fitted to precipitation events, but would it work for urban data? Good for recurrent events over multiple </a:t>
            </a:r>
            <a:r>
              <a:rPr lang="en-US" sz="1300" b="1" i="1" dirty="0">
                <a:sym typeface="Wingdings" panose="05000000000000000000" pitchFamily="2" charset="2"/>
              </a:rPr>
              <a:t>t</a:t>
            </a:r>
            <a:r>
              <a:rPr lang="en-US" sz="1300" b="1" i="1" dirty="0" smtClean="0">
                <a:sym typeface="Wingdings" panose="05000000000000000000" pitchFamily="2" charset="2"/>
              </a:rPr>
              <a:t>ime steps  another way to consider time in </a:t>
            </a:r>
            <a:r>
              <a:rPr lang="en-US" sz="1300" b="1" i="1" dirty="0" err="1" smtClean="0">
                <a:sym typeface="Wingdings" panose="05000000000000000000" pitchFamily="2" charset="2"/>
              </a:rPr>
              <a:t>Kulldorff</a:t>
            </a:r>
            <a:r>
              <a:rPr lang="en-US" sz="1300" b="1" i="1" dirty="0" smtClean="0">
                <a:sym typeface="Wingdings" panose="05000000000000000000" pitchFamily="2" charset="2"/>
              </a:rPr>
              <a:t> scan</a:t>
            </a:r>
            <a:endParaRPr lang="en-US" sz="1300" b="1" i="1" dirty="0">
              <a:sym typeface="Wingdings" panose="05000000000000000000" pitchFamily="2" charset="2"/>
            </a:endParaRP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Personal remarks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Similar to </a:t>
            </a:r>
            <a:r>
              <a:rPr lang="en-US" sz="1300" dirty="0" err="1" smtClean="0">
                <a:sym typeface="Wingdings" panose="05000000000000000000" pitchFamily="2" charset="2"/>
              </a:rPr>
              <a:t>Kulldorff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Main difference: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Computation: Top-k regions over 10 years  230s / 35s computation for Exact / </a:t>
            </a:r>
            <a:r>
              <a:rPr lang="en-US" sz="1300" dirty="0" err="1" smtClean="0">
                <a:sym typeface="Wingdings" panose="05000000000000000000" pitchFamily="2" charset="2"/>
              </a:rPr>
              <a:t>Approx</a:t>
            </a:r>
            <a:r>
              <a:rPr lang="en-US" sz="1300" dirty="0" smtClean="0">
                <a:sym typeface="Wingdings" panose="05000000000000000000" pitchFamily="2" charset="2"/>
              </a:rPr>
              <a:t> grid Top-k</a:t>
            </a:r>
            <a:endParaRPr lang="en-US" sz="1300" dirty="0">
              <a:sym typeface="Wingdings" panose="05000000000000000000" pitchFamily="2" charset="2"/>
            </a:endParaRPr>
          </a:p>
          <a:p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Agarwal 2006: Spatial Scan Statistics: Approximations and Performance Study </a:t>
            </a:r>
            <a:r>
              <a:rPr lang="en-US" sz="1300" dirty="0" smtClean="0">
                <a:sym typeface="Wingdings" panose="05000000000000000000" pitchFamily="2" charset="2"/>
              </a:rPr>
              <a:t> approx.-grid and exact-grid derived from </a:t>
            </a:r>
            <a:r>
              <a:rPr lang="en-US" sz="1300" dirty="0" err="1" smtClean="0">
                <a:sym typeface="Wingdings" panose="05000000000000000000" pitchFamily="2" charset="2"/>
              </a:rPr>
              <a:t>Kulldorff</a:t>
            </a: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Ng 2001: Detecting Outliers from Large Datasets in Geographic Data Mining and Knowledge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 smtClean="0"/>
              <a:t>Iyengar</a:t>
            </a:r>
            <a:r>
              <a:rPr lang="en-US" sz="1300" dirty="0" smtClean="0"/>
              <a:t> 2004: On Detecting Space-Time Clusters </a:t>
            </a:r>
            <a:r>
              <a:rPr lang="en-US" sz="1300" dirty="0" smtClean="0">
                <a:sym typeface="Wingdings" panose="05000000000000000000" pitchFamily="2" charset="2"/>
              </a:rPr>
              <a:t> uses scan statistic on point data to find outlier clusters of points</a:t>
            </a:r>
            <a:endParaRPr lang="en-US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43" y="2019087"/>
            <a:ext cx="2083257" cy="1727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58100" y="4889500"/>
            <a:ext cx="4318000" cy="9525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Another way of processing time in </a:t>
            </a:r>
            <a:r>
              <a:rPr lang="en-US" b="1" dirty="0" err="1" smtClean="0"/>
              <a:t>Kulldorff</a:t>
            </a:r>
            <a:r>
              <a:rPr lang="en-US" b="1" dirty="0" smtClean="0"/>
              <a:t> scan for precipitation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1693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Kisilevitch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2010 – ST Clustering: A Survey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9600" y="976433"/>
            <a:ext cx="10972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How to weight time proximity?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Trajectories </a:t>
            </a:r>
            <a:r>
              <a:rPr lang="en-US" sz="1200" dirty="0" smtClean="0">
                <a:sym typeface="Wingdings" panose="05000000000000000000" pitchFamily="2" charset="2"/>
              </a:rPr>
              <a:t> main focus of </a:t>
            </a:r>
            <a:r>
              <a:rPr lang="en-US" sz="1200" dirty="0" err="1" smtClean="0">
                <a:sym typeface="Wingdings" panose="05000000000000000000" pitchFamily="2" charset="2"/>
              </a:rPr>
              <a:t>Kisilevitch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Moving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Space &amp; time granularity</a:t>
            </a:r>
            <a:endParaRPr lang="en-US" sz="1200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Data types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Geo-referenced time series </a:t>
            </a:r>
            <a:r>
              <a:rPr lang="en-US" sz="1200" dirty="0" smtClean="0"/>
              <a:t>= scope. Seen as multidimensional time </a:t>
            </a:r>
            <a:r>
              <a:rPr lang="en-US" sz="1200" dirty="0" err="1" smtClean="0"/>
              <a:t>serie</a:t>
            </a:r>
            <a:r>
              <a:rPr lang="en-US" sz="1200" dirty="0" smtClean="0"/>
              <a:t>. Zhang 2003: Correlation analysis of spatial </a:t>
            </a:r>
            <a:r>
              <a:rPr lang="en-US" sz="1200" dirty="0" err="1" smtClean="0"/>
              <a:t>ime</a:t>
            </a:r>
            <a:r>
              <a:rPr lang="en-US" sz="1200" dirty="0" smtClean="0"/>
              <a:t> series datasets </a:t>
            </a:r>
            <a:r>
              <a:rPr lang="en-US" sz="1200" dirty="0" smtClean="0">
                <a:sym typeface="Wingdings" panose="05000000000000000000" pitchFamily="2" charset="2"/>
              </a:rPr>
              <a:t> detecting spatial correlations between them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Other types: moving objects, trajectories </a:t>
            </a:r>
            <a:r>
              <a:rPr lang="en-US" sz="1200" dirty="0" smtClean="0">
                <a:sym typeface="Wingdings" panose="05000000000000000000" pitchFamily="2" charset="2"/>
              </a:rPr>
              <a:t>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b="1" dirty="0" smtClean="0">
                <a:sym typeface="Wingdings" panose="05000000000000000000" pitchFamily="2" charset="2"/>
              </a:rPr>
              <a:t>Clustering methods for trajectory data  out, main part of the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Most complex and promising form of point data</a:t>
            </a:r>
          </a:p>
          <a:p>
            <a:endParaRPr lang="en-US" sz="1200" dirty="0" smtClean="0"/>
          </a:p>
          <a:p>
            <a:r>
              <a:rPr lang="en-US" sz="1200" b="1" dirty="0" smtClean="0"/>
              <a:t>Application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acquisition categories: movement </a:t>
            </a:r>
            <a:r>
              <a:rPr lang="en-US" sz="1200" dirty="0" smtClean="0">
                <a:sym typeface="Wingdings" panose="05000000000000000000" pitchFamily="2" charset="2"/>
              </a:rPr>
              <a:t> GPS</a:t>
            </a:r>
            <a:r>
              <a:rPr lang="en-US" sz="1200" dirty="0" smtClean="0"/>
              <a:t> / cellular networks </a:t>
            </a:r>
            <a:r>
              <a:rPr lang="en-US" sz="1200" dirty="0" smtClean="0">
                <a:sym typeface="Wingdings" panose="05000000000000000000" pitchFamily="2" charset="2"/>
              </a:rPr>
              <a:t> mobile</a:t>
            </a:r>
            <a:r>
              <a:rPr lang="en-US" sz="1200" dirty="0" smtClean="0"/>
              <a:t> / environmental </a:t>
            </a:r>
            <a:r>
              <a:rPr lang="en-US" sz="1200" dirty="0" smtClean="0">
                <a:sym typeface="Wingdings" panose="05000000000000000000" pitchFamily="2" charset="2"/>
              </a:rPr>
              <a:t> sensor networks &amp; 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Urban activity of mobile phones  </a:t>
            </a:r>
            <a:r>
              <a:rPr lang="en-US" sz="1200" b="1" dirty="0" err="1" smtClean="0">
                <a:sym typeface="Wingdings" panose="05000000000000000000" pitchFamily="2" charset="2"/>
              </a:rPr>
              <a:t>Reades</a:t>
            </a:r>
            <a:r>
              <a:rPr lang="en-US" sz="1200" b="1" dirty="0" smtClean="0">
                <a:sym typeface="Wingdings" panose="05000000000000000000" pitchFamily="2" charset="2"/>
              </a:rPr>
              <a:t> 2007: Cellular census – Explorations…</a:t>
            </a:r>
            <a:r>
              <a:rPr lang="en-US" sz="1200" dirty="0" smtClean="0">
                <a:sym typeface="Wingdings" panose="05000000000000000000" pitchFamily="2" charset="2"/>
              </a:rPr>
              <a:t>. Rome divided in 250k cells / 15min time interval/ 90 days period  </a:t>
            </a:r>
            <a:r>
              <a:rPr lang="en-US" sz="1200" b="1" i="1" dirty="0" smtClean="0">
                <a:sym typeface="Wingdings" panose="05000000000000000000" pitchFamily="2" charset="2"/>
              </a:rPr>
              <a:t>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Environmental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Cyclones: </a:t>
            </a:r>
            <a:r>
              <a:rPr lang="en-US" sz="1200" dirty="0" err="1" smtClean="0">
                <a:sym typeface="Wingdings" panose="05000000000000000000" pitchFamily="2" charset="2"/>
              </a:rPr>
              <a:t>Stolorz</a:t>
            </a:r>
            <a:r>
              <a:rPr lang="en-US" sz="1200" dirty="0" smtClean="0">
                <a:sym typeface="Wingdings" panose="05000000000000000000" pitchFamily="2" charset="2"/>
              </a:rPr>
              <a:t> 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Oceanography: </a:t>
            </a:r>
            <a:r>
              <a:rPr lang="en-US" sz="1200" dirty="0" err="1" smtClean="0">
                <a:sym typeface="Wingdings" panose="05000000000000000000" pitchFamily="2" charset="2"/>
              </a:rPr>
              <a:t>Birant</a:t>
            </a:r>
            <a:r>
              <a:rPr lang="en-US" sz="1200" dirty="0" smtClean="0">
                <a:sym typeface="Wingdings" panose="05000000000000000000" pitchFamily="2" charset="2"/>
              </a:rPr>
              <a:t> 2006, 2007 – DBSCAN  ST-DBSCAN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Seismology: Wang 2006 – Gridding, 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geospatial visual analytics: automatic data mining // ST clustering + visual analysis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Andrienko</a:t>
            </a:r>
            <a:r>
              <a:rPr lang="en-US" sz="1200" dirty="0" smtClean="0">
                <a:sym typeface="Wingdings" panose="05000000000000000000" pitchFamily="2" charset="2"/>
              </a:rPr>
              <a:t> 2006, 2007. 2010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1200" b="1" dirty="0" smtClean="0"/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 of background knowledge: street network…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Data quality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Other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Chan 99: Efficient time series matching by wavelets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7839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2/2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161" y="1147801"/>
            <a:ext cx="11737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 startAt="5"/>
            </a:pPr>
            <a:r>
              <a:rPr lang="en-US" sz="1200" b="1" dirty="0" smtClean="0"/>
              <a:t>Detecting </a:t>
            </a:r>
            <a:r>
              <a:rPr lang="en-US" sz="1200" b="1" dirty="0"/>
              <a:t>Traffic Anomalies in Urban Areas Using Taxi GPS Data, </a:t>
            </a:r>
            <a:r>
              <a:rPr lang="en-US" sz="1200" b="1" dirty="0" err="1"/>
              <a:t>Kuang</a:t>
            </a:r>
            <a:r>
              <a:rPr lang="en-US" sz="1200" b="1" dirty="0"/>
              <a:t> 2015 </a:t>
            </a:r>
            <a:r>
              <a:rPr lang="en-US" sz="1200" b="1" dirty="0">
                <a:sym typeface="Wingdings" panose="05000000000000000000" pitchFamily="2" charset="2"/>
              </a:rPr>
              <a:t> wavelet transform and PCA on grid data  ++</a:t>
            </a: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the grid according to road network seems to be a challenge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Relevant references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J. Zhang 2012: “Smarter outlier detection and deeper understanding of large-scale taxi trip records: a case study of NYC,”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Jiang 2011: A wavelet-based detection approach to traffic anomalies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Lakhina</a:t>
            </a:r>
            <a:r>
              <a:rPr lang="en-US" sz="1200" dirty="0"/>
              <a:t> 2004: </a:t>
            </a:r>
            <a:r>
              <a:rPr lang="fr-FR" sz="1200" dirty="0" err="1"/>
              <a:t>Diagnosing</a:t>
            </a:r>
            <a:r>
              <a:rPr lang="fr-FR" sz="1200" dirty="0"/>
              <a:t> network-</a:t>
            </a:r>
            <a:r>
              <a:rPr lang="fr-FR" sz="1200" dirty="0" err="1"/>
              <a:t>wide</a:t>
            </a:r>
            <a:r>
              <a:rPr lang="fr-FR" sz="1200" dirty="0"/>
              <a:t> </a:t>
            </a:r>
            <a:r>
              <a:rPr lang="fr-FR" sz="1200" dirty="0" err="1"/>
              <a:t>traffic</a:t>
            </a:r>
            <a:r>
              <a:rPr lang="fr-FR" sz="1200" dirty="0"/>
              <a:t> anomalies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228600" indent="-228600">
              <a:buFontTx/>
              <a:buAutoNum type="arabicPeriod" startAt="5"/>
            </a:pPr>
            <a:endParaRPr lang="en-US" sz="1200" b="1" dirty="0" smtClean="0"/>
          </a:p>
          <a:p>
            <a:pPr marL="228600" indent="-228600">
              <a:buFontTx/>
              <a:buAutoNum type="arabicPeriod" startAt="5"/>
            </a:pPr>
            <a:r>
              <a:rPr lang="en-US" sz="1200" b="1" u="sng" dirty="0" smtClean="0"/>
              <a:t>MINING FREQUENT PATTERNS FROM SPATIO-TEMPORAL DATA SETS: A SURVEY, </a:t>
            </a:r>
            <a:r>
              <a:rPr lang="en-US" sz="1200" b="1" u="sng" dirty="0" err="1" smtClean="0"/>
              <a:t>Sunhitha</a:t>
            </a:r>
            <a:r>
              <a:rPr lang="en-US" sz="1200" b="1" u="sng" dirty="0" smtClean="0"/>
              <a:t> 2014</a:t>
            </a:r>
          </a:p>
          <a:p>
            <a:pPr marL="228600" lvl="0" indent="-228600">
              <a:buFontTx/>
              <a:buAutoNum type="arabicPeriod" startAt="5"/>
            </a:pPr>
            <a:r>
              <a:rPr lang="en-US" sz="1200" b="1" u="sng" dirty="0" smtClean="0"/>
              <a:t>Outlier Detection, Aggarwal 2013</a:t>
            </a:r>
          </a:p>
          <a:p>
            <a:pPr marL="228600" lvl="0" indent="-228600">
              <a:buFontTx/>
              <a:buAutoNum type="arabicPeriod" startAt="5"/>
            </a:pPr>
            <a:r>
              <a:rPr lang="en-US" sz="1200" b="1" u="sng" dirty="0"/>
              <a:t>INCREMENTAL PRINCIPAL COMPONENT ANALYSIS BASED OUTLIER DETECTION METHODS FOR SPATIOTEMPORAL DATA </a:t>
            </a:r>
            <a:r>
              <a:rPr lang="en-US" sz="1200" b="1" u="sng" dirty="0" smtClean="0"/>
              <a:t>STREAMS, </a:t>
            </a:r>
            <a:r>
              <a:rPr lang="en-US" sz="1200" b="1" u="sng" dirty="0" err="1" smtClean="0"/>
              <a:t>Bhushan</a:t>
            </a:r>
            <a:r>
              <a:rPr lang="en-US" sz="1200" b="1" u="sng" dirty="0" smtClean="0"/>
              <a:t> 2015 </a:t>
            </a:r>
            <a:r>
              <a:rPr lang="en-US" sz="1200" b="1" dirty="0" smtClean="0">
                <a:sym typeface="Wingdings" panose="05000000000000000000" pitchFamily="2" charset="2"/>
              </a:rPr>
              <a:t> PCA in space-time sensor data</a:t>
            </a:r>
          </a:p>
          <a:p>
            <a:pPr marL="228600" lvl="0" indent="-228600">
              <a:buFontTx/>
              <a:buAutoNum type="arabicPeriod" startAt="5"/>
            </a:pPr>
            <a:r>
              <a:rPr lang="en-US" sz="1200" dirty="0"/>
              <a:t>Spatiotemporal Outlier Detection: Did Buoys Tell Where the Hurricanes Were</a:t>
            </a:r>
            <a:r>
              <a:rPr lang="en-US" sz="1200" dirty="0" smtClean="0"/>
              <a:t>? Chen 2016 </a:t>
            </a:r>
            <a:r>
              <a:rPr lang="en-US" sz="1200" dirty="0" smtClean="0">
                <a:sym typeface="Wingdings" panose="05000000000000000000" pitchFamily="2" charset="2"/>
              </a:rPr>
              <a:t> good references</a:t>
            </a:r>
          </a:p>
          <a:p>
            <a:pPr marL="228600" indent="-228600">
              <a:buFontTx/>
              <a:buAutoNum type="arabicPeriod" startAt="5"/>
            </a:pPr>
            <a:r>
              <a:rPr lang="en-US" sz="1200" dirty="0"/>
              <a:t>Spatio-temporal Outlier Detection Based on Context: A Summary of </a:t>
            </a:r>
            <a:r>
              <a:rPr lang="en-US" sz="1200" dirty="0" smtClean="0"/>
              <a:t>Results, Wang 2011 </a:t>
            </a:r>
            <a:r>
              <a:rPr lang="en-US" sz="1200" dirty="0" smtClean="0">
                <a:sym typeface="Wingdings" panose="05000000000000000000" pitchFamily="2" charset="2"/>
              </a:rPr>
              <a:t> with experiment</a:t>
            </a:r>
          </a:p>
          <a:p>
            <a:pPr marL="228600" indent="-228600">
              <a:buFontTx/>
              <a:buAutoNum type="arabicPeriod" startAt="5"/>
            </a:pPr>
            <a:r>
              <a:rPr lang="fr-FR" sz="1200" dirty="0" err="1"/>
              <a:t>Barua</a:t>
            </a:r>
            <a:r>
              <a:rPr lang="fr-FR" sz="1200" dirty="0"/>
              <a:t>, S., </a:t>
            </a:r>
            <a:r>
              <a:rPr lang="fr-FR" sz="1200" dirty="0" err="1"/>
              <a:t>Alhajj</a:t>
            </a:r>
            <a:r>
              <a:rPr lang="fr-FR" sz="1200" dirty="0"/>
              <a:t>, R.: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Wavelet</a:t>
            </a:r>
            <a:r>
              <a:rPr lang="fr-FR" sz="1200" dirty="0"/>
              <a:t> </a:t>
            </a:r>
            <a:r>
              <a:rPr lang="fr-FR" sz="1200" dirty="0" err="1"/>
              <a:t>Transform</a:t>
            </a:r>
            <a:r>
              <a:rPr lang="fr-FR" sz="1200" dirty="0"/>
              <a:t> for </a:t>
            </a:r>
            <a:r>
              <a:rPr lang="fr-FR" sz="1200" dirty="0" err="1"/>
              <a:t>Spatio-Temporal</a:t>
            </a:r>
            <a:r>
              <a:rPr lang="fr-FR" sz="1200" dirty="0"/>
              <a:t> </a:t>
            </a:r>
            <a:r>
              <a:rPr lang="fr-FR" sz="1200" dirty="0" err="1"/>
              <a:t>Outlier</a:t>
            </a:r>
            <a:r>
              <a:rPr lang="fr-FR" sz="1200" dirty="0"/>
              <a:t> </a:t>
            </a:r>
            <a:r>
              <a:rPr lang="fr-FR" sz="1200" dirty="0" err="1"/>
              <a:t>Detection</a:t>
            </a:r>
            <a:r>
              <a:rPr lang="fr-FR" sz="1200" dirty="0"/>
              <a:t> in Large </a:t>
            </a:r>
            <a:r>
              <a:rPr lang="fr-FR" sz="1200" dirty="0" err="1"/>
              <a:t>Meteorological</a:t>
            </a:r>
            <a:r>
              <a:rPr lang="fr-FR" sz="1200" dirty="0"/>
              <a:t> </a:t>
            </a:r>
            <a:r>
              <a:rPr lang="fr-FR" sz="1200" dirty="0" smtClean="0"/>
              <a:t>Data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742747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3/3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161" y="1147801"/>
            <a:ext cx="11737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/>
              <a:t>Spatio-Temporal</a:t>
            </a:r>
            <a:r>
              <a:rPr lang="fr-FR" sz="1200" b="1" dirty="0"/>
              <a:t> </a:t>
            </a:r>
            <a:r>
              <a:rPr lang="fr-FR" sz="1200" b="1" dirty="0" err="1"/>
              <a:t>Outlier</a:t>
            </a:r>
            <a:r>
              <a:rPr lang="fr-FR" sz="1200" b="1" dirty="0"/>
              <a:t> </a:t>
            </a:r>
            <a:r>
              <a:rPr lang="fr-FR" sz="1200" b="1" dirty="0" err="1"/>
              <a:t>Detection</a:t>
            </a:r>
            <a:r>
              <a:rPr lang="fr-FR" sz="1200" b="1" dirty="0"/>
              <a:t> in </a:t>
            </a:r>
            <a:r>
              <a:rPr lang="fr-FR" sz="1200" b="1" dirty="0" err="1"/>
              <a:t>Environmental</a:t>
            </a:r>
            <a:r>
              <a:rPr lang="fr-FR" sz="1200" b="1" dirty="0"/>
              <a:t> </a:t>
            </a:r>
            <a:r>
              <a:rPr lang="fr-FR" sz="1200" b="1" dirty="0" smtClean="0"/>
              <a:t>Data, Cheng 2009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Barua</a:t>
            </a:r>
            <a:r>
              <a:rPr lang="fr-FR" sz="1200" dirty="0"/>
              <a:t>, S., </a:t>
            </a:r>
            <a:r>
              <a:rPr lang="fr-FR" sz="1200" dirty="0" err="1"/>
              <a:t>Alhajj</a:t>
            </a:r>
            <a:r>
              <a:rPr lang="fr-FR" sz="1200" dirty="0"/>
              <a:t>, R.: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Wavelet</a:t>
            </a:r>
            <a:r>
              <a:rPr lang="fr-FR" sz="1200" dirty="0"/>
              <a:t> </a:t>
            </a:r>
            <a:r>
              <a:rPr lang="fr-FR" sz="1200" dirty="0" err="1"/>
              <a:t>Transform</a:t>
            </a:r>
            <a:r>
              <a:rPr lang="fr-FR" sz="1200" dirty="0"/>
              <a:t> for </a:t>
            </a:r>
            <a:r>
              <a:rPr lang="fr-FR" sz="1200" dirty="0" err="1"/>
              <a:t>Spatio-Temporal</a:t>
            </a:r>
            <a:r>
              <a:rPr lang="fr-FR" sz="1200" dirty="0"/>
              <a:t> </a:t>
            </a:r>
            <a:r>
              <a:rPr lang="fr-FR" sz="1200" dirty="0" err="1"/>
              <a:t>Outlier</a:t>
            </a:r>
            <a:r>
              <a:rPr lang="fr-FR" sz="1200" dirty="0"/>
              <a:t> </a:t>
            </a:r>
            <a:r>
              <a:rPr lang="fr-FR" sz="1200" dirty="0" err="1"/>
              <a:t>Detection</a:t>
            </a:r>
            <a:r>
              <a:rPr lang="fr-FR" sz="1200" dirty="0"/>
              <a:t> in Large </a:t>
            </a:r>
            <a:r>
              <a:rPr lang="fr-FR" sz="1200" dirty="0" err="1"/>
              <a:t>Meteorological</a:t>
            </a:r>
            <a:r>
              <a:rPr lang="fr-FR" sz="1200" dirty="0"/>
              <a:t> </a:t>
            </a:r>
            <a:r>
              <a:rPr lang="fr-FR" sz="1200" dirty="0" smtClean="0"/>
              <a:t>Data, 2007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Yuxiang</a:t>
            </a:r>
            <a:r>
              <a:rPr lang="fr-FR" sz="1200" dirty="0"/>
              <a:t>, </a:t>
            </a:r>
            <a:r>
              <a:rPr lang="en-US" sz="1200" dirty="0"/>
              <a:t>Detecting </a:t>
            </a:r>
            <a:r>
              <a:rPr lang="en-US" sz="1200" dirty="0" err="1"/>
              <a:t>SpatioTemporal</a:t>
            </a:r>
            <a:r>
              <a:rPr lang="en-US" sz="1200" dirty="0"/>
              <a:t> Outliers in Climate Dataset: A Method Study., </a:t>
            </a:r>
            <a:r>
              <a:rPr lang="en-US" sz="1200" dirty="0" smtClean="0"/>
              <a:t>2005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 2009 Temporal Outlier Detection in Vehicle Traffic </a:t>
            </a:r>
            <a:r>
              <a:rPr lang="en-US" sz="1200" dirty="0" smtClean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Jin 2006 Spatial-Temporal Data Mining in Traffic Incident </a:t>
            </a:r>
            <a:r>
              <a:rPr lang="en-US" sz="1200" dirty="0" smtClean="0"/>
              <a:t>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Ester 96 A Density-Based Algorithm for Discovering Clusters in Large Spatial Databases with </a:t>
            </a:r>
            <a:r>
              <a:rPr lang="en-US" sz="1200" dirty="0" smtClean="0"/>
              <a:t>Noise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Spatio-Temporal Data Mining for Climate Data: Advances, Challenges, and </a:t>
            </a:r>
            <a:r>
              <a:rPr lang="en-US" sz="1200" dirty="0" smtClean="0"/>
              <a:t>Opportunities </a:t>
            </a:r>
            <a:r>
              <a:rPr lang="en-US" sz="1200" dirty="0" err="1" smtClean="0"/>
              <a:t>Faghmous</a:t>
            </a:r>
            <a:r>
              <a:rPr lang="en-US" sz="1200" dirty="0" smtClean="0"/>
              <a:t> 2013</a:t>
            </a:r>
          </a:p>
          <a:p>
            <a:endParaRPr lang="en-US" sz="1200" dirty="0"/>
          </a:p>
          <a:p>
            <a:r>
              <a:rPr lang="en-US" sz="1200" dirty="0"/>
              <a:t>A NEW SPATIO-TEMPORAL DATA MINING METHOD AND ITS APPLICATION TO RESERVOIR SYSTEM OPERATION </a:t>
            </a:r>
            <a:r>
              <a:rPr lang="en-US" sz="1200" dirty="0" smtClean="0"/>
              <a:t>, Mohan 2014 Thesis</a:t>
            </a:r>
          </a:p>
          <a:p>
            <a:endParaRPr lang="en-US" sz="1200" dirty="0"/>
          </a:p>
          <a:p>
            <a:r>
              <a:rPr lang="en-US" sz="1200" dirty="0"/>
              <a:t>A Spatio-Temporal Data Mining Approach to Fraud </a:t>
            </a:r>
            <a:r>
              <a:rPr lang="en-US" sz="1200" dirty="0" smtClean="0"/>
              <a:t>Detection</a:t>
            </a:r>
            <a:r>
              <a:rPr lang="fr-FR" sz="1200" dirty="0" smtClean="0"/>
              <a:t>, </a:t>
            </a:r>
            <a:r>
              <a:rPr lang="fr-FR" sz="1200" dirty="0" err="1" smtClean="0"/>
              <a:t>project</a:t>
            </a:r>
            <a:r>
              <a:rPr lang="fr-FR" sz="1200" dirty="0" smtClean="0"/>
              <a:t> </a:t>
            </a:r>
            <a:r>
              <a:rPr lang="fr-FR" sz="1200" dirty="0" err="1" smtClean="0"/>
              <a:t>currently</a:t>
            </a:r>
            <a:r>
              <a:rPr lang="fr-FR" sz="1200" dirty="0" smtClean="0"/>
              <a:t> by </a:t>
            </a:r>
            <a:r>
              <a:rPr lang="fr-FR" sz="1200" dirty="0" err="1" smtClean="0"/>
              <a:t>Jian</a:t>
            </a:r>
            <a:r>
              <a:rPr lang="fr-FR" sz="1200" dirty="0" smtClean="0"/>
              <a:t> Chen (</a:t>
            </a:r>
            <a:r>
              <a:rPr lang="fr-FR" sz="1200" dirty="0"/>
              <a:t>no article) </a:t>
            </a:r>
            <a:r>
              <a:rPr lang="fr-FR" sz="1200" dirty="0">
                <a:hlinkClick r:id="rId3"/>
              </a:rPr>
              <a:t>http://www.nsfcvdi.org/projects/year-2-jchen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LOF,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</a:t>
            </a:r>
            <a:r>
              <a:rPr lang="fr-FR" sz="1200" dirty="0" err="1" smtClean="0"/>
              <a:t>based</a:t>
            </a:r>
            <a:r>
              <a:rPr lang="fr-FR" sz="1200" dirty="0" smtClean="0"/>
              <a:t>, </a:t>
            </a:r>
            <a:r>
              <a:rPr lang="fr-FR" sz="1200" dirty="0" err="1" smtClean="0"/>
              <a:t>clustering</a:t>
            </a:r>
            <a:r>
              <a:rPr lang="fr-FR" sz="1200" dirty="0" smtClean="0"/>
              <a:t> </a:t>
            </a:r>
            <a:r>
              <a:rPr lang="fr-FR" sz="1200" dirty="0" err="1" smtClean="0"/>
              <a:t>based</a:t>
            </a:r>
            <a:r>
              <a:rPr lang="fr-FR" sz="1200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en-US" sz="1200" dirty="0" err="1"/>
              <a:t>M.Hemalatha.M</a:t>
            </a:r>
            <a:r>
              <a:rPr lang="en-US" sz="1200" dirty="0"/>
              <a:t>; Naga </a:t>
            </a:r>
            <a:r>
              <a:rPr lang="en-US" sz="1200" dirty="0" err="1"/>
              <a:t>Saranya.N</a:t>
            </a:r>
            <a:r>
              <a:rPr lang="en-US" sz="1200" dirty="0"/>
              <a:t>. A Recent Survey on Knowledge Discovery in Spatial Data </a:t>
            </a:r>
            <a:r>
              <a:rPr lang="en-US" sz="1200" dirty="0" err="1" smtClean="0"/>
              <a:t>Miningm</a:t>
            </a:r>
            <a:r>
              <a:rPr lang="en-US" sz="1200" dirty="0" smtClean="0"/>
              <a:t> 2011</a:t>
            </a:r>
          </a:p>
          <a:p>
            <a:endParaRPr lang="en-US" sz="1200" dirty="0"/>
          </a:p>
          <a:p>
            <a:r>
              <a:rPr lang="en-US" sz="1200" dirty="0"/>
              <a:t>Detecting localized homogeneous anomalies over spatio-temporal </a:t>
            </a:r>
            <a:r>
              <a:rPr lang="en-US" sz="1200" dirty="0" smtClean="0"/>
              <a:t>data, </a:t>
            </a:r>
            <a:r>
              <a:rPr lang="en-US" sz="1200" dirty="0" err="1" smtClean="0"/>
              <a:t>Telang</a:t>
            </a:r>
            <a:r>
              <a:rPr lang="en-US" sz="1200" dirty="0" smtClean="0"/>
              <a:t> 2014</a:t>
            </a:r>
          </a:p>
          <a:p>
            <a:endParaRPr lang="en-US" sz="1200" dirty="0"/>
          </a:p>
          <a:p>
            <a:r>
              <a:rPr lang="en-US" sz="1200" dirty="0"/>
              <a:t>Periodic Pattern Mining–Algorithms and Applications</a:t>
            </a:r>
            <a:r>
              <a:rPr lang="en-US" sz="1200" dirty="0" smtClean="0"/>
              <a:t>. </a:t>
            </a:r>
            <a:r>
              <a:rPr lang="en-US" sz="1200" dirty="0" err="1" smtClean="0"/>
              <a:t>Sirisha</a:t>
            </a:r>
            <a:r>
              <a:rPr lang="en-US" sz="1200" dirty="0" smtClean="0"/>
              <a:t> 2014 </a:t>
            </a:r>
            <a:r>
              <a:rPr lang="en-US" sz="1200" dirty="0" smtClean="0">
                <a:sym typeface="Wingdings" panose="05000000000000000000" pitchFamily="2" charset="2"/>
              </a:rPr>
              <a:t> treat spatiotemporal case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6863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Article search protocol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161" y="1147801"/>
            <a:ext cx="117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“Spatiotemporal outlier detection” in </a:t>
            </a:r>
            <a:r>
              <a:rPr lang="en-US" sz="1200" dirty="0" err="1" smtClean="0"/>
              <a:t>google</a:t>
            </a:r>
            <a:r>
              <a:rPr lang="en-US" sz="1200" dirty="0" smtClean="0"/>
              <a:t>, gone through all the 16 pages (</a:t>
            </a:r>
            <a:r>
              <a:rPr lang="en-US" sz="1200" dirty="0" err="1" smtClean="0"/>
              <a:t>Googles</a:t>
            </a:r>
            <a:r>
              <a:rPr lang="en-US" sz="1200" dirty="0" smtClean="0"/>
              <a:t> omitted 160 similar results)</a:t>
            </a:r>
          </a:p>
        </p:txBody>
      </p:sp>
    </p:spTree>
    <p:extLst>
      <p:ext uri="{BB962C8B-B14F-4D97-AF65-F5344CB8AC3E}">
        <p14:creationId xmlns:p14="http://schemas.microsoft.com/office/powerpoint/2010/main" val="1750771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11115</Words>
  <Application>Microsoft Office PowerPoint</Application>
  <PresentationFormat>Widescreen</PresentationFormat>
  <Paragraphs>1643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Noto Sans CJK SC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Ferdinand</cp:lastModifiedBy>
  <cp:revision>993</cp:revision>
  <dcterms:created xsi:type="dcterms:W3CDTF">2016-06-20T21:30:41Z</dcterms:created>
  <dcterms:modified xsi:type="dcterms:W3CDTF">2016-06-29T23:53:35Z</dcterms:modified>
</cp:coreProperties>
</file>