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342" r:id="rId3"/>
    <p:sldId id="376" r:id="rId4"/>
    <p:sldId id="379" r:id="rId5"/>
    <p:sldId id="385" r:id="rId6"/>
    <p:sldId id="386" r:id="rId7"/>
    <p:sldId id="399" r:id="rId8"/>
    <p:sldId id="436" r:id="rId9"/>
    <p:sldId id="426" r:id="rId10"/>
    <p:sldId id="398" r:id="rId11"/>
    <p:sldId id="396" r:id="rId12"/>
    <p:sldId id="397" r:id="rId13"/>
    <p:sldId id="418" r:id="rId14"/>
    <p:sldId id="427" r:id="rId15"/>
    <p:sldId id="408" r:id="rId16"/>
    <p:sldId id="409" r:id="rId17"/>
    <p:sldId id="410" r:id="rId18"/>
    <p:sldId id="422" r:id="rId19"/>
    <p:sldId id="387" r:id="rId20"/>
    <p:sldId id="428" r:id="rId21"/>
    <p:sldId id="435" r:id="rId22"/>
    <p:sldId id="429" r:id="rId23"/>
    <p:sldId id="434" r:id="rId24"/>
    <p:sldId id="401" r:id="rId25"/>
    <p:sldId id="440" r:id="rId26"/>
    <p:sldId id="441" r:id="rId27"/>
    <p:sldId id="257" r:id="rId28"/>
    <p:sldId id="288" r:id="rId29"/>
    <p:sldId id="361" r:id="rId30"/>
    <p:sldId id="362" r:id="rId31"/>
    <p:sldId id="382" r:id="rId32"/>
    <p:sldId id="364" r:id="rId33"/>
    <p:sldId id="363" r:id="rId34"/>
    <p:sldId id="425" r:id="rId35"/>
    <p:sldId id="365" r:id="rId36"/>
    <p:sldId id="437" r:id="rId37"/>
    <p:sldId id="369" r:id="rId38"/>
    <p:sldId id="367" r:id="rId39"/>
    <p:sldId id="438" r:id="rId40"/>
    <p:sldId id="366" r:id="rId41"/>
    <p:sldId id="420" r:id="rId42"/>
    <p:sldId id="421" r:id="rId43"/>
    <p:sldId id="424" r:id="rId44"/>
    <p:sldId id="368" r:id="rId45"/>
    <p:sldId id="423" r:id="rId46"/>
    <p:sldId id="312" r:id="rId47"/>
    <p:sldId id="259" r:id="rId48"/>
    <p:sldId id="260" r:id="rId49"/>
    <p:sldId id="268" r:id="rId50"/>
    <p:sldId id="270" r:id="rId51"/>
    <p:sldId id="271" r:id="rId52"/>
    <p:sldId id="273" r:id="rId53"/>
    <p:sldId id="274" r:id="rId54"/>
    <p:sldId id="275" r:id="rId55"/>
    <p:sldId id="276" r:id="rId56"/>
    <p:sldId id="277" r:id="rId57"/>
    <p:sldId id="278" r:id="rId58"/>
    <p:sldId id="300" r:id="rId59"/>
    <p:sldId id="352" r:id="rId60"/>
    <p:sldId id="279" r:id="rId61"/>
    <p:sldId id="281" r:id="rId62"/>
    <p:sldId id="284" r:id="rId63"/>
    <p:sldId id="285" r:id="rId64"/>
    <p:sldId id="283" r:id="rId65"/>
    <p:sldId id="287" r:id="rId66"/>
    <p:sldId id="302" r:id="rId67"/>
    <p:sldId id="303" r:id="rId68"/>
    <p:sldId id="304" r:id="rId69"/>
    <p:sldId id="293" r:id="rId70"/>
    <p:sldId id="294" r:id="rId71"/>
    <p:sldId id="295" r:id="rId72"/>
    <p:sldId id="297" r:id="rId73"/>
    <p:sldId id="301" r:id="rId74"/>
    <p:sldId id="307" r:id="rId75"/>
    <p:sldId id="308" r:id="rId76"/>
    <p:sldId id="309" r:id="rId77"/>
    <p:sldId id="310" r:id="rId78"/>
    <p:sldId id="315" r:id="rId79"/>
    <p:sldId id="317" r:id="rId80"/>
    <p:sldId id="318" r:id="rId81"/>
    <p:sldId id="319" r:id="rId82"/>
    <p:sldId id="320" r:id="rId83"/>
    <p:sldId id="321" r:id="rId84"/>
    <p:sldId id="322" r:id="rId85"/>
    <p:sldId id="323" r:id="rId86"/>
    <p:sldId id="324" r:id="rId87"/>
    <p:sldId id="325" r:id="rId88"/>
    <p:sldId id="326" r:id="rId89"/>
    <p:sldId id="327" r:id="rId90"/>
    <p:sldId id="329" r:id="rId91"/>
    <p:sldId id="330" r:id="rId92"/>
    <p:sldId id="331" r:id="rId93"/>
    <p:sldId id="332" r:id="rId94"/>
    <p:sldId id="333" r:id="rId95"/>
    <p:sldId id="334" r:id="rId96"/>
    <p:sldId id="337" r:id="rId97"/>
    <p:sldId id="335" r:id="rId98"/>
    <p:sldId id="336" r:id="rId99"/>
    <p:sldId id="338" r:id="rId100"/>
    <p:sldId id="339" r:id="rId101"/>
    <p:sldId id="340" r:id="rId102"/>
    <p:sldId id="341" r:id="rId103"/>
    <p:sldId id="344" r:id="rId104"/>
    <p:sldId id="343" r:id="rId105"/>
    <p:sldId id="345" r:id="rId106"/>
    <p:sldId id="346" r:id="rId107"/>
    <p:sldId id="347" r:id="rId108"/>
    <p:sldId id="348" r:id="rId109"/>
    <p:sldId id="349" r:id="rId110"/>
    <p:sldId id="350" r:id="rId111"/>
    <p:sldId id="351" r:id="rId112"/>
    <p:sldId id="353" r:id="rId113"/>
    <p:sldId id="354" r:id="rId114"/>
    <p:sldId id="355" r:id="rId115"/>
    <p:sldId id="356" r:id="rId116"/>
    <p:sldId id="431" r:id="rId117"/>
    <p:sldId id="357" r:id="rId118"/>
    <p:sldId id="358" r:id="rId119"/>
    <p:sldId id="359" r:id="rId120"/>
    <p:sldId id="370" r:id="rId121"/>
    <p:sldId id="371" r:id="rId122"/>
    <p:sldId id="372" r:id="rId123"/>
    <p:sldId id="373" r:id="rId124"/>
    <p:sldId id="374" r:id="rId125"/>
    <p:sldId id="375" r:id="rId126"/>
    <p:sldId id="377" r:id="rId127"/>
    <p:sldId id="432" r:id="rId128"/>
    <p:sldId id="433" r:id="rId129"/>
    <p:sldId id="378" r:id="rId130"/>
    <p:sldId id="381" r:id="rId131"/>
    <p:sldId id="383" r:id="rId132"/>
    <p:sldId id="384" r:id="rId133"/>
    <p:sldId id="388" r:id="rId134"/>
    <p:sldId id="389" r:id="rId135"/>
    <p:sldId id="390" r:id="rId136"/>
    <p:sldId id="391" r:id="rId137"/>
    <p:sldId id="392" r:id="rId138"/>
    <p:sldId id="393" r:id="rId139"/>
    <p:sldId id="394" r:id="rId140"/>
    <p:sldId id="395" r:id="rId141"/>
    <p:sldId id="400" r:id="rId142"/>
    <p:sldId id="402" r:id="rId143"/>
    <p:sldId id="403" r:id="rId144"/>
    <p:sldId id="405" r:id="rId145"/>
    <p:sldId id="406" r:id="rId146"/>
    <p:sldId id="407" r:id="rId147"/>
    <p:sldId id="411" r:id="rId148"/>
    <p:sldId id="412" r:id="rId149"/>
    <p:sldId id="414" r:id="rId150"/>
    <p:sldId id="415" r:id="rId151"/>
    <p:sldId id="416" r:id="rId152"/>
    <p:sldId id="417" r:id="rId153"/>
    <p:sldId id="419" r:id="rId154"/>
    <p:sldId id="430" r:id="rId155"/>
    <p:sldId id="439" r:id="rId15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4" d="100"/>
          <a:sy n="74"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B0F5-FE20-4534-A188-72175C25868D}" type="datetimeFigureOut">
              <a:rPr lang="en-US" smtClean="0"/>
              <a:t>7/21/2016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09117-7054-4E4A-8492-B957719F869F}" type="slidenum">
              <a:rPr lang="en-US" smtClean="0"/>
              <a:t>‹#›</a:t>
            </a:fld>
            <a:endParaRPr lang="en-US"/>
          </a:p>
        </p:txBody>
      </p:sp>
    </p:spTree>
    <p:extLst>
      <p:ext uri="{BB962C8B-B14F-4D97-AF65-F5344CB8AC3E}">
        <p14:creationId xmlns:p14="http://schemas.microsoft.com/office/powerpoint/2010/main" val="136243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274848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01705373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5593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258870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0805284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091285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1550887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706419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387558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643705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192759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90531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9178179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3437014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17120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4960840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775893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3586384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1929192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610829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8320555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163707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7396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57650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4592915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4979613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422739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091152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400883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9181310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717625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3706210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1776956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22564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408816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7927542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5658744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0716184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947802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83602784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4110232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0997718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5247556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2954477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139</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69904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8991520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140</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92220755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3683299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401543971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143</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259533003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144</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59781620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145</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90651621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146</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48413103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147</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425626005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148</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58395593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149</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2186036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0916624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150</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50804867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50583470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33886262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153</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53462116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154</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96927016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56410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66616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0851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7101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2328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26511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77615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0737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11388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63181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896674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623425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80820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94651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26015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4380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27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42829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62619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48848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4307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07736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161775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64659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07986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78939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66729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04549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88661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09529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065818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00327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985512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31646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56632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508519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349950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2314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38556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807083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7362625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703494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162725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807544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582549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29373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16043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81870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3985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414260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827444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310856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1067029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08664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924751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1981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6357471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826479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334810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57752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4103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9294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634008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882405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602309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85312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812972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717212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684847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31319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29170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610357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88540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428284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414776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651191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583866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2894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3811935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003725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513439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051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236047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21341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820648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0132997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252334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345229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283659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9592185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926572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834504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6177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40608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9486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01664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08641" y="6247376"/>
            <a:ext cx="2837760" cy="470930"/>
          </a:xfrm>
        </p:spPr>
        <p:txBody>
          <a:bodyPr/>
          <a:lstStyle>
            <a:lvl1pPr>
              <a:defRPr/>
            </a:lvl1pPr>
          </a:lstStyle>
          <a:p>
            <a:endParaRPr lang="en-US"/>
          </a:p>
        </p:txBody>
      </p:sp>
      <p:sp>
        <p:nvSpPr>
          <p:cNvPr id="4" name="Footer Placeholder 3"/>
          <p:cNvSpPr>
            <a:spLocks noGrp="1"/>
          </p:cNvSpPr>
          <p:nvPr>
            <p:ph type="ftr" idx="11"/>
          </p:nvPr>
        </p:nvSpPr>
        <p:spPr>
          <a:xfrm>
            <a:off x="4170240" y="6247376"/>
            <a:ext cx="3863040" cy="470930"/>
          </a:xfrm>
        </p:spPr>
        <p:txBody>
          <a:bodyPr/>
          <a:lstStyle>
            <a:lvl1pPr>
              <a:defRPr/>
            </a:lvl1pPr>
          </a:lstStyle>
          <a:p>
            <a:endParaRPr lang="en-US"/>
          </a:p>
        </p:txBody>
      </p:sp>
      <p:sp>
        <p:nvSpPr>
          <p:cNvPr id="5" name="Slide Number Placeholder 4"/>
          <p:cNvSpPr>
            <a:spLocks noGrp="1"/>
          </p:cNvSpPr>
          <p:nvPr>
            <p:ph type="sldNum" idx="12"/>
          </p:nvPr>
        </p:nvSpPr>
        <p:spPr>
          <a:xfrm>
            <a:off x="8741761" y="6247376"/>
            <a:ext cx="2837760" cy="470930"/>
          </a:xfrm>
        </p:spPr>
        <p:txBody>
          <a:bodyPr/>
          <a:lstStyle>
            <a:lvl1pPr>
              <a:defRPr/>
            </a:lvl1pPr>
          </a:lstStyle>
          <a:p>
            <a:fld id="{CB2BADA1-5A4A-4C0C-9A17-5CE57943088F}" type="slidenum">
              <a:rPr lang="en-US"/>
              <a:pPr/>
              <a:t>‹#›</a:t>
            </a:fld>
            <a:endParaRPr lang="en-US"/>
          </a:p>
        </p:txBody>
      </p:sp>
    </p:spTree>
    <p:extLst>
      <p:ext uri="{BB962C8B-B14F-4D97-AF65-F5344CB8AC3E}">
        <p14:creationId xmlns:p14="http://schemas.microsoft.com/office/powerpoint/2010/main" val="368606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46843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87532-A5D2-4801-A9AC-E528B16AC7FA}"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215967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D87532-A5D2-4801-A9AC-E528B16AC7FA}"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214749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D87532-A5D2-4801-A9AC-E528B16AC7FA}" type="datetimeFigureOut">
              <a:rPr lang="en-US" smtClean="0"/>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93858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D87532-A5D2-4801-A9AC-E528B16AC7FA}" type="datetimeFigureOut">
              <a:rPr lang="en-US" smtClean="0"/>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86144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87532-A5D2-4801-A9AC-E528B16AC7FA}" type="datetimeFigureOut">
              <a:rPr lang="en-US" smtClean="0"/>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1617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87532-A5D2-4801-A9AC-E528B16AC7FA}"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7279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87532-A5D2-4801-A9AC-E528B16AC7FA}"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38356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87532-A5D2-4801-A9AC-E528B16AC7FA}" type="datetimeFigureOut">
              <a:rPr lang="en-US" smtClean="0"/>
              <a:t>7/21/2016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2D0A-B1DC-4FBF-ADFC-3EE26F84DAFD}" type="slidenum">
              <a:rPr lang="en-US" smtClean="0"/>
              <a:t>‹#›</a:t>
            </a:fld>
            <a:endParaRPr lang="en-US"/>
          </a:p>
        </p:txBody>
      </p:sp>
    </p:spTree>
    <p:extLst>
      <p:ext uri="{BB962C8B-B14F-4D97-AF65-F5344CB8AC3E}">
        <p14:creationId xmlns:p14="http://schemas.microsoft.com/office/powerpoint/2010/main" val="238153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6.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9.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2.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1.xml"/><Relationship Id="rId1" Type="http://schemas.openxmlformats.org/officeDocument/2006/relationships/slideLayout" Target="../slideLayouts/slideLayout12.xml"/><Relationship Id="rId5" Type="http://schemas.openxmlformats.org/officeDocument/2006/relationships/image" Target="../media/image32.emf"/><Relationship Id="rId4" Type="http://schemas.openxmlformats.org/officeDocument/2006/relationships/image" Target="../media/image31.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pro.arcgis.com/en/pro-app/tool-reference/spatial-statistics/space-time-analysis.htm"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link.springer.com/article/10.1007/s40328-015-0100-1"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s://earth-planets-space.springeropen.com/articles/10.1186/s40623-015-0357-1"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www.nsfcvdi.org/projects/year-2-jchen/" TargetMode="External"/><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www-users.cs.umn.edu/~zhe/bibSDM/anomalies.html"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research.microsoft.com/pubs/157154/ADMA_slides.pdf" TargetMode="External"/><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3.xml"/><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5.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7.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5.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1" y="0"/>
            <a:ext cx="12192001" cy="4043966"/>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22" y="64"/>
              <a:ext cx="5261" cy="38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Event detection state-of-the-art</a:t>
              </a:r>
            </a:p>
            <a:p>
              <a:pPr hangingPunct="1">
                <a:lnSpc>
                  <a:spcPct val="100000"/>
                </a:lnSpc>
              </a:pPr>
              <a:endParaRPr lang="en-US" sz="2903" b="1" dirty="0">
                <a:solidFill>
                  <a:srgbClr val="FFFFFF"/>
                </a:solidFill>
                <a:latin typeface="Calibri" panose="020F0502020204030204" pitchFamily="34" charset="0"/>
              </a:endParaRPr>
            </a:p>
            <a:p>
              <a:pPr hangingPunct="1">
                <a:lnSpc>
                  <a:spcPct val="100000"/>
                </a:lnSpc>
              </a:pPr>
              <a:r>
                <a:rPr lang="en-US" sz="2903" b="1" dirty="0" smtClean="0">
                  <a:solidFill>
                    <a:srgbClr val="FFFFFF"/>
                  </a:solidFill>
                  <a:latin typeface="Calibri" panose="020F0502020204030204" pitchFamily="34" charset="0"/>
                </a:rPr>
                <a:t>Research articles summary</a:t>
              </a:r>
            </a:p>
            <a:p>
              <a:pPr hangingPunct="1">
                <a:lnSpc>
                  <a:spcPct val="100000"/>
                </a:lnSpc>
              </a:pPr>
              <a:endParaRPr lang="en-US" sz="2903" b="1" dirty="0">
                <a:solidFill>
                  <a:srgbClr val="FFFFFF"/>
                </a:solidFill>
                <a:latin typeface="Calibri" panose="020F0502020204030204" pitchFamily="34" charset="0"/>
              </a:endParaRPr>
            </a:p>
            <a:p>
              <a:pPr hangingPunct="1">
                <a:lnSpc>
                  <a:spcPct val="100000"/>
                </a:lnSpc>
              </a:pPr>
              <a:r>
                <a:rPr lang="en-US" sz="2903" b="1" dirty="0" smtClean="0">
                  <a:solidFill>
                    <a:srgbClr val="FFFFFF"/>
                  </a:solidFill>
                  <a:latin typeface="Calibri" panose="020F0502020204030204" pitchFamily="34" charset="0"/>
                </a:rPr>
                <a:t>2016/06/24</a:t>
              </a:r>
              <a:endParaRPr lang="en-US" sz="2903" b="1" dirty="0">
                <a:solidFill>
                  <a:srgbClr val="FFFFFF"/>
                </a:solidFill>
                <a:latin typeface="Calibri" panose="020F0502020204030204" pitchFamily="34" charset="0"/>
              </a:endParaRPr>
            </a:p>
          </p:txBody>
        </p:sp>
      </p:grpSp>
    </p:spTree>
    <p:extLst>
      <p:ext uri="{BB962C8B-B14F-4D97-AF65-F5344CB8AC3E}">
        <p14:creationId xmlns:p14="http://schemas.microsoft.com/office/powerpoint/2010/main" val="111233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criteria overview</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74551" y="1009278"/>
            <a:ext cx="11217498" cy="5816977"/>
          </a:xfrm>
          <a:prstGeom prst="rect">
            <a:avLst/>
          </a:prstGeom>
          <a:noFill/>
        </p:spPr>
        <p:txBody>
          <a:bodyPr wrap="square" rtlCol="0">
            <a:spAutoFit/>
          </a:bodyPr>
          <a:lstStyle/>
          <a:p>
            <a:r>
              <a:rPr lang="en-US" sz="1200" b="1" dirty="0">
                <a:sym typeface="Wingdings" panose="05000000000000000000" pitchFamily="2" charset="2"/>
              </a:rPr>
              <a:t>Space/Time/STOD: </a:t>
            </a:r>
            <a:r>
              <a:rPr lang="en-US" sz="1200" dirty="0">
                <a:sym typeface="Wingdings" panose="05000000000000000000" pitchFamily="2" charset="2"/>
              </a:rPr>
              <a:t>purely space  Image processing / purely temporal  parallel monitoring / ST  </a:t>
            </a:r>
            <a:r>
              <a:rPr lang="en-US" sz="1200" dirty="0" err="1">
                <a:sym typeface="Wingdings" panose="05000000000000000000" pitchFamily="2" charset="2"/>
              </a:rPr>
              <a:t>SaTScan</a:t>
            </a:r>
            <a:endParaRPr lang="en-US" sz="1200"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Time management</a:t>
            </a:r>
            <a:r>
              <a:rPr lang="en-US" sz="1200" dirty="0">
                <a:sym typeface="Wingdings" panose="05000000000000000000" pitchFamily="2" charset="2"/>
              </a:rPr>
              <a:t>: SOD each time step / fixed time window / Temporal variable neighborhood</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Event nature</a:t>
            </a:r>
            <a:r>
              <a:rPr lang="en-US" sz="1200" dirty="0">
                <a:sym typeface="Wingdings" panose="05000000000000000000" pitchFamily="2" charset="2"/>
              </a:rPr>
              <a:t>: persistent (does not change in time) </a:t>
            </a:r>
            <a:r>
              <a:rPr lang="en-US" sz="1200" dirty="0" err="1">
                <a:sym typeface="Wingdings" panose="05000000000000000000" pitchFamily="2" charset="2"/>
              </a:rPr>
              <a:t>vs</a:t>
            </a:r>
            <a:r>
              <a:rPr lang="en-US" sz="1200" dirty="0">
                <a:sym typeface="Wingdings" panose="05000000000000000000" pitchFamily="2" charset="2"/>
              </a:rPr>
              <a:t> emergent (may change in time)  requires outlier interval time </a:t>
            </a:r>
            <a:r>
              <a:rPr lang="en-US" sz="1200" dirty="0" smtClean="0">
                <a:sym typeface="Wingdings" panose="05000000000000000000" pitchFamily="2" charset="2"/>
              </a:rPr>
              <a:t>extension</a:t>
            </a:r>
            <a:endParaRPr lang="en-US" sz="1200" b="1" dirty="0" smtClean="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Outlier category:</a:t>
            </a:r>
            <a:r>
              <a:rPr lang="en-US" sz="1200" dirty="0" smtClean="0">
                <a:sym typeface="Wingdings" panose="05000000000000000000" pitchFamily="2" charset="2"/>
              </a:rPr>
              <a:t> NN-Distance / Clustering / Statistical / Spectral-PCA / Classification / Topology / Image processing  </a:t>
            </a:r>
            <a:r>
              <a:rPr lang="en-US" sz="1200" b="1" i="1" dirty="0" smtClean="0">
                <a:sym typeface="Wingdings" panose="05000000000000000000" pitchFamily="2" charset="2"/>
              </a:rPr>
              <a:t>non exclusive</a:t>
            </a:r>
          </a:p>
          <a:p>
            <a:endParaRPr lang="en-US" sz="1200" b="1" dirty="0" smtClean="0">
              <a:sym typeface="Wingdings" panose="05000000000000000000" pitchFamily="2" charset="2"/>
            </a:endParaRPr>
          </a:p>
          <a:p>
            <a:r>
              <a:rPr lang="en-US" sz="1200" b="1" dirty="0" smtClean="0">
                <a:sym typeface="Wingdings" panose="05000000000000000000" pitchFamily="2" charset="2"/>
              </a:rPr>
              <a:t>Supervision</a:t>
            </a:r>
            <a:r>
              <a:rPr lang="en-US" sz="1200" dirty="0" smtClean="0">
                <a:sym typeface="Wingdings" panose="05000000000000000000" pitchFamily="2" charset="2"/>
              </a:rPr>
              <a:t>: Focus unsupervised</a:t>
            </a:r>
            <a:endParaRPr lang="en-US" sz="1200" b="1"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Input Data:</a:t>
            </a:r>
            <a:r>
              <a:rPr lang="en-US" sz="1200" dirty="0" smtClean="0">
                <a:sym typeface="Wingdings" panose="05000000000000000000" pitchFamily="2" charset="2"/>
              </a:rPr>
              <a:t> point or grid TS</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Anomaly extension</a:t>
            </a:r>
          </a:p>
          <a:p>
            <a:pPr marL="285750" indent="-285750">
              <a:buFont typeface="Arial" panose="020B0604020202020204" pitchFamily="34" charset="0"/>
              <a:buChar char="•"/>
            </a:pPr>
            <a:r>
              <a:rPr lang="en-US" sz="1200" u="sng" dirty="0">
                <a:sym typeface="Wingdings" panose="05000000000000000000" pitchFamily="2" charset="2"/>
              </a:rPr>
              <a:t>Space extension</a:t>
            </a:r>
            <a:r>
              <a:rPr lang="en-US" sz="1200" dirty="0">
                <a:sym typeface="Wingdings" panose="05000000000000000000" pitchFamily="2" charset="2"/>
              </a:rPr>
              <a:t>: point / region</a:t>
            </a:r>
            <a:endParaRPr lang="en-US" sz="1200" b="1" dirty="0">
              <a:sym typeface="Wingdings" panose="05000000000000000000" pitchFamily="2" charset="2"/>
            </a:endParaRPr>
          </a:p>
          <a:p>
            <a:pPr marL="285750" indent="-285750">
              <a:buFont typeface="Arial" panose="020B0604020202020204" pitchFamily="34" charset="0"/>
              <a:buChar char="•"/>
            </a:pPr>
            <a:r>
              <a:rPr lang="en-US" sz="1200" u="sng" dirty="0" smtClean="0">
                <a:sym typeface="Wingdings" panose="05000000000000000000" pitchFamily="2" charset="2"/>
              </a:rPr>
              <a:t>Time extension</a:t>
            </a:r>
            <a:r>
              <a:rPr lang="en-US" sz="1200" b="1" dirty="0" smtClean="0">
                <a:sym typeface="Wingdings" panose="05000000000000000000" pitchFamily="2" charset="2"/>
              </a:rPr>
              <a:t>:</a:t>
            </a:r>
            <a:r>
              <a:rPr lang="en-US" sz="1200" dirty="0" smtClean="0">
                <a:sym typeface="Wingdings" panose="05000000000000000000" pitchFamily="2" charset="2"/>
              </a:rPr>
              <a:t> point / interval / periodic</a:t>
            </a:r>
          </a:p>
          <a:p>
            <a:endParaRPr lang="en-US" sz="1200" dirty="0" smtClean="0">
              <a:sym typeface="Wingdings" panose="05000000000000000000" pitchFamily="2" charset="2"/>
            </a:endParaRPr>
          </a:p>
          <a:p>
            <a:r>
              <a:rPr lang="en-US" sz="1200" b="1" dirty="0" smtClean="0">
                <a:sym typeface="Wingdings" panose="05000000000000000000" pitchFamily="2" charset="2"/>
              </a:rPr>
              <a:t>Global </a:t>
            </a:r>
            <a:r>
              <a:rPr lang="en-US" sz="1200" b="1" dirty="0" err="1" smtClean="0">
                <a:sym typeface="Wingdings" panose="05000000000000000000" pitchFamily="2" charset="2"/>
              </a:rPr>
              <a:t>vs</a:t>
            </a:r>
            <a:r>
              <a:rPr lang="en-US" sz="1200" b="1" dirty="0" smtClean="0">
                <a:sym typeface="Wingdings" panose="05000000000000000000" pitchFamily="2" charset="2"/>
              </a:rPr>
              <a:t> context</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Time context extension</a:t>
            </a:r>
          </a:p>
          <a:p>
            <a:pPr marL="285750" indent="-285750">
              <a:buFont typeface="Arial" panose="020B0604020202020204" pitchFamily="34" charset="0"/>
              <a:buChar char="•"/>
            </a:pPr>
            <a:r>
              <a:rPr lang="en-US" sz="1200" dirty="0" smtClean="0">
                <a:sym typeface="Wingdings" panose="05000000000000000000" pitchFamily="2" charset="2"/>
              </a:rPr>
              <a:t>Space context extension</a:t>
            </a:r>
            <a:endParaRPr lang="en-US" sz="1200"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Baseline</a:t>
            </a:r>
            <a:r>
              <a:rPr lang="en-US" sz="1200" dirty="0" smtClean="0">
                <a:sym typeface="Wingdings" panose="05000000000000000000" pitchFamily="2" charset="2"/>
              </a:rPr>
              <a:t>: mean / TS / Stat model &amp; </a:t>
            </a:r>
            <a:r>
              <a:rPr lang="en-US" sz="1200" b="1" dirty="0" smtClean="0">
                <a:sym typeface="Wingdings" panose="05000000000000000000" pitchFamily="2" charset="2"/>
              </a:rPr>
              <a:t>Comparison to baseline</a:t>
            </a:r>
            <a:r>
              <a:rPr lang="en-US" sz="1200" dirty="0" smtClean="0">
                <a:sym typeface="Wingdings" panose="05000000000000000000" pitchFamily="2" charset="2"/>
              </a:rPr>
              <a:t>: statistical test / difference</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Application / Application specific</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Online </a:t>
            </a:r>
            <a:r>
              <a:rPr lang="en-US" sz="1200" b="1" dirty="0" err="1" smtClean="0">
                <a:sym typeface="Wingdings" panose="05000000000000000000" pitchFamily="2" charset="2"/>
              </a:rPr>
              <a:t>vs</a:t>
            </a:r>
            <a:r>
              <a:rPr lang="en-US" sz="1200" b="1" dirty="0" smtClean="0">
                <a:sym typeface="Wingdings" panose="05000000000000000000" pitchFamily="2" charset="2"/>
              </a:rPr>
              <a:t> Offline monitoring  Offline P1</a:t>
            </a:r>
            <a:endParaRPr lang="en-US" sz="1200"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Scoring </a:t>
            </a:r>
            <a:r>
              <a:rPr lang="en-US" sz="1200" b="1" dirty="0" err="1" smtClean="0">
                <a:sym typeface="Wingdings" panose="05000000000000000000" pitchFamily="2" charset="2"/>
              </a:rPr>
              <a:t>vs</a:t>
            </a:r>
            <a:r>
              <a:rPr lang="en-US" sz="1200" b="1" dirty="0" smtClean="0">
                <a:sym typeface="Wingdings" panose="05000000000000000000" pitchFamily="2" charset="2"/>
              </a:rPr>
              <a:t> Label  </a:t>
            </a:r>
            <a:r>
              <a:rPr lang="en-US" sz="1200" dirty="0" smtClean="0">
                <a:sym typeface="Wingdings" panose="05000000000000000000" pitchFamily="2" charset="2"/>
              </a:rPr>
              <a:t>most labels can be seen as scoring</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Data preprocessing</a:t>
            </a:r>
          </a:p>
          <a:p>
            <a:endParaRPr lang="en-US" sz="1200" b="1" dirty="0">
              <a:sym typeface="Wingdings" panose="05000000000000000000" pitchFamily="2" charset="2"/>
            </a:endParaRPr>
          </a:p>
          <a:p>
            <a:r>
              <a:rPr lang="en-US" sz="1200" b="1" dirty="0" smtClean="0">
                <a:sym typeface="Wingdings" panose="05000000000000000000" pitchFamily="2" charset="2"/>
              </a:rPr>
              <a:t>Complexity</a:t>
            </a:r>
            <a:endParaRPr lang="en-US" sz="1200" b="1"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009155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Wu &amp; Chawla 2010– Spatiotemporal OD in Precipitation Data - Outstretch</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4" y="1010837"/>
            <a:ext cx="10798625" cy="6093976"/>
          </a:xfrm>
          <a:prstGeom prst="rect">
            <a:avLst/>
          </a:prstGeom>
          <a:noFill/>
        </p:spPr>
        <p:txBody>
          <a:bodyPr wrap="square" rtlCol="0">
            <a:spAutoFit/>
          </a:bodyPr>
          <a:lstStyle/>
          <a:p>
            <a:r>
              <a:rPr lang="en-US" sz="1300" b="1" dirty="0" smtClean="0"/>
              <a:t>Overview</a:t>
            </a:r>
            <a:endParaRPr lang="en-US" sz="1300" dirty="0" smtClean="0"/>
          </a:p>
          <a:p>
            <a:pPr marL="285750" indent="-285750">
              <a:buFont typeface="Arial" panose="020B0604020202020204" pitchFamily="34" charset="0"/>
              <a:buChar char="•"/>
            </a:pPr>
            <a:r>
              <a:rPr lang="en-US" sz="1300" dirty="0" smtClean="0">
                <a:sym typeface="Wingdings" panose="05000000000000000000" pitchFamily="2" charset="2"/>
              </a:rPr>
              <a:t>Category: Statistical-Distribution based / Collective / (Context-based) // </a:t>
            </a:r>
            <a:r>
              <a:rPr lang="en-US" sz="1300" dirty="0" err="1" smtClean="0">
                <a:sym typeface="Wingdings" panose="05000000000000000000" pitchFamily="2" charset="2"/>
              </a:rPr>
              <a:t>Kulldorff</a:t>
            </a:r>
            <a:r>
              <a:rPr lang="en-US" sz="1300" dirty="0" smtClean="0">
                <a:sym typeface="Wingdings" panose="05000000000000000000" pitchFamily="2" charset="2"/>
              </a:rPr>
              <a:t>-Neill</a:t>
            </a:r>
          </a:p>
          <a:p>
            <a:pPr marL="285750" indent="-285750">
              <a:buFont typeface="Arial" panose="020B0604020202020204" pitchFamily="34" charset="0"/>
              <a:buChar char="•"/>
            </a:pPr>
            <a:r>
              <a:rPr lang="en-US" sz="1300" dirty="0" smtClean="0">
                <a:sym typeface="Wingdings" panose="05000000000000000000" pitchFamily="2" charset="2"/>
              </a:rPr>
              <a:t>Goal: find </a:t>
            </a:r>
            <a:r>
              <a:rPr lang="en-US" sz="1300" b="1" dirty="0" smtClean="0">
                <a:sym typeface="Wingdings" panose="05000000000000000000" pitchFamily="2" charset="2"/>
              </a:rPr>
              <a:t>moving</a:t>
            </a:r>
            <a:r>
              <a:rPr lang="en-US" sz="1300" dirty="0" smtClean="0">
                <a:sym typeface="Wingdings" panose="05000000000000000000" pitchFamily="2" charset="2"/>
              </a:rPr>
              <a:t> paths of the most significant outlier regions over several time periods  </a:t>
            </a:r>
            <a:r>
              <a:rPr lang="en-US" sz="1300" b="1" i="1" dirty="0" smtClean="0">
                <a:sym typeface="Wingdings" panose="05000000000000000000" pitchFamily="2" charset="2"/>
              </a:rPr>
              <a:t>Do not fit well the scope since our events are static</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Method</a:t>
            </a:r>
          </a:p>
          <a:p>
            <a:pPr marL="800100" lvl="1" indent="-342900">
              <a:buFont typeface="+mj-lt"/>
              <a:buAutoNum type="arabicPeriod"/>
            </a:pPr>
            <a:r>
              <a:rPr lang="en-US" sz="1300" dirty="0" smtClean="0">
                <a:sym typeface="Wingdings" panose="05000000000000000000" pitchFamily="2" charset="2"/>
              </a:rPr>
              <a:t>Find spatial outliers for each time step</a:t>
            </a:r>
          </a:p>
          <a:p>
            <a:pPr marL="800100" lvl="1" indent="-342900">
              <a:buFont typeface="+mj-lt"/>
              <a:buAutoNum type="arabicPeriod"/>
            </a:pPr>
            <a:r>
              <a:rPr lang="en-US" sz="1300" dirty="0" smtClean="0">
                <a:sym typeface="Wingdings" panose="05000000000000000000" pitchFamily="2" charset="2"/>
              </a:rPr>
              <a:t>Track moving outliers over time</a:t>
            </a:r>
          </a:p>
          <a:p>
            <a:pPr marL="285750" indent="-285750">
              <a:buFont typeface="Arial" panose="020B0604020202020204" pitchFamily="34" charset="0"/>
              <a:buChar char="•"/>
            </a:pPr>
            <a:r>
              <a:rPr lang="en-US" sz="1300" dirty="0" smtClean="0">
                <a:sym typeface="Wingdings" panose="05000000000000000000" pitchFamily="2" charset="2"/>
              </a:rPr>
              <a:t>Top-k spatial outliers found using Exact-Grid Top-k and </a:t>
            </a:r>
            <a:r>
              <a:rPr lang="en-US" sz="1300" dirty="0" err="1" smtClean="0">
                <a:sym typeface="Wingdings" panose="05000000000000000000" pitchFamily="2" charset="2"/>
              </a:rPr>
              <a:t>Approx</a:t>
            </a:r>
            <a:r>
              <a:rPr lang="en-US" sz="1300" dirty="0" smtClean="0">
                <a:sym typeface="Wingdings" panose="05000000000000000000" pitchFamily="2" charset="2"/>
              </a:rPr>
              <a:t>-Grid Top-k algorithms  mainly use </a:t>
            </a:r>
            <a:r>
              <a:rPr lang="en-US" sz="1300" dirty="0" err="1" smtClean="0">
                <a:sym typeface="Wingdings" panose="05000000000000000000" pitchFamily="2" charset="2"/>
              </a:rPr>
              <a:t>Kulldorff</a:t>
            </a:r>
            <a:r>
              <a:rPr lang="en-US" sz="1300" dirty="0" smtClean="0">
                <a:sym typeface="Wingdings" panose="05000000000000000000" pitchFamily="2" charset="2"/>
              </a:rPr>
              <a:t> scan statistic</a:t>
            </a:r>
          </a:p>
          <a:p>
            <a:pPr marL="285750" indent="-285750">
              <a:buFont typeface="Arial" panose="020B0604020202020204" pitchFamily="34" charset="0"/>
              <a:buChar char="•"/>
            </a:pPr>
            <a:r>
              <a:rPr lang="en-US" sz="1300" dirty="0" smtClean="0">
                <a:sym typeface="Wingdings" panose="05000000000000000000" pitchFamily="2" charset="2"/>
              </a:rPr>
              <a:t>Application: analysis of El Nino Southern Oscillation phenomenon</a:t>
            </a:r>
          </a:p>
          <a:p>
            <a:endParaRPr lang="en-US" sz="1300" dirty="0" smtClean="0">
              <a:sym typeface="Wingdings" panose="05000000000000000000" pitchFamily="2" charset="2"/>
            </a:endParaRPr>
          </a:p>
          <a:p>
            <a:r>
              <a:rPr lang="en-US" sz="1300" b="1" dirty="0" smtClean="0">
                <a:sym typeface="Wingdings" panose="05000000000000000000" pitchFamily="2" charset="2"/>
              </a:rPr>
              <a:t>Data</a:t>
            </a:r>
          </a:p>
          <a:p>
            <a:pPr marL="285750" indent="-285750">
              <a:buFont typeface="Arial" panose="020B0604020202020204" pitchFamily="34" charset="0"/>
              <a:buChar char="•"/>
            </a:pPr>
            <a:r>
              <a:rPr lang="en-US" sz="1300" dirty="0">
                <a:sym typeface="Wingdings" panose="05000000000000000000" pitchFamily="2" charset="2"/>
              </a:rPr>
              <a:t>Grid data  713 </a:t>
            </a:r>
            <a:r>
              <a:rPr lang="en-US" sz="1300" dirty="0" smtClean="0">
                <a:sym typeface="Wingdings" panose="05000000000000000000" pitchFamily="2" charset="2"/>
              </a:rPr>
              <a:t>cells / Years 95  2004   </a:t>
            </a:r>
            <a:r>
              <a:rPr lang="en-US" sz="1300" dirty="0">
                <a:sym typeface="Wingdings" panose="05000000000000000000" pitchFamily="2" charset="2"/>
              </a:rPr>
              <a:t>Total values: </a:t>
            </a:r>
            <a:r>
              <a:rPr lang="en-US" sz="1300" dirty="0" smtClean="0">
                <a:sym typeface="Wingdings" panose="05000000000000000000" pitchFamily="2" charset="2"/>
              </a:rPr>
              <a:t>2,5M</a:t>
            </a:r>
          </a:p>
          <a:p>
            <a:pPr marL="285750" indent="-285750">
              <a:buFont typeface="Arial" panose="020B0604020202020204" pitchFamily="34" charset="0"/>
              <a:buChar char="•"/>
            </a:pPr>
            <a:r>
              <a:rPr lang="en-US" sz="1300" dirty="0" smtClean="0">
                <a:sym typeface="Wingdings" panose="05000000000000000000" pitchFamily="2" charset="2"/>
              </a:rPr>
              <a:t>Processing: grid, </a:t>
            </a:r>
            <a:r>
              <a:rPr lang="en-US" sz="1300" dirty="0" err="1" smtClean="0">
                <a:sym typeface="Wingdings" panose="05000000000000000000" pitchFamily="2" charset="2"/>
              </a:rPr>
              <a:t>deseasonalisation</a:t>
            </a:r>
            <a:endParaRPr lang="en-US" sz="1300" dirty="0" smtClean="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Framework</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Use of </a:t>
            </a:r>
            <a:r>
              <a:rPr lang="en-US" sz="1300" dirty="0" err="1" smtClean="0">
                <a:sym typeface="Wingdings" panose="05000000000000000000" pitchFamily="2" charset="2"/>
              </a:rPr>
              <a:t>Kulldorff</a:t>
            </a:r>
            <a:r>
              <a:rPr lang="en-US" sz="1300" dirty="0" smtClean="0">
                <a:sym typeface="Wingdings" panose="05000000000000000000" pitchFamily="2" charset="2"/>
              </a:rPr>
              <a:t> scan, with overlapping features and special grid (computation?)</a:t>
            </a:r>
          </a:p>
          <a:p>
            <a:pPr marL="285750" indent="-285750">
              <a:buFont typeface="Arial" panose="020B0604020202020204" pitchFamily="34" charset="0"/>
              <a:buChar char="•"/>
            </a:pPr>
            <a:r>
              <a:rPr lang="en-US" sz="1300" dirty="0" err="1" smtClean="0">
                <a:sym typeface="Wingdings" panose="05000000000000000000" pitchFamily="2" charset="2"/>
              </a:rPr>
              <a:t>Streches</a:t>
            </a:r>
            <a:r>
              <a:rPr lang="en-US" sz="1300" dirty="0" smtClean="0">
                <a:sym typeface="Wingdings" panose="05000000000000000000" pitchFamily="2" charset="2"/>
              </a:rPr>
              <a:t> regions and monitor the stretched region over time  if cluster appear in the stretched region at another time, added to sequence</a:t>
            </a:r>
          </a:p>
          <a:p>
            <a:pPr marL="742950" lvl="1" indent="-285750">
              <a:buFont typeface="Arial" panose="020B0604020202020204" pitchFamily="34" charset="0"/>
              <a:buChar char="•"/>
            </a:pPr>
            <a:r>
              <a:rPr lang="en-US" sz="1300" dirty="0" smtClean="0">
                <a:sym typeface="Wingdings" panose="05000000000000000000" pitchFamily="2" charset="2"/>
              </a:rPr>
              <a:t>Complexity: O(n^3) for n~ time period ~ k</a:t>
            </a:r>
          </a:p>
          <a:p>
            <a:pPr marL="285750" indent="-285750">
              <a:buFont typeface="Arial" panose="020B0604020202020204" pitchFamily="34" charset="0"/>
              <a:buChar char="•"/>
            </a:pPr>
            <a:r>
              <a:rPr lang="en-US" sz="1300" b="1" i="1" dirty="0" smtClean="0">
                <a:sym typeface="Wingdings" panose="05000000000000000000" pitchFamily="2" charset="2"/>
              </a:rPr>
              <a:t>Well fitted to precipitation events, but would it work for urban data? Good for recurrent events over multiple </a:t>
            </a:r>
            <a:r>
              <a:rPr lang="en-US" sz="1300" b="1" i="1" dirty="0">
                <a:sym typeface="Wingdings" panose="05000000000000000000" pitchFamily="2" charset="2"/>
              </a:rPr>
              <a:t>t</a:t>
            </a:r>
            <a:r>
              <a:rPr lang="en-US" sz="1300" b="1" i="1" dirty="0" smtClean="0">
                <a:sym typeface="Wingdings" panose="05000000000000000000" pitchFamily="2" charset="2"/>
              </a:rPr>
              <a:t>ime steps  another way to consider time in </a:t>
            </a:r>
            <a:r>
              <a:rPr lang="en-US" sz="1300" b="1" i="1" dirty="0" err="1" smtClean="0">
                <a:sym typeface="Wingdings" panose="05000000000000000000" pitchFamily="2" charset="2"/>
              </a:rPr>
              <a:t>Kulldorff</a:t>
            </a:r>
            <a:r>
              <a:rPr lang="en-US" sz="1300" b="1" i="1" dirty="0" smtClean="0">
                <a:sym typeface="Wingdings" panose="05000000000000000000" pitchFamily="2" charset="2"/>
              </a:rPr>
              <a:t> scan</a:t>
            </a:r>
            <a:endParaRPr lang="en-US" sz="1300" b="1" i="1"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Personal remarks</a:t>
            </a:r>
          </a:p>
          <a:p>
            <a:pPr marL="285750" indent="-285750">
              <a:buFont typeface="Arial" panose="020B0604020202020204" pitchFamily="34" charset="0"/>
              <a:buChar char="•"/>
            </a:pPr>
            <a:r>
              <a:rPr lang="en-US" sz="1300" dirty="0" smtClean="0">
                <a:sym typeface="Wingdings" panose="05000000000000000000" pitchFamily="2" charset="2"/>
              </a:rPr>
              <a:t>Similar to </a:t>
            </a:r>
            <a:r>
              <a:rPr lang="en-US" sz="1300" dirty="0" err="1" smtClean="0">
                <a:sym typeface="Wingdings" panose="05000000000000000000" pitchFamily="2" charset="2"/>
              </a:rPr>
              <a:t>Kulldorff</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Main difference: ??</a:t>
            </a:r>
          </a:p>
          <a:p>
            <a:pPr marL="285750" indent="-285750">
              <a:buFont typeface="Arial" panose="020B0604020202020204" pitchFamily="34" charset="0"/>
              <a:buChar char="•"/>
            </a:pPr>
            <a:r>
              <a:rPr lang="en-US" sz="1300" dirty="0" smtClean="0">
                <a:sym typeface="Wingdings" panose="05000000000000000000" pitchFamily="2" charset="2"/>
              </a:rPr>
              <a:t>Computation: Top-k regions over 10 years  230s / 35s computation for Exact / </a:t>
            </a:r>
            <a:r>
              <a:rPr lang="en-US" sz="1300" dirty="0" err="1" smtClean="0">
                <a:sym typeface="Wingdings" panose="05000000000000000000" pitchFamily="2" charset="2"/>
              </a:rPr>
              <a:t>Approx</a:t>
            </a:r>
            <a:r>
              <a:rPr lang="en-US" sz="1300" dirty="0" smtClean="0">
                <a:sym typeface="Wingdings" panose="05000000000000000000" pitchFamily="2" charset="2"/>
              </a:rPr>
              <a:t> grid Top-k</a:t>
            </a:r>
            <a:endParaRPr lang="en-US" sz="1300" dirty="0">
              <a:sym typeface="Wingdings" panose="05000000000000000000" pitchFamily="2" charset="2"/>
            </a:endParaRPr>
          </a:p>
          <a:p>
            <a:endParaRPr lang="en-US" sz="1300" dirty="0">
              <a:sym typeface="Wingdings" panose="05000000000000000000" pitchFamily="2" charset="2"/>
            </a:endParaRPr>
          </a:p>
          <a:p>
            <a:r>
              <a:rPr lang="en-US" sz="1300" b="1" dirty="0" smtClean="0"/>
              <a:t>References</a:t>
            </a:r>
          </a:p>
          <a:p>
            <a:pPr marL="285750" indent="-285750">
              <a:buFont typeface="Arial" panose="020B0604020202020204" pitchFamily="34" charset="0"/>
              <a:buChar char="•"/>
            </a:pPr>
            <a:r>
              <a:rPr lang="en-US" sz="1300" dirty="0" smtClean="0"/>
              <a:t>Agarwal 2006: Spatial Scan Statistics: Approximations and Performance Study </a:t>
            </a:r>
            <a:r>
              <a:rPr lang="en-US" sz="1300" dirty="0" smtClean="0">
                <a:sym typeface="Wingdings" panose="05000000000000000000" pitchFamily="2" charset="2"/>
              </a:rPr>
              <a:t> approx.-grid and exact-grid derived from </a:t>
            </a:r>
            <a:r>
              <a:rPr lang="en-US" sz="1300" dirty="0" err="1" smtClean="0">
                <a:sym typeface="Wingdings" panose="05000000000000000000" pitchFamily="2" charset="2"/>
              </a:rPr>
              <a:t>Kulldorff</a:t>
            </a:r>
            <a:endParaRPr lang="en-US" sz="1300" dirty="0" smtClean="0"/>
          </a:p>
          <a:p>
            <a:pPr marL="285750" indent="-285750">
              <a:buFont typeface="Arial" panose="020B0604020202020204" pitchFamily="34" charset="0"/>
              <a:buChar char="•"/>
            </a:pPr>
            <a:r>
              <a:rPr lang="en-US" sz="1300" dirty="0" smtClean="0"/>
              <a:t>Ng 2001: Detecting Outliers from Large Datasets in Geographic Data Mining and Knowledge Discovery</a:t>
            </a:r>
          </a:p>
          <a:p>
            <a:pPr marL="285750" indent="-285750">
              <a:buFont typeface="Arial" panose="020B0604020202020204" pitchFamily="34" charset="0"/>
              <a:buChar char="•"/>
            </a:pPr>
            <a:r>
              <a:rPr lang="en-US" sz="1300" dirty="0" err="1" smtClean="0"/>
              <a:t>Iyengar</a:t>
            </a:r>
            <a:r>
              <a:rPr lang="en-US" sz="1300" dirty="0" smtClean="0"/>
              <a:t> 2004: On Detecting Space-Time Clusters </a:t>
            </a:r>
            <a:r>
              <a:rPr lang="en-US" sz="1300" dirty="0" smtClean="0">
                <a:sym typeface="Wingdings" panose="05000000000000000000" pitchFamily="2" charset="2"/>
              </a:rPr>
              <a:t> uses scan statistic on point data to find outlier clusters of points</a:t>
            </a:r>
            <a:endParaRPr lang="en-US" sz="1300" dirty="0"/>
          </a:p>
        </p:txBody>
      </p:sp>
      <p:pic>
        <p:nvPicPr>
          <p:cNvPr id="2" name="Picture 1"/>
          <p:cNvPicPr>
            <a:picLocks noChangeAspect="1"/>
          </p:cNvPicPr>
          <p:nvPr/>
        </p:nvPicPr>
        <p:blipFill>
          <a:blip r:embed="rId3"/>
          <a:stretch>
            <a:fillRect/>
          </a:stretch>
        </p:blipFill>
        <p:spPr>
          <a:xfrm>
            <a:off x="9384843" y="2019087"/>
            <a:ext cx="2083257" cy="1727625"/>
          </a:xfrm>
          <a:prstGeom prst="rect">
            <a:avLst/>
          </a:prstGeom>
        </p:spPr>
      </p:pic>
      <p:sp>
        <p:nvSpPr>
          <p:cNvPr id="3" name="Rectangle 2"/>
          <p:cNvSpPr/>
          <p:nvPr/>
        </p:nvSpPr>
        <p:spPr>
          <a:xfrm>
            <a:off x="7658100" y="4889500"/>
            <a:ext cx="4318000" cy="952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Another way of processing time in </a:t>
            </a:r>
            <a:r>
              <a:rPr lang="en-US" b="1" dirty="0" err="1" smtClean="0"/>
              <a:t>Kulldorff</a:t>
            </a:r>
            <a:r>
              <a:rPr lang="en-US" b="1" dirty="0" smtClean="0"/>
              <a:t> scan for precipitation data</a:t>
            </a:r>
            <a:endParaRPr lang="en-US" b="1" dirty="0"/>
          </a:p>
        </p:txBody>
      </p:sp>
    </p:spTree>
    <p:extLst>
      <p:ext uri="{BB962C8B-B14F-4D97-AF65-F5344CB8AC3E}">
        <p14:creationId xmlns:p14="http://schemas.microsoft.com/office/powerpoint/2010/main" val="2741693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Kisilevitch</a:t>
              </a:r>
              <a:r>
                <a:rPr lang="en-US" sz="2903" b="1" dirty="0" smtClean="0">
                  <a:solidFill>
                    <a:srgbClr val="FFFFFF"/>
                  </a:solidFill>
                  <a:latin typeface="Calibri" panose="020F0502020204030204" pitchFamily="34" charset="0"/>
                </a:rPr>
                <a:t> 2010 – ST Clustering: A Survey</a:t>
              </a:r>
            </a:p>
            <a:p>
              <a:r>
                <a:rPr lang="en-US" sz="2903" b="1" i="1" dirty="0" smtClean="0">
                  <a:solidFill>
                    <a:srgbClr val="FFFFFF"/>
                  </a:solidFill>
                  <a:latin typeface="Calibri" panose="020F0502020204030204" pitchFamily="34" charset="0"/>
                  <a:sym typeface="Wingdings" panose="05000000000000000000" pitchFamily="2" charset="2"/>
                </a:rPr>
                <a:t> Mainly about trajectories clustering, 2-3 references interesting</a:t>
              </a:r>
              <a:endParaRPr lang="en-US" sz="2903" b="1" i="1" dirty="0">
                <a:solidFill>
                  <a:srgbClr val="FFFFFF"/>
                </a:solidFill>
                <a:latin typeface="Calibri" panose="020F0502020204030204" pitchFamily="34" charset="0"/>
              </a:endParaRPr>
            </a:p>
          </p:txBody>
        </p:sp>
      </p:grpSp>
      <p:sp>
        <p:nvSpPr>
          <p:cNvPr id="4" name="TextBox 3"/>
          <p:cNvSpPr txBox="1"/>
          <p:nvPr/>
        </p:nvSpPr>
        <p:spPr>
          <a:xfrm>
            <a:off x="609599" y="976433"/>
            <a:ext cx="11200327" cy="5447645"/>
          </a:xfrm>
          <a:prstGeom prst="rect">
            <a:avLst/>
          </a:prstGeom>
          <a:noFill/>
        </p:spPr>
        <p:txBody>
          <a:bodyPr wrap="square" rtlCol="0">
            <a:spAutoFit/>
          </a:bodyPr>
          <a:lstStyle/>
          <a:p>
            <a:r>
              <a:rPr lang="en-US" sz="1200" b="1" dirty="0" smtClean="0"/>
              <a:t>Challenges</a:t>
            </a:r>
          </a:p>
          <a:p>
            <a:pPr marL="285750" indent="-285750">
              <a:buFont typeface="Arial" panose="020B0604020202020204" pitchFamily="34" charset="0"/>
              <a:buChar char="•"/>
            </a:pPr>
            <a:r>
              <a:rPr lang="en-US" sz="1200" dirty="0" smtClean="0"/>
              <a:t>How to weight time proximity?</a:t>
            </a:r>
          </a:p>
          <a:p>
            <a:pPr marL="285750" indent="-285750">
              <a:buFont typeface="Arial" panose="020B0604020202020204" pitchFamily="34" charset="0"/>
              <a:buChar char="•"/>
            </a:pPr>
            <a:r>
              <a:rPr lang="en-US" sz="1200" dirty="0" smtClean="0"/>
              <a:t>Trajectories </a:t>
            </a:r>
            <a:r>
              <a:rPr lang="en-US" sz="1200" dirty="0" smtClean="0">
                <a:sym typeface="Wingdings" panose="05000000000000000000" pitchFamily="2" charset="2"/>
              </a:rPr>
              <a:t> main focus of </a:t>
            </a:r>
            <a:r>
              <a:rPr lang="en-US" sz="1200" dirty="0" err="1" smtClean="0">
                <a:sym typeface="Wingdings" panose="05000000000000000000" pitchFamily="2" charset="2"/>
              </a:rPr>
              <a:t>Kisilevitch</a:t>
            </a:r>
            <a:r>
              <a:rPr lang="en-US" sz="1200" dirty="0" smtClean="0"/>
              <a:t> </a:t>
            </a:r>
            <a:r>
              <a:rPr lang="en-US" sz="1200" dirty="0" smtClean="0">
                <a:sym typeface="Wingdings" panose="05000000000000000000" pitchFamily="2" charset="2"/>
              </a:rPr>
              <a:t> out</a:t>
            </a:r>
          </a:p>
          <a:p>
            <a:pPr marL="285750" indent="-285750">
              <a:buFont typeface="Arial" panose="020B0604020202020204" pitchFamily="34" charset="0"/>
              <a:buChar char="•"/>
            </a:pPr>
            <a:r>
              <a:rPr lang="en-US" sz="1200" dirty="0" smtClean="0">
                <a:sym typeface="Wingdings" panose="05000000000000000000" pitchFamily="2" charset="2"/>
              </a:rPr>
              <a:t>Moving clusters</a:t>
            </a:r>
          </a:p>
          <a:p>
            <a:pPr marL="285750" indent="-285750">
              <a:buFont typeface="Arial" panose="020B0604020202020204" pitchFamily="34" charset="0"/>
              <a:buChar char="•"/>
            </a:pPr>
            <a:r>
              <a:rPr lang="en-US" sz="1200" dirty="0" smtClean="0">
                <a:sym typeface="Wingdings" panose="05000000000000000000" pitchFamily="2" charset="2"/>
              </a:rPr>
              <a:t>Space &amp; time granularity</a:t>
            </a:r>
            <a:endParaRPr lang="en-US" sz="1200" dirty="0" smtClean="0"/>
          </a:p>
          <a:p>
            <a:endParaRPr lang="en-US" sz="1200" b="1" dirty="0" smtClean="0"/>
          </a:p>
          <a:p>
            <a:r>
              <a:rPr lang="en-US" sz="1200" b="1" dirty="0" smtClean="0"/>
              <a:t>Data types</a:t>
            </a:r>
            <a:endParaRPr lang="en-US" sz="1200" dirty="0" smtClean="0"/>
          </a:p>
          <a:p>
            <a:pPr marL="285750" indent="-285750">
              <a:buFont typeface="Arial" panose="020B0604020202020204" pitchFamily="34" charset="0"/>
              <a:buChar char="•"/>
            </a:pPr>
            <a:r>
              <a:rPr lang="en-US" sz="1200" b="1" dirty="0" smtClean="0"/>
              <a:t>Geo-referenced time series </a:t>
            </a:r>
            <a:r>
              <a:rPr lang="en-US" sz="1200" dirty="0" smtClean="0"/>
              <a:t>= scope. Seen as multidimensional time </a:t>
            </a:r>
            <a:r>
              <a:rPr lang="en-US" sz="1200" dirty="0" err="1" smtClean="0"/>
              <a:t>serie</a:t>
            </a:r>
            <a:r>
              <a:rPr lang="en-US" sz="1200" dirty="0" smtClean="0"/>
              <a:t>. Zhang 2003: Correlation analysis of spatial </a:t>
            </a:r>
            <a:r>
              <a:rPr lang="en-US" sz="1200" dirty="0" err="1" smtClean="0"/>
              <a:t>ime</a:t>
            </a:r>
            <a:r>
              <a:rPr lang="en-US" sz="1200" dirty="0" smtClean="0"/>
              <a:t> series datasets </a:t>
            </a:r>
            <a:r>
              <a:rPr lang="en-US" sz="1200" dirty="0" smtClean="0">
                <a:sym typeface="Wingdings" panose="05000000000000000000" pitchFamily="2" charset="2"/>
              </a:rPr>
              <a:t> detecting spatial correlations between them</a:t>
            </a:r>
            <a:endParaRPr lang="en-US" sz="1200" dirty="0"/>
          </a:p>
          <a:p>
            <a:pPr marL="285750" indent="-285750">
              <a:buFont typeface="Arial" panose="020B0604020202020204" pitchFamily="34" charset="0"/>
              <a:buChar char="•"/>
            </a:pPr>
            <a:r>
              <a:rPr lang="en-US" sz="1200" dirty="0" smtClean="0"/>
              <a:t>Other types: moving objects, trajectories </a:t>
            </a:r>
            <a:r>
              <a:rPr lang="en-US" sz="1200" dirty="0" smtClean="0">
                <a:sym typeface="Wingdings" panose="05000000000000000000" pitchFamily="2" charset="2"/>
              </a:rPr>
              <a:t> out</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Clustering methods for trajectory data  out, main part of the article</a:t>
            </a:r>
          </a:p>
          <a:p>
            <a:pPr marL="285750" indent="-285750">
              <a:buFont typeface="Arial" panose="020B0604020202020204" pitchFamily="34" charset="0"/>
              <a:buChar char="•"/>
            </a:pPr>
            <a:r>
              <a:rPr lang="en-US" sz="1200" dirty="0" smtClean="0">
                <a:sym typeface="Wingdings" panose="05000000000000000000" pitchFamily="2" charset="2"/>
              </a:rPr>
              <a:t>Most complex and promising form of point data</a:t>
            </a:r>
          </a:p>
          <a:p>
            <a:endParaRPr lang="en-US" sz="1200" dirty="0" smtClean="0"/>
          </a:p>
          <a:p>
            <a:r>
              <a:rPr lang="en-US" sz="1200" b="1" dirty="0" smtClean="0"/>
              <a:t>Application</a:t>
            </a:r>
            <a:endParaRPr lang="en-US" sz="1200" b="1" dirty="0"/>
          </a:p>
          <a:p>
            <a:pPr marL="285750" indent="-285750">
              <a:buFont typeface="Arial" panose="020B0604020202020204" pitchFamily="34" charset="0"/>
              <a:buChar char="•"/>
            </a:pPr>
            <a:r>
              <a:rPr lang="en-US" sz="1200" dirty="0" smtClean="0"/>
              <a:t>acquisition categories: movement </a:t>
            </a:r>
            <a:r>
              <a:rPr lang="en-US" sz="1200" dirty="0" smtClean="0">
                <a:sym typeface="Wingdings" panose="05000000000000000000" pitchFamily="2" charset="2"/>
              </a:rPr>
              <a:t> GPS</a:t>
            </a:r>
            <a:r>
              <a:rPr lang="en-US" sz="1200" dirty="0" smtClean="0"/>
              <a:t> / cellular networks </a:t>
            </a:r>
            <a:r>
              <a:rPr lang="en-US" sz="1200" dirty="0" smtClean="0">
                <a:sym typeface="Wingdings" panose="05000000000000000000" pitchFamily="2" charset="2"/>
              </a:rPr>
              <a:t> mobile</a:t>
            </a:r>
            <a:r>
              <a:rPr lang="en-US" sz="1200" dirty="0" smtClean="0"/>
              <a:t> / environmental </a:t>
            </a:r>
            <a:r>
              <a:rPr lang="en-US" sz="1200" dirty="0" smtClean="0">
                <a:sym typeface="Wingdings" panose="05000000000000000000" pitchFamily="2" charset="2"/>
              </a:rPr>
              <a:t> sensor networks &amp; RFID</a:t>
            </a:r>
          </a:p>
          <a:p>
            <a:pPr marL="285750" indent="-285750">
              <a:buFont typeface="Arial" panose="020B0604020202020204" pitchFamily="34" charset="0"/>
              <a:buChar char="•"/>
            </a:pPr>
            <a:r>
              <a:rPr lang="en-US" sz="1200" dirty="0" smtClean="0">
                <a:sym typeface="Wingdings" panose="05000000000000000000" pitchFamily="2" charset="2"/>
              </a:rPr>
              <a:t>Urban activity of mobile phones  </a:t>
            </a:r>
            <a:r>
              <a:rPr lang="en-US" sz="1200" b="1" dirty="0" err="1" smtClean="0">
                <a:sym typeface="Wingdings" panose="05000000000000000000" pitchFamily="2" charset="2"/>
              </a:rPr>
              <a:t>Reades</a:t>
            </a:r>
            <a:r>
              <a:rPr lang="en-US" sz="1200" b="1" dirty="0" smtClean="0">
                <a:sym typeface="Wingdings" panose="05000000000000000000" pitchFamily="2" charset="2"/>
              </a:rPr>
              <a:t> 2007: Cellular census – Explorations…</a:t>
            </a:r>
            <a:r>
              <a:rPr lang="en-US" sz="1200" dirty="0" smtClean="0">
                <a:sym typeface="Wingdings" panose="05000000000000000000" pitchFamily="2" charset="2"/>
              </a:rPr>
              <a:t>. Rome divided in 250k cells / 15min time interval/ 90 days period </a:t>
            </a:r>
            <a:r>
              <a:rPr lang="en-US" sz="1200" b="1" dirty="0" smtClean="0">
                <a:sym typeface="Wingdings" panose="05000000000000000000" pitchFamily="2" charset="2"/>
              </a:rPr>
              <a:t> </a:t>
            </a:r>
            <a:r>
              <a:rPr lang="en-US" sz="1200" b="1" dirty="0" err="1" smtClean="0">
                <a:sym typeface="Wingdings" panose="05000000000000000000" pitchFamily="2" charset="2"/>
              </a:rPr>
              <a:t>kmeans</a:t>
            </a:r>
            <a:r>
              <a:rPr lang="en-US" sz="1200" dirty="0" smtClean="0">
                <a:sym typeface="Wingdings" panose="05000000000000000000" pitchFamily="2" charset="2"/>
              </a:rPr>
              <a:t>, </a:t>
            </a:r>
            <a:r>
              <a:rPr lang="en-US" sz="1200" b="1" i="1" dirty="0" smtClean="0">
                <a:sym typeface="Wingdings" panose="05000000000000000000" pitchFamily="2" charset="2"/>
              </a:rPr>
              <a:t>relevant</a:t>
            </a:r>
          </a:p>
          <a:p>
            <a:pPr marL="285750" indent="-285750">
              <a:buFont typeface="Arial" panose="020B0604020202020204" pitchFamily="34" charset="0"/>
              <a:buChar char="•"/>
            </a:pPr>
            <a:r>
              <a:rPr lang="en-US" sz="1200" dirty="0" smtClean="0">
                <a:sym typeface="Wingdings" panose="05000000000000000000" pitchFamily="2" charset="2"/>
              </a:rPr>
              <a:t>Environmental</a:t>
            </a:r>
          </a:p>
          <a:p>
            <a:pPr marL="742950" lvl="1" indent="-285750">
              <a:buFont typeface="Arial" panose="020B0604020202020204" pitchFamily="34" charset="0"/>
              <a:buChar char="•"/>
            </a:pPr>
            <a:r>
              <a:rPr lang="en-US" sz="1200" dirty="0" smtClean="0">
                <a:sym typeface="Wingdings" panose="05000000000000000000" pitchFamily="2" charset="2"/>
              </a:rPr>
              <a:t>Cyclones: </a:t>
            </a:r>
            <a:r>
              <a:rPr lang="en-US" sz="1200" dirty="0" err="1" smtClean="0">
                <a:sym typeface="Wingdings" panose="05000000000000000000" pitchFamily="2" charset="2"/>
              </a:rPr>
              <a:t>Stolorz</a:t>
            </a:r>
            <a:r>
              <a:rPr lang="en-US" sz="1200" dirty="0" smtClean="0">
                <a:sym typeface="Wingdings" panose="05000000000000000000" pitchFamily="2" charset="2"/>
              </a:rPr>
              <a:t> 95</a:t>
            </a:r>
          </a:p>
          <a:p>
            <a:pPr marL="742950" lvl="1" indent="-285750">
              <a:buFont typeface="Arial" panose="020B0604020202020204" pitchFamily="34" charset="0"/>
              <a:buChar char="•"/>
            </a:pPr>
            <a:r>
              <a:rPr lang="en-US" sz="1200" dirty="0" smtClean="0">
                <a:sym typeface="Wingdings" panose="05000000000000000000" pitchFamily="2" charset="2"/>
              </a:rPr>
              <a:t>Oceanography: </a:t>
            </a:r>
            <a:r>
              <a:rPr lang="en-US" sz="1200" dirty="0" err="1" smtClean="0">
                <a:sym typeface="Wingdings" panose="05000000000000000000" pitchFamily="2" charset="2"/>
              </a:rPr>
              <a:t>Birant</a:t>
            </a:r>
            <a:r>
              <a:rPr lang="en-US" sz="1200" dirty="0" smtClean="0">
                <a:sym typeface="Wingdings" panose="05000000000000000000" pitchFamily="2" charset="2"/>
              </a:rPr>
              <a:t> 2006, 2007 – DBSCAN  ST-DBSCAN</a:t>
            </a:r>
          </a:p>
          <a:p>
            <a:pPr marL="742950" lvl="1" indent="-285750">
              <a:buFont typeface="Arial" panose="020B0604020202020204" pitchFamily="34" charset="0"/>
              <a:buChar char="•"/>
            </a:pPr>
            <a:r>
              <a:rPr lang="en-US" sz="1200" dirty="0" smtClean="0"/>
              <a:t>Seismology: Wang 2006 – </a:t>
            </a:r>
            <a:r>
              <a:rPr lang="en-US" sz="1200" b="1" dirty="0" smtClean="0"/>
              <a:t>Gridding, DBSCAN</a:t>
            </a:r>
          </a:p>
          <a:p>
            <a:pPr marL="285750" indent="-285750">
              <a:buFont typeface="Arial" panose="020B0604020202020204" pitchFamily="34" charset="0"/>
              <a:buChar char="•"/>
            </a:pPr>
            <a:r>
              <a:rPr lang="en-US" sz="1200" dirty="0" smtClean="0"/>
              <a:t>geospatial visual analytics: automatic data mining // ST clustering + visual analysis </a:t>
            </a:r>
            <a:r>
              <a:rPr lang="en-US" sz="1200" dirty="0" smtClean="0">
                <a:sym typeface="Wingdings" panose="05000000000000000000" pitchFamily="2" charset="2"/>
              </a:rPr>
              <a:t> </a:t>
            </a:r>
            <a:r>
              <a:rPr lang="en-US" sz="1200" dirty="0" err="1" smtClean="0">
                <a:sym typeface="Wingdings" panose="05000000000000000000" pitchFamily="2" charset="2"/>
              </a:rPr>
              <a:t>Andrienko</a:t>
            </a:r>
            <a:r>
              <a:rPr lang="en-US" sz="1200" dirty="0" smtClean="0">
                <a:sym typeface="Wingdings" panose="05000000000000000000" pitchFamily="2" charset="2"/>
              </a:rPr>
              <a:t> 2006, 2007. 2010</a:t>
            </a:r>
            <a:endParaRPr lang="en-US" sz="1200" dirty="0" smtClean="0"/>
          </a:p>
          <a:p>
            <a:pPr marL="285750" indent="-285750">
              <a:buFont typeface="Arial" panose="020B0604020202020204" pitchFamily="34" charset="0"/>
              <a:buChar char="•"/>
            </a:pPr>
            <a:endParaRPr lang="en-US" sz="1200" dirty="0" smtClean="0"/>
          </a:p>
          <a:p>
            <a:r>
              <a:rPr lang="en-US" sz="1200" b="1" dirty="0" smtClean="0"/>
              <a:t>Next</a:t>
            </a:r>
          </a:p>
          <a:p>
            <a:pPr marL="285750" indent="-285750">
              <a:buFont typeface="Arial" panose="020B0604020202020204" pitchFamily="34" charset="0"/>
              <a:buChar char="•"/>
            </a:pPr>
            <a:r>
              <a:rPr lang="en-US" sz="1200" dirty="0" smtClean="0"/>
              <a:t>Use of background knowledge: street network…</a:t>
            </a:r>
          </a:p>
          <a:p>
            <a:pPr marL="285750" indent="-285750">
              <a:buFont typeface="Arial" panose="020B0604020202020204" pitchFamily="34" charset="0"/>
              <a:buChar char="•"/>
            </a:pPr>
            <a:r>
              <a:rPr lang="en-US" sz="1200" dirty="0" smtClean="0"/>
              <a:t>Data quality</a:t>
            </a:r>
          </a:p>
          <a:p>
            <a:endParaRPr lang="en-US" sz="1200" b="1" dirty="0" smtClean="0"/>
          </a:p>
          <a:p>
            <a:r>
              <a:rPr lang="en-US" sz="1200" b="1" dirty="0" smtClean="0"/>
              <a:t>Other reference</a:t>
            </a:r>
          </a:p>
          <a:p>
            <a:pPr marL="285750" indent="-285750">
              <a:buFont typeface="Arial" panose="020B0604020202020204" pitchFamily="34" charset="0"/>
              <a:buChar char="•"/>
            </a:pPr>
            <a:r>
              <a:rPr lang="en-US" sz="1200" dirty="0" smtClean="0"/>
              <a:t>Chan 99: Efficient time series matching by wavelets</a:t>
            </a:r>
            <a:endParaRPr lang="en-US" sz="1200" dirty="0"/>
          </a:p>
        </p:txBody>
      </p:sp>
    </p:spTree>
    <p:extLst>
      <p:ext uri="{BB962C8B-B14F-4D97-AF65-F5344CB8AC3E}">
        <p14:creationId xmlns:p14="http://schemas.microsoft.com/office/powerpoint/2010/main" val="1537839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Trajectories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755422"/>
          </a:xfrm>
          <a:prstGeom prst="rect">
            <a:avLst/>
          </a:prstGeom>
          <a:noFill/>
        </p:spPr>
        <p:txBody>
          <a:bodyPr wrap="square" rtlCol="0">
            <a:spAutoFit/>
          </a:bodyPr>
          <a:lstStyle/>
          <a:p>
            <a:r>
              <a:rPr lang="en-US" sz="1600" b="1" dirty="0" smtClean="0"/>
              <a:t>Category</a:t>
            </a:r>
            <a:r>
              <a:rPr lang="en-US" sz="1600" dirty="0"/>
              <a:t>: statistical with a clustering first step, </a:t>
            </a:r>
            <a:r>
              <a:rPr lang="en-US" sz="1600" dirty="0" smtClean="0"/>
              <a:t>unsupervised, collective</a:t>
            </a:r>
            <a:endParaRPr lang="en-US" sz="1600" dirty="0">
              <a:sym typeface="Wingdings" panose="05000000000000000000" pitchFamily="2" charset="2"/>
            </a:endParaRPr>
          </a:p>
          <a:p>
            <a:endParaRPr lang="en-US" sz="1600" dirty="0" smtClean="0">
              <a:sym typeface="Wingdings" panose="05000000000000000000" pitchFamily="2" charset="2"/>
            </a:endParaRPr>
          </a:p>
          <a:p>
            <a:r>
              <a:rPr lang="en-US" sz="1600" b="1" dirty="0" smtClean="0">
                <a:sym typeface="Wingdings" panose="05000000000000000000" pitchFamily="2" charset="2"/>
              </a:rPr>
              <a:t>Goal</a:t>
            </a:r>
            <a:r>
              <a:rPr lang="en-US" sz="1600" dirty="0" smtClean="0">
                <a:sym typeface="Wingdings" panose="05000000000000000000" pitchFamily="2" charset="2"/>
              </a:rPr>
              <a:t>: Detect moving objects anomalous trajectories but applicable to urban data, online</a:t>
            </a:r>
            <a:endParaRPr lang="en-US" sz="1600" b="1" dirty="0">
              <a:sym typeface="Wingdings" panose="05000000000000000000" pitchFamily="2" charset="2"/>
            </a:endParaRPr>
          </a:p>
          <a:p>
            <a:endParaRPr lang="en-US" sz="1600" dirty="0" smtClean="0">
              <a:sym typeface="Wingdings" panose="05000000000000000000" pitchFamily="2" charset="2"/>
            </a:endParaRPr>
          </a:p>
          <a:p>
            <a:r>
              <a:rPr lang="en-US" sz="1600" b="1" dirty="0" smtClean="0">
                <a:sym typeface="Wingdings" panose="05000000000000000000" pitchFamily="2" charset="2"/>
              </a:rPr>
              <a:t>Method</a:t>
            </a:r>
          </a:p>
          <a:p>
            <a:pPr marL="285750" indent="-285750">
              <a:buFont typeface="Arial" panose="020B0604020202020204" pitchFamily="34" charset="0"/>
              <a:buChar char="•"/>
            </a:pPr>
            <a:r>
              <a:rPr lang="en-US" sz="1600" dirty="0" smtClean="0">
                <a:sym typeface="Wingdings" panose="05000000000000000000" pitchFamily="2" charset="2"/>
              </a:rPr>
              <a:t>Data: </a:t>
            </a:r>
            <a:r>
              <a:rPr lang="en-US" sz="1600" dirty="0"/>
              <a:t>M regions, T time steps </a:t>
            </a:r>
            <a:r>
              <a:rPr lang="en-US" sz="1600" dirty="0">
                <a:sym typeface="Wingdings" panose="05000000000000000000" pitchFamily="2" charset="2"/>
              </a:rPr>
              <a:t> </a:t>
            </a:r>
            <a:r>
              <a:rPr lang="en-US" sz="1600" dirty="0" smtClean="0">
                <a:sym typeface="Wingdings" panose="05000000000000000000" pitchFamily="2" charset="2"/>
              </a:rPr>
              <a:t>T-long M-dimensional vector sequence (O_1,…O_T)</a:t>
            </a:r>
          </a:p>
          <a:p>
            <a:pPr marL="285750" indent="-285750">
              <a:buFont typeface="Arial" panose="020B0604020202020204" pitchFamily="34" charset="0"/>
              <a:buChar char="•"/>
            </a:pPr>
            <a:r>
              <a:rPr lang="en-US" sz="1600" dirty="0" smtClean="0">
                <a:sym typeface="Wingdings" panose="05000000000000000000" pitchFamily="2" charset="2"/>
              </a:rPr>
              <a:t>PCA preprocessing (?)  </a:t>
            </a:r>
            <a:r>
              <a:rPr lang="en-US" sz="1600" b="1" i="1" dirty="0" smtClean="0">
                <a:sym typeface="Wingdings" panose="05000000000000000000" pitchFamily="2" charset="2"/>
              </a:rPr>
              <a:t>maybe not directly applicable</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Train HMM on historical data  transition probability matrix</a:t>
            </a:r>
          </a:p>
          <a:p>
            <a:pPr marL="742950" lvl="1" indent="-285750">
              <a:buFont typeface="Arial" panose="020B0604020202020204" pitchFamily="34" charset="0"/>
              <a:buChar char="•"/>
            </a:pPr>
            <a:r>
              <a:rPr lang="en-US" sz="1600" dirty="0" smtClean="0">
                <a:sym typeface="Wingdings" panose="05000000000000000000" pitchFamily="2" charset="2"/>
              </a:rPr>
              <a:t>HMM detail: </a:t>
            </a:r>
            <a:r>
              <a:rPr lang="en-US" sz="1600" dirty="0" err="1" smtClean="0">
                <a:sym typeface="Wingdings" panose="05000000000000000000" pitchFamily="2" charset="2"/>
              </a:rPr>
              <a:t>i</a:t>
            </a:r>
            <a:r>
              <a:rPr lang="en-US" sz="1600" dirty="0" smtClean="0">
                <a:sym typeface="Wingdings" panose="05000000000000000000" pitchFamily="2" charset="2"/>
              </a:rPr>
              <a:t>.) clustering of time steps ii.) for each cluster, Gaussian </a:t>
            </a:r>
            <a:r>
              <a:rPr lang="en-US" sz="1600" dirty="0" err="1" smtClean="0">
                <a:sym typeface="Wingdings" panose="05000000000000000000" pitchFamily="2" charset="2"/>
              </a:rPr>
              <a:t>Micture</a:t>
            </a:r>
            <a:r>
              <a:rPr lang="en-US" sz="1600" dirty="0" smtClean="0">
                <a:sym typeface="Wingdings" panose="05000000000000000000" pitchFamily="2" charset="2"/>
              </a:rPr>
              <a:t> Model to model probability distribution inside the cluster</a:t>
            </a:r>
          </a:p>
          <a:p>
            <a:pPr marL="285750" indent="-285750">
              <a:buFont typeface="Arial" panose="020B0604020202020204" pitchFamily="34" charset="0"/>
              <a:buChar char="•"/>
            </a:pPr>
            <a:r>
              <a:rPr lang="en-US" sz="1600" dirty="0" smtClean="0">
                <a:sym typeface="Wingdings" panose="05000000000000000000" pitchFamily="2" charset="2"/>
              </a:rPr>
              <a:t>For each time window sequence (</a:t>
            </a:r>
            <a:r>
              <a:rPr lang="en-US" sz="1600" dirty="0" err="1" smtClean="0">
                <a:sym typeface="Wingdings" panose="05000000000000000000" pitchFamily="2" charset="2"/>
              </a:rPr>
              <a:t>O_k</a:t>
            </a:r>
            <a:r>
              <a:rPr lang="en-US" sz="1600" dirty="0" smtClean="0">
                <a:sym typeface="Wingdings" panose="05000000000000000000" pitchFamily="2" charset="2"/>
              </a:rPr>
              <a:t>, …, O_(</a:t>
            </a:r>
            <a:r>
              <a:rPr lang="en-US" sz="1600" dirty="0" err="1" smtClean="0">
                <a:sym typeface="Wingdings" panose="05000000000000000000" pitchFamily="2" charset="2"/>
              </a:rPr>
              <a:t>k+T</a:t>
            </a:r>
            <a:r>
              <a:rPr lang="en-US" sz="1600" dirty="0" smtClean="0">
                <a:sym typeface="Wingdings" panose="05000000000000000000" pitchFamily="2" charset="2"/>
              </a:rPr>
              <a:t>))  probability computed with HMM model  </a:t>
            </a:r>
            <a:r>
              <a:rPr lang="en-US" sz="1600" dirty="0" err="1" smtClean="0">
                <a:sym typeface="Wingdings" panose="05000000000000000000" pitchFamily="2" charset="2"/>
              </a:rPr>
              <a:t>aomalousness</a:t>
            </a:r>
            <a:r>
              <a:rPr lang="en-US" sz="1600" dirty="0" smtClean="0">
                <a:sym typeface="Wingdings" panose="05000000000000000000" pitchFamily="2" charset="2"/>
              </a:rPr>
              <a:t> score</a:t>
            </a:r>
          </a:p>
          <a:p>
            <a:pPr marL="285750" indent="-285750">
              <a:buFont typeface="Arial" panose="020B0604020202020204" pitchFamily="34" charset="0"/>
              <a:buChar char="•"/>
            </a:pPr>
            <a:r>
              <a:rPr lang="en-US" sz="1600" b="1" dirty="0" smtClean="0">
                <a:sym typeface="Wingdings" panose="05000000000000000000" pitchFamily="2" charset="2"/>
              </a:rPr>
              <a:t>Output</a:t>
            </a:r>
            <a:r>
              <a:rPr lang="en-US" sz="1600" dirty="0" smtClean="0">
                <a:sym typeface="Wingdings" panose="05000000000000000000" pitchFamily="2" charset="2"/>
              </a:rPr>
              <a:t>: abnormal time sequence, </a:t>
            </a:r>
            <a:r>
              <a:rPr lang="en-US" sz="1600" b="1" i="1" dirty="0" smtClean="0">
                <a:sym typeface="Wingdings" panose="05000000000000000000" pitchFamily="2" charset="2"/>
              </a:rPr>
              <a:t>not localized??</a:t>
            </a:r>
          </a:p>
          <a:p>
            <a:endParaRPr lang="en-US" sz="1600" dirty="0" smtClean="0"/>
          </a:p>
          <a:p>
            <a:r>
              <a:rPr lang="en-US" sz="1600" b="1" dirty="0" smtClean="0"/>
              <a:t>Data: </a:t>
            </a:r>
            <a:r>
              <a:rPr lang="en-US" sz="1600" dirty="0" smtClean="0">
                <a:sym typeface="Wingdings" panose="05000000000000000000" pitchFamily="2" charset="2"/>
              </a:rPr>
              <a:t>Count traffic volume by sensors: 2000 locations, time step 10min, 120 days training / 110 days testing</a:t>
            </a:r>
          </a:p>
          <a:p>
            <a:endParaRPr lang="en-US" sz="1600" dirty="0">
              <a:sym typeface="Wingdings" panose="05000000000000000000" pitchFamily="2" charset="2"/>
            </a:endParaRPr>
          </a:p>
          <a:p>
            <a:r>
              <a:rPr lang="en-US" sz="1600" b="1" dirty="0" smtClean="0">
                <a:sym typeface="Wingdings" panose="05000000000000000000" pitchFamily="2" charset="2"/>
              </a:rPr>
              <a:t>Experiment</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Compute anomalousness of every 70min time window for each day  if 6 anomalous windows  anomalous day</a:t>
            </a:r>
          </a:p>
          <a:p>
            <a:pPr marL="285750" indent="-285750">
              <a:buFont typeface="Arial" panose="020B0604020202020204" pitchFamily="34" charset="0"/>
              <a:buChar char="•"/>
            </a:pPr>
            <a:r>
              <a:rPr lang="en-US" sz="1600" dirty="0" smtClean="0">
                <a:sym typeface="Wingdings" panose="05000000000000000000" pitchFamily="2" charset="2"/>
              </a:rPr>
              <a:t>Find relevant events: outdoor music, memorial day… 3 events/month</a:t>
            </a:r>
          </a:p>
          <a:p>
            <a:pPr marL="285750" indent="-285750">
              <a:buFont typeface="Arial" panose="020B0604020202020204" pitchFamily="34" charset="0"/>
              <a:buChar char="•"/>
            </a:pPr>
            <a:r>
              <a:rPr lang="en-US" sz="1600" dirty="0" smtClean="0">
                <a:sym typeface="Wingdings" panose="05000000000000000000" pitchFamily="2" charset="2"/>
              </a:rPr>
              <a:t>No running time</a:t>
            </a:r>
          </a:p>
          <a:p>
            <a:endParaRPr lang="en-US" sz="1600" dirty="0" smtClean="0">
              <a:sym typeface="Wingdings" panose="05000000000000000000" pitchFamily="2" charset="2"/>
            </a:endParaRPr>
          </a:p>
          <a:p>
            <a:r>
              <a:rPr lang="en-US" sz="1600" b="1" dirty="0" smtClean="0">
                <a:sym typeface="Wingdings" panose="05000000000000000000" pitchFamily="2" charset="2"/>
              </a:rPr>
              <a:t>Remarks</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How are space properties taken into account?</a:t>
            </a:r>
          </a:p>
          <a:p>
            <a:pPr marL="285750" indent="-285750">
              <a:buFont typeface="Arial" panose="020B0604020202020204" pitchFamily="34" charset="0"/>
              <a:buChar char="•"/>
            </a:pPr>
            <a:r>
              <a:rPr lang="en-US" sz="1600" dirty="0" smtClean="0">
                <a:sym typeface="Wingdings" panose="05000000000000000000" pitchFamily="2" charset="2"/>
              </a:rPr>
              <a:t>Time into account with contiguous time windows</a:t>
            </a:r>
          </a:p>
        </p:txBody>
      </p:sp>
    </p:spTree>
    <p:extLst>
      <p:ext uri="{BB962C8B-B14F-4D97-AF65-F5344CB8AC3E}">
        <p14:creationId xmlns:p14="http://schemas.microsoft.com/office/powerpoint/2010/main" val="10362294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Wang 2011: STOD based on context – a summary of results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Graph data, very vague experiment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2677656"/>
          </a:xfrm>
          <a:prstGeom prst="rect">
            <a:avLst/>
          </a:prstGeom>
          <a:noFill/>
        </p:spPr>
        <p:txBody>
          <a:bodyPr wrap="square" rtlCol="0">
            <a:spAutoFit/>
          </a:bodyPr>
          <a:lstStyle/>
          <a:p>
            <a:r>
              <a:rPr lang="en-US" sz="1200" b="1" dirty="0" smtClean="0">
                <a:sym typeface="Wingdings" panose="05000000000000000000" pitchFamily="2" charset="2"/>
              </a:rPr>
              <a:t>Goal</a:t>
            </a:r>
            <a:r>
              <a:rPr lang="en-US" sz="1200" dirty="0" smtClean="0">
                <a:sym typeface="Wingdings" panose="05000000000000000000" pitchFamily="2" charset="2"/>
              </a:rPr>
              <a:t>: Find ST context anomalies without prior context information with graph based random walk model and composite interest measure</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Method</a:t>
            </a:r>
          </a:p>
          <a:p>
            <a:pPr marL="285750" indent="-285750">
              <a:buFont typeface="Arial" panose="020B0604020202020204" pitchFamily="34" charset="0"/>
              <a:buChar char="•"/>
            </a:pPr>
            <a:r>
              <a:rPr lang="en-US" sz="1200" b="1" dirty="0" smtClean="0">
                <a:sym typeface="Wingdings" panose="05000000000000000000" pitchFamily="2" charset="2"/>
              </a:rPr>
              <a:t>Input</a:t>
            </a:r>
            <a:r>
              <a:rPr lang="en-US" sz="1200" dirty="0" smtClean="0">
                <a:sym typeface="Wingdings" panose="05000000000000000000" pitchFamily="2" charset="2"/>
              </a:rPr>
              <a:t>: </a:t>
            </a:r>
            <a:r>
              <a:rPr lang="en-US" sz="1200" b="1" i="1" dirty="0" smtClean="0">
                <a:sym typeface="Wingdings" panose="05000000000000000000" pitchFamily="2" charset="2"/>
              </a:rPr>
              <a:t>graph data  OUT but maybe later</a:t>
            </a:r>
          </a:p>
          <a:p>
            <a:endParaRPr lang="en-US" sz="1200" dirty="0" smtClean="0"/>
          </a:p>
          <a:p>
            <a:endParaRPr lang="en-US" sz="1200" dirty="0">
              <a:sym typeface="Wingdings" panose="05000000000000000000" pitchFamily="2" charset="2"/>
            </a:endParaRPr>
          </a:p>
          <a:p>
            <a:r>
              <a:rPr lang="en-US" sz="1200" b="1" dirty="0" smtClean="0">
                <a:sym typeface="Wingdings" panose="05000000000000000000" pitchFamily="2" charset="2"/>
              </a:rPr>
              <a:t>Experiment</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Framework: vehicle dataset  </a:t>
            </a:r>
            <a:r>
              <a:rPr lang="en-US" sz="1200" b="1" i="1" dirty="0" smtClean="0">
                <a:sym typeface="Wingdings" panose="05000000000000000000" pitchFamily="2" charset="2"/>
              </a:rPr>
              <a:t>NO INFO AT ALL  OUT</a:t>
            </a:r>
          </a:p>
          <a:p>
            <a:endParaRPr lang="en-US" sz="1200" dirty="0" smtClean="0">
              <a:sym typeface="Wingdings" panose="05000000000000000000" pitchFamily="2" charset="2"/>
            </a:endParaRPr>
          </a:p>
          <a:p>
            <a:r>
              <a:rPr lang="en-US" sz="1200" b="1" dirty="0" smtClean="0">
                <a:sym typeface="Wingdings" panose="05000000000000000000" pitchFamily="2" charset="2"/>
              </a:rPr>
              <a:t>Relevant references</a:t>
            </a:r>
            <a:endParaRPr lang="en-US" sz="1200" b="1" dirty="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Wang 2011: Mining at most top-k% STOD based context: A Summary of Results  graph  out</a:t>
            </a:r>
          </a:p>
          <a:p>
            <a:pPr marL="171450" indent="-171450">
              <a:buFont typeface="Arial" panose="020B0604020202020204" pitchFamily="34" charset="0"/>
              <a:buChar char="•"/>
            </a:pPr>
            <a:r>
              <a:rPr lang="en-US" sz="1200" dirty="0">
                <a:sym typeface="Wingdings" panose="05000000000000000000" pitchFamily="2" charset="2"/>
              </a:rPr>
              <a:t>S</a:t>
            </a:r>
            <a:r>
              <a:rPr lang="en-US" sz="1200" dirty="0" smtClean="0">
                <a:sym typeface="Wingdings" panose="05000000000000000000" pitchFamily="2" charset="2"/>
              </a:rPr>
              <a:t>alvador 2004: Learning states and rules for time series anomaly detection</a:t>
            </a:r>
          </a:p>
          <a:p>
            <a:endParaRPr lang="en-US" sz="1200" dirty="0" smtClean="0">
              <a:sym typeface="Wingdings" panose="05000000000000000000" pitchFamily="2" charset="2"/>
            </a:endParaRPr>
          </a:p>
          <a:p>
            <a:r>
              <a:rPr lang="en-US" sz="1200" b="1" dirty="0" smtClean="0">
                <a:sym typeface="Wingdings" panose="05000000000000000000" pitchFamily="2" charset="2"/>
              </a:rPr>
              <a:t>Remarks OUT</a:t>
            </a:r>
            <a:endParaRPr lang="en-US" sz="1200" dirty="0" smtClean="0">
              <a:sym typeface="Wingdings" panose="05000000000000000000" pitchFamily="2" charset="2"/>
            </a:endParaRPr>
          </a:p>
        </p:txBody>
      </p:sp>
    </p:spTree>
    <p:extLst>
      <p:ext uri="{BB962C8B-B14F-4D97-AF65-F5344CB8AC3E}">
        <p14:creationId xmlns:p14="http://schemas.microsoft.com/office/powerpoint/2010/main" val="1034841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See Zhang 2012  difficult to interpret: single-specific point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262979"/>
          </a:xfrm>
          <a:prstGeom prst="rect">
            <a:avLst/>
          </a:prstGeom>
          <a:noFill/>
        </p:spPr>
        <p:txBody>
          <a:bodyPr wrap="square" rtlCol="0">
            <a:spAutoFit/>
          </a:bodyPr>
          <a:lstStyle/>
          <a:p>
            <a:r>
              <a:rPr lang="en-US" b="1" dirty="0" smtClean="0"/>
              <a:t>Category</a:t>
            </a:r>
            <a:r>
              <a:rPr lang="en-US" dirty="0"/>
              <a:t>: </a:t>
            </a:r>
            <a:r>
              <a:rPr lang="en-US" dirty="0" smtClean="0"/>
              <a:t>Detect POINTS which have outlier spatial and temporal attributes</a:t>
            </a:r>
          </a:p>
          <a:p>
            <a:r>
              <a:rPr lang="en-US" dirty="0" smtClean="0">
                <a:sym typeface="Wingdings" panose="05000000000000000000" pitchFamily="2" charset="2"/>
              </a:rPr>
              <a:t> </a:t>
            </a:r>
            <a:r>
              <a:rPr lang="en-US" b="1" i="1" dirty="0" smtClean="0">
                <a:sym typeface="Wingdings" panose="05000000000000000000" pitchFamily="2" charset="2"/>
              </a:rPr>
              <a:t>In our scope, spatial attributes are fixed – fixed point or grid data – and outliers are based on non-spatial and non-temporal attribute</a:t>
            </a:r>
            <a:endParaRPr lang="en-US" b="1" i="1" dirty="0">
              <a:sym typeface="Wingdings" panose="05000000000000000000" pitchFamily="2" charset="2"/>
            </a:endParaRPr>
          </a:p>
          <a:p>
            <a:endParaRPr lang="en-US" dirty="0" smtClean="0">
              <a:sym typeface="Wingdings" panose="05000000000000000000" pitchFamily="2" charset="2"/>
            </a:endParaRPr>
          </a:p>
          <a:p>
            <a:r>
              <a:rPr lang="en-US" sz="1200" b="1" dirty="0" smtClean="0">
                <a:sym typeface="Wingdings" panose="05000000000000000000" pitchFamily="2" charset="2"/>
              </a:rPr>
              <a:t>Method</a:t>
            </a:r>
          </a:p>
          <a:p>
            <a:pPr marL="285750" indent="-285750">
              <a:buFont typeface="Arial" panose="020B0604020202020204" pitchFamily="34" charset="0"/>
              <a:buChar char="•"/>
            </a:pPr>
            <a:r>
              <a:rPr lang="en-US" sz="1200" b="1" dirty="0" smtClean="0">
                <a:sym typeface="Wingdings" panose="05000000000000000000" pitchFamily="2" charset="2"/>
              </a:rPr>
              <a:t>Input</a:t>
            </a:r>
            <a:r>
              <a:rPr lang="en-US" sz="1200" dirty="0" smtClean="0">
                <a:sym typeface="Wingdings" panose="05000000000000000000" pitchFamily="2" charset="2"/>
              </a:rPr>
              <a:t>: point data of moving objects, trajectories, sensor data  </a:t>
            </a:r>
            <a:r>
              <a:rPr lang="en-US" sz="1200" b="1" i="1" dirty="0" smtClean="0">
                <a:sym typeface="Wingdings" panose="05000000000000000000" pitchFamily="2" charset="2"/>
              </a:rPr>
              <a:t>partially IN</a:t>
            </a:r>
          </a:p>
          <a:p>
            <a:pPr marL="285750" indent="-285750">
              <a:buFont typeface="Arial" panose="020B0604020202020204" pitchFamily="34" charset="0"/>
              <a:buChar char="•"/>
            </a:pPr>
            <a:r>
              <a:rPr lang="en-US" sz="1200" b="1" dirty="0" smtClean="0">
                <a:sym typeface="Wingdings" panose="05000000000000000000" pitchFamily="2" charset="2"/>
              </a:rPr>
              <a:t>Output</a:t>
            </a:r>
            <a:r>
              <a:rPr lang="en-US" sz="1200" dirty="0" smtClean="0">
                <a:sym typeface="Wingdings" panose="05000000000000000000" pitchFamily="2" charset="2"/>
              </a:rPr>
              <a:t>: Anomalous points</a:t>
            </a:r>
          </a:p>
          <a:p>
            <a:endParaRPr lang="en-US" sz="1200" dirty="0">
              <a:sym typeface="Wingdings" panose="05000000000000000000" pitchFamily="2" charset="2"/>
            </a:endParaRPr>
          </a:p>
          <a:p>
            <a:r>
              <a:rPr lang="en-US" sz="1200" b="1" dirty="0" smtClean="0">
                <a:sym typeface="Wingdings" panose="05000000000000000000" pitchFamily="2" charset="2"/>
              </a:rPr>
              <a:t>Experiment</a:t>
            </a:r>
          </a:p>
          <a:p>
            <a:r>
              <a:rPr lang="en-US" sz="1200" dirty="0" smtClean="0">
                <a:sym typeface="Wingdings" panose="05000000000000000000" pitchFamily="2" charset="2"/>
              </a:rPr>
              <a:t>1. comparison with s-o-a  general OD methods: SEQ, DIS, NED, KNN, RNN  and other rough fuzzy clustering </a:t>
            </a:r>
            <a:r>
              <a:rPr lang="en-US" sz="1200" i="1" dirty="0" smtClean="0">
                <a:sym typeface="Wingdings" panose="05000000000000000000" pitchFamily="2" charset="2"/>
              </a:rPr>
              <a:t>?? </a:t>
            </a:r>
          </a:p>
          <a:p>
            <a:r>
              <a:rPr lang="en-US" sz="1200" dirty="0" smtClean="0">
                <a:sym typeface="Wingdings" panose="05000000000000000000" pitchFamily="2" charset="2"/>
              </a:rPr>
              <a:t>2. comp with general rough OD: C-Means, Rough fuzzy C-Means, Rough </a:t>
            </a:r>
            <a:r>
              <a:rPr lang="en-US" sz="1200" dirty="0" err="1" smtClean="0">
                <a:sym typeface="Wingdings" panose="05000000000000000000" pitchFamily="2" charset="2"/>
              </a:rPr>
              <a:t>possibilistic</a:t>
            </a:r>
            <a:r>
              <a:rPr lang="en-US" sz="1200" dirty="0" smtClean="0">
                <a:sym typeface="Wingdings" panose="05000000000000000000" pitchFamily="2" charset="2"/>
              </a:rPr>
              <a:t> C-Means. Rough fuzzy </a:t>
            </a:r>
            <a:r>
              <a:rPr lang="en-US" sz="1200" dirty="0" err="1" smtClean="0">
                <a:sym typeface="Wingdings" panose="05000000000000000000" pitchFamily="2" charset="2"/>
              </a:rPr>
              <a:t>possibilitic</a:t>
            </a:r>
            <a:r>
              <a:rPr lang="en-US" sz="1200" dirty="0" smtClean="0">
                <a:sym typeface="Wingdings" panose="05000000000000000000" pitchFamily="2" charset="2"/>
              </a:rPr>
              <a:t> C-Means</a:t>
            </a:r>
          </a:p>
          <a:p>
            <a:r>
              <a:rPr lang="en-US" sz="1200" dirty="0" smtClean="0">
                <a:sym typeface="Wingdings" panose="05000000000000000000" pitchFamily="2" charset="2"/>
              </a:rPr>
              <a:t>3. comp with STOD methods: Zhang’s TOD, SOD, POD</a:t>
            </a:r>
          </a:p>
          <a:p>
            <a:pPr marL="285750" indent="-285750">
              <a:buFont typeface="Arial" panose="020B0604020202020204" pitchFamily="34" charset="0"/>
              <a:buChar char="•"/>
            </a:pPr>
            <a:r>
              <a:rPr lang="en-US" sz="1200" dirty="0" smtClean="0">
                <a:sym typeface="Wingdings" panose="05000000000000000000" pitchFamily="2" charset="2"/>
              </a:rPr>
              <a:t>Framework: School Bus dataset / Wisconsin </a:t>
            </a:r>
            <a:r>
              <a:rPr lang="en-US" sz="1200" dirty="0" err="1" smtClean="0">
                <a:sym typeface="Wingdings" panose="05000000000000000000" pitchFamily="2" charset="2"/>
              </a:rPr>
              <a:t>Breat</a:t>
            </a:r>
            <a:r>
              <a:rPr lang="en-US" sz="1200" dirty="0" smtClean="0">
                <a:sym typeface="Wingdings" panose="05000000000000000000" pitchFamily="2" charset="2"/>
              </a:rPr>
              <a:t> Cancer / WSN Grand St Bernard dataset</a:t>
            </a:r>
          </a:p>
          <a:p>
            <a:pPr marL="285750" indent="-285750">
              <a:buFont typeface="Arial" panose="020B0604020202020204" pitchFamily="34" charset="0"/>
              <a:buChar char="•"/>
            </a:pPr>
            <a:r>
              <a:rPr lang="en-US" sz="1200" dirty="0">
                <a:sym typeface="Wingdings" panose="05000000000000000000" pitchFamily="2" charset="2"/>
              </a:rPr>
              <a:t>Time Window:  </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Events found:</a:t>
            </a:r>
          </a:p>
          <a:p>
            <a:pPr marL="285750" indent="-285750">
              <a:buFont typeface="Arial" panose="020B0604020202020204" pitchFamily="34" charset="0"/>
              <a:buChar char="•"/>
            </a:pPr>
            <a:r>
              <a:rPr lang="en-US" sz="1200" dirty="0" smtClean="0">
                <a:sym typeface="Wingdings" panose="05000000000000000000" pitchFamily="2" charset="2"/>
              </a:rPr>
              <a:t>Computation:</a:t>
            </a:r>
          </a:p>
          <a:p>
            <a:endParaRPr lang="en-US" sz="1200" dirty="0" smtClean="0">
              <a:sym typeface="Wingdings" panose="05000000000000000000" pitchFamily="2" charset="2"/>
            </a:endParaRPr>
          </a:p>
          <a:p>
            <a:r>
              <a:rPr lang="en-US" sz="1200" b="1" dirty="0">
                <a:sym typeface="Wingdings" panose="05000000000000000000" pitchFamily="2" charset="2"/>
              </a:rPr>
              <a:t>Relevant STOD references</a:t>
            </a:r>
          </a:p>
          <a:p>
            <a:pPr marL="285750" indent="-285750">
              <a:buFont typeface="Arial" panose="020B0604020202020204" pitchFamily="34" charset="0"/>
              <a:buChar char="•"/>
            </a:pPr>
            <a:r>
              <a:rPr lang="en-US" sz="1200" dirty="0">
                <a:sym typeface="Wingdings" panose="05000000000000000000" pitchFamily="2" charset="2"/>
              </a:rPr>
              <a:t>Albanese 2011 [3]: A Non Parametric Approach to STOD</a:t>
            </a:r>
          </a:p>
          <a:p>
            <a:pPr marL="285750" indent="-285750">
              <a:buFont typeface="Arial" panose="020B0604020202020204" pitchFamily="34" charset="0"/>
              <a:buChar char="•"/>
            </a:pPr>
            <a:r>
              <a:rPr lang="en-US" sz="1200" dirty="0" err="1">
                <a:sym typeface="Wingdings" panose="05000000000000000000" pitchFamily="2" charset="2"/>
              </a:rPr>
              <a:t>Breunig</a:t>
            </a:r>
            <a:r>
              <a:rPr lang="en-US" sz="1200" dirty="0">
                <a:sym typeface="Wingdings" panose="05000000000000000000" pitchFamily="2" charset="2"/>
              </a:rPr>
              <a:t> 2000 [12]: LOF: Identifying density based local outliers</a:t>
            </a:r>
          </a:p>
          <a:p>
            <a:pPr marL="285750" indent="-285750">
              <a:buFont typeface="Arial" panose="020B0604020202020204" pitchFamily="34" charset="0"/>
              <a:buChar char="•"/>
            </a:pPr>
            <a:r>
              <a:rPr lang="en-US" sz="1200" dirty="0">
                <a:sym typeface="Wingdings" panose="05000000000000000000" pitchFamily="2" charset="2"/>
              </a:rPr>
              <a:t>Ng 2002 [38]: CLARANS: A Method for Clustering Objects for Spatial Data Mining</a:t>
            </a:r>
          </a:p>
          <a:p>
            <a:pPr marL="285750" indent="-285750">
              <a:buFont typeface="Arial" panose="020B0604020202020204" pitchFamily="34" charset="0"/>
              <a:buChar char="•"/>
            </a:pPr>
            <a:r>
              <a:rPr lang="en-US" sz="1200" dirty="0">
                <a:sym typeface="Wingdings" panose="05000000000000000000" pitchFamily="2" charset="2"/>
              </a:rPr>
              <a:t>Sander &amp; Ester 98 [45]: Density-based Clustering in Spatial Databases: the algorithm GDBSCAN and its applications</a:t>
            </a:r>
          </a:p>
          <a:p>
            <a:pPr marL="285750" indent="-285750">
              <a:buFont typeface="Arial" panose="020B0604020202020204" pitchFamily="34" charset="0"/>
              <a:buChar char="•"/>
            </a:pPr>
            <a:r>
              <a:rPr lang="en-US" sz="1200" dirty="0">
                <a:sym typeface="Wingdings" panose="05000000000000000000" pitchFamily="2" charset="2"/>
              </a:rPr>
              <a:t>Tao 2006 [47]: Mining distance-based outliers rom large databases in any metric space  space data?</a:t>
            </a:r>
          </a:p>
          <a:p>
            <a:pPr marL="285750" indent="-285750">
              <a:buFont typeface="Arial" panose="020B0604020202020204" pitchFamily="34" charset="0"/>
              <a:buChar char="•"/>
            </a:pPr>
            <a:r>
              <a:rPr lang="en-US" sz="1200" b="1" dirty="0">
                <a:sym typeface="Wingdings" panose="05000000000000000000" pitchFamily="2" charset="2"/>
              </a:rPr>
              <a:t>Wang 2008 [50] STAD in gas monitoring sensors networks</a:t>
            </a:r>
          </a:p>
          <a:p>
            <a:pPr marL="285750" indent="-285750">
              <a:buFont typeface="Arial" panose="020B0604020202020204" pitchFamily="34" charset="0"/>
              <a:buChar char="•"/>
            </a:pPr>
            <a:r>
              <a:rPr lang="en-US" sz="1200" dirty="0">
                <a:sym typeface="Wingdings" panose="05000000000000000000" pitchFamily="2" charset="2"/>
              </a:rPr>
              <a:t>Zhang 2012 [56]: Statistics-based OD for wireless sensor networks</a:t>
            </a:r>
          </a:p>
          <a:p>
            <a:pPr marL="285750" indent="-285750">
              <a:buFont typeface="Arial" panose="020B0604020202020204" pitchFamily="34" charset="0"/>
              <a:buChar char="•"/>
            </a:pPr>
            <a:r>
              <a:rPr lang="en-US" sz="1200" dirty="0">
                <a:sym typeface="Wingdings" panose="05000000000000000000" pitchFamily="2" charset="2"/>
              </a:rPr>
              <a:t>ST specific: Wu </a:t>
            </a:r>
            <a:r>
              <a:rPr lang="en-US" sz="1200" dirty="0" err="1">
                <a:sym typeface="Wingdings" panose="05000000000000000000" pitchFamily="2" charset="2"/>
              </a:rPr>
              <a:t>Outstrech</a:t>
            </a:r>
            <a:r>
              <a:rPr lang="en-US" sz="1200" dirty="0">
                <a:sym typeface="Wingdings" panose="05000000000000000000" pitchFamily="2" charset="2"/>
              </a:rPr>
              <a:t> / </a:t>
            </a:r>
            <a:r>
              <a:rPr lang="en-US" sz="1200" dirty="0" err="1">
                <a:sym typeface="Wingdings" panose="05000000000000000000" pitchFamily="2" charset="2"/>
              </a:rPr>
              <a:t>Birant</a:t>
            </a:r>
            <a:r>
              <a:rPr lang="en-US" sz="1200" dirty="0">
                <a:sym typeface="Wingdings" panose="05000000000000000000" pitchFamily="2" charset="2"/>
              </a:rPr>
              <a:t> ST-DBSCAN / Cheng / Wang </a:t>
            </a:r>
            <a:r>
              <a:rPr lang="en-US" sz="1200" dirty="0" err="1">
                <a:sym typeface="Wingdings" panose="05000000000000000000" pitchFamily="2" charset="2"/>
              </a:rPr>
              <a:t>gasmonitoring</a:t>
            </a:r>
            <a:r>
              <a:rPr lang="en-US" sz="1200" dirty="0">
                <a:sym typeface="Wingdings" panose="05000000000000000000" pitchFamily="2" charset="2"/>
              </a:rPr>
              <a:t> / Liu Causality</a:t>
            </a:r>
          </a:p>
        </p:txBody>
      </p:sp>
      <p:sp>
        <p:nvSpPr>
          <p:cNvPr id="6" name="Rectangle 5"/>
          <p:cNvSpPr/>
          <p:nvPr/>
        </p:nvSpPr>
        <p:spPr>
          <a:xfrm>
            <a:off x="8940800" y="880706"/>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40067908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p:txBody>
        </p:sp>
      </p:grpSp>
      <p:sp>
        <p:nvSpPr>
          <p:cNvPr id="3" name="TextBox 2"/>
          <p:cNvSpPr txBox="1"/>
          <p:nvPr/>
        </p:nvSpPr>
        <p:spPr>
          <a:xfrm>
            <a:off x="491675" y="1102578"/>
            <a:ext cx="11217498" cy="1938992"/>
          </a:xfrm>
          <a:prstGeom prst="rect">
            <a:avLst/>
          </a:prstGeom>
          <a:noFill/>
        </p:spPr>
        <p:txBody>
          <a:bodyPr wrap="square" rtlCol="0">
            <a:spAutoFit/>
          </a:bodyPr>
          <a:lstStyle/>
          <a:p>
            <a:r>
              <a:rPr lang="en-US" sz="1200" b="1" dirty="0" smtClean="0">
                <a:sym typeface="Wingdings" panose="05000000000000000000" pitchFamily="2" charset="2"/>
              </a:rPr>
              <a:t>STOD problem framework</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Distinction between spatial and temporal components</a:t>
            </a:r>
          </a:p>
          <a:p>
            <a:pPr marL="171450" indent="-171450">
              <a:buFont typeface="Arial" panose="020B0604020202020204" pitchFamily="34" charset="0"/>
              <a:buChar char="•"/>
            </a:pPr>
            <a:r>
              <a:rPr lang="en-US" sz="1200" dirty="0" smtClean="0">
                <a:sym typeface="Wingdings" panose="05000000000000000000" pitchFamily="2" charset="2"/>
              </a:rPr>
              <a:t>Time can be differently weighted</a:t>
            </a:r>
          </a:p>
          <a:p>
            <a:pPr marL="171450" indent="-171450">
              <a:buFont typeface="Arial" panose="020B0604020202020204" pitchFamily="34" charset="0"/>
              <a:buChar char="•"/>
            </a:pPr>
            <a:r>
              <a:rPr lang="en-US" sz="1200" dirty="0" smtClean="0">
                <a:sym typeface="Wingdings" panose="05000000000000000000" pitchFamily="2" charset="2"/>
              </a:rPr>
              <a:t>Definition of outlier:</a:t>
            </a:r>
          </a:p>
          <a:p>
            <a:pPr marL="171450" indent="-171450">
              <a:buFont typeface="Arial" panose="020B0604020202020204" pitchFamily="34" charset="0"/>
              <a:buChar char="•"/>
            </a:pPr>
            <a:r>
              <a:rPr lang="en-US" sz="1200" dirty="0" smtClean="0">
                <a:sym typeface="Wingdings" panose="05000000000000000000" pitchFamily="2" charset="2"/>
              </a:rPr>
              <a:t>Spatial outlier: point deviate from other in its spatial attributes  </a:t>
            </a:r>
            <a:r>
              <a:rPr lang="en-US" sz="1200" b="1" i="1" dirty="0" smtClean="0">
                <a:sym typeface="Wingdings" panose="05000000000000000000" pitchFamily="2" charset="2"/>
              </a:rPr>
              <a:t>BEWARE OF DEFINITION</a:t>
            </a:r>
            <a:endParaRPr lang="en-US" sz="1200" dirty="0" smtClean="0">
              <a:sym typeface="Wingdings" panose="05000000000000000000" pitchFamily="2" charset="2"/>
            </a:endParaRPr>
          </a:p>
          <a:p>
            <a:pPr marL="628650" lvl="1" indent="-171450">
              <a:buFont typeface="Arial" panose="020B0604020202020204" pitchFamily="34" charset="0"/>
              <a:buChar char="•"/>
            </a:pPr>
            <a:r>
              <a:rPr lang="en-US" sz="1200" dirty="0" smtClean="0">
                <a:sym typeface="Wingdings" panose="05000000000000000000" pitchFamily="2" charset="2"/>
              </a:rPr>
              <a:t>Temporal: same with temporal</a:t>
            </a:r>
          </a:p>
          <a:p>
            <a:pPr marL="628650" lvl="1" indent="-171450">
              <a:buFont typeface="Arial" panose="020B0604020202020204" pitchFamily="34" charset="0"/>
              <a:buChar char="•"/>
            </a:pPr>
            <a:r>
              <a:rPr lang="en-US" sz="1200" b="1" i="1" dirty="0" smtClean="0">
                <a:sym typeface="Wingdings" panose="05000000000000000000" pitchFamily="2" charset="2"/>
              </a:rPr>
              <a:t>Remark: scope: space fixed and time is regular  scope focuses on non-spatial and non-temporal attributes</a:t>
            </a:r>
          </a:p>
          <a:p>
            <a:pPr marL="628650" lvl="1" indent="-171450">
              <a:buFont typeface="Arial" panose="020B0604020202020204" pitchFamily="34" charset="0"/>
              <a:buChar char="•"/>
            </a:pPr>
            <a:r>
              <a:rPr lang="en-US" sz="1200" b="1" i="1" dirty="0" smtClean="0">
                <a:sym typeface="Wingdings" panose="05000000000000000000" pitchFamily="2" charset="2"/>
              </a:rPr>
              <a:t>also compatible with fixed space and regular time step // Zhang 2012</a:t>
            </a:r>
            <a:endParaRPr lang="en-US" sz="1200" b="1" i="1"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8391561" y="603807"/>
            <a:ext cx="3800439" cy="3232778"/>
          </a:xfrm>
          <a:prstGeom prst="rect">
            <a:avLst/>
          </a:prstGeom>
        </p:spPr>
      </p:pic>
    </p:spTree>
    <p:extLst>
      <p:ext uri="{BB962C8B-B14F-4D97-AF65-F5344CB8AC3E}">
        <p14:creationId xmlns:p14="http://schemas.microsoft.com/office/powerpoint/2010/main" val="32855398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b="1" dirty="0" smtClean="0">
                  <a:solidFill>
                    <a:srgbClr val="FFFFFF"/>
                  </a:solidFill>
                  <a:latin typeface="Calibri" panose="020F0502020204030204" pitchFamily="34" charset="0"/>
                  <a:sym typeface="Wingdings" panose="05000000000000000000" pitchFamily="2" charset="2"/>
                </a:rPr>
                <a:t></a:t>
              </a:r>
              <a:r>
                <a:rPr lang="en-US" sz="2903" b="1" i="1" dirty="0" smtClean="0">
                  <a:solidFill>
                    <a:srgbClr val="FFFFFF"/>
                  </a:solidFill>
                  <a:latin typeface="Calibri" panose="020F0502020204030204" pitchFamily="34" charset="0"/>
                  <a:sym typeface="Wingdings" panose="05000000000000000000" pitchFamily="2" charset="2"/>
                </a:rPr>
                <a:t>First experiment in out-of-scope</a:t>
              </a:r>
              <a:endParaRPr lang="en-US" sz="2903" b="1" dirty="0" smtClean="0">
                <a:solidFill>
                  <a:srgbClr val="FFFFFF"/>
                </a:solidFill>
                <a:latin typeface="Calibri" panose="020F0502020204030204" pitchFamily="34" charset="0"/>
              </a:endParaRPr>
            </a:p>
          </p:txBody>
        </p:sp>
      </p:grpSp>
      <p:sp>
        <p:nvSpPr>
          <p:cNvPr id="3" name="TextBox 2"/>
          <p:cNvSpPr txBox="1"/>
          <p:nvPr/>
        </p:nvSpPr>
        <p:spPr>
          <a:xfrm>
            <a:off x="491675" y="1102578"/>
            <a:ext cx="11217498" cy="1200329"/>
          </a:xfrm>
          <a:prstGeom prst="rect">
            <a:avLst/>
          </a:prstGeom>
          <a:noFill/>
        </p:spPr>
        <p:txBody>
          <a:bodyPr wrap="square" rtlCol="0">
            <a:spAutoFit/>
          </a:bodyPr>
          <a:lstStyle/>
          <a:p>
            <a:r>
              <a:rPr lang="en-US" sz="1200" b="1" dirty="0" smtClean="0"/>
              <a:t>Experiment 1: School buses and Outlier definition visualization</a:t>
            </a:r>
          </a:p>
          <a:p>
            <a:pPr marL="171450" indent="-171450">
              <a:buFont typeface="Arial" panose="020B0604020202020204" pitchFamily="34" charset="0"/>
              <a:buChar char="•"/>
            </a:pPr>
            <a:r>
              <a:rPr lang="en-US" sz="1200" dirty="0" smtClean="0">
                <a:sym typeface="Wingdings" panose="05000000000000000000" pitchFamily="2" charset="2"/>
              </a:rPr>
              <a:t>145 trajectories = 69k points of 2 school buses / 108 days / 30s time step</a:t>
            </a:r>
          </a:p>
          <a:p>
            <a:pPr marL="171450" indent="-171450">
              <a:buFont typeface="Arial" panose="020B0604020202020204" pitchFamily="34" charset="0"/>
              <a:buChar char="•"/>
            </a:pPr>
            <a:r>
              <a:rPr lang="en-US" sz="1200" dirty="0" smtClean="0">
                <a:sym typeface="Wingdings" panose="05000000000000000000" pitchFamily="2" charset="2"/>
              </a:rPr>
              <a:t>Structure: </a:t>
            </a:r>
            <a:r>
              <a:rPr lang="en-US" sz="1200" dirty="0" err="1" smtClean="0">
                <a:sym typeface="Wingdings" panose="05000000000000000000" pitchFamily="2" charset="2"/>
              </a:rPr>
              <a:t>datetime</a:t>
            </a:r>
            <a:r>
              <a:rPr lang="en-US" sz="1200" dirty="0" smtClean="0">
                <a:sym typeface="Wingdings" panose="05000000000000000000" pitchFamily="2" charset="2"/>
              </a:rPr>
              <a:t> / x / y</a:t>
            </a:r>
          </a:p>
          <a:p>
            <a:pPr marL="171450" indent="-171450">
              <a:buFont typeface="Arial" panose="020B0604020202020204" pitchFamily="34" charset="0"/>
              <a:buChar char="•"/>
            </a:pPr>
            <a:r>
              <a:rPr lang="en-US" sz="1200" dirty="0" smtClean="0">
                <a:sym typeface="Wingdings" panose="05000000000000000000" pitchFamily="2" charset="2"/>
              </a:rPr>
              <a:t>Example temporal outliers in gray red-circled</a:t>
            </a:r>
          </a:p>
          <a:p>
            <a:pPr marL="171450" indent="-171450">
              <a:buFont typeface="Wingdings" panose="05000000000000000000" pitchFamily="2" charset="2"/>
              <a:buChar char="à"/>
            </a:pPr>
            <a:r>
              <a:rPr lang="en-US" sz="1200" b="1" i="1" dirty="0" smtClean="0">
                <a:sym typeface="Wingdings" panose="05000000000000000000" pitchFamily="2" charset="2"/>
              </a:rPr>
              <a:t>OUCH, WE LOOK FOR ANOMALY OF NON-SPATIAL and NON TEMPORAL ATT</a:t>
            </a:r>
          </a:p>
          <a:p>
            <a:pPr marL="171450" indent="-171450">
              <a:buFont typeface="Wingdings" panose="05000000000000000000" pitchFamily="2" charset="2"/>
              <a:buChar char="à"/>
            </a:pPr>
            <a:r>
              <a:rPr lang="en-US" sz="1200" b="1" i="1" dirty="0" smtClean="0">
                <a:sym typeface="Wingdings" panose="05000000000000000000" pitchFamily="2" charset="2"/>
              </a:rPr>
              <a:t>OUT</a:t>
            </a:r>
          </a:p>
        </p:txBody>
      </p:sp>
      <p:pic>
        <p:nvPicPr>
          <p:cNvPr id="2" name="Picture 1"/>
          <p:cNvPicPr>
            <a:picLocks noChangeAspect="1"/>
          </p:cNvPicPr>
          <p:nvPr/>
        </p:nvPicPr>
        <p:blipFill>
          <a:blip r:embed="rId3"/>
          <a:stretch>
            <a:fillRect/>
          </a:stretch>
        </p:blipFill>
        <p:spPr>
          <a:xfrm>
            <a:off x="5692785" y="1102578"/>
            <a:ext cx="6640884" cy="4674751"/>
          </a:xfrm>
          <a:prstGeom prst="rect">
            <a:avLst/>
          </a:prstGeom>
        </p:spPr>
      </p:pic>
      <p:sp>
        <p:nvSpPr>
          <p:cNvPr id="4" name="Oval 3"/>
          <p:cNvSpPr/>
          <p:nvPr/>
        </p:nvSpPr>
        <p:spPr>
          <a:xfrm>
            <a:off x="10225825" y="1623279"/>
            <a:ext cx="605307" cy="4378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25825" y="3481363"/>
            <a:ext cx="605307" cy="4378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225826" y="4292732"/>
            <a:ext cx="907960" cy="5626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91675" y="2975020"/>
            <a:ext cx="5233547" cy="3862692"/>
            <a:chOff x="491675" y="2975020"/>
            <a:chExt cx="5233547" cy="3862692"/>
          </a:xfrm>
        </p:grpSpPr>
        <p:pic>
          <p:nvPicPr>
            <p:cNvPr id="5" name="Picture 4"/>
            <p:cNvPicPr>
              <a:picLocks noChangeAspect="1"/>
            </p:cNvPicPr>
            <p:nvPr/>
          </p:nvPicPr>
          <p:blipFill>
            <a:blip r:embed="rId4"/>
            <a:stretch>
              <a:fillRect/>
            </a:stretch>
          </p:blipFill>
          <p:spPr>
            <a:xfrm>
              <a:off x="491675" y="3344352"/>
              <a:ext cx="5233547" cy="3493360"/>
            </a:xfrm>
            <a:prstGeom prst="rect">
              <a:avLst/>
            </a:prstGeom>
          </p:spPr>
        </p:pic>
        <p:sp>
          <p:nvSpPr>
            <p:cNvPr id="6" name="TextBox 5"/>
            <p:cNvSpPr txBox="1"/>
            <p:nvPr/>
          </p:nvSpPr>
          <p:spPr>
            <a:xfrm>
              <a:off x="1764406" y="2975020"/>
              <a:ext cx="2369712" cy="369332"/>
            </a:xfrm>
            <a:prstGeom prst="rect">
              <a:avLst/>
            </a:prstGeom>
            <a:noFill/>
          </p:spPr>
          <p:txBody>
            <a:bodyPr wrap="square" rtlCol="0">
              <a:spAutoFit/>
            </a:bodyPr>
            <a:lstStyle/>
            <a:p>
              <a:r>
                <a:rPr lang="en-US" b="1" dirty="0" smtClean="0"/>
                <a:t>Detected ST-Outliers</a:t>
              </a:r>
              <a:endParaRPr lang="en-US" b="1" dirty="0"/>
            </a:p>
          </p:txBody>
        </p:sp>
      </p:grpSp>
    </p:spTree>
    <p:extLst>
      <p:ext uri="{BB962C8B-B14F-4D97-AF65-F5344CB8AC3E}">
        <p14:creationId xmlns:p14="http://schemas.microsoft.com/office/powerpoint/2010/main" val="42490574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b="1" dirty="0" smtClean="0">
                  <a:solidFill>
                    <a:srgbClr val="FFFFFF"/>
                  </a:solidFill>
                  <a:latin typeface="Calibri" panose="020F0502020204030204" pitchFamily="34" charset="0"/>
                  <a:sym typeface="Wingdings" panose="05000000000000000000" pitchFamily="2" charset="2"/>
                </a:rPr>
                <a:t></a:t>
              </a:r>
              <a:r>
                <a:rPr lang="en-US" sz="2903" b="1" i="1" dirty="0" smtClean="0">
                  <a:solidFill>
                    <a:srgbClr val="FFFFFF"/>
                  </a:solidFill>
                  <a:latin typeface="Calibri" panose="020F0502020204030204" pitchFamily="34" charset="0"/>
                  <a:sym typeface="Wingdings" panose="05000000000000000000" pitchFamily="2" charset="2"/>
                </a:rPr>
                <a:t> 2</a:t>
              </a:r>
              <a:r>
                <a:rPr lang="en-US" sz="2903" b="1" i="1" baseline="30000" dirty="0" smtClean="0">
                  <a:solidFill>
                    <a:srgbClr val="FFFFFF"/>
                  </a:solidFill>
                  <a:latin typeface="Calibri" panose="020F0502020204030204" pitchFamily="34" charset="0"/>
                  <a:sym typeface="Wingdings" panose="05000000000000000000" pitchFamily="2" charset="2"/>
                </a:rPr>
                <a:t>nd</a:t>
              </a:r>
              <a:r>
                <a:rPr lang="en-US" sz="2903" b="1" i="1" dirty="0" smtClean="0">
                  <a:solidFill>
                    <a:srgbClr val="FFFFFF"/>
                  </a:solidFill>
                  <a:latin typeface="Calibri" panose="020F0502020204030204" pitchFamily="34" charset="0"/>
                  <a:sym typeface="Wingdings" panose="05000000000000000000" pitchFamily="2" charset="2"/>
                </a:rPr>
                <a:t> and 3</a:t>
              </a:r>
              <a:r>
                <a:rPr lang="en-US" sz="2903" b="1" i="1" baseline="30000" dirty="0" smtClean="0">
                  <a:solidFill>
                    <a:srgbClr val="FFFFFF"/>
                  </a:solidFill>
                  <a:latin typeface="Calibri" panose="020F0502020204030204" pitchFamily="34" charset="0"/>
                  <a:sym typeface="Wingdings" panose="05000000000000000000" pitchFamily="2" charset="2"/>
                </a:rPr>
                <a:t>rd</a:t>
              </a:r>
              <a:r>
                <a:rPr lang="en-US" sz="2903" b="1" i="1" dirty="0" smtClean="0">
                  <a:solidFill>
                    <a:srgbClr val="FFFFFF"/>
                  </a:solidFill>
                  <a:latin typeface="Calibri" panose="020F0502020204030204" pitchFamily="34" charset="0"/>
                  <a:sym typeface="Wingdings" panose="05000000000000000000" pitchFamily="2" charset="2"/>
                </a:rPr>
                <a:t> experiments may be in scope // Zhang 2012</a:t>
              </a:r>
              <a:endParaRPr lang="en-US" sz="2903" b="1" dirty="0" smtClean="0">
                <a:solidFill>
                  <a:srgbClr val="FFFFFF"/>
                </a:solidFill>
                <a:latin typeface="Calibri" panose="020F0502020204030204" pitchFamily="34" charset="0"/>
              </a:endParaRPr>
            </a:p>
          </p:txBody>
        </p:sp>
      </p:grpSp>
      <p:sp>
        <p:nvSpPr>
          <p:cNvPr id="3" name="TextBox 2"/>
          <p:cNvSpPr txBox="1"/>
          <p:nvPr/>
        </p:nvSpPr>
        <p:spPr>
          <a:xfrm>
            <a:off x="733088" y="1343878"/>
            <a:ext cx="11217498" cy="3600986"/>
          </a:xfrm>
          <a:prstGeom prst="rect">
            <a:avLst/>
          </a:prstGeom>
          <a:noFill/>
        </p:spPr>
        <p:txBody>
          <a:bodyPr wrap="square" rtlCol="0">
            <a:spAutoFit/>
          </a:bodyPr>
          <a:lstStyle/>
          <a:p>
            <a:r>
              <a:rPr lang="en-US" sz="1200" b="1" dirty="0" smtClean="0">
                <a:sym typeface="Wingdings" panose="05000000000000000000" pitchFamily="2" charset="2"/>
              </a:rPr>
              <a:t>Experiment 2: Wisconsin breast cancer  IN</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483 instances with 9 continuous attributes</a:t>
            </a:r>
          </a:p>
          <a:p>
            <a:pPr marL="171450" indent="-171450">
              <a:buFont typeface="Arial" panose="020B0604020202020204" pitchFamily="34" charset="0"/>
              <a:buChar char="•"/>
            </a:pPr>
            <a:r>
              <a:rPr lang="en-US" sz="1200" dirty="0" smtClean="0">
                <a:sym typeface="Wingdings" panose="05000000000000000000" pitchFamily="2" charset="2"/>
              </a:rPr>
              <a:t>experimental setup?</a:t>
            </a:r>
          </a:p>
          <a:p>
            <a:pPr marL="171450" indent="-171450">
              <a:buFont typeface="Arial" panose="020B0604020202020204" pitchFamily="34" charset="0"/>
              <a:buChar char="•"/>
            </a:pPr>
            <a:endParaRPr lang="en-US" sz="1200" b="1" i="1" dirty="0">
              <a:sym typeface="Wingdings" panose="05000000000000000000" pitchFamily="2" charset="2"/>
            </a:endParaRPr>
          </a:p>
          <a:p>
            <a:r>
              <a:rPr lang="en-US" sz="1200" b="1" dirty="0" smtClean="0">
                <a:sym typeface="Wingdings" panose="05000000000000000000" pitchFamily="2" charset="2"/>
              </a:rPr>
              <a:t>Experiment 3: Grand St Bernard Wireless sensor network  IN</a:t>
            </a:r>
          </a:p>
          <a:p>
            <a:pPr marL="171450" indent="-171450">
              <a:buFont typeface="Arial" panose="020B0604020202020204" pitchFamily="34" charset="0"/>
              <a:buChar char="•"/>
            </a:pPr>
            <a:r>
              <a:rPr lang="en-US" sz="1200" dirty="0" smtClean="0">
                <a:sym typeface="Wingdings" panose="05000000000000000000" pitchFamily="2" charset="2"/>
              </a:rPr>
              <a:t>23 sensors, meteorological data during Sept-Oct 2007 / 2min time step</a:t>
            </a:r>
          </a:p>
          <a:p>
            <a:pPr marL="171450" indent="-171450">
              <a:buFont typeface="Arial" panose="020B0604020202020204" pitchFamily="34" charset="0"/>
              <a:buChar char="•"/>
            </a:pPr>
            <a:r>
              <a:rPr lang="en-US" sz="1200" dirty="0" smtClean="0">
                <a:sym typeface="Wingdings" panose="05000000000000000000" pitchFamily="2" charset="2"/>
              </a:rPr>
              <a:t>Test on 30</a:t>
            </a:r>
            <a:r>
              <a:rPr lang="en-US" sz="1200" baseline="30000" dirty="0" smtClean="0">
                <a:sym typeface="Wingdings" panose="05000000000000000000" pitchFamily="2" charset="2"/>
              </a:rPr>
              <a:t>th</a:t>
            </a:r>
            <a:r>
              <a:rPr lang="en-US" sz="1200" dirty="0" smtClean="0">
                <a:sym typeface="Wingdings" panose="05000000000000000000" pitchFamily="2" charset="2"/>
              </a:rPr>
              <a:t> Sept between 6:00 and 14:00 on 5 sensors</a:t>
            </a:r>
          </a:p>
          <a:p>
            <a:pPr marL="171450" indent="-171450">
              <a:buFont typeface="Arial" panose="020B0604020202020204" pitchFamily="34" charset="0"/>
              <a:buChar char="•"/>
            </a:pPr>
            <a:r>
              <a:rPr lang="en-US" sz="1200" dirty="0" smtClean="0">
                <a:sym typeface="Wingdings" panose="05000000000000000000" pitchFamily="2" charset="2"/>
              </a:rPr>
              <a:t>1 feature: temperature</a:t>
            </a:r>
          </a:p>
          <a:p>
            <a:pPr marL="171450" indent="-171450">
              <a:buFont typeface="Arial" panose="020B0604020202020204" pitchFamily="34" charset="0"/>
              <a:buChar char="•"/>
            </a:pPr>
            <a:r>
              <a:rPr lang="en-US" sz="1200" dirty="0" smtClean="0">
                <a:sym typeface="Wingdings" panose="05000000000000000000" pitchFamily="2" charset="2"/>
              </a:rPr>
              <a:t>consider either temporal or spatial dimension</a:t>
            </a:r>
          </a:p>
          <a:p>
            <a:pPr marL="171450" indent="-171450">
              <a:buFont typeface="Arial" panose="020B0604020202020204" pitchFamily="34" charset="0"/>
              <a:buChar char="•"/>
            </a:pPr>
            <a:r>
              <a:rPr lang="en-US" sz="1200" dirty="0" smtClean="0">
                <a:sym typeface="Wingdings" panose="05000000000000000000" pitchFamily="2" charset="2"/>
              </a:rPr>
              <a:t>???</a:t>
            </a:r>
          </a:p>
          <a:p>
            <a:pPr marL="171450" indent="-171450">
              <a:buFont typeface="Arial" panose="020B0604020202020204" pitchFamily="34" charset="0"/>
              <a:buChar char="•"/>
            </a:pPr>
            <a:r>
              <a:rPr lang="en-US" sz="1200" dirty="0" smtClean="0">
                <a:sym typeface="Wingdings" panose="05000000000000000000" pitchFamily="2" charset="2"/>
              </a:rPr>
              <a:t>Compare with spatial OD – SOD – and temporal OD – TOD – of Zhang, and with spatiotemporal of Zhang - POD</a:t>
            </a:r>
          </a:p>
          <a:p>
            <a:pPr marL="171450" indent="-171450">
              <a:buFont typeface="Arial" panose="020B0604020202020204" pitchFamily="34" charset="0"/>
              <a:buChar char="•"/>
            </a:pPr>
            <a:r>
              <a:rPr lang="en-US" sz="1200" dirty="0" smtClean="0">
                <a:sym typeface="Wingdings" panose="05000000000000000000" pitchFamily="2" charset="2"/>
              </a:rPr>
              <a:t>Takes into account non-spatiotemporal attributes  </a:t>
            </a:r>
            <a:r>
              <a:rPr lang="en-US" sz="1200" b="1" i="1" dirty="0" smtClean="0">
                <a:sym typeface="Wingdings" panose="05000000000000000000" pitchFamily="2" charset="2"/>
              </a:rPr>
              <a:t>IN SCOPE</a:t>
            </a:r>
            <a:endParaRPr lang="en-US" sz="1200" b="1" i="1" dirty="0">
              <a:sym typeface="Wingdings" panose="05000000000000000000" pitchFamily="2" charset="2"/>
            </a:endParaRPr>
          </a:p>
          <a:p>
            <a:pPr marL="628650" lvl="1" indent="-171450">
              <a:buFont typeface="Arial" panose="020B0604020202020204" pitchFamily="34" charset="0"/>
              <a:buChar char="•"/>
            </a:pPr>
            <a:r>
              <a:rPr lang="en-US" sz="1200" dirty="0" smtClean="0">
                <a:sym typeface="Wingdings" panose="05000000000000000000" pitchFamily="2" charset="2"/>
              </a:rPr>
              <a:t>How?</a:t>
            </a:r>
          </a:p>
          <a:p>
            <a:endParaRPr lang="en-US" sz="1200" dirty="0">
              <a:sym typeface="Wingdings" panose="05000000000000000000" pitchFamily="2" charset="2"/>
            </a:endParaRPr>
          </a:p>
          <a:p>
            <a:r>
              <a:rPr lang="en-US" sz="1200" b="1" dirty="0" smtClean="0">
                <a:sym typeface="Wingdings" panose="05000000000000000000" pitchFamily="2" charset="2"/>
              </a:rPr>
              <a:t>Personal conclusion</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Framework is similar to Zhang 2012  hard to compare with </a:t>
            </a:r>
            <a:r>
              <a:rPr lang="en-US" sz="1200" dirty="0" err="1" smtClean="0">
                <a:sym typeface="Wingdings" panose="05000000000000000000" pitchFamily="2" charset="2"/>
              </a:rPr>
              <a:t>SaTScan</a:t>
            </a:r>
            <a:r>
              <a:rPr lang="en-US" sz="1200" dirty="0" smtClean="0">
                <a:sym typeface="Wingdings" panose="05000000000000000000" pitchFamily="2" charset="2"/>
              </a:rPr>
              <a:t> exploratory experiment</a:t>
            </a:r>
          </a:p>
          <a:p>
            <a:pPr marL="171450" indent="-171450">
              <a:buFont typeface="Arial" panose="020B0604020202020204" pitchFamily="34" charset="0"/>
              <a:buChar char="•"/>
            </a:pPr>
            <a:r>
              <a:rPr lang="en-US" sz="1200" dirty="0" smtClean="0">
                <a:sym typeface="Wingdings" panose="05000000000000000000" pitchFamily="2" charset="2"/>
              </a:rPr>
              <a:t>May find really isolated anomalies  thought to detect ONE anomalous point</a:t>
            </a:r>
          </a:p>
          <a:p>
            <a:pPr marL="628650" lvl="1" indent="-171450">
              <a:buFont typeface="Arial" panose="020B0604020202020204" pitchFamily="34" charset="0"/>
              <a:buChar char="•"/>
            </a:pPr>
            <a:r>
              <a:rPr lang="en-US" sz="1200" dirty="0" smtClean="0">
                <a:sym typeface="Wingdings" panose="05000000000000000000" pitchFamily="2" charset="2"/>
              </a:rPr>
              <a:t>=/= collective events because not designed for this, but not sure</a:t>
            </a:r>
          </a:p>
          <a:p>
            <a:pPr marL="285750" indent="-285750">
              <a:buFont typeface="Arial" panose="020B0604020202020204" pitchFamily="34" charset="0"/>
              <a:buChar char="•"/>
            </a:pPr>
            <a:endParaRPr lang="en-US" sz="1200" dirty="0" smtClean="0">
              <a:sym typeface="Wingdings" panose="05000000000000000000" pitchFamily="2" charset="2"/>
            </a:endParaRPr>
          </a:p>
        </p:txBody>
      </p:sp>
    </p:spTree>
    <p:extLst>
      <p:ext uri="{BB962C8B-B14F-4D97-AF65-F5344CB8AC3E}">
        <p14:creationId xmlns:p14="http://schemas.microsoft.com/office/powerpoint/2010/main" val="17615088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Zhang 2012: Statistical OD for Wireless sensor networks</a:t>
              </a:r>
            </a:p>
            <a:p>
              <a:r>
                <a:rPr lang="en-US" sz="2903" b="1" dirty="0" smtClean="0">
                  <a:solidFill>
                    <a:srgbClr val="FFFFFF"/>
                  </a:solidFill>
                  <a:latin typeface="Calibri" panose="020F0502020204030204" pitchFamily="34" charset="0"/>
                  <a:sym typeface="Wingdings" panose="05000000000000000000" pitchFamily="2" charset="2"/>
                </a:rPr>
                <a:t> Point Contextual OD/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46331"/>
          </a:xfrm>
          <a:prstGeom prst="rect">
            <a:avLst/>
          </a:prstGeom>
          <a:noFill/>
        </p:spPr>
        <p:txBody>
          <a:bodyPr wrap="square" rtlCol="0">
            <a:spAutoFit/>
          </a:bodyPr>
          <a:lstStyle/>
          <a:p>
            <a:endParaRPr lang="en-US" sz="1200"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sp>
        <p:nvSpPr>
          <p:cNvPr id="5" name="TextBox 4"/>
          <p:cNvSpPr txBox="1"/>
          <p:nvPr/>
        </p:nvSpPr>
        <p:spPr>
          <a:xfrm>
            <a:off x="605307" y="1236372"/>
            <a:ext cx="10882648" cy="5693866"/>
          </a:xfrm>
          <a:prstGeom prst="rect">
            <a:avLst/>
          </a:prstGeom>
          <a:noFill/>
        </p:spPr>
        <p:txBody>
          <a:bodyPr wrap="square" rtlCol="0">
            <a:spAutoFit/>
          </a:bodyPr>
          <a:lstStyle/>
          <a:p>
            <a:r>
              <a:rPr lang="en-US" sz="1400" b="1" dirty="0" smtClean="0"/>
              <a:t>Category</a:t>
            </a:r>
            <a:r>
              <a:rPr lang="en-US" sz="1400" dirty="0" smtClean="0"/>
              <a:t>: Statistical-TS forecasting per point / Point detection / Online</a:t>
            </a:r>
            <a:endParaRPr lang="en-US" sz="1400" b="1" dirty="0" smtClean="0"/>
          </a:p>
          <a:p>
            <a:endParaRPr lang="en-US" sz="1400" b="1" dirty="0"/>
          </a:p>
          <a:p>
            <a:r>
              <a:rPr lang="en-US" sz="1400" b="1" dirty="0" smtClean="0"/>
              <a:t>Goal:</a:t>
            </a:r>
            <a:r>
              <a:rPr lang="en-US" sz="1400" dirty="0" smtClean="0"/>
              <a:t> detect outlier in sensor network with focus on data quality </a:t>
            </a:r>
            <a:r>
              <a:rPr lang="en-US" sz="1400" dirty="0" smtClean="0">
                <a:sym typeface="Wingdings" panose="05000000000000000000" pitchFamily="2" charset="2"/>
              </a:rPr>
              <a:t> </a:t>
            </a:r>
            <a:r>
              <a:rPr lang="en-US" sz="1400" b="1" i="1" dirty="0" smtClean="0">
                <a:sym typeface="Wingdings" panose="05000000000000000000" pitchFamily="2" charset="2"/>
              </a:rPr>
              <a:t>may be applicable</a:t>
            </a:r>
            <a:endParaRPr lang="en-US" sz="1400" b="1" i="1" dirty="0" smtClean="0"/>
          </a:p>
          <a:p>
            <a:pPr marL="285750" indent="-285750">
              <a:buFont typeface="Wingdings" panose="05000000000000000000" pitchFamily="2" charset="2"/>
              <a:buChar char="à"/>
            </a:pPr>
            <a:r>
              <a:rPr lang="en-US" sz="1400" dirty="0" smtClean="0">
                <a:sym typeface="Wingdings" panose="05000000000000000000" pitchFamily="2" charset="2"/>
              </a:rPr>
              <a:t>Events or just data quality?</a:t>
            </a:r>
          </a:p>
          <a:p>
            <a:pPr marL="285750" indent="-285750">
              <a:buFont typeface="Arial" panose="020B0604020202020204" pitchFamily="34" charset="0"/>
              <a:buChar char="•"/>
            </a:pPr>
            <a:r>
              <a:rPr lang="en-US" sz="1400" dirty="0" smtClean="0">
                <a:sym typeface="Wingdings" panose="05000000000000000000" pitchFamily="2" charset="2"/>
              </a:rPr>
              <a:t>Challenge: low accuracy of sensor acquisition data + classic challenges of WSN  </a:t>
            </a:r>
            <a:r>
              <a:rPr lang="en-US" sz="1400" b="1" i="1" dirty="0" smtClean="0">
                <a:sym typeface="Wingdings" panose="05000000000000000000" pitchFamily="2" charset="2"/>
              </a:rPr>
              <a:t>rather out of scope but may still be applicable</a:t>
            </a:r>
          </a:p>
          <a:p>
            <a:pPr marL="285750" indent="-285750">
              <a:buFont typeface="Arial" panose="020B0604020202020204" pitchFamily="34" charset="0"/>
              <a:buChar char="•"/>
            </a:pPr>
            <a:r>
              <a:rPr lang="en-US" sz="1400" dirty="0" smtClean="0">
                <a:sym typeface="Wingdings" panose="05000000000000000000" pitchFamily="2" charset="2"/>
              </a:rPr>
              <a:t>Two outliers categories: Error </a:t>
            </a:r>
            <a:r>
              <a:rPr lang="en-US" sz="1400" dirty="0" err="1" smtClean="0">
                <a:sym typeface="Wingdings" panose="05000000000000000000" pitchFamily="2" charset="2"/>
              </a:rPr>
              <a:t>vs</a:t>
            </a:r>
            <a:r>
              <a:rPr lang="en-US" sz="1400" dirty="0" smtClean="0">
                <a:sym typeface="Wingdings" panose="05000000000000000000" pitchFamily="2" charset="2"/>
              </a:rPr>
              <a:t> Event</a:t>
            </a:r>
          </a:p>
          <a:p>
            <a:endParaRPr lang="en-US" sz="1400" b="1" dirty="0" smtClean="0"/>
          </a:p>
          <a:p>
            <a:r>
              <a:rPr lang="en-US" sz="1400" b="1" dirty="0" smtClean="0"/>
              <a:t>Model</a:t>
            </a:r>
            <a:endParaRPr lang="en-US" sz="1400" dirty="0" smtClean="0"/>
          </a:p>
          <a:p>
            <a:pPr marL="342900" indent="-342900">
              <a:buFont typeface="+mj-lt"/>
              <a:buAutoNum type="arabicPeriod"/>
            </a:pPr>
            <a:r>
              <a:rPr lang="en-US" sz="1400" b="1" dirty="0" smtClean="0"/>
              <a:t>Temporal outliers</a:t>
            </a:r>
            <a:r>
              <a:rPr lang="en-US" sz="1400" dirty="0" smtClean="0"/>
              <a:t>: for a single sensor, count differs too much from forecasted TS </a:t>
            </a:r>
            <a:r>
              <a:rPr lang="en-US" sz="1400" b="1" i="1" dirty="0" smtClean="0"/>
              <a:t>//</a:t>
            </a:r>
            <a:r>
              <a:rPr lang="en-US" sz="1400" b="1" i="1" dirty="0" err="1" smtClean="0"/>
              <a:t>Guo</a:t>
            </a:r>
            <a:r>
              <a:rPr lang="en-US" sz="1400" b="1" i="1" dirty="0" smtClean="0"/>
              <a:t> 2014 </a:t>
            </a:r>
            <a:r>
              <a:rPr lang="en-US" sz="1400" b="1" i="1" dirty="0" smtClean="0">
                <a:sym typeface="Wingdings" panose="05000000000000000000" pitchFamily="2" charset="2"/>
              </a:rPr>
              <a:t> can be used for parallel monitoring</a:t>
            </a:r>
            <a:endParaRPr lang="en-US" sz="1400" b="1" i="1" dirty="0" smtClean="0"/>
          </a:p>
          <a:p>
            <a:pPr marL="800100" lvl="1" indent="-342900">
              <a:buFont typeface="Arial" panose="020B0604020202020204" pitchFamily="34" charset="0"/>
              <a:buChar char="•"/>
            </a:pPr>
            <a:r>
              <a:rPr lang="en-US" sz="1400" dirty="0" smtClean="0"/>
              <a:t>Time correlation handled by TS analysis and forecasting </a:t>
            </a:r>
            <a:r>
              <a:rPr lang="en-US" sz="1400" dirty="0" smtClean="0">
                <a:sym typeface="Wingdings" panose="05000000000000000000" pitchFamily="2" charset="2"/>
              </a:rPr>
              <a:t> cannot well distinguish error </a:t>
            </a:r>
            <a:r>
              <a:rPr lang="en-US" sz="1400" dirty="0" err="1" smtClean="0">
                <a:sym typeface="Wingdings" panose="05000000000000000000" pitchFamily="2" charset="2"/>
              </a:rPr>
              <a:t>vs</a:t>
            </a:r>
            <a:r>
              <a:rPr lang="en-US" sz="1400" dirty="0" smtClean="0">
                <a:sym typeface="Wingdings" panose="05000000000000000000" pitchFamily="2" charset="2"/>
              </a:rPr>
              <a:t> event</a:t>
            </a:r>
          </a:p>
          <a:p>
            <a:pPr marL="800100" lvl="1" indent="-342900">
              <a:buFont typeface="Arial" panose="020B0604020202020204" pitchFamily="34" charset="0"/>
              <a:buChar char="•"/>
            </a:pPr>
            <a:r>
              <a:rPr lang="en-US" sz="1400" dirty="0" smtClean="0">
                <a:sym typeface="Wingdings" panose="05000000000000000000" pitchFamily="2" charset="2"/>
              </a:rPr>
              <a:t>How to distinguish: depends on anomaly’s duration  event if sequence of 5 consecutive anomalies – very basic</a:t>
            </a:r>
            <a:endParaRPr lang="en-US" sz="1400" dirty="0" smtClean="0"/>
          </a:p>
          <a:p>
            <a:pPr marL="342900" indent="-342900">
              <a:buFont typeface="+mj-lt"/>
              <a:buAutoNum type="arabicPeriod"/>
            </a:pPr>
            <a:r>
              <a:rPr lang="en-US" sz="1400" b="1" dirty="0" smtClean="0"/>
              <a:t>Spatial outliers</a:t>
            </a:r>
            <a:r>
              <a:rPr lang="en-US" sz="1400" dirty="0" smtClean="0"/>
              <a:t>: for a given time, one sensor diverge too much from </a:t>
            </a:r>
            <a:r>
              <a:rPr lang="en-US" sz="1400" dirty="0" err="1" smtClean="0"/>
              <a:t>geostatistics</a:t>
            </a:r>
            <a:r>
              <a:rPr lang="en-US" sz="1400" dirty="0" smtClean="0"/>
              <a:t> model fitted on data </a:t>
            </a:r>
            <a:r>
              <a:rPr lang="en-US" sz="1400" dirty="0" smtClean="0">
                <a:sym typeface="Wingdings" panose="05000000000000000000" pitchFamily="2" charset="2"/>
              </a:rPr>
              <a:t> same</a:t>
            </a:r>
            <a:endParaRPr lang="en-US" sz="1400" dirty="0" smtClean="0"/>
          </a:p>
          <a:p>
            <a:pPr marL="800100" lvl="1" indent="-342900">
              <a:buFont typeface="Arial" panose="020B0604020202020204" pitchFamily="34" charset="0"/>
              <a:buChar char="•"/>
            </a:pPr>
            <a:r>
              <a:rPr lang="en-US" sz="1400" dirty="0" smtClean="0"/>
              <a:t>Space correlation handled with </a:t>
            </a:r>
            <a:r>
              <a:rPr lang="en-US" sz="1400" dirty="0" err="1" smtClean="0"/>
              <a:t>geostatistics</a:t>
            </a:r>
            <a:r>
              <a:rPr lang="en-US" sz="1400" dirty="0" smtClean="0"/>
              <a:t>: </a:t>
            </a:r>
            <a:r>
              <a:rPr lang="en-US" sz="1400" dirty="0" err="1" smtClean="0"/>
              <a:t>i</a:t>
            </a:r>
            <a:r>
              <a:rPr lang="en-US" sz="1400" dirty="0" smtClean="0"/>
              <a:t>.) model by calculating sample </a:t>
            </a:r>
            <a:r>
              <a:rPr lang="en-US" sz="1400" dirty="0" err="1" smtClean="0"/>
              <a:t>variogram</a:t>
            </a:r>
            <a:r>
              <a:rPr lang="en-US" sz="1400" dirty="0" smtClean="0"/>
              <a:t> and fit model ii.) Predict </a:t>
            </a:r>
            <a:r>
              <a:rPr lang="en-US" sz="1400" dirty="0" err="1" smtClean="0"/>
              <a:t>unsampled</a:t>
            </a:r>
            <a:r>
              <a:rPr lang="en-US" sz="1400" dirty="0" smtClean="0"/>
              <a:t> locations</a:t>
            </a:r>
          </a:p>
          <a:p>
            <a:pPr marL="342900" indent="-342900">
              <a:buFont typeface="+mj-lt"/>
              <a:buAutoNum type="arabicPeriod"/>
            </a:pPr>
            <a:r>
              <a:rPr lang="en-US" sz="1400" b="1" dirty="0" smtClean="0"/>
              <a:t>Spatiotemporal outliers</a:t>
            </a:r>
          </a:p>
          <a:p>
            <a:pPr marL="800100" lvl="1" indent="-342900">
              <a:buFont typeface="Arial" panose="020B0604020202020204" pitchFamily="34" charset="0"/>
              <a:buChar char="•"/>
            </a:pPr>
            <a:r>
              <a:rPr lang="en-US" sz="1400" dirty="0" smtClean="0"/>
              <a:t>Temporal-spatial real-data-based OD – TSOD: point identifies temporal outlier </a:t>
            </a:r>
            <a:r>
              <a:rPr lang="en-US" sz="1400" dirty="0" err="1" smtClean="0"/>
              <a:t>anc</a:t>
            </a:r>
            <a:r>
              <a:rPr lang="en-US" sz="1400" dirty="0" smtClean="0"/>
              <a:t> then checks whether also spatial outlier </a:t>
            </a:r>
            <a:r>
              <a:rPr lang="en-US" sz="1400" dirty="0" smtClean="0">
                <a:sym typeface="Wingdings" panose="05000000000000000000" pitchFamily="2" charset="2"/>
              </a:rPr>
              <a:t> fear that too computationally expensive</a:t>
            </a:r>
            <a:endParaRPr lang="en-US" sz="1400" dirty="0" smtClean="0"/>
          </a:p>
          <a:p>
            <a:pPr marL="800100" lvl="1" indent="-342900">
              <a:buFont typeface="Arial" panose="020B0604020202020204" pitchFamily="34" charset="0"/>
              <a:buChar char="•"/>
            </a:pPr>
            <a:r>
              <a:rPr lang="en-US" sz="1400" dirty="0" smtClean="0"/>
              <a:t>Predicted-data-based OD – POD: predict future point value from previous TS analysis and neighbors’ values neighbors’ </a:t>
            </a:r>
            <a:endParaRPr lang="en-US" sz="1400" dirty="0">
              <a:sym typeface="Wingdings" panose="05000000000000000000" pitchFamily="2" charset="2"/>
            </a:endParaRPr>
          </a:p>
          <a:p>
            <a:pPr marL="800100" lvl="1" indent="-342900">
              <a:buFont typeface="Arial" panose="020B0604020202020204" pitchFamily="34" charset="0"/>
              <a:buChar char="•"/>
            </a:pPr>
            <a:r>
              <a:rPr lang="en-US" sz="1400" b="1" i="1" dirty="0" smtClean="0">
                <a:sym typeface="Wingdings" panose="05000000000000000000" pitchFamily="2" charset="2"/>
              </a:rPr>
              <a:t>Will a collective event be detected ? Not sure, seems to be designed to detect a single point anomalous compared to spatial neighbors</a:t>
            </a:r>
          </a:p>
          <a:p>
            <a:r>
              <a:rPr lang="en-US" sz="1400" b="1" i="1" dirty="0" smtClean="0">
                <a:sym typeface="Wingdings" panose="05000000000000000000" pitchFamily="2" charset="2"/>
              </a:rPr>
              <a:t>Single point differs from its direct environment  may be noise if used on our traffic data. What we look for is not the individual points which behave abnormally but the significant event that happen in whole regions</a:t>
            </a:r>
            <a:endParaRPr lang="en-US" sz="1400" dirty="0" smtClean="0"/>
          </a:p>
          <a:p>
            <a:endParaRPr lang="en-US" sz="1400" b="1" dirty="0" smtClean="0"/>
          </a:p>
          <a:p>
            <a:r>
              <a:rPr lang="en-US" sz="1400" b="1" dirty="0" smtClean="0"/>
              <a:t>Experiment: Grand St Bernard</a:t>
            </a:r>
          </a:p>
          <a:p>
            <a:pPr marL="285750" indent="-285750">
              <a:buFont typeface="Arial" panose="020B0604020202020204" pitchFamily="34" charset="0"/>
              <a:buChar char="•"/>
            </a:pPr>
            <a:r>
              <a:rPr lang="en-US" sz="1400" dirty="0" smtClean="0"/>
              <a:t>OD accuracy </a:t>
            </a:r>
            <a:r>
              <a:rPr lang="en-US" sz="1400" dirty="0" smtClean="0">
                <a:sym typeface="Wingdings" panose="05000000000000000000" pitchFamily="2" charset="2"/>
              </a:rPr>
              <a:t> Detection Rate and False Positive Rate on labeled data </a:t>
            </a:r>
            <a:r>
              <a:rPr lang="en-US" sz="1400" b="1" i="1" dirty="0" smtClean="0">
                <a:sym typeface="Wingdings" panose="05000000000000000000" pitchFamily="2" charset="2"/>
              </a:rPr>
              <a:t>not exploratory / not our scope of evaluation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Reference  labelled observations of dataset as “normal” or “anomalous”  three labelling techniques</a:t>
            </a:r>
          </a:p>
          <a:p>
            <a:pPr marL="742950" lvl="1" indent="-285750">
              <a:buFont typeface="Arial" panose="020B0604020202020204" pitchFamily="34" charset="0"/>
              <a:buChar char="•"/>
            </a:pPr>
            <a:r>
              <a:rPr lang="en-US" sz="1400" dirty="0" smtClean="0">
                <a:sym typeface="Wingdings" panose="05000000000000000000" pitchFamily="2" charset="2"/>
              </a:rPr>
              <a:t>Not real-life events, semi-synthetic with no meaning  </a:t>
            </a:r>
            <a:r>
              <a:rPr lang="en-US" sz="1400" b="1" i="1" dirty="0" smtClean="0">
                <a:sym typeface="Wingdings" panose="05000000000000000000" pitchFamily="2" charset="2"/>
              </a:rPr>
              <a:t>cannot compare to </a:t>
            </a:r>
            <a:r>
              <a:rPr lang="en-US" sz="1400" b="1" i="1" dirty="0" err="1" smtClean="0">
                <a:sym typeface="Wingdings" panose="05000000000000000000" pitchFamily="2" charset="2"/>
              </a:rPr>
              <a:t>SaTScan</a:t>
            </a:r>
            <a:r>
              <a:rPr lang="en-US" sz="1400" b="1" i="1" dirty="0" smtClean="0">
                <a:sym typeface="Wingdings" panose="05000000000000000000" pitchFamily="2" charset="2"/>
              </a:rPr>
              <a:t> experiment / no interpretable results</a:t>
            </a:r>
            <a:endParaRPr lang="en-US" sz="1400" b="1" i="1" dirty="0"/>
          </a:p>
        </p:txBody>
      </p:sp>
    </p:spTree>
    <p:extLst>
      <p:ext uri="{BB962C8B-B14F-4D97-AF65-F5344CB8AC3E}">
        <p14:creationId xmlns:p14="http://schemas.microsoft.com/office/powerpoint/2010/main" val="12315082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Zhang 2012: Statistical OD for Wireless sensor networks</a:t>
              </a:r>
            </a:p>
            <a:p>
              <a:r>
                <a:rPr lang="en-US" sz="2903" dirty="0" smtClean="0">
                  <a:solidFill>
                    <a:srgbClr val="FFFFFF"/>
                  </a:solidFill>
                  <a:latin typeface="Calibri" panose="020F0502020204030204" pitchFamily="34" charset="0"/>
                  <a:sym typeface="Wingdings" panose="05000000000000000000" pitchFamily="2" charset="2"/>
                </a:rPr>
                <a: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46331"/>
          </a:xfrm>
          <a:prstGeom prst="rect">
            <a:avLst/>
          </a:prstGeom>
          <a:noFill/>
        </p:spPr>
        <p:txBody>
          <a:bodyPr wrap="square" rtlCol="0">
            <a:spAutoFit/>
          </a:bodyPr>
          <a:lstStyle/>
          <a:p>
            <a:endParaRPr lang="en-US" sz="1200"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grpSp>
        <p:nvGrpSpPr>
          <p:cNvPr id="8" name="Group 7"/>
          <p:cNvGrpSpPr/>
          <p:nvPr/>
        </p:nvGrpSpPr>
        <p:grpSpPr>
          <a:xfrm>
            <a:off x="6998071" y="1417150"/>
            <a:ext cx="4582601" cy="4409315"/>
            <a:chOff x="7126572" y="138807"/>
            <a:chExt cx="4582601" cy="4409315"/>
          </a:xfrm>
        </p:grpSpPr>
        <p:pic>
          <p:nvPicPr>
            <p:cNvPr id="6" name="Picture 5"/>
            <p:cNvPicPr>
              <a:picLocks noChangeAspect="1"/>
            </p:cNvPicPr>
            <p:nvPr/>
          </p:nvPicPr>
          <p:blipFill>
            <a:blip r:embed="rId3"/>
            <a:stretch>
              <a:fillRect/>
            </a:stretch>
          </p:blipFill>
          <p:spPr>
            <a:xfrm>
              <a:off x="7126572" y="138807"/>
              <a:ext cx="4582601" cy="4101538"/>
            </a:xfrm>
            <a:prstGeom prst="rect">
              <a:avLst/>
            </a:prstGeom>
          </p:spPr>
        </p:pic>
        <p:sp>
          <p:nvSpPr>
            <p:cNvPr id="7" name="TextBox 6"/>
            <p:cNvSpPr txBox="1"/>
            <p:nvPr/>
          </p:nvSpPr>
          <p:spPr>
            <a:xfrm>
              <a:off x="8873544" y="4240345"/>
              <a:ext cx="1596980" cy="307777"/>
            </a:xfrm>
            <a:prstGeom prst="rect">
              <a:avLst/>
            </a:prstGeom>
            <a:noFill/>
          </p:spPr>
          <p:txBody>
            <a:bodyPr wrap="square" rtlCol="0">
              <a:spAutoFit/>
            </a:bodyPr>
            <a:lstStyle/>
            <a:p>
              <a:r>
                <a:rPr lang="en-US" sz="1400" dirty="0" smtClean="0"/>
                <a:t>temporal OD</a:t>
              </a:r>
              <a:endParaRPr lang="en-US" sz="1400" dirty="0"/>
            </a:p>
          </p:txBody>
        </p:sp>
      </p:grpSp>
      <p:pic>
        <p:nvPicPr>
          <p:cNvPr id="9" name="Picture 8"/>
          <p:cNvPicPr>
            <a:picLocks noChangeAspect="1"/>
          </p:cNvPicPr>
          <p:nvPr/>
        </p:nvPicPr>
        <p:blipFill>
          <a:blip r:embed="rId4"/>
          <a:stretch>
            <a:fillRect/>
          </a:stretch>
        </p:blipFill>
        <p:spPr>
          <a:xfrm>
            <a:off x="563679" y="1102578"/>
            <a:ext cx="5602786" cy="5038461"/>
          </a:xfrm>
          <a:prstGeom prst="rect">
            <a:avLst/>
          </a:prstGeom>
        </p:spPr>
      </p:pic>
      <p:sp>
        <p:nvSpPr>
          <p:cNvPr id="2" name="TextBox 1"/>
          <p:cNvSpPr txBox="1"/>
          <p:nvPr/>
        </p:nvSpPr>
        <p:spPr>
          <a:xfrm>
            <a:off x="2614411" y="6141039"/>
            <a:ext cx="2382592" cy="369332"/>
          </a:xfrm>
          <a:prstGeom prst="rect">
            <a:avLst/>
          </a:prstGeom>
          <a:noFill/>
        </p:spPr>
        <p:txBody>
          <a:bodyPr wrap="square" rtlCol="0">
            <a:spAutoFit/>
          </a:bodyPr>
          <a:lstStyle/>
          <a:p>
            <a:r>
              <a:rPr lang="en-US" dirty="0" smtClean="0"/>
              <a:t>Spatial OD</a:t>
            </a:r>
            <a:endParaRPr lang="en-US" dirty="0"/>
          </a:p>
        </p:txBody>
      </p:sp>
      <p:sp>
        <p:nvSpPr>
          <p:cNvPr id="4" name="Oval 3"/>
          <p:cNvSpPr/>
          <p:nvPr/>
        </p:nvSpPr>
        <p:spPr>
          <a:xfrm>
            <a:off x="5410200" y="3857625"/>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14975" y="3384257"/>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98848" y="4336757"/>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433416">
            <a:off x="7570648" y="4457700"/>
            <a:ext cx="1649552" cy="6982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042824">
            <a:off x="9332601" y="4505034"/>
            <a:ext cx="829034" cy="2603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5672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16662"/>
            <a:ext cx="11217498" cy="5693866"/>
          </a:xfrm>
          <a:prstGeom prst="rect">
            <a:avLst/>
          </a:prstGeom>
          <a:noFill/>
        </p:spPr>
        <p:txBody>
          <a:bodyPr wrap="square" rtlCol="0">
            <a:spAutoFit/>
          </a:bodyPr>
          <a:lstStyle/>
          <a:p>
            <a:r>
              <a:rPr lang="en-US" sz="1300" b="1" i="1" dirty="0" smtClean="0"/>
              <a:t>Global: think of examples and counter-examples to illustrate use of different techniques</a:t>
            </a:r>
            <a:endParaRPr lang="en-US" sz="1300" dirty="0" smtClean="0"/>
          </a:p>
          <a:p>
            <a:pPr marL="285750" indent="-285750">
              <a:buFont typeface="Arial" panose="020B0604020202020204" pitchFamily="34" charset="0"/>
              <a:buChar char="•"/>
            </a:pPr>
            <a:r>
              <a:rPr lang="en-US" sz="1300" dirty="0" smtClean="0"/>
              <a:t>If you discover spatial outliers at each time step and then compare time steps, you will not find a 90% counts over a 1 week period, because each 90% counts day taken individually is not sufficient to trigger the spatial alarm</a:t>
            </a:r>
          </a:p>
          <a:p>
            <a:pPr marL="742950" lvl="1" indent="-285750">
              <a:buFont typeface="Wingdings" panose="05000000000000000000" pitchFamily="2" charset="2"/>
              <a:buChar char="à"/>
            </a:pPr>
            <a:r>
              <a:rPr lang="en-US" sz="1300" dirty="0" smtClean="0">
                <a:sym typeface="Wingdings" panose="05000000000000000000" pitchFamily="2" charset="2"/>
              </a:rPr>
              <a:t>you would detect it with a </a:t>
            </a:r>
            <a:r>
              <a:rPr lang="en-US" sz="1300" dirty="0" err="1" smtClean="0">
                <a:sym typeface="Wingdings" panose="05000000000000000000" pitchFamily="2" charset="2"/>
              </a:rPr>
              <a:t>SaTScan</a:t>
            </a:r>
            <a:r>
              <a:rPr lang="en-US" sz="1300" dirty="0" smtClean="0">
                <a:sym typeface="Wingdings" panose="05000000000000000000" pitchFamily="2" charset="2"/>
              </a:rPr>
              <a:t>-like tool which takes time into account</a:t>
            </a:r>
          </a:p>
          <a:p>
            <a:pPr marL="742950" lvl="1" indent="-285750">
              <a:buFont typeface="Wingdings" panose="05000000000000000000" pitchFamily="2" charset="2"/>
              <a:buChar char="à"/>
            </a:pPr>
            <a:r>
              <a:rPr lang="en-US" sz="1300" dirty="0" smtClean="0">
                <a:sym typeface="Wingdings" panose="05000000000000000000" pitchFamily="2" charset="2"/>
              </a:rPr>
              <a:t>But it is fine if you look for striking events and not too fine ones // reflection on striking events in </a:t>
            </a:r>
            <a:r>
              <a:rPr lang="en-US" sz="1300" dirty="0" err="1" smtClean="0">
                <a:sym typeface="Wingdings" panose="05000000000000000000" pitchFamily="2" charset="2"/>
              </a:rPr>
              <a:t>topo</a:t>
            </a:r>
            <a:r>
              <a:rPr lang="en-US" sz="1300" dirty="0" smtClean="0">
                <a:sym typeface="Wingdings" panose="05000000000000000000" pitchFamily="2" charset="2"/>
              </a:rPr>
              <a:t> </a:t>
            </a:r>
            <a:r>
              <a:rPr lang="en-US" sz="1300" dirty="0" err="1" smtClean="0">
                <a:sym typeface="Wingdings" panose="05000000000000000000" pitchFamily="2" charset="2"/>
              </a:rPr>
              <a:t>vs</a:t>
            </a:r>
            <a:r>
              <a:rPr lang="en-US" sz="1300" dirty="0" smtClean="0">
                <a:sym typeface="Wingdings" panose="05000000000000000000" pitchFamily="2" charset="2"/>
              </a:rPr>
              <a:t> more subtle events with Neill</a:t>
            </a:r>
            <a:endParaRPr lang="en-US" sz="1300" dirty="0" smtClean="0"/>
          </a:p>
          <a:p>
            <a:endParaRPr lang="en-US" sz="1300" b="1" dirty="0"/>
          </a:p>
          <a:p>
            <a:r>
              <a:rPr lang="en-US" sz="1300" b="1" dirty="0" smtClean="0"/>
              <a:t>Time management</a:t>
            </a:r>
            <a:endParaRPr lang="en-US" sz="1300" dirty="0" smtClean="0"/>
          </a:p>
          <a:p>
            <a:pPr marL="342900" indent="-342900">
              <a:buFont typeface="+mj-lt"/>
              <a:buAutoNum type="arabicPeriod"/>
            </a:pPr>
            <a:r>
              <a:rPr lang="en-US" sz="1300" u="sng" dirty="0" smtClean="0"/>
              <a:t>Spatial outlier applied independently on different time frames</a:t>
            </a:r>
            <a:r>
              <a:rPr lang="en-US" sz="1300" dirty="0" smtClean="0"/>
              <a:t>, and then linking outliers from different time frames</a:t>
            </a:r>
          </a:p>
          <a:p>
            <a:pPr marL="742950" lvl="1" indent="-285750">
              <a:buFont typeface="Wingdings" panose="05000000000000000000" pitchFamily="2" charset="2"/>
              <a:buChar char="à"/>
            </a:pPr>
            <a:r>
              <a:rPr lang="en-US" sz="1300" dirty="0" smtClean="0">
                <a:sym typeface="Wingdings" panose="05000000000000000000" pitchFamily="2" charset="2"/>
              </a:rPr>
              <a:t>Lu 2004: detection of region outliers at each time step, and then track center of regions over time steps</a:t>
            </a:r>
          </a:p>
          <a:p>
            <a:pPr marL="742950" lvl="1" indent="-285750">
              <a:buFont typeface="Wingdings" panose="05000000000000000000" pitchFamily="2" charset="2"/>
              <a:buChar char="à"/>
            </a:pPr>
            <a:r>
              <a:rPr lang="en-US" sz="1300" dirty="0" smtClean="0">
                <a:sym typeface="Wingdings" panose="05000000000000000000" pitchFamily="2" charset="2"/>
              </a:rPr>
              <a:t>Wu 2010 </a:t>
            </a:r>
            <a:r>
              <a:rPr lang="en-US" sz="1300" dirty="0" err="1" smtClean="0">
                <a:sym typeface="Wingdings" panose="05000000000000000000" pitchFamily="2" charset="2"/>
              </a:rPr>
              <a:t>Outstrech</a:t>
            </a:r>
            <a:r>
              <a:rPr lang="en-US" sz="1300" dirty="0" smtClean="0">
                <a:sym typeface="Wingdings" panose="05000000000000000000" pitchFamily="2" charset="2"/>
              </a:rPr>
              <a:t>: </a:t>
            </a:r>
            <a:r>
              <a:rPr lang="en-US" sz="1300" dirty="0" err="1" smtClean="0">
                <a:sym typeface="Wingdings" panose="05000000000000000000" pitchFamily="2" charset="2"/>
              </a:rPr>
              <a:t>SaTScan</a:t>
            </a:r>
            <a:r>
              <a:rPr lang="en-US" sz="1300" dirty="0" smtClean="0">
                <a:sym typeface="Wingdings" panose="05000000000000000000" pitchFamily="2" charset="2"/>
              </a:rPr>
              <a:t> variant applied at each time step  region outlier, and stretch region outlier monitored at other time steps</a:t>
            </a:r>
          </a:p>
          <a:p>
            <a:pPr marL="742950" lvl="1" indent="-285750">
              <a:buFont typeface="Wingdings" panose="05000000000000000000" pitchFamily="2" charset="2"/>
              <a:buChar char="à"/>
            </a:pPr>
            <a:r>
              <a:rPr lang="en-US" sz="1300" dirty="0" smtClean="0">
                <a:sym typeface="Wingdings" panose="05000000000000000000" pitchFamily="2" charset="2"/>
              </a:rPr>
              <a:t>Topology paper: spot spatial anomalous regions, and then compare them between different time steps</a:t>
            </a:r>
          </a:p>
          <a:p>
            <a:pPr marL="742950" lvl="1" indent="-285750">
              <a:buFont typeface="Wingdings" panose="05000000000000000000" pitchFamily="2" charset="2"/>
              <a:buChar char="à"/>
            </a:pPr>
            <a:r>
              <a:rPr lang="en-US" sz="1300" b="1" i="1" dirty="0" smtClean="0">
                <a:sym typeface="Wingdings" panose="05000000000000000000" pitchFamily="2" charset="2"/>
              </a:rPr>
              <a:t>You could use any spatial technique and compare the outputted regions with whatever method you prefer</a:t>
            </a:r>
          </a:p>
          <a:p>
            <a:pPr marL="1200150" lvl="2" indent="-285750">
              <a:buFont typeface="Wingdings" panose="05000000000000000000" pitchFamily="2" charset="2"/>
              <a:buChar char="Ø"/>
            </a:pPr>
            <a:r>
              <a:rPr lang="en-US" sz="1300" dirty="0" smtClean="0">
                <a:sym typeface="Wingdings" panose="05000000000000000000" pitchFamily="2" charset="2"/>
              </a:rPr>
              <a:t>Comparing  </a:t>
            </a:r>
            <a:r>
              <a:rPr lang="en-US" sz="1300" u="sng" dirty="0" smtClean="0">
                <a:sym typeface="Wingdings" panose="05000000000000000000" pitchFamily="2" charset="2"/>
              </a:rPr>
              <a:t>consecutive time steps</a:t>
            </a:r>
            <a:r>
              <a:rPr lang="en-US" sz="1300" dirty="0" smtClean="0">
                <a:sym typeface="Wingdings" panose="05000000000000000000" pitchFamily="2" charset="2"/>
              </a:rPr>
              <a:t>: </a:t>
            </a:r>
            <a:r>
              <a:rPr lang="en-US" sz="1300" dirty="0" err="1" smtClean="0">
                <a:sym typeface="Wingdings" panose="05000000000000000000" pitchFamily="2" charset="2"/>
              </a:rPr>
              <a:t>Outstrech</a:t>
            </a:r>
            <a:r>
              <a:rPr lang="en-US" sz="1300" dirty="0" smtClean="0">
                <a:sym typeface="Wingdings" panose="05000000000000000000" pitchFamily="2" charset="2"/>
              </a:rPr>
              <a:t>, Lu 2004</a:t>
            </a:r>
          </a:p>
          <a:p>
            <a:pPr marL="1200150" lvl="2" indent="-285750">
              <a:buFont typeface="Wingdings" panose="05000000000000000000" pitchFamily="2" charset="2"/>
              <a:buChar char="Ø"/>
            </a:pPr>
            <a:r>
              <a:rPr lang="en-US" sz="1300" dirty="0" smtClean="0">
                <a:sym typeface="Wingdings" panose="05000000000000000000" pitchFamily="2" charset="2"/>
              </a:rPr>
              <a:t>Comparing </a:t>
            </a:r>
            <a:r>
              <a:rPr lang="en-US" sz="1300" u="sng" dirty="0" smtClean="0">
                <a:sym typeface="Wingdings" panose="05000000000000000000" pitchFamily="2" charset="2"/>
              </a:rPr>
              <a:t>with any subset of time steps </a:t>
            </a:r>
            <a:r>
              <a:rPr lang="en-US" sz="1300" dirty="0" smtClean="0">
                <a:sym typeface="Wingdings" panose="05000000000000000000" pitchFamily="2" charset="2"/>
              </a:rPr>
              <a:t>~ Topology</a:t>
            </a:r>
          </a:p>
          <a:p>
            <a:pPr marL="1200150" lvl="2" indent="-285750">
              <a:buFont typeface="Wingdings" panose="05000000000000000000" pitchFamily="2" charset="2"/>
              <a:buChar char="Ø"/>
            </a:pPr>
            <a:r>
              <a:rPr lang="en-US" sz="1300" dirty="0" smtClean="0">
                <a:sym typeface="Wingdings" panose="05000000000000000000" pitchFamily="2" charset="2"/>
              </a:rPr>
              <a:t>Can use different comparison: of spatial extension, of integral value, of mean value… // Topology</a:t>
            </a:r>
          </a:p>
          <a:p>
            <a:pPr marL="342900" indent="-342900">
              <a:buFont typeface="+mj-lt"/>
              <a:buAutoNum type="arabicPeriod"/>
            </a:pPr>
            <a:r>
              <a:rPr lang="en-US" sz="1300" u="sng" dirty="0" smtClean="0">
                <a:sym typeface="Wingdings" panose="05000000000000000000" pitchFamily="2" charset="2"/>
              </a:rPr>
              <a:t>Look for ST region with time as another dimension </a:t>
            </a:r>
            <a:r>
              <a:rPr lang="en-US" sz="1300" dirty="0" smtClean="0">
                <a:sym typeface="Wingdings" panose="05000000000000000000" pitchFamily="2" charset="2"/>
              </a:rPr>
              <a:t>//</a:t>
            </a:r>
            <a:r>
              <a:rPr lang="en-US" sz="1300" dirty="0" err="1" smtClean="0">
                <a:sym typeface="Wingdings" panose="05000000000000000000" pitchFamily="2" charset="2"/>
              </a:rPr>
              <a:t>SaTScan</a:t>
            </a:r>
            <a:r>
              <a:rPr lang="en-US" sz="1300" dirty="0" smtClean="0">
                <a:sym typeface="Wingdings" panose="05000000000000000000" pitchFamily="2" charset="2"/>
              </a:rPr>
              <a:t> style, cylinder </a:t>
            </a:r>
          </a:p>
          <a:p>
            <a:pPr lvl="1"/>
            <a:r>
              <a:rPr lang="en-US" sz="1300" dirty="0" smtClean="0">
                <a:sym typeface="Wingdings" panose="05000000000000000000" pitchFamily="2" charset="2"/>
              </a:rPr>
              <a:t> consider a fixed time window: most w recent days / consecutive time steps – ex:??</a:t>
            </a:r>
          </a:p>
          <a:p>
            <a:pPr marL="342900" indent="-342900">
              <a:buFont typeface="+mj-lt"/>
              <a:buAutoNum type="arabicPeriod"/>
            </a:pPr>
            <a:r>
              <a:rPr lang="en-US" sz="1300" u="sng" dirty="0" smtClean="0">
                <a:sym typeface="Wingdings" panose="05000000000000000000" pitchFamily="2" charset="2"/>
              </a:rPr>
              <a:t>Define adaptable neighborhoods / clusters</a:t>
            </a:r>
            <a:r>
              <a:rPr lang="en-US" sz="1300" dirty="0" smtClean="0">
                <a:sym typeface="Wingdings" panose="05000000000000000000" pitchFamily="2" charset="2"/>
              </a:rPr>
              <a:t>: includes time step if similar enough</a:t>
            </a:r>
          </a:p>
          <a:p>
            <a:pPr marL="742950" lvl="1" indent="-285750">
              <a:buFont typeface="Wingdings" panose="05000000000000000000" pitchFamily="2" charset="2"/>
              <a:buChar char="à"/>
            </a:pPr>
            <a:r>
              <a:rPr lang="en-US" sz="1300" dirty="0" smtClean="0">
                <a:sym typeface="Wingdings" panose="05000000000000000000" pitchFamily="2" charset="2"/>
              </a:rPr>
              <a:t>ST-DBSCAN</a:t>
            </a:r>
            <a:endParaRPr lang="en-US" sz="1300" dirty="0">
              <a:sym typeface="Wingdings" panose="05000000000000000000" pitchFamily="2" charset="2"/>
            </a:endParaRPr>
          </a:p>
          <a:p>
            <a:pPr marL="742950" lvl="1" indent="-285750">
              <a:buFont typeface="Wingdings" panose="05000000000000000000" pitchFamily="2" charset="2"/>
              <a:buChar char="à"/>
            </a:pPr>
            <a:r>
              <a:rPr lang="en-US" sz="1300" dirty="0" smtClean="0">
                <a:sym typeface="Wingdings" panose="05000000000000000000" pitchFamily="2" charset="2"/>
              </a:rPr>
              <a:t>McGuire : discovering coherent STN</a:t>
            </a:r>
          </a:p>
          <a:p>
            <a:endParaRPr lang="en-US" sz="1300" dirty="0">
              <a:sym typeface="Wingdings" panose="05000000000000000000" pitchFamily="2" charset="2"/>
            </a:endParaRPr>
          </a:p>
          <a:p>
            <a:r>
              <a:rPr lang="en-US" sz="1300" b="1" dirty="0" smtClean="0">
                <a:sym typeface="Wingdings" panose="05000000000000000000" pitchFamily="2" charset="2"/>
              </a:rPr>
              <a:t>Comparison to baseline</a:t>
            </a:r>
          </a:p>
          <a:p>
            <a:pPr marL="285750" indent="-285750">
              <a:buFont typeface="Arial" panose="020B0604020202020204" pitchFamily="34" charset="0"/>
              <a:buChar char="•"/>
            </a:pPr>
            <a:r>
              <a:rPr lang="en-US" sz="1300" b="1" dirty="0" smtClean="0">
                <a:sym typeface="Wingdings" panose="05000000000000000000" pitchFamily="2" charset="2"/>
              </a:rPr>
              <a:t>Threshold</a:t>
            </a:r>
            <a:r>
              <a:rPr lang="en-US" sz="1300" dirty="0" smtClean="0">
                <a:sym typeface="Wingdings" panose="05000000000000000000" pitchFamily="2" charset="2"/>
              </a:rPr>
              <a:t> on difference to baseline: mean, regression fit to data</a:t>
            </a:r>
          </a:p>
          <a:p>
            <a:pPr marL="285750" indent="-285750">
              <a:buFont typeface="Arial" panose="020B0604020202020204" pitchFamily="34" charset="0"/>
              <a:buChar char="•"/>
            </a:pPr>
            <a:r>
              <a:rPr lang="en-US" sz="1300" b="1" dirty="0" smtClean="0">
                <a:sym typeface="Wingdings" panose="05000000000000000000" pitchFamily="2" charset="2"/>
              </a:rPr>
              <a:t>Statistical</a:t>
            </a:r>
            <a:r>
              <a:rPr lang="en-US" sz="1300" dirty="0" smtClean="0">
                <a:sym typeface="Wingdings" panose="05000000000000000000" pitchFamily="2" charset="2"/>
              </a:rPr>
              <a:t> test</a:t>
            </a:r>
          </a:p>
          <a:p>
            <a:pPr marL="742950" lvl="1" indent="-285750">
              <a:buFont typeface="Wingdings" panose="05000000000000000000" pitchFamily="2" charset="2"/>
              <a:buChar char="à"/>
            </a:pPr>
            <a:r>
              <a:rPr lang="en-US" sz="1300" dirty="0" smtClean="0">
                <a:sym typeface="Wingdings" panose="05000000000000000000" pitchFamily="2" charset="2"/>
              </a:rPr>
              <a:t>Exact: chi-square…</a:t>
            </a:r>
          </a:p>
          <a:p>
            <a:pPr marL="742950" lvl="1" indent="-285750">
              <a:buFont typeface="Wingdings" panose="05000000000000000000" pitchFamily="2" charset="2"/>
              <a:buChar char="à"/>
            </a:pPr>
            <a:r>
              <a:rPr lang="en-US" sz="1300" dirty="0" smtClean="0">
                <a:sym typeface="Wingdings" panose="05000000000000000000" pitchFamily="2" charset="2"/>
              </a:rPr>
              <a:t>Monte-Carlo  randomization</a:t>
            </a:r>
          </a:p>
          <a:p>
            <a:pPr lvl="1"/>
            <a:r>
              <a:rPr lang="en-US" sz="1300" dirty="0" smtClean="0">
                <a:sym typeface="Wingdings" panose="05000000000000000000" pitchFamily="2" charset="2"/>
              </a:rPr>
              <a:t>// on ratio to baseline: LRT ratio model on region explored / model rest of data</a:t>
            </a:r>
          </a:p>
        </p:txBody>
      </p:sp>
      <p:sp>
        <p:nvSpPr>
          <p:cNvPr id="2" name="Rectangle 1"/>
          <p:cNvSpPr/>
          <p:nvPr/>
        </p:nvSpPr>
        <p:spPr>
          <a:xfrm>
            <a:off x="8509651" y="702046"/>
            <a:ext cx="3060879" cy="44944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706942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Zhang 2012: Statistical OD for Wireless sensor </a:t>
              </a:r>
              <a:r>
                <a:rPr lang="en-US" sz="2903" b="1" dirty="0" smtClean="0">
                  <a:solidFill>
                    <a:srgbClr val="FFFFFF"/>
                  </a:solidFill>
                  <a:latin typeface="Calibri" panose="020F0502020204030204" pitchFamily="34" charset="0"/>
                </a:rPr>
                <a:t>networks</a:t>
              </a:r>
              <a:endParaRPr lang="en-US" sz="2903" b="1" dirty="0">
                <a:solidFill>
                  <a:srgbClr val="FFFFFF"/>
                </a:solidFill>
                <a:latin typeface="Calibri" panose="020F0502020204030204" pitchFamily="34" charset="0"/>
              </a:endParaRPr>
            </a:p>
          </p:txBody>
        </p:sp>
      </p:grpSp>
      <p:pic>
        <p:nvPicPr>
          <p:cNvPr id="4" name="Picture 3"/>
          <p:cNvPicPr>
            <a:picLocks noChangeAspect="1"/>
          </p:cNvPicPr>
          <p:nvPr/>
        </p:nvPicPr>
        <p:blipFill>
          <a:blip r:embed="rId3"/>
          <a:stretch>
            <a:fillRect/>
          </a:stretch>
        </p:blipFill>
        <p:spPr>
          <a:xfrm>
            <a:off x="2425700" y="974993"/>
            <a:ext cx="6261751" cy="5348016"/>
          </a:xfrm>
          <a:prstGeom prst="rect">
            <a:avLst/>
          </a:prstGeom>
        </p:spPr>
      </p:pic>
      <p:sp>
        <p:nvSpPr>
          <p:cNvPr id="2" name="TextBox 1"/>
          <p:cNvSpPr txBox="1"/>
          <p:nvPr/>
        </p:nvSpPr>
        <p:spPr>
          <a:xfrm>
            <a:off x="4610100" y="6323009"/>
            <a:ext cx="2755900" cy="369332"/>
          </a:xfrm>
          <a:prstGeom prst="rect">
            <a:avLst/>
          </a:prstGeom>
          <a:noFill/>
        </p:spPr>
        <p:txBody>
          <a:bodyPr wrap="square" rtlCol="0">
            <a:spAutoFit/>
          </a:bodyPr>
          <a:lstStyle/>
          <a:p>
            <a:r>
              <a:rPr lang="en-US" dirty="0" smtClean="0"/>
              <a:t>Spatiotemporal outlier</a:t>
            </a:r>
            <a:endParaRPr lang="en-US" dirty="0"/>
          </a:p>
        </p:txBody>
      </p:sp>
      <p:sp>
        <p:nvSpPr>
          <p:cNvPr id="8" name="Oval 7"/>
          <p:cNvSpPr/>
          <p:nvPr/>
        </p:nvSpPr>
        <p:spPr>
          <a:xfrm rot="20433416">
            <a:off x="6819357" y="4382576"/>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433416">
            <a:off x="6920064" y="3361337"/>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433416">
            <a:off x="7161361" y="3479503"/>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433416">
            <a:off x="7655914" y="3192548"/>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0633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Using Point anomaly detection to detect events in spatial time series data</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Global reflection slide</a:t>
              </a:r>
              <a:endParaRPr lang="en-US" sz="2903" b="1" dirty="0">
                <a:solidFill>
                  <a:srgbClr val="FFFFFF"/>
                </a:solidFill>
                <a:latin typeface="Calibri" panose="020F0502020204030204" pitchFamily="34" charset="0"/>
              </a:endParaRPr>
            </a:p>
          </p:txBody>
        </p:sp>
      </p:grpSp>
      <p:sp>
        <p:nvSpPr>
          <p:cNvPr id="3" name="TextBox 2"/>
          <p:cNvSpPr txBox="1"/>
          <p:nvPr/>
        </p:nvSpPr>
        <p:spPr>
          <a:xfrm>
            <a:off x="698500" y="1384300"/>
            <a:ext cx="10934700" cy="2308324"/>
          </a:xfrm>
          <a:prstGeom prst="rect">
            <a:avLst/>
          </a:prstGeom>
          <a:noFill/>
        </p:spPr>
        <p:txBody>
          <a:bodyPr wrap="square" rtlCol="0">
            <a:spAutoFit/>
          </a:bodyPr>
          <a:lstStyle/>
          <a:p>
            <a:pPr marL="342900" indent="-342900">
              <a:buAutoNum type="arabicPeriod"/>
            </a:pPr>
            <a:r>
              <a:rPr lang="en-US" dirty="0" smtClean="0"/>
              <a:t>Input design</a:t>
            </a:r>
          </a:p>
          <a:p>
            <a:pPr marL="800100" lvl="1" indent="-342900">
              <a:buFont typeface="Arial" panose="020B0604020202020204" pitchFamily="34" charset="0"/>
              <a:buChar char="•"/>
            </a:pPr>
            <a:r>
              <a:rPr lang="en-US" dirty="0" smtClean="0"/>
              <a:t>Depending on the events you want to find, you adjust the grid resolution </a:t>
            </a:r>
            <a:r>
              <a:rPr lang="en-US" dirty="0" smtClean="0">
                <a:sym typeface="Wingdings" panose="05000000000000000000" pitchFamily="2" charset="2"/>
              </a:rPr>
              <a:t> event spatial extend = grid res</a:t>
            </a:r>
            <a:endParaRPr lang="en-US" dirty="0" smtClean="0"/>
          </a:p>
          <a:p>
            <a:pPr marL="342900" indent="-342900">
              <a:buAutoNum type="arabicPeriod"/>
            </a:pPr>
            <a:r>
              <a:rPr lang="en-US" dirty="0" smtClean="0"/>
              <a:t>Point outlier clustering</a:t>
            </a:r>
          </a:p>
          <a:p>
            <a:pPr marL="800100" lvl="1" indent="-342900">
              <a:buFont typeface="Arial" panose="020B0604020202020204" pitchFamily="34" charset="0"/>
              <a:buChar char="•"/>
            </a:pPr>
            <a:r>
              <a:rPr lang="en-US" dirty="0" smtClean="0"/>
              <a:t>Group individual anomalous points as post-processing</a:t>
            </a:r>
          </a:p>
          <a:p>
            <a:endParaRPr lang="en-US" dirty="0"/>
          </a:p>
          <a:p>
            <a:r>
              <a:rPr lang="en-US" dirty="0" smtClean="0"/>
              <a:t>Those methods may depend on AD technique</a:t>
            </a:r>
          </a:p>
          <a:p>
            <a:pPr marL="285750" indent="-285750">
              <a:buFont typeface="Arial" panose="020B0604020202020204" pitchFamily="34" charset="0"/>
              <a:buChar char="•"/>
            </a:pPr>
            <a:r>
              <a:rPr lang="en-US" dirty="0" smtClean="0"/>
              <a:t>Temporal OD parallel monitoring // </a:t>
            </a:r>
            <a:r>
              <a:rPr lang="en-US" dirty="0" err="1" smtClean="0"/>
              <a:t>Guo</a:t>
            </a:r>
            <a:r>
              <a:rPr lang="en-US" dirty="0" smtClean="0"/>
              <a:t> 2014</a:t>
            </a:r>
          </a:p>
          <a:p>
            <a:pPr marL="285750" indent="-285750">
              <a:buFont typeface="Arial" panose="020B0604020202020204" pitchFamily="34" charset="0"/>
              <a:buChar char="•"/>
            </a:pPr>
            <a:r>
              <a:rPr lang="en-US" dirty="0" smtClean="0"/>
              <a:t>STOD // Zhang 2012</a:t>
            </a:r>
            <a:endParaRPr lang="en-US" dirty="0"/>
          </a:p>
        </p:txBody>
      </p:sp>
    </p:spTree>
    <p:extLst>
      <p:ext uri="{BB962C8B-B14F-4D97-AF65-F5344CB8AC3E}">
        <p14:creationId xmlns:p14="http://schemas.microsoft.com/office/powerpoint/2010/main" val="172655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Chawla 2006: SLOM: Spatial Local Outlier Measure, </a:t>
              </a:r>
              <a:r>
                <a:rPr lang="en-US" sz="2903" b="1" i="1" dirty="0" smtClean="0">
                  <a:solidFill>
                    <a:srgbClr val="FFFFFF"/>
                  </a:solidFill>
                  <a:latin typeface="Calibri" panose="020F0502020204030204" pitchFamily="34" charset="0"/>
                </a:rPr>
                <a:t>Same </a:t>
              </a:r>
              <a:r>
                <a:rPr lang="en-US" sz="2903" b="1" i="1" dirty="0" smtClean="0">
                  <a:solidFill>
                    <a:srgbClr val="FFFFFF"/>
                  </a:solidFill>
                  <a:latin typeface="Calibri" panose="020F0502020204030204" pitchFamily="34" charset="0"/>
                  <a:sym typeface="Wingdings" panose="05000000000000000000" pitchFamily="2" charset="2"/>
                </a:rPr>
                <a:t>as </a:t>
              </a:r>
              <a:r>
                <a:rPr lang="en-US" sz="2903" b="1" i="1" dirty="0">
                  <a:solidFill>
                    <a:srgbClr val="FFFFFF"/>
                  </a:solidFill>
                  <a:latin typeface="Calibri" panose="020F0502020204030204" pitchFamily="34" charset="0"/>
                  <a:sym typeface="Wingdings" panose="05000000000000000000" pitchFamily="2" charset="2"/>
                </a:rPr>
                <a:t>Chawla 2004</a:t>
              </a:r>
              <a:endParaRPr lang="en-US" sz="2903" b="1" dirty="0" smtClean="0">
                <a:solidFill>
                  <a:srgbClr val="FFFFFF"/>
                </a:solidFill>
                <a:latin typeface="Calibri" panose="020F0502020204030204" pitchFamily="34" charset="0"/>
              </a:endParaRP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detection , only Spatial  P2</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Supervised – Density based – </a:t>
            </a:r>
            <a:r>
              <a:rPr lang="en-US" sz="1400" b="1" dirty="0" smtClean="0"/>
              <a:t>Point contextual (local) </a:t>
            </a:r>
            <a:r>
              <a:rPr lang="en-US" sz="1400" dirty="0" smtClean="0"/>
              <a:t>Outlier – Scoring </a:t>
            </a:r>
            <a:r>
              <a:rPr lang="en-US" sz="1400" dirty="0" err="1" smtClean="0"/>
              <a:t>vs</a:t>
            </a:r>
            <a:r>
              <a:rPr lang="en-US" sz="1400" dirty="0" smtClean="0"/>
              <a:t> Label method - Offline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Capture local behavior in spatial neighborhood / removes outliers in too unstable regions because </a:t>
            </a:r>
            <a:r>
              <a:rPr lang="en-US" sz="1400" dirty="0">
                <a:sym typeface="Wingdings" panose="05000000000000000000" pitchFamily="2" charset="2"/>
              </a:rPr>
              <a:t>i</a:t>
            </a:r>
            <a:r>
              <a:rPr lang="en-US" sz="1400" dirty="0" smtClean="0">
                <a:sym typeface="Wingdings" panose="05000000000000000000" pitchFamily="2" charset="2"/>
              </a:rPr>
              <a:t>nsignificant</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Takes into account spatial autocorrelation and spatial </a:t>
            </a:r>
            <a:r>
              <a:rPr lang="en-US" sz="1400" dirty="0" err="1" smtClean="0">
                <a:sym typeface="Wingdings" panose="05000000000000000000" pitchFamily="2" charset="2"/>
              </a:rPr>
              <a:t>heteroscedascticity</a:t>
            </a:r>
            <a:r>
              <a:rPr lang="en-US" sz="1400" dirty="0" smtClean="0">
                <a:sym typeface="Wingdings" panose="05000000000000000000" pitchFamily="2" charset="2"/>
              </a:rPr>
              <a:t>: not uniform variance in space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multivariate data</a:t>
            </a:r>
          </a:p>
          <a:p>
            <a:pPr marL="285750" indent="-285750">
              <a:buFont typeface="Arial" panose="020B0604020202020204" pitchFamily="34" charset="0"/>
              <a:buChar char="•"/>
            </a:pPr>
            <a:r>
              <a:rPr lang="en-US" sz="1400" dirty="0" smtClean="0">
                <a:sym typeface="Wingdings" panose="05000000000000000000" pitchFamily="2" charset="2"/>
              </a:rPr>
              <a:t>Method</a:t>
            </a:r>
          </a:p>
          <a:p>
            <a:pPr marL="800100" lvl="1" indent="-342900">
              <a:buFont typeface="+mj-lt"/>
              <a:buAutoNum type="arabicPeriod"/>
            </a:pPr>
            <a:r>
              <a:rPr lang="en-US" sz="1400" dirty="0" smtClean="0">
                <a:sym typeface="Wingdings" panose="05000000000000000000" pitchFamily="2" charset="2"/>
              </a:rPr>
              <a:t>Uses local distance to non-spatial attributes of neighbors</a:t>
            </a:r>
          </a:p>
          <a:p>
            <a:pPr marL="800100" lvl="1" indent="-342900">
              <a:buFont typeface="+mj-lt"/>
              <a:buAutoNum type="arabicPeriod"/>
            </a:pPr>
            <a:r>
              <a:rPr lang="en-US" sz="1400" dirty="0" smtClean="0">
                <a:sym typeface="Wingdings" panose="05000000000000000000" pitchFamily="2" charset="2"/>
              </a:rPr>
              <a:t>More stable region  more anomalous outlier</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endParaRPr lang="en-US" sz="1400" dirty="0">
              <a:sym typeface="Wingdings" panose="05000000000000000000" pitchFamily="2" charset="2"/>
            </a:endParaRPr>
          </a:p>
          <a:p>
            <a:r>
              <a:rPr lang="en-US" sz="1400" b="1" dirty="0" smtClean="0">
                <a:sym typeface="Wingdings" panose="05000000000000000000" pitchFamily="2" charset="2"/>
              </a:rPr>
              <a:t>Experiment on real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Point = counties, neighborhood = counties that touch border, with population density + area </a:t>
            </a:r>
            <a:r>
              <a:rPr lang="en-US" sz="1400" dirty="0" err="1" smtClean="0">
                <a:sym typeface="Wingdings" panose="05000000000000000000" pitchFamily="2" charset="2"/>
              </a:rPr>
              <a:t>att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None (space method)</a:t>
            </a:r>
          </a:p>
          <a:p>
            <a:pPr marL="285750" indent="-285750">
              <a:buFont typeface="Arial" panose="020B0604020202020204" pitchFamily="34" charset="0"/>
              <a:buChar char="•"/>
            </a:pPr>
            <a:r>
              <a:rPr lang="en-US" sz="1400" dirty="0" smtClean="0">
                <a:sym typeface="Wingdings" panose="05000000000000000000" pitchFamily="2" charset="2"/>
              </a:rPr>
              <a:t>Outlier found: Counties like Yukon in Alaska – 3 times bigger and 2 times less dense that his neighbors</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Shekhar</a:t>
            </a:r>
            <a:r>
              <a:rPr lang="en-US" sz="1400" dirty="0" smtClean="0">
                <a:sym typeface="Wingdings" panose="05000000000000000000" pitchFamily="2" charset="2"/>
              </a:rPr>
              <a:t> 2003: A unified approach to detect spatial outliers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Spatial  how to extend to ST?</a:t>
            </a:r>
          </a:p>
          <a:p>
            <a:pPr marL="285750" indent="-285750">
              <a:buFont typeface="Arial" panose="020B0604020202020204" pitchFamily="34" charset="0"/>
              <a:buChar char="•"/>
            </a:pPr>
            <a:r>
              <a:rPr lang="en-US" sz="1400" dirty="0" smtClean="0">
                <a:sym typeface="Wingdings" panose="05000000000000000000" pitchFamily="2" charset="2"/>
              </a:rPr>
              <a:t>Point detection on context  grid / aggregation is key here.</a:t>
            </a:r>
          </a:p>
        </p:txBody>
      </p:sp>
      <p:grpSp>
        <p:nvGrpSpPr>
          <p:cNvPr id="9" name="Group 8"/>
          <p:cNvGrpSpPr/>
          <p:nvPr/>
        </p:nvGrpSpPr>
        <p:grpSpPr>
          <a:xfrm>
            <a:off x="8845534" y="617415"/>
            <a:ext cx="3355314" cy="4077704"/>
            <a:chOff x="7044744" y="1969697"/>
            <a:chExt cx="3355314" cy="4077704"/>
          </a:xfrm>
        </p:grpSpPr>
        <p:pic>
          <p:nvPicPr>
            <p:cNvPr id="4" name="Picture 3"/>
            <p:cNvPicPr>
              <a:picLocks noChangeAspect="1"/>
            </p:cNvPicPr>
            <p:nvPr/>
          </p:nvPicPr>
          <p:blipFill>
            <a:blip r:embed="rId3"/>
            <a:stretch>
              <a:fillRect/>
            </a:stretch>
          </p:blipFill>
          <p:spPr>
            <a:xfrm>
              <a:off x="7046523" y="1969697"/>
              <a:ext cx="3353535" cy="4077704"/>
            </a:xfrm>
            <a:prstGeom prst="rect">
              <a:avLst/>
            </a:prstGeom>
          </p:spPr>
        </p:pic>
        <p:sp>
          <p:nvSpPr>
            <p:cNvPr id="5" name="Rectangle 4"/>
            <p:cNvSpPr/>
            <p:nvPr/>
          </p:nvSpPr>
          <p:spPr>
            <a:xfrm>
              <a:off x="7044744" y="3284113"/>
              <a:ext cx="2717442" cy="2704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598536" y="4485293"/>
              <a:ext cx="940157" cy="10560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4"/>
          <a:stretch>
            <a:fillRect/>
          </a:stretch>
        </p:blipFill>
        <p:spPr>
          <a:xfrm>
            <a:off x="5345802" y="2434907"/>
            <a:ext cx="3353535" cy="800297"/>
          </a:xfrm>
          <a:prstGeom prst="rect">
            <a:avLst/>
          </a:prstGeom>
        </p:spPr>
      </p:pic>
    </p:spTree>
    <p:extLst>
      <p:ext uri="{BB962C8B-B14F-4D97-AF65-F5344CB8AC3E}">
        <p14:creationId xmlns:p14="http://schemas.microsoft.com/office/powerpoint/2010/main" val="37759857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27"/>
            <a:chOff x="0" y="0"/>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0"/>
              <a:ext cx="5960"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Birant</a:t>
              </a:r>
              <a:r>
                <a:rPr lang="en-US" sz="2903" b="1" dirty="0" smtClean="0">
                  <a:solidFill>
                    <a:srgbClr val="FFFFFF"/>
                  </a:solidFill>
                  <a:latin typeface="Calibri" panose="020F0502020204030204" pitchFamily="34" charset="0"/>
                </a:rPr>
                <a:t> 2006: Spatio-temporal outlier detection in Large Databases - Detail</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OD</a:t>
              </a:r>
              <a:endParaRPr lang="en-US" sz="2903" b="1" dirty="0" smtClean="0">
                <a:solidFill>
                  <a:srgbClr val="FFFFFF"/>
                </a:solidFill>
                <a:latin typeface="Calibri" panose="020F0502020204030204" pitchFamily="34" charset="0"/>
              </a:endParaRPr>
            </a:p>
          </p:txBody>
        </p:sp>
      </p:grpSp>
      <p:sp>
        <p:nvSpPr>
          <p:cNvPr id="3076" name="Rectangle 4"/>
          <p:cNvSpPr>
            <a:spLocks noChangeArrowheads="1"/>
          </p:cNvSpPr>
          <p:nvPr/>
        </p:nvSpPr>
        <p:spPr bwMode="auto">
          <a:xfrm>
            <a:off x="491675" y="974987"/>
            <a:ext cx="9825409" cy="5622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587" indent="0"/>
            <a:r>
              <a:rPr lang="en-US" sz="1200" b="1" dirty="0" smtClean="0">
                <a:solidFill>
                  <a:schemeClr val="tx1"/>
                </a:solidFill>
                <a:latin typeface="Calibri" panose="020F0502020204030204" pitchFamily="34" charset="0"/>
                <a:sym typeface="Wingdings" panose="05000000000000000000" pitchFamily="2" charset="2"/>
              </a:rPr>
              <a:t>Category</a:t>
            </a:r>
            <a:r>
              <a:rPr lang="en-US" sz="1200" dirty="0" smtClean="0">
                <a:solidFill>
                  <a:schemeClr val="tx1"/>
                </a:solidFill>
                <a:latin typeface="Calibri" panose="020F0502020204030204" pitchFamily="34" charset="0"/>
                <a:sym typeface="Wingdings" panose="05000000000000000000" pitchFamily="2" charset="2"/>
              </a:rPr>
              <a:t>: Clustering density-based / Point Contextual detection. </a:t>
            </a:r>
            <a:r>
              <a:rPr lang="en-US" sz="1200" b="1" dirty="0" smtClean="0">
                <a:solidFill>
                  <a:schemeClr val="tx1"/>
                </a:solidFill>
                <a:latin typeface="Calibri" panose="020F0502020204030204" pitchFamily="34" charset="0"/>
                <a:sym typeface="Wingdings" panose="05000000000000000000" pitchFamily="2" charset="2"/>
              </a:rPr>
              <a:t>Input</a:t>
            </a:r>
            <a:r>
              <a:rPr lang="en-US" sz="1200" dirty="0" smtClean="0">
                <a:solidFill>
                  <a:schemeClr val="tx1"/>
                </a:solidFill>
                <a:latin typeface="Calibri" panose="020F0502020204030204" pitchFamily="34" charset="0"/>
                <a:sym typeface="Wingdings" panose="05000000000000000000" pitchFamily="2" charset="2"/>
              </a:rPr>
              <a:t>: point data. </a:t>
            </a:r>
            <a:r>
              <a:rPr lang="en-US" sz="1200" b="1" dirty="0" smtClean="0">
                <a:solidFill>
                  <a:schemeClr val="tx1"/>
                </a:solidFill>
                <a:latin typeface="Calibri" panose="020F0502020204030204" pitchFamily="34" charset="0"/>
                <a:sym typeface="Wingdings" panose="05000000000000000000" pitchFamily="2" charset="2"/>
              </a:rPr>
              <a:t>Output: </a:t>
            </a:r>
            <a:r>
              <a:rPr lang="en-US" sz="1200" dirty="0" smtClean="0">
                <a:solidFill>
                  <a:schemeClr val="tx1"/>
                </a:solidFill>
                <a:latin typeface="Calibri" panose="020F0502020204030204" pitchFamily="34" charset="0"/>
                <a:sym typeface="Wingdings" panose="05000000000000000000" pitchFamily="2" charset="2"/>
              </a:rPr>
              <a:t>point OD</a:t>
            </a:r>
          </a:p>
          <a:p>
            <a:pPr marL="1587" indent="0"/>
            <a:endParaRPr lang="en-US" sz="1200" b="1" dirty="0">
              <a:solidFill>
                <a:schemeClr val="tx1"/>
              </a:solidFill>
              <a:latin typeface="Calibri" panose="020F0502020204030204" pitchFamily="34" charset="0"/>
              <a:sym typeface="Wingdings" panose="05000000000000000000" pitchFamily="2" charset="2"/>
            </a:endParaRPr>
          </a:p>
          <a:p>
            <a:pPr marL="1587" indent="0"/>
            <a:r>
              <a:rPr lang="en-US" sz="1200" b="1" dirty="0" smtClean="0">
                <a:solidFill>
                  <a:schemeClr val="tx1"/>
                </a:solidFill>
                <a:latin typeface="Calibri" panose="020F0502020204030204" pitchFamily="34" charset="0"/>
                <a:sym typeface="Wingdings" panose="05000000000000000000" pitchFamily="2" charset="2"/>
              </a:rPr>
              <a:t>Method</a:t>
            </a:r>
          </a:p>
          <a:p>
            <a:pPr marL="344487" indent="-342900">
              <a:buFont typeface="+mj-lt"/>
              <a:buAutoNum type="arabicPeriod"/>
            </a:pPr>
            <a:r>
              <a:rPr lang="en-US" sz="1200" dirty="0" smtClean="0">
                <a:solidFill>
                  <a:schemeClr val="tx1"/>
                </a:solidFill>
                <a:latin typeface="Calibri" panose="020F0502020204030204" pitchFamily="34" charset="0"/>
                <a:sym typeface="Wingdings" panose="05000000000000000000" pitchFamily="2" charset="2"/>
              </a:rPr>
              <a:t>Run </a:t>
            </a:r>
            <a:r>
              <a:rPr lang="en-US" sz="1200" dirty="0">
                <a:solidFill>
                  <a:schemeClr val="tx1"/>
                </a:solidFill>
                <a:latin typeface="Calibri" panose="020F0502020204030204" pitchFamily="34" charset="0"/>
                <a:sym typeface="Wingdings" panose="05000000000000000000" pitchFamily="2" charset="2"/>
              </a:rPr>
              <a:t>modified DBSCAN spatial clustering clusters of =/= </a:t>
            </a:r>
            <a:r>
              <a:rPr lang="en-US" sz="1200" dirty="0" smtClean="0">
                <a:solidFill>
                  <a:schemeClr val="tx1"/>
                </a:solidFill>
                <a:latin typeface="Calibri" panose="020F0502020204030204" pitchFamily="34" charset="0"/>
                <a:sym typeface="Wingdings" panose="05000000000000000000" pitchFamily="2" charset="2"/>
              </a:rPr>
              <a:t>densities. </a:t>
            </a:r>
            <a:r>
              <a:rPr lang="en-US" sz="1200" dirty="0" err="1" smtClean="0">
                <a:solidFill>
                  <a:schemeClr val="tx1"/>
                </a:solidFill>
                <a:latin typeface="Calibri" panose="020F0502020204030204" pitchFamily="34" charset="0"/>
                <a:sym typeface="Wingdings" panose="05000000000000000000" pitchFamily="2" charset="2"/>
              </a:rPr>
              <a:t>Unclustered</a:t>
            </a:r>
            <a:r>
              <a:rPr lang="en-US" sz="1200" dirty="0" smtClean="0">
                <a:solidFill>
                  <a:schemeClr val="tx1"/>
                </a:solidFill>
                <a:latin typeface="Calibri" panose="020F0502020204030204" pitchFamily="34" charset="0"/>
                <a:sym typeface="Wingdings" panose="05000000000000000000" pitchFamily="2" charset="2"/>
              </a:rPr>
              <a:t> points = outlier candidates</a:t>
            </a:r>
            <a:endParaRPr lang="en-US" sz="1200" dirty="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200" dirty="0">
                <a:solidFill>
                  <a:schemeClr val="tx1"/>
                </a:solidFill>
                <a:latin typeface="Calibri" panose="020F0502020204030204" pitchFamily="34" charset="0"/>
                <a:sym typeface="Wingdings" panose="05000000000000000000" pitchFamily="2" charset="2"/>
              </a:rPr>
              <a:t>Select anomalous density clusters </a:t>
            </a:r>
            <a:r>
              <a:rPr lang="en-US" sz="1200" dirty="0" smtClean="0">
                <a:solidFill>
                  <a:schemeClr val="tx1"/>
                </a:solidFill>
                <a:latin typeface="Calibri" panose="020F0502020204030204" pitchFamily="34" charset="0"/>
                <a:sym typeface="Wingdings" panose="05000000000000000000" pitchFamily="2" charset="2"/>
              </a:rPr>
              <a:t> (??)</a:t>
            </a:r>
            <a:endParaRPr lang="en-US" sz="1200" dirty="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200" dirty="0" err="1">
                <a:solidFill>
                  <a:schemeClr val="tx1"/>
                </a:solidFill>
                <a:latin typeface="Calibri" panose="020F0502020204030204" pitchFamily="34" charset="0"/>
                <a:sym typeface="Wingdings" panose="05000000000000000000" pitchFamily="2" charset="2"/>
              </a:rPr>
              <a:t>i</a:t>
            </a:r>
            <a:r>
              <a:rPr lang="en-US" sz="1200" dirty="0">
                <a:solidFill>
                  <a:schemeClr val="tx1"/>
                </a:solidFill>
                <a:latin typeface="Calibri" panose="020F0502020204030204" pitchFamily="34" charset="0"/>
                <a:sym typeface="Wingdings" panose="05000000000000000000" pitchFamily="2" charset="2"/>
              </a:rPr>
              <a:t>) Check </a:t>
            </a:r>
            <a:r>
              <a:rPr lang="en-US" sz="1200" dirty="0" smtClean="0">
                <a:solidFill>
                  <a:schemeClr val="tx1"/>
                </a:solidFill>
                <a:latin typeface="Calibri" panose="020F0502020204030204" pitchFamily="34" charset="0"/>
                <a:sym typeface="Wingdings" panose="05000000000000000000" pitchFamily="2" charset="2"/>
              </a:rPr>
              <a:t>fixed spatial neighborhood  S-Outlier validated if above mean + k * sigma ii</a:t>
            </a:r>
            <a:r>
              <a:rPr lang="en-US" sz="1200" dirty="0">
                <a:solidFill>
                  <a:schemeClr val="tx1"/>
                </a:solidFill>
                <a:latin typeface="Calibri" panose="020F0502020204030204" pitchFamily="34" charset="0"/>
                <a:sym typeface="Wingdings" panose="05000000000000000000" pitchFamily="2" charset="2"/>
              </a:rPr>
              <a:t>) check temporal </a:t>
            </a:r>
            <a:r>
              <a:rPr lang="en-US" sz="1200" dirty="0" smtClean="0">
                <a:solidFill>
                  <a:schemeClr val="tx1"/>
                </a:solidFill>
                <a:latin typeface="Calibri" panose="020F0502020204030204" pitchFamily="34" charset="0"/>
                <a:sym typeface="Wingdings" panose="05000000000000000000" pitchFamily="2" charset="2"/>
              </a:rPr>
              <a:t>neighbors  idem</a:t>
            </a:r>
            <a:endParaRPr lang="en-US" sz="1200" b="1" dirty="0" smtClean="0">
              <a:latin typeface="Calibri" panose="020F0502020204030204" pitchFamily="34" charset="0"/>
              <a:sym typeface="Wingdings" panose="05000000000000000000" pitchFamily="2" charset="2"/>
            </a:endParaRP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Find S-Outliers then T-Outliers  Fin T-O then S-O</a:t>
            </a:r>
          </a:p>
          <a:p>
            <a:pPr marL="285750" lvl="1" indent="-285750">
              <a:buFont typeface="Arial" panose="020B0604020202020204" pitchFamily="34" charset="0"/>
              <a:buChar char="•"/>
            </a:pPr>
            <a:r>
              <a:rPr lang="en-US" sz="1200" b="1" dirty="0">
                <a:latin typeface="Calibri" panose="020F0502020204030204" pitchFamily="34" charset="0"/>
                <a:sym typeface="Wingdings" panose="05000000000000000000" pitchFamily="2" charset="2"/>
              </a:rPr>
              <a:t>Algorithm Complexity</a:t>
            </a:r>
            <a:r>
              <a:rPr lang="en-US" sz="1200" dirty="0">
                <a:latin typeface="Calibri" panose="020F0502020204030204" pitchFamily="34" charset="0"/>
                <a:sym typeface="Wingdings" panose="05000000000000000000" pitchFamily="2" charset="2"/>
              </a:rPr>
              <a:t>: n * log(n) – for n items in database / need efficient data structure</a:t>
            </a:r>
          </a:p>
          <a:p>
            <a:pPr marL="0" lvl="1" indent="0"/>
            <a:endParaRPr lang="en-US" sz="1200" dirty="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Algorithm DBSCAN for fixed time</a:t>
            </a:r>
            <a:endParaRPr lang="en-US" sz="1200" dirty="0" smtClean="0">
              <a:latin typeface="Calibri" panose="020F0502020204030204" pitchFamily="34" charset="0"/>
              <a:sym typeface="Wingdings" panose="05000000000000000000" pitchFamily="2" charset="2"/>
            </a:endParaRP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For each point, find all points in a neighborhood of space and non-space values (Eps1 and Eps2 parameters), check temporal neighbors previous day, next day, same day in other years </a:t>
            </a:r>
            <a:r>
              <a:rPr lang="en-US" sz="1200" b="1" i="1" dirty="0" smtClean="0">
                <a:latin typeface="Calibri" panose="020F0502020204030204" pitchFamily="34" charset="0"/>
                <a:sym typeface="Wingdings" panose="05000000000000000000" pitchFamily="2" charset="2"/>
              </a:rPr>
              <a:t>what is the influence of such temporal neighborhood design?</a:t>
            </a:r>
            <a:endParaRPr lang="en-US" sz="1200" b="1" dirty="0" smtClean="0">
              <a:latin typeface="Calibri" panose="020F0502020204030204" pitchFamily="34" charset="0"/>
              <a:sym typeface="Wingdings" panose="05000000000000000000" pitchFamily="2" charset="2"/>
            </a:endParaRP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If not enough points (&lt;</a:t>
            </a:r>
            <a:r>
              <a:rPr lang="en-US" sz="1200" dirty="0" err="1" smtClean="0">
                <a:latin typeface="Calibri" panose="020F0502020204030204" pitchFamily="34" charset="0"/>
                <a:sym typeface="Wingdings" panose="05000000000000000000" pitchFamily="2" charset="2"/>
              </a:rPr>
              <a:t>MinPts</a:t>
            </a:r>
            <a:r>
              <a:rPr lang="en-US" sz="1200" dirty="0" smtClean="0">
                <a:latin typeface="Calibri" panose="020F0502020204030204" pitchFamily="34" charset="0"/>
                <a:sym typeface="Wingdings" panose="05000000000000000000" pitchFamily="2" charset="2"/>
              </a:rPr>
              <a:t> parameter)  outlier (label may change later) </a:t>
            </a:r>
          </a:p>
          <a:p>
            <a:pPr marL="800100" lvl="2" indent="-34290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Otherwise: new cluster created</a:t>
            </a: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All points within reach (Eps1 &amp; Eps2) added to the clusters</a:t>
            </a:r>
          </a:p>
          <a:p>
            <a:pPr marL="0" lvl="1" indent="0"/>
            <a:r>
              <a:rPr lang="en-US" sz="1200" dirty="0" smtClean="0">
                <a:latin typeface="Calibri" panose="020F0502020204030204" pitchFamily="34" charset="0"/>
                <a:sym typeface="Wingdings" panose="05000000000000000000" pitchFamily="2" charset="2"/>
              </a:rPr>
              <a:t>	 Potential outliers are the points with no cluster or clusters very different from other clusters</a:t>
            </a:r>
          </a:p>
          <a:p>
            <a:pPr marL="0" lvl="1" indent="0"/>
            <a:endParaRPr lang="en-US" sz="1200" dirty="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Checking spatial neighbors of possible outliers</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Check if point is </a:t>
            </a:r>
            <a:r>
              <a:rPr lang="en-US" sz="1200" b="1" u="sng" dirty="0" smtClean="0">
                <a:latin typeface="Calibri" panose="020F0502020204030204" pitchFamily="34" charset="0"/>
                <a:sym typeface="Wingdings" panose="05000000000000000000" pitchFamily="2" charset="2"/>
              </a:rPr>
              <a:t>a point contextual outlier </a:t>
            </a:r>
            <a:r>
              <a:rPr lang="en-US" sz="1200" dirty="0" smtClean="0">
                <a:latin typeface="Calibri" panose="020F0502020204030204" pitchFamily="34" charset="0"/>
                <a:sym typeface="Wingdings" panose="05000000000000000000" pitchFamily="2" charset="2"/>
              </a:rPr>
              <a:t> outlier if value &gt; neighbors mean + k*stand deviation of spatial neighbors</a:t>
            </a:r>
            <a:endParaRPr lang="en-US" sz="1200" b="1" dirty="0" smtClean="0">
              <a:latin typeface="Calibri" panose="020F0502020204030204" pitchFamily="34" charset="0"/>
              <a:sym typeface="Wingdings" panose="05000000000000000000" pitchFamily="2" charset="2"/>
            </a:endParaRPr>
          </a:p>
          <a:p>
            <a:pPr marL="0" lvl="1" indent="0"/>
            <a:endParaRPr lang="en-US" sz="1200" b="1" dirty="0" smtClean="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Checking </a:t>
            </a:r>
            <a:r>
              <a:rPr lang="en-US" sz="1200" b="1" dirty="0">
                <a:latin typeface="Calibri" panose="020F0502020204030204" pitchFamily="34" charset="0"/>
                <a:sym typeface="Wingdings" panose="05000000000000000000" pitchFamily="2" charset="2"/>
              </a:rPr>
              <a:t>spatial neighbors of possible outliers</a:t>
            </a:r>
          </a:p>
          <a:p>
            <a:pPr marL="285750" lvl="1" indent="-285750">
              <a:buFont typeface="Arial" panose="020B0604020202020204" pitchFamily="34" charset="0"/>
              <a:buChar char="•"/>
            </a:pPr>
            <a:r>
              <a:rPr lang="en-US" sz="1200" dirty="0">
                <a:latin typeface="Calibri" panose="020F0502020204030204" pitchFamily="34" charset="0"/>
                <a:sym typeface="Wingdings" panose="05000000000000000000" pitchFamily="2" charset="2"/>
              </a:rPr>
              <a:t>Check if point is </a:t>
            </a:r>
            <a:r>
              <a:rPr lang="en-US" sz="1200" b="1" u="sng" dirty="0">
                <a:latin typeface="Calibri" panose="020F0502020204030204" pitchFamily="34" charset="0"/>
                <a:sym typeface="Wingdings" panose="05000000000000000000" pitchFamily="2" charset="2"/>
              </a:rPr>
              <a:t>a point contextual outlier </a:t>
            </a:r>
            <a:r>
              <a:rPr lang="en-US" sz="1200" dirty="0">
                <a:latin typeface="Calibri" panose="020F0502020204030204" pitchFamily="34" charset="0"/>
                <a:sym typeface="Wingdings" panose="05000000000000000000" pitchFamily="2" charset="2"/>
              </a:rPr>
              <a:t> outlier if value &gt; neighbors mean + k*stand deviation </a:t>
            </a:r>
            <a:r>
              <a:rPr lang="en-US" sz="1200" dirty="0" smtClean="0">
                <a:latin typeface="Calibri" panose="020F0502020204030204" pitchFamily="34" charset="0"/>
                <a:sym typeface="Wingdings" panose="05000000000000000000" pitchFamily="2" charset="2"/>
              </a:rPr>
              <a:t>of temporal neighbors</a:t>
            </a:r>
            <a:endParaRPr lang="en-US" sz="1200" b="1" dirty="0">
              <a:latin typeface="Calibri" panose="020F0502020204030204" pitchFamily="34" charset="0"/>
              <a:sym typeface="Wingdings" panose="05000000000000000000" pitchFamily="2" charset="2"/>
            </a:endParaRPr>
          </a:p>
          <a:p>
            <a:pPr marL="0" lvl="1" indent="0"/>
            <a:endParaRPr lang="en-US" sz="1200" b="1" dirty="0" smtClean="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Experiment</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Goal: detect rare events related with sea waves between 1992 and 2002</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Data: Time precision: day / ~ 6M rows – wave height of four seas = 1643 locations * 10 years * 365 days</a:t>
            </a:r>
          </a:p>
          <a:p>
            <a:pPr marL="0" lvl="1"/>
            <a:r>
              <a:rPr lang="en-US" sz="1200" b="1" dirty="0">
                <a:latin typeface="Calibri" panose="020F0502020204030204" pitchFamily="34" charset="0"/>
                <a:sym typeface="Wingdings" panose="05000000000000000000" pitchFamily="2" charset="2"/>
              </a:rPr>
              <a:t> </a:t>
            </a:r>
            <a:r>
              <a:rPr lang="en-US" sz="1200" b="1" i="1" dirty="0">
                <a:latin typeface="Calibri" panose="020F0502020204030204" pitchFamily="34" charset="0"/>
                <a:sym typeface="Wingdings" panose="05000000000000000000" pitchFamily="2" charset="2"/>
              </a:rPr>
              <a:t>How does the technique output anomalous region</a:t>
            </a:r>
            <a:r>
              <a:rPr lang="en-US" sz="1200" b="1" i="1" dirty="0" smtClean="0">
                <a:latin typeface="Calibri" panose="020F0502020204030204" pitchFamily="34" charset="0"/>
                <a:sym typeface="Wingdings" panose="05000000000000000000" pitchFamily="2" charset="2"/>
              </a:rPr>
              <a:t>?  it is a region “which contains many S-Outliers”, rather vague, not scalable for region OD</a:t>
            </a:r>
            <a:endParaRPr lang="en-US" sz="1200" b="1" dirty="0">
              <a:latin typeface="Calibri" panose="020F0502020204030204" pitchFamily="34" charset="0"/>
              <a:sym typeface="Wingdings" panose="05000000000000000000" pitchFamily="2" charset="2"/>
            </a:endParaRPr>
          </a:p>
          <a:p>
            <a:pPr marL="0" lvl="1"/>
            <a:endParaRPr lang="en-US" sz="1200" dirty="0">
              <a:latin typeface="Calibri" panose="020F0502020204030204" pitchFamily="34" charset="0"/>
              <a:sym typeface="Wingdings" panose="05000000000000000000" pitchFamily="2" charset="2"/>
            </a:endParaRPr>
          </a:p>
          <a:p>
            <a:pPr marL="0" lvl="1"/>
            <a:r>
              <a:rPr lang="en-US" sz="1200" b="1" dirty="0" smtClean="0">
                <a:latin typeface="Calibri" panose="020F0502020204030204" pitchFamily="34" charset="0"/>
                <a:sym typeface="Wingdings" panose="05000000000000000000" pitchFamily="2" charset="2"/>
              </a:rPr>
              <a:t>Remark:</a:t>
            </a:r>
            <a:r>
              <a:rPr lang="en-US" sz="1200" dirty="0" smtClean="0">
                <a:latin typeface="Calibri" panose="020F0502020204030204" pitchFamily="34" charset="0"/>
                <a:sym typeface="Wingdings" panose="05000000000000000000" pitchFamily="2" charset="2"/>
              </a:rPr>
              <a:t> </a:t>
            </a:r>
            <a:r>
              <a:rPr lang="en-US" sz="1200" i="1" dirty="0" smtClean="0">
                <a:latin typeface="Calibri" panose="020F0502020204030204" pitchFamily="34" charset="0"/>
                <a:sym typeface="Wingdings" panose="05000000000000000000" pitchFamily="2" charset="2"/>
              </a:rPr>
              <a:t>Such method would not detect a point in a big anomalous region, since an anomalous neighborhood would not be labeled as such</a:t>
            </a:r>
            <a:endParaRPr lang="en-US" sz="1200" b="1"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5125823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2006: Spatio-temporal outlier detection in Large Databases </a:t>
              </a:r>
              <a:r>
                <a:rPr lang="en-US" sz="2903" b="1" dirty="0" smtClean="0">
                  <a:solidFill>
                    <a:srgbClr val="FFFFFF"/>
                  </a:solidFill>
                  <a:latin typeface="Calibri" panose="020F0502020204030204" pitchFamily="34" charset="0"/>
                </a:rPr>
                <a:t>– Sum.</a:t>
              </a:r>
              <a:endParaRPr lang="en-US" sz="2903" b="1" dirty="0">
                <a:solidFill>
                  <a:srgbClr val="FFFFFF"/>
                </a:solidFill>
                <a:latin typeface="Calibri" panose="020F0502020204030204" pitchFamily="34" charset="0"/>
              </a:endParaRPr>
            </a:p>
            <a:p>
              <a:r>
                <a:rPr lang="en-US" sz="2903" b="1" dirty="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a:t>
              </a:r>
              <a:r>
                <a:rPr lang="en-US" sz="2903" b="1" i="1" dirty="0">
                  <a:solidFill>
                    <a:srgbClr val="FFFFFF"/>
                  </a:solidFill>
                  <a:latin typeface="Calibri" panose="020F0502020204030204" pitchFamily="34" charset="0"/>
                  <a:sym typeface="Wingdings" panose="05000000000000000000" pitchFamily="2" charset="2"/>
                </a:rPr>
                <a:t>OD</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02578"/>
            <a:ext cx="11217498" cy="5478423"/>
          </a:xfrm>
          <a:prstGeom prst="rect">
            <a:avLst/>
          </a:prstGeom>
          <a:noFill/>
        </p:spPr>
        <p:txBody>
          <a:bodyPr wrap="square" rtlCol="0">
            <a:spAutoFit/>
          </a:bodyPr>
          <a:lstStyle/>
          <a:p>
            <a:r>
              <a:rPr lang="en-US" sz="1400" b="1" dirty="0" smtClean="0"/>
              <a:t>Category</a:t>
            </a:r>
            <a:r>
              <a:rPr lang="en-US" sz="1400" dirty="0"/>
              <a:t>: </a:t>
            </a:r>
            <a:r>
              <a:rPr lang="en-US" sz="1400" b="1" u="sng" dirty="0" smtClean="0"/>
              <a:t>Point contextual </a:t>
            </a:r>
            <a:r>
              <a:rPr lang="en-US" sz="1400" dirty="0" smtClean="0"/>
              <a:t>OD – Unsupervised – Clustering density-based – Label but could be adapted to score</a:t>
            </a:r>
          </a:p>
          <a:p>
            <a:r>
              <a:rPr lang="en-US" sz="1400" dirty="0" smtClean="0">
                <a:sym typeface="Wingdings" panose="05000000000000000000" pitchFamily="2" charset="2"/>
              </a:rPr>
              <a:t>	 </a:t>
            </a:r>
            <a:r>
              <a:rPr lang="en-US" sz="1400" b="1" i="1" dirty="0" smtClean="0">
                <a:sym typeface="Wingdings" panose="05000000000000000000" pitchFamily="2" charset="2"/>
              </a:rPr>
              <a:t>a significant anomalous cluster would not be found  maybe not good for event detection. Detecting anomalous whole cluster would 	be better</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Point OD in point time series data</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 no 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DBSCAN clustering for each time step  outlier candidates = no cluster points</a:t>
            </a:r>
          </a:p>
          <a:p>
            <a:pPr marL="800100" lvl="1" indent="-342900">
              <a:buFont typeface="+mj-lt"/>
              <a:buAutoNum type="arabicPeriod"/>
            </a:pPr>
            <a:r>
              <a:rPr lang="en-US" sz="1400" dirty="0" smtClean="0">
                <a:sym typeface="Wingdings" panose="05000000000000000000" pitchFamily="2" charset="2"/>
              </a:rPr>
              <a:t>Check spatial neighbors</a:t>
            </a:r>
          </a:p>
          <a:p>
            <a:pPr marL="800100" lvl="1" indent="-342900">
              <a:buFont typeface="+mj-lt"/>
              <a:buAutoNum type="arabicPeriod"/>
            </a:pPr>
            <a:r>
              <a:rPr lang="en-US" sz="1400" dirty="0" smtClean="0">
                <a:sym typeface="Wingdings" panose="05000000000000000000" pitchFamily="2" charset="2"/>
              </a:rPr>
              <a:t>Check temporal neighbors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pPr marL="285750" indent="-285750">
              <a:buFont typeface="Arial" panose="020B0604020202020204" pitchFamily="34" charset="0"/>
              <a:buChar char="•"/>
            </a:pPr>
            <a:endParaRPr lang="en-US" sz="1400" dirty="0" smtClean="0"/>
          </a:p>
          <a:p>
            <a:r>
              <a:rPr lang="en-US" sz="1400" b="1" dirty="0" smtClean="0"/>
              <a:t>Data: </a:t>
            </a:r>
            <a:r>
              <a:rPr lang="en-US" sz="1400" dirty="0" smtClean="0">
                <a:sym typeface="Wingdings" panose="05000000000000000000" pitchFamily="2" charset="2"/>
              </a:rPr>
              <a:t># Locations/Points:  – Time step: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day before – day after – same day of other years </a:t>
            </a:r>
            <a:r>
              <a:rPr lang="en-US" sz="1400" b="1" i="1" dirty="0" smtClean="0">
                <a:sym typeface="Wingdings" panose="05000000000000000000" pitchFamily="2" charset="2"/>
              </a:rPr>
              <a:t>noticeable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 several S-Outliers in wave heights some part of the data set</a:t>
            </a:r>
          </a:p>
          <a:p>
            <a:pPr marL="285750" indent="-285750">
              <a:buFont typeface="Arial" panose="020B0604020202020204" pitchFamily="34" charset="0"/>
              <a:buChar char="•"/>
            </a:pPr>
            <a:r>
              <a:rPr lang="en-US" sz="1400" dirty="0" smtClean="0">
                <a:sym typeface="Wingdings" panose="05000000000000000000" pitchFamily="2" charset="2"/>
              </a:rPr>
              <a:t>Computation: </a:t>
            </a:r>
            <a:r>
              <a:rPr lang="en-US" sz="1400" dirty="0" err="1" smtClean="0">
                <a:sym typeface="Wingdings" panose="05000000000000000000" pitchFamily="2" charset="2"/>
              </a:rPr>
              <a:t>nlog</a:t>
            </a:r>
            <a:r>
              <a:rPr lang="en-US" sz="1400" dirty="0" smtClean="0">
                <a:sym typeface="Wingdings" panose="05000000000000000000" pitchFamily="2" charset="2"/>
              </a:rPr>
              <a:t>(n) where n is number of rows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DBSCAN + neighbor checking / Easiness of implementation: rather easy</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 ?</a:t>
            </a:r>
          </a:p>
        </p:txBody>
      </p:sp>
    </p:spTree>
    <p:extLst>
      <p:ext uri="{BB962C8B-B14F-4D97-AF65-F5344CB8AC3E}">
        <p14:creationId xmlns:p14="http://schemas.microsoft.com/office/powerpoint/2010/main" val="654303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2007: ST-DBSCAN – Sum.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Clustering may be adapted to find small clusters. Threshold  OD</a:t>
              </a:r>
              <a:endParaRPr lang="en-US" sz="2903" b="1" dirty="0">
                <a:solidFill>
                  <a:srgbClr val="FFFFFF"/>
                </a:solidFill>
                <a:latin typeface="Calibri" panose="020F0502020204030204" pitchFamily="34" charset="0"/>
              </a:endParaRPr>
            </a:p>
          </p:txBody>
        </p:sp>
      </p:grpSp>
      <p:sp>
        <p:nvSpPr>
          <p:cNvPr id="3" name="TextBox 2"/>
          <p:cNvSpPr txBox="1"/>
          <p:nvPr/>
        </p:nvSpPr>
        <p:spPr>
          <a:xfrm>
            <a:off x="579680" y="974993"/>
            <a:ext cx="11524314" cy="5293757"/>
          </a:xfrm>
          <a:prstGeom prst="rect">
            <a:avLst/>
          </a:prstGeom>
          <a:noFill/>
        </p:spPr>
        <p:txBody>
          <a:bodyPr wrap="square" rtlCol="0">
            <a:spAutoFit/>
          </a:bodyPr>
          <a:lstStyle/>
          <a:p>
            <a:r>
              <a:rPr lang="en-US" sz="1300" b="1" dirty="0" smtClean="0"/>
              <a:t>Category</a:t>
            </a:r>
            <a:r>
              <a:rPr lang="en-US" sz="1300" dirty="0" smtClean="0"/>
              <a:t>: Unsupervised – Clustering density-based – Score – No OD technique but could be adapted to anomalous cluster discovery </a:t>
            </a:r>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Offline, Identification of 1) core objects 2) noise objects 3) adjacent clusters. Takes into account non-spatial, spatial and temporal attributes</a:t>
            </a:r>
          </a:p>
          <a:p>
            <a:pPr marL="285750" indent="-285750">
              <a:buFont typeface="Arial" panose="020B0604020202020204" pitchFamily="34" charset="0"/>
              <a:buChar char="•"/>
            </a:pPr>
            <a:r>
              <a:rPr lang="en-US" sz="1300" dirty="0" smtClean="0">
                <a:sym typeface="Wingdings" panose="05000000000000000000" pitchFamily="2" charset="2"/>
              </a:rPr>
              <a:t>Pros of ST-DBSCAN: arbitrary cluster shapes &amp; no predetermination of number of clusters</a:t>
            </a: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point data – no preprocessing</a:t>
            </a:r>
          </a:p>
          <a:p>
            <a:pPr marL="285750" indent="-285750">
              <a:buFont typeface="Arial" panose="020B0604020202020204" pitchFamily="34" charset="0"/>
              <a:buChar char="•"/>
            </a:pPr>
            <a:r>
              <a:rPr lang="en-US" sz="1300" dirty="0" smtClean="0">
                <a:sym typeface="Wingdings" panose="05000000000000000000" pitchFamily="2" charset="2"/>
              </a:rPr>
              <a:t>Clustering takes into account 2 values: distance of non-spatial attributes and spatial distance</a:t>
            </a:r>
          </a:p>
          <a:p>
            <a:pPr marL="742950" lvl="1" indent="-285750">
              <a:buFont typeface="Arial" panose="020B0604020202020204" pitchFamily="34" charset="0"/>
              <a:buChar char="•"/>
            </a:pPr>
            <a:r>
              <a:rPr lang="en-US" sz="1300" dirty="0" smtClean="0">
                <a:sym typeface="Wingdings" panose="05000000000000000000" pitchFamily="2" charset="2"/>
              </a:rPr>
              <a:t>Designed to fit irregularly distributed point data</a:t>
            </a:r>
          </a:p>
          <a:p>
            <a:pPr marL="742950" lvl="1" indent="-285750">
              <a:buFont typeface="Arial" panose="020B0604020202020204" pitchFamily="34" charset="0"/>
              <a:buChar char="•"/>
            </a:pPr>
            <a:r>
              <a:rPr lang="en-US" sz="1300" dirty="0" smtClean="0">
                <a:sym typeface="Wingdings" panose="05000000000000000000" pitchFamily="2" charset="2"/>
              </a:rPr>
              <a:t>May detect anomalous set of points, ex: points with anomalous high value</a:t>
            </a: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Clusters of points which have a close value</a:t>
            </a:r>
          </a:p>
          <a:p>
            <a:pPr marL="285750" indent="-285750">
              <a:buFont typeface="Arial" panose="020B0604020202020204" pitchFamily="34" charset="0"/>
              <a:buChar char="•"/>
            </a:pPr>
            <a:r>
              <a:rPr lang="en-US" sz="1300" b="1" dirty="0">
                <a:sym typeface="Wingdings" panose="05000000000000000000" pitchFamily="2" charset="2"/>
              </a:rPr>
              <a:t>P</a:t>
            </a:r>
            <a:r>
              <a:rPr lang="en-US" sz="1300" b="1" dirty="0" smtClean="0">
                <a:sym typeface="Wingdings" panose="05000000000000000000" pitchFamily="2" charset="2"/>
              </a:rPr>
              <a:t>arameters</a:t>
            </a:r>
            <a:r>
              <a:rPr lang="en-US" sz="1300" dirty="0" smtClean="0">
                <a:sym typeface="Wingdings" panose="05000000000000000000" pitchFamily="2" charset="2"/>
              </a:rPr>
              <a:t>: weight of space / non-spatial distance, </a:t>
            </a:r>
            <a:r>
              <a:rPr lang="en-US" sz="1300" dirty="0" err="1" smtClean="0">
                <a:sym typeface="Wingdings" panose="05000000000000000000" pitchFamily="2" charset="2"/>
              </a:rPr>
              <a:t>MinPoints</a:t>
            </a:r>
            <a:r>
              <a:rPr lang="en-US" sz="1300" dirty="0" smtClean="0">
                <a:sym typeface="Wingdings" panose="05000000000000000000" pitchFamily="2" charset="2"/>
              </a:rPr>
              <a:t> in a cluster, difference to cluster mean to create new cluster  can be adapted for OD?</a:t>
            </a:r>
          </a:p>
          <a:p>
            <a:pPr marL="285750" indent="-285750">
              <a:buFont typeface="Arial" panose="020B0604020202020204" pitchFamily="34" charset="0"/>
              <a:buChar char="•"/>
            </a:pPr>
            <a:r>
              <a:rPr lang="en-US" sz="1300" b="1" dirty="0" smtClean="0">
                <a:sym typeface="Wingdings" panose="05000000000000000000" pitchFamily="2" charset="2"/>
              </a:rPr>
              <a:t>Co</a:t>
            </a:r>
            <a:r>
              <a:rPr lang="fr-FR" sz="1300" b="1" dirty="0" err="1" smtClean="0">
                <a:sym typeface="Wingdings" panose="05000000000000000000" pitchFamily="2" charset="2"/>
              </a:rPr>
              <a:t>mplexity</a:t>
            </a:r>
            <a:r>
              <a:rPr lang="fr-FR" sz="1300" dirty="0" smtClean="0">
                <a:sym typeface="Wingdings" panose="05000000000000000000" pitchFamily="2" charset="2"/>
              </a:rPr>
              <a:t>: O(n log n) for n </a:t>
            </a:r>
            <a:r>
              <a:rPr lang="fr-FR" sz="1300" dirty="0" err="1" smtClean="0">
                <a:sym typeface="Wingdings" panose="05000000000000000000" pitchFamily="2" charset="2"/>
              </a:rPr>
              <a:t>objects</a:t>
            </a:r>
            <a:r>
              <a:rPr lang="fr-FR" sz="1300" dirty="0" smtClean="0">
                <a:sym typeface="Wingdings" panose="05000000000000000000" pitchFamily="2" charset="2"/>
              </a:rPr>
              <a:t> in the </a:t>
            </a:r>
            <a:r>
              <a:rPr lang="fr-FR" sz="1300" dirty="0" err="1" smtClean="0">
                <a:sym typeface="Wingdings" panose="05000000000000000000" pitchFamily="2" charset="2"/>
              </a:rPr>
              <a:t>database</a:t>
            </a:r>
            <a:r>
              <a:rPr lang="fr-FR" sz="1300" dirty="0" smtClean="0">
                <a:sym typeface="Wingdings" panose="05000000000000000000" pitchFamily="2" charset="2"/>
              </a:rPr>
              <a:t> (</a:t>
            </a:r>
            <a:r>
              <a:rPr lang="fr-FR" sz="1300" dirty="0" err="1" smtClean="0">
                <a:sym typeface="Wingdings" panose="05000000000000000000" pitchFamily="2" charset="2"/>
              </a:rPr>
              <a:t>space</a:t>
            </a:r>
            <a:r>
              <a:rPr lang="fr-FR" sz="1300" dirty="0" smtClean="0">
                <a:sym typeface="Wingdings" panose="05000000000000000000" pitchFamily="2" charset="2"/>
              </a:rPr>
              <a:t> x time)</a:t>
            </a:r>
          </a:p>
          <a:p>
            <a:pPr marL="285750" indent="-285750">
              <a:buFont typeface="Arial" panose="020B0604020202020204" pitchFamily="34" charset="0"/>
              <a:buChar char="•"/>
            </a:pPr>
            <a:r>
              <a:rPr lang="fr-FR" sz="1300" dirty="0" err="1" smtClean="0">
                <a:sym typeface="Wingdings" panose="05000000000000000000" pitchFamily="2" charset="2"/>
              </a:rPr>
              <a:t>Presented</a:t>
            </a:r>
            <a:r>
              <a:rPr lang="fr-FR" sz="1300" dirty="0" smtClean="0">
                <a:sym typeface="Wingdings" panose="05000000000000000000" pitchFamily="2" charset="2"/>
              </a:rPr>
              <a:t> in article </a:t>
            </a:r>
            <a:r>
              <a:rPr lang="fr-FR" sz="1300" dirty="0" err="1" smtClean="0">
                <a:sym typeface="Wingdings" panose="05000000000000000000" pitchFamily="2" charset="2"/>
              </a:rPr>
              <a:t>with</a:t>
            </a:r>
            <a:r>
              <a:rPr lang="fr-FR" sz="1300" dirty="0" smtClean="0">
                <a:sym typeface="Wingdings" panose="05000000000000000000" pitchFamily="2" charset="2"/>
              </a:rPr>
              <a:t> </a:t>
            </a:r>
            <a:r>
              <a:rPr lang="fr-FR" sz="1300" dirty="0" err="1" smtClean="0">
                <a:sym typeface="Wingdings" panose="05000000000000000000" pitchFamily="2" charset="2"/>
              </a:rPr>
              <a:t>specific</a:t>
            </a:r>
            <a:r>
              <a:rPr lang="fr-FR" sz="1300" dirty="0" smtClean="0">
                <a:sym typeface="Wingdings" panose="05000000000000000000" pitchFamily="2" charset="2"/>
              </a:rPr>
              <a:t> </a:t>
            </a:r>
            <a:r>
              <a:rPr lang="fr-FR" sz="1300" dirty="0" err="1" smtClean="0">
                <a:sym typeface="Wingdings" panose="05000000000000000000" pitchFamily="2" charset="2"/>
              </a:rPr>
              <a:t>database</a:t>
            </a:r>
            <a:r>
              <a:rPr lang="fr-FR" sz="1300" dirty="0" smtClean="0">
                <a:sym typeface="Wingdings" panose="05000000000000000000" pitchFamily="2" charset="2"/>
              </a:rPr>
              <a:t> index  R-</a:t>
            </a:r>
            <a:r>
              <a:rPr lang="fr-FR" sz="1300" dirty="0" err="1" smtClean="0">
                <a:sym typeface="Wingdings" panose="05000000000000000000" pitchFamily="2" charset="2"/>
              </a:rPr>
              <a:t>Tree</a:t>
            </a:r>
            <a:r>
              <a:rPr lang="fr-FR" sz="1300" dirty="0" smtClean="0">
                <a:sym typeface="Wingdings" panose="05000000000000000000" pitchFamily="2" charset="2"/>
              </a:rPr>
              <a:t> </a:t>
            </a:r>
            <a:r>
              <a:rPr lang="fr-FR" sz="1300" dirty="0" err="1" smtClean="0">
                <a:sym typeface="Wingdings" panose="05000000000000000000" pitchFamily="2" charset="2"/>
              </a:rPr>
              <a:t>improvement</a:t>
            </a:r>
            <a:endParaRPr lang="en-US" sz="1300" dirty="0" smtClean="0">
              <a:sym typeface="Wingdings" panose="05000000000000000000" pitchFamily="2" charset="2"/>
            </a:endParaRPr>
          </a:p>
          <a:p>
            <a:endParaRPr lang="en-US" sz="1300" dirty="0" smtClean="0"/>
          </a:p>
          <a:p>
            <a:r>
              <a:rPr lang="en-US" sz="1300" b="1" dirty="0" smtClean="0"/>
              <a:t>Classic DBSCAN for general data</a:t>
            </a:r>
            <a:endParaRPr lang="en-US" sz="1300" dirty="0" smtClean="0"/>
          </a:p>
          <a:p>
            <a:pPr marL="342900" indent="-342900">
              <a:buFont typeface="+mj-lt"/>
              <a:buAutoNum type="arabicPeriod"/>
            </a:pPr>
            <a:r>
              <a:rPr lang="en-US" sz="1300" dirty="0" smtClean="0"/>
              <a:t>Consider first point p in database</a:t>
            </a:r>
          </a:p>
          <a:p>
            <a:pPr marL="342900" indent="-342900">
              <a:buFont typeface="+mj-lt"/>
              <a:buAutoNum type="arabicPeriod"/>
            </a:pPr>
            <a:r>
              <a:rPr lang="en-US" sz="1300" dirty="0" err="1" smtClean="0"/>
              <a:t>Retreives</a:t>
            </a:r>
            <a:r>
              <a:rPr lang="en-US" sz="1300" dirty="0" smtClean="0"/>
              <a:t> Neighbors of p within </a:t>
            </a:r>
            <a:r>
              <a:rPr lang="en-US" sz="1300" dirty="0" err="1" smtClean="0"/>
              <a:t>Eps</a:t>
            </a:r>
            <a:r>
              <a:rPr lang="en-US" sz="1300" dirty="0" smtClean="0"/>
              <a:t> distance </a:t>
            </a:r>
            <a:r>
              <a:rPr lang="en-US" sz="1300" dirty="0" smtClean="0">
                <a:sym typeface="Wingdings" panose="05000000000000000000" pitchFamily="2" charset="2"/>
              </a:rPr>
              <a:t> if more than </a:t>
            </a:r>
            <a:r>
              <a:rPr lang="en-US" sz="1300" dirty="0" err="1" smtClean="0">
                <a:sym typeface="Wingdings" panose="05000000000000000000" pitchFamily="2" charset="2"/>
              </a:rPr>
              <a:t>MinPts</a:t>
            </a:r>
            <a:r>
              <a:rPr lang="en-US" sz="1300" dirty="0" smtClean="0">
                <a:sym typeface="Wingdings" panose="05000000000000000000" pitchFamily="2" charset="2"/>
              </a:rPr>
              <a:t>  new cluster with p and those neighbors</a:t>
            </a:r>
          </a:p>
          <a:p>
            <a:pPr marL="342900" indent="-342900">
              <a:buFont typeface="+mj-lt"/>
              <a:buAutoNum type="arabicPeriod"/>
            </a:pPr>
            <a:r>
              <a:rPr lang="en-US" sz="1300" dirty="0" smtClean="0">
                <a:sym typeface="Wingdings" panose="05000000000000000000" pitchFamily="2" charset="2"/>
              </a:rPr>
              <a:t>For all the core points (= points with &gt;</a:t>
            </a:r>
            <a:r>
              <a:rPr lang="en-US" sz="1300" dirty="0" err="1" smtClean="0">
                <a:sym typeface="Wingdings" panose="05000000000000000000" pitchFamily="2" charset="2"/>
              </a:rPr>
              <a:t>MinPts</a:t>
            </a:r>
            <a:r>
              <a:rPr lang="en-US" sz="1300" dirty="0" smtClean="0">
                <a:sym typeface="Wingdings" panose="05000000000000000000" pitchFamily="2" charset="2"/>
              </a:rPr>
              <a:t> neighbors) of the cluster, add all the points at distance&lt;</a:t>
            </a:r>
            <a:r>
              <a:rPr lang="en-US" sz="1300" dirty="0" err="1" smtClean="0">
                <a:sym typeface="Wingdings" panose="05000000000000000000" pitchFamily="2" charset="2"/>
              </a:rPr>
              <a:t>Eps</a:t>
            </a:r>
            <a:r>
              <a:rPr lang="en-US" sz="1300" dirty="0" smtClean="0">
                <a:sym typeface="Wingdings" panose="05000000000000000000" pitchFamily="2" charset="2"/>
              </a:rPr>
              <a:t> to cluster</a:t>
            </a:r>
          </a:p>
          <a:p>
            <a:pPr marL="342900" indent="-342900">
              <a:buFont typeface="+mj-lt"/>
              <a:buAutoNum type="arabicPeriod"/>
            </a:pPr>
            <a:r>
              <a:rPr lang="en-US" sz="1300" dirty="0" smtClean="0">
                <a:sym typeface="Wingdings" panose="05000000000000000000" pitchFamily="2" charset="2"/>
              </a:rPr>
              <a:t>Consider the following point of database and iterate the process</a:t>
            </a:r>
            <a:endParaRPr lang="en-US" sz="1300" dirty="0"/>
          </a:p>
          <a:p>
            <a:endParaRPr lang="en-US" sz="1300" dirty="0" smtClean="0"/>
          </a:p>
          <a:p>
            <a:r>
              <a:rPr lang="en-US" sz="1300" b="1" dirty="0" smtClean="0"/>
              <a:t>Improvements from DBSCAN</a:t>
            </a:r>
          </a:p>
          <a:p>
            <a:pPr marL="342900" indent="-342900">
              <a:buFont typeface="+mj-lt"/>
              <a:buAutoNum type="arabicPeriod"/>
            </a:pPr>
            <a:r>
              <a:rPr lang="en-US" sz="1300" dirty="0" smtClean="0"/>
              <a:t>Handling ST</a:t>
            </a:r>
          </a:p>
          <a:p>
            <a:pPr marL="342900" indent="-342900">
              <a:buFont typeface="+mj-lt"/>
              <a:buAutoNum type="arabicPeriod"/>
            </a:pPr>
            <a:r>
              <a:rPr lang="en-US" sz="1300" dirty="0" smtClean="0"/>
              <a:t>Handling noise </a:t>
            </a:r>
            <a:r>
              <a:rPr lang="en-US" sz="1300" dirty="0" smtClean="0">
                <a:sym typeface="Wingdings" panose="05000000000000000000" pitchFamily="2" charset="2"/>
              </a:rPr>
              <a:t> out for now</a:t>
            </a:r>
            <a:endParaRPr lang="en-US" sz="1300" dirty="0" smtClean="0"/>
          </a:p>
          <a:p>
            <a:pPr marL="342900" indent="-342900">
              <a:buFont typeface="+mj-lt"/>
              <a:buAutoNum type="arabicPeriod"/>
            </a:pPr>
            <a:r>
              <a:rPr lang="en-US" sz="1300" dirty="0" smtClean="0"/>
              <a:t>Adjacent clusters</a:t>
            </a:r>
            <a:endParaRPr lang="en-US" sz="1300" dirty="0"/>
          </a:p>
        </p:txBody>
      </p:sp>
      <p:sp>
        <p:nvSpPr>
          <p:cNvPr id="6" name="Rectangle 5"/>
          <p:cNvSpPr/>
          <p:nvPr/>
        </p:nvSpPr>
        <p:spPr>
          <a:xfrm>
            <a:off x="8572500" y="1738646"/>
            <a:ext cx="2997200" cy="4491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8095933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2007: ST-DBSCAN – Sum.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Clustering may be adapted to find small clusters. Threshold  OD</a:t>
              </a:r>
              <a:endParaRPr lang="en-US" sz="2903" b="1" dirty="0">
                <a:solidFill>
                  <a:srgbClr val="FFFFFF"/>
                </a:solidFill>
                <a:latin typeface="Calibri" panose="020F0502020204030204" pitchFamily="34" charset="0"/>
              </a:endParaRPr>
            </a:p>
          </p:txBody>
        </p:sp>
      </p:grpSp>
      <p:sp>
        <p:nvSpPr>
          <p:cNvPr id="3" name="TextBox 2"/>
          <p:cNvSpPr txBox="1"/>
          <p:nvPr/>
        </p:nvSpPr>
        <p:spPr>
          <a:xfrm>
            <a:off x="579680" y="1160837"/>
            <a:ext cx="11524314" cy="5293757"/>
          </a:xfrm>
          <a:prstGeom prst="rect">
            <a:avLst/>
          </a:prstGeom>
          <a:noFill/>
        </p:spPr>
        <p:txBody>
          <a:bodyPr wrap="square" rtlCol="0">
            <a:spAutoFit/>
          </a:bodyPr>
          <a:lstStyle/>
          <a:p>
            <a:r>
              <a:rPr lang="en-US" sz="1300" b="1" dirty="0" smtClean="0"/>
              <a:t>ST-DBSCAN algorithm steps</a:t>
            </a:r>
          </a:p>
          <a:p>
            <a:pPr marL="342900" indent="-342900">
              <a:buFont typeface="+mj-lt"/>
              <a:buAutoNum type="arabicPeriod"/>
            </a:pPr>
            <a:r>
              <a:rPr lang="en-US" sz="1300" dirty="0" smtClean="0"/>
              <a:t>Distance neighborhood: intersection of two distance neighborhoods</a:t>
            </a:r>
          </a:p>
          <a:p>
            <a:pPr marL="857250" lvl="1" indent="-400050">
              <a:buFont typeface="+mj-lt"/>
              <a:buAutoNum type="romanLcPeriod"/>
            </a:pPr>
            <a:r>
              <a:rPr lang="en-US" sz="1300" dirty="0" smtClean="0"/>
              <a:t>Use a threshold distance Eps1 for spatial attributes</a:t>
            </a:r>
          </a:p>
          <a:p>
            <a:pPr marL="857250" lvl="1" indent="-400050">
              <a:buFont typeface="+mj-lt"/>
              <a:buAutoNum type="romanLcPeriod"/>
            </a:pPr>
            <a:r>
              <a:rPr lang="en-US" sz="1300" dirty="0" smtClean="0"/>
              <a:t>Use a threshold distance </a:t>
            </a:r>
            <a:r>
              <a:rPr lang="en-US" sz="1300" dirty="0" err="1" smtClean="0"/>
              <a:t>Eps</a:t>
            </a:r>
            <a:r>
              <a:rPr lang="en-US" sz="1300" dirty="0" smtClean="0"/>
              <a:t> 2 for non-ST attributes</a:t>
            </a:r>
          </a:p>
          <a:p>
            <a:pPr marL="342900" indent="-342900">
              <a:buFont typeface="+mj-lt"/>
              <a:buAutoNum type="arabicPeriod"/>
            </a:pPr>
            <a:r>
              <a:rPr lang="en-US" sz="1300" dirty="0" smtClean="0"/>
              <a:t>Time: when retrieving neighbors of point p, consider all points from consecutive time steps (t-1day, t+1day or t+1year…)</a:t>
            </a:r>
          </a:p>
          <a:p>
            <a:pPr marL="342900" indent="-342900">
              <a:buFont typeface="+mj-lt"/>
              <a:buAutoNum type="arabicPeriod"/>
            </a:pPr>
            <a:endParaRPr lang="en-US" sz="1300" dirty="0"/>
          </a:p>
          <a:p>
            <a:r>
              <a:rPr lang="en-US" sz="1300" b="1" dirty="0" smtClean="0"/>
              <a:t>Handling noise</a:t>
            </a:r>
          </a:p>
          <a:p>
            <a:pPr marL="285750" indent="-285750">
              <a:buFont typeface="Arial" panose="020B0604020202020204" pitchFamily="34" charset="0"/>
              <a:buChar char="•"/>
            </a:pPr>
            <a:r>
              <a:rPr lang="en-US" sz="1300" dirty="0" smtClean="0"/>
              <a:t>Useful when clusters of different densities exist</a:t>
            </a:r>
          </a:p>
          <a:p>
            <a:pPr lvl="1"/>
            <a:r>
              <a:rPr lang="en-US" sz="1300" b="1" i="1" dirty="0" smtClean="0">
                <a:sym typeface="Wingdings" panose="05000000000000000000" pitchFamily="2" charset="2"/>
              </a:rPr>
              <a:t> </a:t>
            </a:r>
            <a:r>
              <a:rPr lang="en-US" sz="1300" b="1" i="1" dirty="0" smtClean="0"/>
              <a:t>Not needed for regular grid because all clusters have same point density</a:t>
            </a:r>
          </a:p>
          <a:p>
            <a:pPr marL="285750" indent="-285750">
              <a:buFont typeface="Arial" panose="020B0604020202020204" pitchFamily="34" charset="0"/>
              <a:buChar char="•"/>
            </a:pPr>
            <a:r>
              <a:rPr lang="en-US" sz="1300" dirty="0" smtClean="0"/>
              <a:t>Ok definition but how is it integrated in algorithm?</a:t>
            </a:r>
          </a:p>
          <a:p>
            <a:pPr marL="285750" indent="-285750">
              <a:buFont typeface="Arial" panose="020B0604020202020204" pitchFamily="34" charset="0"/>
              <a:buChar char="•"/>
            </a:pPr>
            <a:endParaRPr lang="en-US" sz="1300" dirty="0"/>
          </a:p>
          <a:p>
            <a:r>
              <a:rPr lang="en-US" sz="1300" b="1" dirty="0" smtClean="0"/>
              <a:t>Adjacent clusters</a:t>
            </a:r>
            <a:endParaRPr lang="en-US" sz="1300" dirty="0" smtClean="0"/>
          </a:p>
          <a:p>
            <a:pPr marL="285750" indent="-285750">
              <a:buFont typeface="Arial" panose="020B0604020202020204" pitchFamily="34" charset="0"/>
              <a:buChar char="•"/>
            </a:pPr>
            <a:r>
              <a:rPr lang="en-US" sz="1300" dirty="0" smtClean="0"/>
              <a:t>Density-based problematic for adjacent clusters </a:t>
            </a:r>
            <a:r>
              <a:rPr lang="en-US" sz="1300" dirty="0" smtClean="0">
                <a:sym typeface="Wingdings" panose="05000000000000000000" pitchFamily="2" charset="2"/>
              </a:rPr>
              <a:t> </a:t>
            </a:r>
            <a:r>
              <a:rPr lang="en-US" sz="1300" b="1" i="1" dirty="0" smtClean="0">
                <a:sym typeface="Wingdings" panose="05000000000000000000" pitchFamily="2" charset="2"/>
              </a:rPr>
              <a:t>Crucial for scope</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Problem: if small variation from neighbor to neighbor, might end up in a big global variation from center to border of cluster</a:t>
            </a:r>
          </a:p>
          <a:p>
            <a:pPr marL="285750" indent="-285750">
              <a:buFont typeface="Arial" panose="020B0604020202020204" pitchFamily="34" charset="0"/>
              <a:buChar char="•"/>
            </a:pPr>
            <a:r>
              <a:rPr lang="en-US" sz="1300" dirty="0" smtClean="0">
                <a:sym typeface="Wingdings" panose="05000000000000000000" pitchFamily="2" charset="2"/>
              </a:rPr>
              <a:t>Problem solved by comparing considered point value to cluster mean  point not included if value too far from cluster mean value  threshold </a:t>
            </a:r>
            <a:r>
              <a:rPr lang="en-US" sz="1300" dirty="0" err="1" smtClean="0">
                <a:sym typeface="Wingdings" panose="05000000000000000000" pitchFamily="2" charset="2"/>
              </a:rPr>
              <a:t>Δε</a:t>
            </a:r>
            <a:endParaRPr lang="en-US" sz="1300" dirty="0" smtClean="0">
              <a:sym typeface="Wingdings" panose="05000000000000000000" pitchFamily="2" charset="2"/>
            </a:endParaRPr>
          </a:p>
          <a:p>
            <a:pPr marL="742950" lvl="1" indent="-285750">
              <a:buFont typeface="Wingdings" panose="05000000000000000000" pitchFamily="2" charset="2"/>
              <a:buChar char="à"/>
            </a:pPr>
            <a:r>
              <a:rPr lang="en-US" sz="1300" b="1" i="1" dirty="0" smtClean="0">
                <a:sym typeface="Wingdings" panose="05000000000000000000" pitchFamily="2" charset="2"/>
              </a:rPr>
              <a:t>Problem of HOMOGENEITY: delta epsilon should be adapted to every cluster mean, not an absolute value</a:t>
            </a:r>
          </a:p>
          <a:p>
            <a:pPr marL="742950" lvl="1" indent="-285750">
              <a:buFont typeface="Wingdings" panose="05000000000000000000" pitchFamily="2" charset="2"/>
              <a:buChar char="à"/>
            </a:pPr>
            <a:r>
              <a:rPr lang="en-US" sz="1300" b="1" i="1" dirty="0" smtClean="0">
                <a:sym typeface="Wingdings" panose="05000000000000000000" pitchFamily="2" charset="2"/>
              </a:rPr>
              <a:t>For a cluster with mean value 100, </a:t>
            </a:r>
            <a:r>
              <a:rPr lang="en-US" sz="1300" b="1" i="1" dirty="0" err="1" smtClean="0">
                <a:sym typeface="Wingdings" panose="05000000000000000000" pitchFamily="2" charset="2"/>
              </a:rPr>
              <a:t>Δε</a:t>
            </a:r>
            <a:r>
              <a:rPr lang="en-US" sz="1300" b="1" i="1" dirty="0" smtClean="0">
                <a:sym typeface="Wingdings" panose="05000000000000000000" pitchFamily="2" charset="2"/>
              </a:rPr>
              <a:t> = 10 is reasonable</a:t>
            </a:r>
          </a:p>
          <a:p>
            <a:pPr marL="742950" lvl="1" indent="-285750">
              <a:buFont typeface="Wingdings" panose="05000000000000000000" pitchFamily="2" charset="2"/>
              <a:buChar char="à"/>
            </a:pPr>
            <a:r>
              <a:rPr lang="en-US" sz="1300" b="1" i="1" dirty="0">
                <a:sym typeface="Wingdings" panose="05000000000000000000" pitchFamily="2" charset="2"/>
              </a:rPr>
              <a:t>For a cluster with mean value </a:t>
            </a:r>
            <a:r>
              <a:rPr lang="en-US" sz="1300" b="1" i="1" dirty="0" smtClean="0">
                <a:sym typeface="Wingdings" panose="05000000000000000000" pitchFamily="2" charset="2"/>
              </a:rPr>
              <a:t>20, </a:t>
            </a:r>
            <a:r>
              <a:rPr lang="en-US" sz="1300" b="1" i="1" dirty="0" err="1">
                <a:sym typeface="Wingdings" panose="05000000000000000000" pitchFamily="2" charset="2"/>
              </a:rPr>
              <a:t>Δε</a:t>
            </a:r>
            <a:r>
              <a:rPr lang="en-US" sz="1300" b="1" i="1" dirty="0">
                <a:sym typeface="Wingdings" panose="05000000000000000000" pitchFamily="2" charset="2"/>
              </a:rPr>
              <a:t> = 10 </a:t>
            </a:r>
            <a:r>
              <a:rPr lang="en-US" sz="1300" b="1" i="1" dirty="0" smtClean="0">
                <a:sym typeface="Wingdings" panose="05000000000000000000" pitchFamily="2" charset="2"/>
              </a:rPr>
              <a:t>is not reasonable</a:t>
            </a:r>
            <a:endParaRPr lang="en-US" sz="1300" b="1" i="1" dirty="0">
              <a:sym typeface="Wingdings" panose="05000000000000000000" pitchFamily="2" charset="2"/>
            </a:endParaRPr>
          </a:p>
          <a:p>
            <a:pPr marL="1200150" lvl="2" indent="-285750">
              <a:buFont typeface="Wingdings" panose="05000000000000000000" pitchFamily="2" charset="2"/>
              <a:buChar char="à"/>
            </a:pPr>
            <a:r>
              <a:rPr lang="en-US" sz="1300" b="1" i="1" dirty="0" err="1" smtClean="0">
                <a:sym typeface="Wingdings" panose="05000000000000000000" pitchFamily="2" charset="2"/>
              </a:rPr>
              <a:t>Telang</a:t>
            </a:r>
            <a:r>
              <a:rPr lang="en-US" sz="1300" b="1" i="1" dirty="0" smtClean="0">
                <a:sym typeface="Wingdings" panose="05000000000000000000" pitchFamily="2" charset="2"/>
              </a:rPr>
              <a:t> may solve the problem</a:t>
            </a:r>
            <a:endParaRPr lang="en-US" sz="1300" dirty="0">
              <a:sym typeface="Wingdings" panose="05000000000000000000" pitchFamily="2" charset="2"/>
            </a:endParaRPr>
          </a:p>
          <a:p>
            <a:endParaRPr lang="en-US" sz="1300" b="1" i="1" dirty="0" smtClean="0">
              <a:sym typeface="Wingdings" panose="05000000000000000000" pitchFamily="2" charset="2"/>
            </a:endParaRPr>
          </a:p>
          <a:p>
            <a:r>
              <a:rPr lang="en-US" sz="1300" b="1" dirty="0" smtClean="0">
                <a:sym typeface="Wingdings" panose="05000000000000000000" pitchFamily="2" charset="2"/>
              </a:rPr>
              <a:t>Parameter design</a:t>
            </a:r>
          </a:p>
          <a:p>
            <a:pPr marL="285750" indent="-285750">
              <a:buFont typeface="Arial" panose="020B0604020202020204" pitchFamily="34" charset="0"/>
              <a:buChar char="•"/>
            </a:pPr>
            <a:r>
              <a:rPr lang="en-US" sz="1300" b="1" dirty="0" smtClean="0">
                <a:sym typeface="Wingdings" panose="05000000000000000000" pitchFamily="2" charset="2"/>
              </a:rPr>
              <a:t>Parameters</a:t>
            </a:r>
            <a:r>
              <a:rPr lang="en-US" sz="1300" dirty="0" smtClean="0">
                <a:sym typeface="Wingdings" panose="05000000000000000000" pitchFamily="2" charset="2"/>
              </a:rPr>
              <a:t>: Eps1, Eps2, </a:t>
            </a:r>
            <a:r>
              <a:rPr lang="en-US" sz="1300" dirty="0" err="1" smtClean="0">
                <a:sym typeface="Wingdings" panose="05000000000000000000" pitchFamily="2" charset="2"/>
              </a:rPr>
              <a:t>MinPts</a:t>
            </a:r>
            <a:r>
              <a:rPr lang="en-US" sz="1300" dirty="0" smtClean="0">
                <a:sym typeface="Wingdings" panose="05000000000000000000" pitchFamily="2" charset="2"/>
              </a:rPr>
              <a:t>, </a:t>
            </a:r>
            <a:r>
              <a:rPr lang="en-US" sz="1300" dirty="0" err="1" smtClean="0">
                <a:sym typeface="Wingdings" panose="05000000000000000000" pitchFamily="2" charset="2"/>
              </a:rPr>
              <a:t>Δε</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b="1" dirty="0" smtClean="0">
                <a:sym typeface="Wingdings" panose="05000000000000000000" pitchFamily="2" charset="2"/>
              </a:rPr>
              <a:t>Distance</a:t>
            </a:r>
            <a:r>
              <a:rPr lang="en-US" sz="1300" dirty="0" smtClean="0">
                <a:sym typeface="Wingdings" panose="05000000000000000000" pitchFamily="2" charset="2"/>
              </a:rPr>
              <a:t>: Euclidian or Manhattan or </a:t>
            </a:r>
            <a:r>
              <a:rPr lang="en-US" sz="1300" dirty="0" err="1" smtClean="0">
                <a:sym typeface="Wingdings" panose="05000000000000000000" pitchFamily="2" charset="2"/>
              </a:rPr>
              <a:t>Minkowski</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Heuristic for </a:t>
            </a:r>
            <a:r>
              <a:rPr lang="en-US" sz="1300" dirty="0" err="1" smtClean="0">
                <a:sym typeface="Wingdings" panose="05000000000000000000" pitchFamily="2" charset="2"/>
              </a:rPr>
              <a:t>MinPts</a:t>
            </a:r>
            <a:r>
              <a:rPr lang="en-US" sz="1300" dirty="0">
                <a:sym typeface="Wingdings" panose="05000000000000000000" pitchFamily="2" charset="2"/>
              </a:rPr>
              <a:t> </a:t>
            </a:r>
            <a:r>
              <a:rPr lang="en-US" sz="1300" dirty="0" smtClean="0">
                <a:sym typeface="Wingdings" panose="05000000000000000000" pitchFamily="2" charset="2"/>
              </a:rPr>
              <a:t> ~</a:t>
            </a:r>
            <a:r>
              <a:rPr lang="en-US" sz="1300" dirty="0" err="1" smtClean="0">
                <a:sym typeface="Wingdings" panose="05000000000000000000" pitchFamily="2" charset="2"/>
              </a:rPr>
              <a:t>ln</a:t>
            </a:r>
            <a:r>
              <a:rPr lang="en-US" sz="1300" dirty="0" smtClean="0">
                <a:sym typeface="Wingdings" panose="05000000000000000000" pitchFamily="2" charset="2"/>
              </a:rPr>
              <a:t>(n) for n points in database  adapted to small events?</a:t>
            </a:r>
          </a:p>
          <a:p>
            <a:pPr marL="285750" indent="-285750">
              <a:buFont typeface="Arial" panose="020B0604020202020204" pitchFamily="34" charset="0"/>
              <a:buChar char="•"/>
            </a:pPr>
            <a:r>
              <a:rPr lang="en-US" sz="1300" dirty="0" err="1" smtClean="0">
                <a:sym typeface="Wingdings" panose="05000000000000000000" pitchFamily="2" charset="2"/>
              </a:rPr>
              <a:t>Δε</a:t>
            </a:r>
            <a:r>
              <a:rPr lang="en-US" sz="1300" dirty="0" smtClean="0">
                <a:sym typeface="Wingdings" panose="05000000000000000000" pitchFamily="2" charset="2"/>
              </a:rPr>
              <a:t>  homogeneity of clusters</a:t>
            </a:r>
          </a:p>
          <a:p>
            <a:pPr marL="285750" indent="-285750">
              <a:buFont typeface="Arial" panose="020B0604020202020204" pitchFamily="34" charset="0"/>
              <a:buChar char="•"/>
            </a:pPr>
            <a:r>
              <a:rPr lang="en-US" sz="1300" dirty="0" err="1" smtClean="0">
                <a:sym typeface="Wingdings" panose="05000000000000000000" pitchFamily="2" charset="2"/>
              </a:rPr>
              <a:t>MinPts</a:t>
            </a:r>
            <a:r>
              <a:rPr lang="en-US" sz="1300" dirty="0">
                <a:sym typeface="Wingdings" panose="05000000000000000000" pitchFamily="2" charset="2"/>
              </a:rPr>
              <a:t> </a:t>
            </a:r>
            <a:r>
              <a:rPr lang="en-US" sz="1300" dirty="0" smtClean="0">
                <a:sym typeface="Wingdings" panose="05000000000000000000" pitchFamily="2" charset="2"/>
              </a:rPr>
              <a:t>/ Eps1 / Eps2  proportion of noise</a:t>
            </a:r>
          </a:p>
        </p:txBody>
      </p:sp>
      <p:sp>
        <p:nvSpPr>
          <p:cNvPr id="6" name="Rectangle 5"/>
          <p:cNvSpPr/>
          <p:nvPr/>
        </p:nvSpPr>
        <p:spPr>
          <a:xfrm>
            <a:off x="8443711" y="1160837"/>
            <a:ext cx="2997200" cy="4491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
        <p:nvSpPr>
          <p:cNvPr id="2" name="Rectangle 1"/>
          <p:cNvSpPr/>
          <p:nvPr/>
        </p:nvSpPr>
        <p:spPr>
          <a:xfrm>
            <a:off x="850006" y="3966693"/>
            <a:ext cx="10084157" cy="10560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6114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2007: ST-DBSCAN – Sum.</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02578"/>
            <a:ext cx="11524314" cy="3970318"/>
          </a:xfrm>
          <a:prstGeom prst="rect">
            <a:avLst/>
          </a:prstGeom>
          <a:noFill/>
        </p:spPr>
        <p:txBody>
          <a:bodyPr wrap="square" rtlCol="0">
            <a:spAutoFit/>
          </a:bodyPr>
          <a:lstStyle/>
          <a:p>
            <a:r>
              <a:rPr lang="en-US" sz="1400" b="1" dirty="0" smtClean="0"/>
              <a:t>Data: </a:t>
            </a:r>
            <a:r>
              <a:rPr lang="en-US" sz="1400" dirty="0" smtClean="0">
                <a:sym typeface="Wingdings" panose="05000000000000000000" pitchFamily="2" charset="2"/>
              </a:rPr>
              <a:t>5000 stations / 1 day precision / several years total data</a:t>
            </a:r>
          </a:p>
          <a:p>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a:t>
            </a:r>
          </a:p>
          <a:p>
            <a:pPr marL="285750" indent="-285750">
              <a:buFont typeface="Arial" panose="020B0604020202020204" pitchFamily="34" charset="0"/>
              <a:buChar char="•"/>
            </a:pPr>
            <a:r>
              <a:rPr lang="en-US" sz="1400" dirty="0" smtClean="0">
                <a:sym typeface="Wingdings" panose="05000000000000000000" pitchFamily="2" charset="2"/>
              </a:rPr>
              <a:t>Time Window:  ??</a:t>
            </a:r>
          </a:p>
          <a:p>
            <a:pPr marL="285750" indent="-285750">
              <a:buFont typeface="Arial" panose="020B0604020202020204" pitchFamily="34" charset="0"/>
              <a:buChar char="•"/>
            </a:pPr>
            <a:r>
              <a:rPr lang="en-US" sz="1400" dirty="0" smtClean="0">
                <a:sym typeface="Wingdings" panose="05000000000000000000" pitchFamily="2" charset="2"/>
              </a:rPr>
              <a:t>Events found: sea height clusters / sea temperature clusters</a:t>
            </a:r>
          </a:p>
          <a:p>
            <a:pPr marL="285750" indent="-285750">
              <a:buFont typeface="Arial" panose="020B0604020202020204" pitchFamily="34" charset="0"/>
              <a:buChar char="•"/>
            </a:pPr>
            <a:r>
              <a:rPr lang="en-US" sz="1400" dirty="0" smtClean="0">
                <a:sym typeface="Wingdings" panose="05000000000000000000" pitchFamily="2" charset="2"/>
              </a:rPr>
              <a:t>Outputs only spatial clusters?? Big clusters,, only 10  not very adapted to OD  would need to find smaller clusters</a:t>
            </a:r>
          </a:p>
          <a:p>
            <a:pPr marL="285750" indent="-285750">
              <a:buFont typeface="Arial" panose="020B0604020202020204" pitchFamily="34" charset="0"/>
              <a:buChar char="•"/>
            </a:pPr>
            <a:r>
              <a:rPr lang="en-US" sz="1400" dirty="0" smtClean="0">
                <a:sym typeface="Wingdings" panose="05000000000000000000" pitchFamily="2" charset="2"/>
              </a:rPr>
              <a:t>Maybe it is the see height application which makes the clusters so big?</a:t>
            </a:r>
          </a:p>
          <a:p>
            <a:endParaRPr lang="en-US" sz="1400" dirty="0" smtClean="0">
              <a:sym typeface="Wingdings" panose="05000000000000000000" pitchFamily="2" charset="2"/>
            </a:endParaRPr>
          </a:p>
          <a:p>
            <a:r>
              <a:rPr lang="en-US" sz="1400" b="1" dirty="0">
                <a:sym typeface="Wingdings" panose="05000000000000000000" pitchFamily="2" charset="2"/>
              </a:rPr>
              <a:t>Remarks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Adaptation for ED: first  clusters computed, and then different options</a:t>
            </a:r>
          </a:p>
          <a:p>
            <a:pPr marL="857250" lvl="1" indent="-400050">
              <a:buFont typeface="+mj-lt"/>
              <a:buAutoNum type="romanLcPeriod"/>
            </a:pPr>
            <a:r>
              <a:rPr lang="en-US" sz="1400" dirty="0">
                <a:sym typeface="Wingdings" panose="05000000000000000000" pitchFamily="2" charset="2"/>
              </a:rPr>
              <a:t>Report the clusters with max/min average value</a:t>
            </a:r>
          </a:p>
          <a:p>
            <a:pPr marL="857250" lvl="1" indent="-400050">
              <a:buFont typeface="+mj-lt"/>
              <a:buAutoNum type="romanLcPeriod"/>
            </a:pPr>
            <a:r>
              <a:rPr lang="en-US" sz="1400" dirty="0">
                <a:sym typeface="Wingdings" panose="05000000000000000000" pitchFamily="2" charset="2"/>
              </a:rPr>
              <a:t>Use a predicted extension model, and compute the ratio observed / expected OR the likelihood of clusters</a:t>
            </a:r>
          </a:p>
          <a:p>
            <a:pPr marL="400050" indent="-400050">
              <a:buFont typeface="Arial" panose="020B0604020202020204" pitchFamily="34" charset="0"/>
              <a:buChar char="•"/>
            </a:pPr>
            <a:r>
              <a:rPr lang="en-US" sz="1400" dirty="0">
                <a:sym typeface="Wingdings" panose="05000000000000000000" pitchFamily="2" charset="2"/>
              </a:rPr>
              <a:t>Maybe more computationally efficient than computing expectancy and score and then do the clustering</a:t>
            </a:r>
          </a:p>
          <a:p>
            <a:pPr marL="400050" indent="-400050">
              <a:buFont typeface="Arial" panose="020B0604020202020204" pitchFamily="34" charset="0"/>
              <a:buChar char="•"/>
            </a:pPr>
            <a:r>
              <a:rPr lang="en-US" sz="1400" dirty="0" err="1">
                <a:sym typeface="Wingdings" panose="05000000000000000000" pitchFamily="2" charset="2"/>
              </a:rPr>
              <a:t>SaTScan</a:t>
            </a:r>
            <a:r>
              <a:rPr lang="en-US" sz="1400" dirty="0">
                <a:sym typeface="Wingdings" panose="05000000000000000000" pitchFamily="2" charset="2"/>
              </a:rPr>
              <a:t> computes all the clusters</a:t>
            </a:r>
          </a:p>
          <a:p>
            <a:endParaRPr lang="en-US" sz="1400" dirty="0" smtClean="0">
              <a:sym typeface="Wingdings" panose="05000000000000000000" pitchFamily="2" charset="2"/>
            </a:endParaRPr>
          </a:p>
          <a:p>
            <a:r>
              <a:rPr lang="en-US" sz="1400" b="1" dirty="0" smtClean="0">
                <a:sym typeface="Wingdings" panose="05000000000000000000" pitchFamily="2" charset="2"/>
              </a:rPr>
              <a:t>Code availability</a:t>
            </a:r>
          </a:p>
          <a:p>
            <a:pPr marL="285750" indent="-285750">
              <a:buFont typeface="Arial" panose="020B0604020202020204" pitchFamily="34" charset="0"/>
              <a:buChar char="•"/>
            </a:pPr>
            <a:r>
              <a:rPr lang="en-US" sz="1400" dirty="0" smtClean="0">
                <a:sym typeface="Wingdings" panose="05000000000000000000" pitchFamily="2" charset="2"/>
              </a:rPr>
              <a:t>Own code, but inspired from DBSCAN</a:t>
            </a:r>
          </a:p>
        </p:txBody>
      </p:sp>
    </p:spTree>
    <p:extLst>
      <p:ext uri="{BB962C8B-B14F-4D97-AF65-F5344CB8AC3E}">
        <p14:creationId xmlns:p14="http://schemas.microsoft.com/office/powerpoint/2010/main" val="4116052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Kuang</a:t>
              </a:r>
              <a:r>
                <a:rPr lang="en-US" sz="2903" b="1" dirty="0">
                  <a:solidFill>
                    <a:srgbClr val="FFFFFF"/>
                  </a:solidFill>
                  <a:latin typeface="Calibri" panose="020F0502020204030204" pitchFamily="34" charset="0"/>
                </a:rPr>
                <a:t> 2015 </a:t>
              </a:r>
              <a:r>
                <a:rPr lang="en-US" sz="2903" b="1" dirty="0" smtClean="0">
                  <a:solidFill>
                    <a:srgbClr val="FFFFFF"/>
                  </a:solidFill>
                  <a:latin typeface="Calibri" panose="020F0502020204030204" pitchFamily="34" charset="0"/>
                </a:rPr>
                <a:t>- Detecting </a:t>
              </a:r>
              <a:r>
                <a:rPr lang="en-US" sz="2903" b="1" dirty="0">
                  <a:solidFill>
                    <a:srgbClr val="FFFFFF"/>
                  </a:solidFill>
                  <a:latin typeface="Calibri" panose="020F0502020204030204" pitchFamily="34" charset="0"/>
                </a:rPr>
                <a:t>Traffic Anomalies in Urban Areas Using Taxi GPS </a:t>
              </a:r>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Traffic flow matrix, adaptable to grid data? Point Anomaly? Complex</a:t>
              </a:r>
              <a:endParaRPr lang="en-US" sz="2903" b="1" dirty="0">
                <a:solidFill>
                  <a:srgbClr val="FFFFFF"/>
                </a:solidFill>
                <a:latin typeface="Calibri" panose="020F0502020204030204" pitchFamily="34" charset="0"/>
              </a:endParaRPr>
            </a:p>
          </p:txBody>
        </p:sp>
      </p:grpSp>
      <p:sp>
        <p:nvSpPr>
          <p:cNvPr id="6" name="TextBox 5"/>
          <p:cNvSpPr txBox="1"/>
          <p:nvPr/>
        </p:nvSpPr>
        <p:spPr>
          <a:xfrm>
            <a:off x="487251" y="1051061"/>
            <a:ext cx="11217498" cy="5478423"/>
          </a:xfrm>
          <a:prstGeom prst="rect">
            <a:avLst/>
          </a:prstGeom>
          <a:noFill/>
        </p:spPr>
        <p:txBody>
          <a:bodyPr wrap="square" rtlCol="0">
            <a:spAutoFit/>
          </a:bodyPr>
          <a:lstStyle/>
          <a:p>
            <a:r>
              <a:rPr lang="en-US" sz="1400" b="1" dirty="0" smtClean="0"/>
              <a:t>Category</a:t>
            </a:r>
            <a:r>
              <a:rPr lang="en-US" sz="1400" dirty="0"/>
              <a:t>: </a:t>
            </a:r>
            <a:r>
              <a:rPr lang="en-US" sz="1400" b="1" dirty="0" smtClean="0"/>
              <a:t>Point OD (?) </a:t>
            </a:r>
            <a:r>
              <a:rPr lang="en-US" sz="1400" dirty="0" smtClean="0"/>
              <a:t>– Unsupervised – PCA &amp; Wavelet-based </a:t>
            </a:r>
          </a:p>
          <a:p>
            <a:r>
              <a:rPr lang="en-US" sz="1400" dirty="0" smtClean="0">
                <a:sym typeface="Wingdings" panose="05000000000000000000" pitchFamily="2" charset="2"/>
              </a:rPr>
              <a:t>	</a:t>
            </a:r>
          </a:p>
          <a:p>
            <a:r>
              <a:rPr lang="en-US" sz="1400" b="1" dirty="0" smtClean="0">
                <a:sym typeface="Wingdings" panose="05000000000000000000" pitchFamily="2" charset="2"/>
              </a:rPr>
              <a:t>Goal</a:t>
            </a:r>
            <a:r>
              <a:rPr lang="en-US" sz="1400" dirty="0" smtClean="0">
                <a:sym typeface="Wingdings" panose="05000000000000000000" pitchFamily="2" charset="2"/>
              </a:rPr>
              <a:t>: Offline, improve sensitivity of detection methods, track low or high rates of change in traffic flow &amp; identify anomalous trips </a:t>
            </a:r>
            <a:r>
              <a:rPr lang="en-US" sz="1400" i="1" dirty="0" smtClean="0">
                <a:sym typeface="Wingdings" panose="05000000000000000000" pitchFamily="2" charset="2"/>
              </a:rPr>
              <a:t>(out-of-scope</a:t>
            </a:r>
            <a:r>
              <a:rPr lang="en-US" sz="1400" dirty="0" smtClean="0">
                <a:sym typeface="Wingdings" panose="05000000000000000000" pitchFamily="2" charset="2"/>
              </a:rPr>
              <a:t>)</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 Wavelet transform + PCA</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trajectory data  </a:t>
            </a:r>
            <a:r>
              <a:rPr lang="en-US" sz="1400" dirty="0" err="1" smtClean="0">
                <a:sym typeface="Wingdings" panose="05000000000000000000" pitchFamily="2" charset="2"/>
              </a:rPr>
              <a:t>subregions</a:t>
            </a:r>
            <a:r>
              <a:rPr lang="en-US" sz="1400" dirty="0" smtClean="0">
                <a:sym typeface="Wingdings" panose="05000000000000000000" pitchFamily="2" charset="2"/>
              </a:rPr>
              <a:t> counts trajectories  traffic flow matrix</a:t>
            </a:r>
          </a:p>
          <a:p>
            <a:pPr marL="285750" indent="-285750">
              <a:buFont typeface="Arial" panose="020B0604020202020204" pitchFamily="34" charset="0"/>
              <a:buChar char="•"/>
            </a:pPr>
            <a:r>
              <a:rPr lang="en-US" sz="1400" dirty="0" smtClean="0">
                <a:sym typeface="Wingdings" panose="05000000000000000000" pitchFamily="2" charset="2"/>
              </a:rPr>
              <a:t>Algorithm</a:t>
            </a:r>
          </a:p>
          <a:p>
            <a:pPr marL="800100" lvl="1" indent="-342900">
              <a:buFont typeface="+mj-lt"/>
              <a:buAutoNum type="arabicPeriod"/>
            </a:pPr>
            <a:r>
              <a:rPr lang="en-US" sz="1400" dirty="0" smtClean="0">
                <a:sym typeface="Wingdings" panose="05000000000000000000" pitchFamily="2" charset="2"/>
              </a:rPr>
              <a:t>PCA &amp; Wavelet</a:t>
            </a:r>
          </a:p>
          <a:p>
            <a:pPr marL="1314450" lvl="2" indent="-400050">
              <a:buFont typeface="+mj-lt"/>
              <a:buAutoNum type="romanLcPeriod"/>
            </a:pPr>
            <a:r>
              <a:rPr lang="en-US" sz="1400" dirty="0" smtClean="0">
                <a:sym typeface="Wingdings" panose="05000000000000000000" pitchFamily="2" charset="2"/>
              </a:rPr>
              <a:t>Wavelet decomposition of traffic flow matrix</a:t>
            </a:r>
          </a:p>
          <a:p>
            <a:pPr marL="1314450" lvl="2" indent="-400050">
              <a:buFont typeface="+mj-lt"/>
              <a:buAutoNum type="romanLcPeriod"/>
            </a:pPr>
            <a:r>
              <a:rPr lang="en-US" sz="1400" dirty="0" err="1" smtClean="0">
                <a:sym typeface="Wingdings" panose="05000000000000000000" pitchFamily="2" charset="2"/>
              </a:rPr>
              <a:t>PCA+refactoring</a:t>
            </a:r>
            <a:r>
              <a:rPr lang="en-US" sz="1400" dirty="0" smtClean="0">
                <a:sym typeface="Wingdings" panose="05000000000000000000" pitchFamily="2" charset="2"/>
              </a:rPr>
              <a:t> on wavelet coefficient matrix </a:t>
            </a:r>
            <a:r>
              <a:rPr lang="en-US" sz="1400" b="1" i="1" dirty="0" smtClean="0">
                <a:sym typeface="Wingdings" panose="05000000000000000000" pitchFamily="2" charset="2"/>
              </a:rPr>
              <a:t>(??) </a:t>
            </a:r>
            <a:r>
              <a:rPr lang="en-US" sz="1400" dirty="0" smtClean="0">
                <a:sym typeface="Wingdings" panose="05000000000000000000" pitchFamily="2" charset="2"/>
              </a:rPr>
              <a:t>and then reconstruct wavelet </a:t>
            </a:r>
            <a:r>
              <a:rPr lang="en-US" sz="1400" dirty="0" err="1" smtClean="0">
                <a:sym typeface="Wingdings" panose="05000000000000000000" pitchFamily="2" charset="2"/>
              </a:rPr>
              <a:t>coeff</a:t>
            </a:r>
            <a:r>
              <a:rPr lang="en-US" sz="1400" dirty="0" smtClean="0">
                <a:sym typeface="Wingdings" panose="05000000000000000000" pitchFamily="2" charset="2"/>
              </a:rPr>
              <a:t> matrix</a:t>
            </a:r>
            <a:endParaRPr lang="en-US" sz="1400" b="1" i="1" dirty="0" smtClean="0">
              <a:sym typeface="Wingdings" panose="05000000000000000000" pitchFamily="2" charset="2"/>
            </a:endParaRPr>
          </a:p>
          <a:p>
            <a:pPr marL="1314450" lvl="2" indent="-400050">
              <a:buFont typeface="+mj-lt"/>
              <a:buAutoNum type="romanLcPeriod"/>
            </a:pPr>
            <a:r>
              <a:rPr lang="en-US" sz="1400" dirty="0" smtClean="0">
                <a:sym typeface="Wingdings" panose="05000000000000000000" pitchFamily="2" charset="2"/>
              </a:rPr>
              <a:t>Reconstructing traffic flow matrix using invert wavelet transform</a:t>
            </a:r>
          </a:p>
          <a:p>
            <a:pPr marL="1314450" lvl="2" indent="-400050">
              <a:buFont typeface="+mj-lt"/>
              <a:buAutoNum type="romanLcPeriod"/>
            </a:pPr>
            <a:r>
              <a:rPr lang="en-US" sz="1400" dirty="0" smtClean="0">
                <a:sym typeface="Wingdings" panose="05000000000000000000" pitchFamily="2" charset="2"/>
              </a:rPr>
              <a:t>PCA and refactoring of traffic flow matrix</a:t>
            </a:r>
          </a:p>
          <a:p>
            <a:pPr marL="857250" lvl="1" indent="-400050">
              <a:buFont typeface="+mj-lt"/>
              <a:buAutoNum type="arabicPeriod"/>
            </a:pPr>
            <a:r>
              <a:rPr lang="en-US" sz="1400" dirty="0" smtClean="0">
                <a:sym typeface="Wingdings" panose="05000000000000000000" pitchFamily="2" charset="2"/>
              </a:rPr>
              <a:t>Consider square residual of traffic (traffic flow – modeled traffic flow</a:t>
            </a:r>
          </a:p>
          <a:p>
            <a:pPr lvl="2"/>
            <a:r>
              <a:rPr lang="en-US" sz="1400" dirty="0" smtClean="0">
                <a:sym typeface="Wingdings" panose="05000000000000000000" pitchFamily="2" charset="2"/>
              </a:rPr>
              <a:t> Paths with traffic anomalies outputted</a:t>
            </a:r>
          </a:p>
          <a:p>
            <a:pPr marL="800100" lvl="1" indent="-342900">
              <a:buFont typeface="+mj-lt"/>
              <a:buAutoNum type="arabicPeriod"/>
            </a:pPr>
            <a:r>
              <a:rPr lang="en-US" sz="1400" dirty="0" smtClean="0">
                <a:sym typeface="Wingdings" panose="05000000000000000000" pitchFamily="2" charset="2"/>
              </a:rPr>
              <a:t>All links in anomalous path are candidate anomalous links  put in a </a:t>
            </a:r>
            <a:r>
              <a:rPr lang="en-US" sz="1400" dirty="0" err="1" smtClean="0">
                <a:sym typeface="Wingdings" panose="05000000000000000000" pitchFamily="2" charset="2"/>
              </a:rPr>
              <a:t>ano</a:t>
            </a:r>
            <a:r>
              <a:rPr lang="en-US" sz="1400" dirty="0" smtClean="0">
                <a:sym typeface="Wingdings" panose="05000000000000000000" pitchFamily="2" charset="2"/>
              </a:rPr>
              <a:t> link pool</a:t>
            </a:r>
          </a:p>
          <a:p>
            <a:pPr marL="800100" lvl="1" indent="-342900">
              <a:buFont typeface="+mj-lt"/>
              <a:buAutoNum type="arabicPeriod"/>
            </a:pPr>
            <a:r>
              <a:rPr lang="en-US" sz="1400" dirty="0" smtClean="0">
                <a:sym typeface="Wingdings" panose="05000000000000000000" pitchFamily="2" charset="2"/>
              </a:rPr>
              <a:t>Identify anomalous links from candidates </a:t>
            </a:r>
            <a:r>
              <a:rPr lang="en-US" sz="1400" b="1" i="1" dirty="0" smtClean="0">
                <a:sym typeface="Wingdings" panose="05000000000000000000" pitchFamily="2" charset="2"/>
              </a:rPr>
              <a:t>HOW?? “existing identification method based on historical data”</a:t>
            </a:r>
          </a:p>
          <a:p>
            <a:pPr marL="800100" lvl="1" indent="-342900">
              <a:buFont typeface="+mj-lt"/>
              <a:buAutoNum type="arabicPeriod"/>
            </a:pPr>
            <a:r>
              <a:rPr lang="en-US" sz="1400" dirty="0" smtClean="0">
                <a:sym typeface="Wingdings" panose="05000000000000000000" pitchFamily="2" charset="2"/>
              </a:rPr>
              <a:t>Origin and destination of anomalous links = anomalous </a:t>
            </a:r>
            <a:r>
              <a:rPr lang="en-US" sz="1400" dirty="0" err="1" smtClean="0">
                <a:sym typeface="Wingdings" panose="05000000000000000000" pitchFamily="2" charset="2"/>
              </a:rPr>
              <a:t>subregions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anomalous cell, or region, or link?? </a:t>
            </a:r>
            <a:r>
              <a:rPr lang="en-US" sz="1400" b="1" i="1" dirty="0" err="1" smtClean="0">
                <a:sym typeface="Wingdings" panose="05000000000000000000" pitchFamily="2" charset="2"/>
              </a:rPr>
              <a:t>tbd</a:t>
            </a:r>
            <a:endParaRPr lang="en-US" sz="1400" dirty="0" smtClean="0">
              <a:sym typeface="Wingdings" panose="05000000000000000000" pitchFamily="2" charset="2"/>
            </a:endParaRP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r>
              <a:rPr lang="en-US" sz="1400" b="1" dirty="0" smtClean="0"/>
              <a:t>Data</a:t>
            </a:r>
            <a:r>
              <a:rPr lang="en-US" sz="1400" dirty="0" smtClean="0"/>
              <a:t>: passenger and empty taxi trips </a:t>
            </a:r>
            <a:r>
              <a:rPr lang="en-US" sz="1400" b="1" dirty="0" smtClean="0"/>
              <a:t>-</a:t>
            </a:r>
            <a:r>
              <a:rPr lang="en-US" sz="1400" dirty="0" smtClean="0">
                <a:sym typeface="Wingdings" panose="05000000000000000000" pitchFamily="2" charset="2"/>
              </a:rPr>
              <a:t> city divided in 387 regions by roads  traffic flow data  traffic flow matrix </a:t>
            </a:r>
          </a:p>
          <a:p>
            <a:pPr marL="285750" indent="-285750">
              <a:buFont typeface="Arial" panose="020B0604020202020204" pitchFamily="34" charset="0"/>
              <a:buChar char="•"/>
            </a:pPr>
            <a:r>
              <a:rPr lang="en-US" sz="1400" dirty="0" smtClean="0">
                <a:sym typeface="Wingdings" panose="05000000000000000000" pitchFamily="2" charset="2"/>
              </a:rPr>
              <a:t>Links between </a:t>
            </a:r>
            <a:r>
              <a:rPr lang="en-US" sz="1400" dirty="0" err="1" smtClean="0">
                <a:sym typeface="Wingdings" panose="05000000000000000000" pitchFamily="2" charset="2"/>
              </a:rPr>
              <a:t>subregions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Trip = sequence of (sub region, timestamp) / Path subreg1  subreg2  … </a:t>
            </a:r>
          </a:p>
          <a:p>
            <a:pPr marL="285750" indent="-285750">
              <a:buFont typeface="Arial" panose="020B0604020202020204" pitchFamily="34" charset="0"/>
              <a:buChar char="•"/>
            </a:pPr>
            <a:r>
              <a:rPr lang="en-US" sz="1400" dirty="0" smtClean="0">
                <a:sym typeface="Wingdings" panose="05000000000000000000" pitchFamily="2" charset="2"/>
              </a:rPr>
              <a:t>Traffic flow matrix (virtual node??) with w = n x n nodes (origin destination) and T time steps</a:t>
            </a:r>
          </a:p>
          <a:p>
            <a:endParaRPr lang="en-US" sz="1400" dirty="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9332104" y="5312957"/>
            <a:ext cx="2859896" cy="1545043"/>
          </a:xfrm>
          <a:prstGeom prst="rect">
            <a:avLst/>
          </a:prstGeom>
        </p:spPr>
      </p:pic>
      <p:sp>
        <p:nvSpPr>
          <p:cNvPr id="4" name="Rectangle 3"/>
          <p:cNvSpPr/>
          <p:nvPr/>
        </p:nvSpPr>
        <p:spPr>
          <a:xfrm>
            <a:off x="7701173" y="4476875"/>
            <a:ext cx="4314423" cy="75019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Wavelet decomposition and then PCA + </a:t>
            </a:r>
            <a:r>
              <a:rPr lang="en-US" b="1" dirty="0" err="1" smtClean="0"/>
              <a:t>Shewhart</a:t>
            </a:r>
            <a:r>
              <a:rPr lang="en-US" b="1" dirty="0" smtClean="0"/>
              <a:t> and EWMA control chart method on flow matrix </a:t>
            </a:r>
            <a:r>
              <a:rPr lang="en-US" b="1" dirty="0" smtClean="0">
                <a:sym typeface="Wingdings" panose="05000000000000000000" pitchFamily="2" charset="2"/>
              </a:rPr>
              <a:t> specific to taxis</a:t>
            </a:r>
            <a:endParaRPr lang="en-US" b="1" dirty="0"/>
          </a:p>
        </p:txBody>
      </p:sp>
      <p:sp>
        <p:nvSpPr>
          <p:cNvPr id="9" name="Rectangle 8"/>
          <p:cNvSpPr/>
          <p:nvPr/>
        </p:nvSpPr>
        <p:spPr>
          <a:xfrm>
            <a:off x="176404" y="6246254"/>
            <a:ext cx="4314423" cy="50731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Whole taxi paths used </a:t>
            </a:r>
            <a:r>
              <a:rPr lang="en-US" b="1" dirty="0" smtClean="0">
                <a:sym typeface="Wingdings" panose="05000000000000000000" pitchFamily="2" charset="2"/>
              </a:rPr>
              <a:t> adapted to pickups &amp; drop-offs only?</a:t>
            </a:r>
            <a:endParaRPr lang="en-US" b="1" dirty="0"/>
          </a:p>
        </p:txBody>
      </p:sp>
      <p:sp>
        <p:nvSpPr>
          <p:cNvPr id="10" name="Rectangle 9"/>
          <p:cNvSpPr/>
          <p:nvPr/>
        </p:nvSpPr>
        <p:spPr>
          <a:xfrm>
            <a:off x="8606988" y="2938020"/>
            <a:ext cx="3408608" cy="72344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Compared to LRT and simple PCA Point OD methods</a:t>
            </a:r>
            <a:endParaRPr lang="en-US" b="1" dirty="0"/>
          </a:p>
        </p:txBody>
      </p:sp>
      <p:sp>
        <p:nvSpPr>
          <p:cNvPr id="11" name="Rectangle 10"/>
          <p:cNvSpPr/>
          <p:nvPr/>
        </p:nvSpPr>
        <p:spPr>
          <a:xfrm>
            <a:off x="6921607" y="1792226"/>
            <a:ext cx="4994570" cy="109671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Seems to be most recent method in PCA for traffic data – compared to Chawla. BUT traffic flow matrix </a:t>
            </a:r>
            <a:r>
              <a:rPr lang="en-US" b="1" dirty="0" smtClean="0">
                <a:sym typeface="Wingdings" panose="05000000000000000000" pitchFamily="2" charset="2"/>
              </a:rPr>
              <a:t> needs to be adapted to simple ST matrix</a:t>
            </a:r>
            <a:endParaRPr lang="en-US" b="1" dirty="0"/>
          </a:p>
        </p:txBody>
      </p:sp>
    </p:spTree>
    <p:extLst>
      <p:ext uri="{BB962C8B-B14F-4D97-AF65-F5344CB8AC3E}">
        <p14:creationId xmlns:p14="http://schemas.microsoft.com/office/powerpoint/2010/main" val="1660435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Kuang</a:t>
              </a:r>
              <a:r>
                <a:rPr lang="en-US" sz="2903" b="1" dirty="0">
                  <a:solidFill>
                    <a:srgbClr val="FFFFFF"/>
                  </a:solidFill>
                  <a:latin typeface="Calibri" panose="020F0502020204030204" pitchFamily="34" charset="0"/>
                </a:rPr>
                <a:t> 2015 </a:t>
              </a:r>
              <a:r>
                <a:rPr lang="en-US" sz="2903" b="1" dirty="0" smtClean="0">
                  <a:solidFill>
                    <a:srgbClr val="FFFFFF"/>
                  </a:solidFill>
                  <a:latin typeface="Calibri" panose="020F0502020204030204" pitchFamily="34" charset="0"/>
                </a:rPr>
                <a:t>- Detecting </a:t>
              </a:r>
              <a:r>
                <a:rPr lang="en-US" sz="2903" b="1" dirty="0">
                  <a:solidFill>
                    <a:srgbClr val="FFFFFF"/>
                  </a:solidFill>
                  <a:latin typeface="Calibri" panose="020F0502020204030204" pitchFamily="34" charset="0"/>
                </a:rPr>
                <a:t>Traffic Anomalies in Urban Areas Using Taxi GPS </a:t>
              </a:r>
              <a:r>
                <a:rPr lang="en-US" sz="2903" b="1" dirty="0" smtClean="0">
                  <a:solidFill>
                    <a:srgbClr val="FFFFFF"/>
                  </a:solidFill>
                  <a:latin typeface="Calibri" panose="020F0502020204030204" pitchFamily="34" charset="0"/>
                </a:rPr>
                <a:t>Data  </a:t>
              </a:r>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How to adapt from traffic flow matrix to simple ST matrix?</a:t>
              </a:r>
              <a:endParaRPr lang="en-US" sz="2903" b="1" dirty="0">
                <a:solidFill>
                  <a:srgbClr val="FFFFFF"/>
                </a:solidFill>
                <a:latin typeface="Calibri" panose="020F0502020204030204" pitchFamily="34" charset="0"/>
              </a:endParaRPr>
            </a:p>
          </p:txBody>
        </p:sp>
      </p:grpSp>
      <p:sp>
        <p:nvSpPr>
          <p:cNvPr id="6" name="TextBox 5"/>
          <p:cNvSpPr txBox="1"/>
          <p:nvPr/>
        </p:nvSpPr>
        <p:spPr>
          <a:xfrm>
            <a:off x="487251" y="1179851"/>
            <a:ext cx="11217498" cy="3539430"/>
          </a:xfrm>
          <a:prstGeom prst="rect">
            <a:avLst/>
          </a:prstGeom>
          <a:noFill/>
        </p:spPr>
        <p:txBody>
          <a:bodyPr wrap="square" rtlCol="0">
            <a:spAutoFit/>
          </a:bodyPr>
          <a:lstStyle/>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15k taxis / 6 month in Harbin, China / 387 regions / 2,5M taxi trips / 74 days / time resolution = 15min</a:t>
            </a:r>
          </a:p>
          <a:p>
            <a:pPr marL="285750" indent="-285750">
              <a:buFont typeface="Arial" panose="020B0604020202020204" pitchFamily="34" charset="0"/>
              <a:buChar char="•"/>
            </a:pPr>
            <a:r>
              <a:rPr lang="en-US" sz="1400" dirty="0" smtClean="0">
                <a:sym typeface="Wingdings" panose="05000000000000000000" pitchFamily="2" charset="2"/>
              </a:rPr>
              <a:t>Algorithm launched every 15min</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Baselines: </a:t>
            </a:r>
            <a:r>
              <a:rPr lang="en-US" sz="1400" b="1" i="1" dirty="0" err="1" smtClean="0">
                <a:sym typeface="Wingdings" panose="05000000000000000000" pitchFamily="2" charset="2"/>
              </a:rPr>
              <a:t>i</a:t>
            </a:r>
            <a:r>
              <a:rPr lang="en-US" sz="1400" b="1" i="1" dirty="0" smtClean="0">
                <a:sym typeface="Wingdings" panose="05000000000000000000" pitchFamily="2" charset="2"/>
              </a:rPr>
              <a:t>) LRT ii) PCA Chawla</a:t>
            </a:r>
            <a:r>
              <a:rPr lang="en-US" sz="1400" dirty="0" smtClean="0">
                <a:sym typeface="Wingdings" panose="05000000000000000000" pitchFamily="2" charset="2"/>
              </a:rPr>
              <a:t>  used on </a:t>
            </a:r>
            <a:r>
              <a:rPr lang="en-US" sz="1400" dirty="0" err="1" smtClean="0">
                <a:sym typeface="Wingdings" panose="05000000000000000000" pitchFamily="2" charset="2"/>
              </a:rPr>
              <a:t>subregions</a:t>
            </a:r>
            <a:r>
              <a:rPr lang="en-US" sz="1400" dirty="0" smtClean="0">
                <a:sym typeface="Wingdings" panose="05000000000000000000" pitchFamily="2" charset="2"/>
              </a:rPr>
              <a:t> counts time series</a:t>
            </a:r>
          </a:p>
          <a:p>
            <a:pPr marL="742950" lvl="1" indent="-285750">
              <a:buFont typeface="Arial" panose="020B0604020202020204" pitchFamily="34" charset="0"/>
              <a:buChar char="•"/>
            </a:pPr>
            <a:r>
              <a:rPr lang="en-US" sz="1400" b="1" i="1" dirty="0" err="1" smtClean="0">
                <a:sym typeface="Wingdings" panose="05000000000000000000" pitchFamily="2" charset="2"/>
              </a:rPr>
              <a:t>Rk</a:t>
            </a:r>
            <a:r>
              <a:rPr lang="en-US" sz="1400" b="1" i="1" dirty="0" smtClean="0">
                <a:sym typeface="Wingdings" panose="05000000000000000000" pitchFamily="2" charset="2"/>
              </a:rPr>
              <a:t>: LRT framework tested should detect anomalous TRAJECTORIES and not </a:t>
            </a:r>
            <a:r>
              <a:rPr lang="en-US" sz="1400" b="1" i="1" dirty="0" err="1" smtClean="0">
                <a:sym typeface="Wingdings" panose="05000000000000000000" pitchFamily="2" charset="2"/>
              </a:rPr>
              <a:t>subregions</a:t>
            </a:r>
            <a:r>
              <a:rPr lang="en-US" sz="1400" b="1" i="1" dirty="0" smtClean="0">
                <a:sym typeface="Wingdings" panose="05000000000000000000" pitchFamily="2" charset="2"/>
              </a:rPr>
              <a:t>  how??</a:t>
            </a:r>
          </a:p>
          <a:p>
            <a:pPr marL="285750" indent="-285750">
              <a:buFont typeface="Arial" panose="020B0604020202020204" pitchFamily="34" charset="0"/>
              <a:buChar char="•"/>
            </a:pPr>
            <a:r>
              <a:rPr lang="en-US" sz="1400" dirty="0" smtClean="0">
                <a:sym typeface="Wingdings" panose="05000000000000000000" pitchFamily="2" charset="2"/>
              </a:rPr>
              <a:t>Execution time: 10s</a:t>
            </a:r>
          </a:p>
          <a:p>
            <a:pPr marL="285750" indent="-285750">
              <a:buFont typeface="Arial" panose="020B0604020202020204" pitchFamily="34" charset="0"/>
              <a:buChar char="•"/>
            </a:pPr>
            <a:r>
              <a:rPr lang="en-US" sz="1400" dirty="0" smtClean="0">
                <a:sym typeface="Wingdings" panose="05000000000000000000" pitchFamily="2" charset="2"/>
              </a:rPr>
              <a:t>Outputs regions of adjacent </a:t>
            </a:r>
            <a:r>
              <a:rPr lang="en-US" sz="1400" dirty="0" err="1" smtClean="0">
                <a:sym typeface="Wingdings" panose="05000000000000000000" pitchFamily="2" charset="2"/>
              </a:rPr>
              <a:t>subregions</a:t>
            </a:r>
            <a:r>
              <a:rPr lang="en-US" sz="1400" dirty="0" smtClean="0">
                <a:sym typeface="Wingdings" panose="05000000000000000000" pitchFamily="2" charset="2"/>
              </a:rPr>
              <a:t> in baseline and method test?? Point anomaly or not??</a:t>
            </a:r>
          </a:p>
          <a:p>
            <a:pPr marL="285750" indent="-285750">
              <a:buFont typeface="Arial" panose="020B0604020202020204" pitchFamily="34" charset="0"/>
              <a:buChar char="•"/>
            </a:pPr>
            <a:r>
              <a:rPr lang="en-US" sz="1400" dirty="0" smtClean="0">
                <a:sym typeface="Wingdings" panose="05000000000000000000" pitchFamily="2" charset="2"/>
              </a:rPr>
              <a:t>Comparison to reported road incidents</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Zhang2012: Smarter OD and deeper understanding of large-scale taxi trips records: a NYX case study</a:t>
            </a:r>
          </a:p>
          <a:p>
            <a:pPr marL="285750" indent="-285750">
              <a:buFont typeface="Arial" panose="020B0604020202020204" pitchFamily="34" charset="0"/>
              <a:buChar char="•"/>
            </a:pPr>
            <a:r>
              <a:rPr lang="en-US" sz="1400" dirty="0" smtClean="0">
                <a:sym typeface="Wingdings" panose="05000000000000000000" pitchFamily="2" charset="2"/>
              </a:rPr>
              <a:t>[16] Chen “A </a:t>
            </a:r>
            <a:r>
              <a:rPr lang="en-US" sz="1400" dirty="0" err="1" smtClean="0">
                <a:sym typeface="Wingdings" panose="05000000000000000000" pitchFamily="2" charset="2"/>
              </a:rPr>
              <a:t>neuromorphic</a:t>
            </a:r>
            <a:r>
              <a:rPr lang="en-US" sz="1400" dirty="0" smtClean="0">
                <a:sym typeface="Wingdings" panose="05000000000000000000" pitchFamily="2" charset="2"/>
              </a:rPr>
              <a:t> architecture for anomaly detection in autonomous large-area traffic monitoring”</a:t>
            </a:r>
          </a:p>
          <a:p>
            <a:pPr marL="285750" indent="-285750">
              <a:buFont typeface="Arial" panose="020B0604020202020204" pitchFamily="34" charset="0"/>
              <a:buChar char="•"/>
            </a:pPr>
            <a:r>
              <a:rPr lang="en-US" sz="1400" dirty="0" smtClean="0">
                <a:sym typeface="Wingdings" panose="05000000000000000000" pitchFamily="2" charset="2"/>
              </a:rPr>
              <a:t>[19] Liu 2011: Discovering ST causal interactions in traffic data streams</a:t>
            </a:r>
          </a:p>
          <a:p>
            <a:pPr marL="285750" indent="-285750">
              <a:buFont typeface="Arial" panose="020B0604020202020204" pitchFamily="34" charset="0"/>
              <a:buChar char="•"/>
            </a:pPr>
            <a:r>
              <a:rPr lang="en-US" sz="1400" dirty="0" smtClean="0">
                <a:sym typeface="Wingdings" panose="05000000000000000000" pitchFamily="2" charset="2"/>
              </a:rPr>
              <a:t>[17] Chen 2012: Real-time detection of anomalous taxi trajectories from GPS traces  trajectory with LRT  OUT</a:t>
            </a:r>
          </a:p>
          <a:p>
            <a:pPr marL="285750" indent="-285750">
              <a:buFont typeface="Arial" panose="020B0604020202020204" pitchFamily="34" charset="0"/>
              <a:buChar char="•"/>
            </a:pPr>
            <a:r>
              <a:rPr lang="en-US" sz="1400" dirty="0" smtClean="0">
                <a:sym typeface="Wingdings" panose="05000000000000000000" pitchFamily="2" charset="2"/>
              </a:rPr>
              <a:t>[26] Jiang 2011: A wavelet-based detection approach to traffic anomalies (computer network?)  implemented on taxi dataset</a:t>
            </a:r>
          </a:p>
        </p:txBody>
      </p:sp>
    </p:spTree>
    <p:extLst>
      <p:ext uri="{BB962C8B-B14F-4D97-AF65-F5344CB8AC3E}">
        <p14:creationId xmlns:p14="http://schemas.microsoft.com/office/powerpoint/2010/main" val="6208480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4401205"/>
          </a:xfrm>
          <a:prstGeom prst="rect">
            <a:avLst/>
          </a:prstGeom>
          <a:noFill/>
        </p:spPr>
        <p:txBody>
          <a:bodyPr wrap="square" rtlCol="0">
            <a:spAutoFit/>
          </a:bodyPr>
          <a:lstStyle/>
          <a:p>
            <a:r>
              <a:rPr lang="en-US" sz="1400" b="1" dirty="0" smtClean="0">
                <a:sym typeface="Wingdings" panose="05000000000000000000" pitchFamily="2" charset="2"/>
              </a:rPr>
              <a:t>When to use the baseline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Before detecting individual cells: </a:t>
            </a:r>
            <a:r>
              <a:rPr lang="en-US" sz="1400" dirty="0" err="1" smtClean="0">
                <a:sym typeface="Wingdings" panose="05000000000000000000" pitchFamily="2" charset="2"/>
              </a:rPr>
              <a:t>Guo</a:t>
            </a:r>
            <a:r>
              <a:rPr lang="en-US" sz="1400" dirty="0" smtClean="0">
                <a:sym typeface="Wingdings" panose="05000000000000000000" pitchFamily="2" charset="2"/>
              </a:rPr>
              <a:t> 2014, parallel monitoring</a:t>
            </a:r>
          </a:p>
          <a:p>
            <a:pPr marL="285750" indent="-285750">
              <a:buFont typeface="Arial" panose="020B0604020202020204" pitchFamily="34" charset="0"/>
              <a:buChar char="•"/>
            </a:pPr>
            <a:r>
              <a:rPr lang="en-US" sz="1400" dirty="0" smtClean="0">
                <a:sym typeface="Wingdings" panose="05000000000000000000" pitchFamily="2" charset="2"/>
              </a:rPr>
              <a:t>Before grouping cells: scan stat</a:t>
            </a:r>
          </a:p>
          <a:p>
            <a:pPr marL="285750" indent="-285750">
              <a:buFont typeface="Arial" panose="020B0604020202020204" pitchFamily="34" charset="0"/>
              <a:buChar char="•"/>
            </a:pPr>
            <a:r>
              <a:rPr lang="en-US" sz="1400" dirty="0" smtClean="0">
                <a:sym typeface="Wingdings" panose="05000000000000000000" pitchFamily="2" charset="2"/>
              </a:rPr>
              <a:t>After grouping homogeneous cells: </a:t>
            </a: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Baseline computing calculus method</a:t>
            </a:r>
          </a:p>
          <a:p>
            <a:pPr marL="285750" indent="-285750">
              <a:buFont typeface="Arial" panose="020B0604020202020204" pitchFamily="34" charset="0"/>
              <a:buChar char="•"/>
            </a:pPr>
            <a:r>
              <a:rPr lang="en-US" sz="1400" dirty="0" smtClean="0">
                <a:sym typeface="Wingdings" panose="05000000000000000000" pitchFamily="2" charset="2"/>
              </a:rPr>
              <a:t>Simple mean</a:t>
            </a:r>
          </a:p>
          <a:p>
            <a:pPr marL="285750" indent="-285750">
              <a:buFont typeface="Arial" panose="020B0604020202020204" pitchFamily="34" charset="0"/>
              <a:buChar char="•"/>
            </a:pPr>
            <a:r>
              <a:rPr lang="en-US" sz="1400" dirty="0" smtClean="0">
                <a:sym typeface="Wingdings" panose="05000000000000000000" pitchFamily="2" charset="2"/>
              </a:rPr>
              <a:t>Statistical model fit to data</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Baseline computing – handling space &amp; time</a:t>
            </a:r>
          </a:p>
          <a:p>
            <a:pPr marL="285750" indent="-285750">
              <a:buFont typeface="Arial" panose="020B0604020202020204" pitchFamily="34" charset="0"/>
              <a:buChar char="•"/>
            </a:pPr>
            <a:r>
              <a:rPr lang="en-US" sz="1400" dirty="0">
                <a:sym typeface="Wingdings" panose="05000000000000000000" pitchFamily="2" charset="2"/>
              </a:rPr>
              <a:t>Baseline can be local – neighborhood space or time – or global – on all previous data. Can be space-local and time-global &amp; vice </a:t>
            </a:r>
            <a:r>
              <a:rPr lang="en-US" sz="1400" dirty="0" smtClean="0">
                <a:sym typeface="Wingdings" panose="05000000000000000000" pitchFamily="2" charset="2"/>
              </a:rPr>
              <a:t>versa</a:t>
            </a:r>
            <a:endParaRPr lang="en-US" sz="1400" u="sng" dirty="0" smtClean="0">
              <a:sym typeface="Wingdings" panose="05000000000000000000" pitchFamily="2" charset="2"/>
            </a:endParaRPr>
          </a:p>
          <a:p>
            <a:pPr marL="285750" indent="-285750">
              <a:buFont typeface="Arial" panose="020B0604020202020204" pitchFamily="34" charset="0"/>
              <a:buChar char="•"/>
            </a:pPr>
            <a:r>
              <a:rPr lang="en-US" sz="1400" u="sng" dirty="0" smtClean="0">
                <a:sym typeface="Wingdings" panose="05000000000000000000" pitchFamily="2" charset="2"/>
              </a:rPr>
              <a:t>Individual cell TS analysis</a:t>
            </a:r>
            <a:r>
              <a:rPr lang="en-US" sz="1400" dirty="0" smtClean="0">
                <a:sym typeface="Wingdings" panose="05000000000000000000" pitchFamily="2" charset="2"/>
              </a:rPr>
              <a:t>: </a:t>
            </a:r>
            <a:r>
              <a:rPr lang="en-US" sz="1400" dirty="0" err="1" smtClean="0">
                <a:sym typeface="Wingdings" panose="05000000000000000000" pitchFamily="2" charset="2"/>
              </a:rPr>
              <a:t>Guo</a:t>
            </a:r>
            <a:r>
              <a:rPr lang="en-US" sz="1400" dirty="0" smtClean="0">
                <a:sym typeface="Wingdings" panose="05000000000000000000" pitchFamily="2" charset="2"/>
              </a:rPr>
              <a:t> 2014</a:t>
            </a:r>
          </a:p>
          <a:p>
            <a:pPr marL="285750" indent="-285750">
              <a:buFont typeface="Arial" panose="020B0604020202020204" pitchFamily="34" charset="0"/>
              <a:buChar char="•"/>
            </a:pPr>
            <a:r>
              <a:rPr lang="en-US" sz="1400" u="sng" dirty="0" smtClean="0">
                <a:sym typeface="Wingdings" panose="05000000000000000000" pitchFamily="2" charset="2"/>
              </a:rPr>
              <a:t>Fixed resolution basic model: </a:t>
            </a:r>
            <a:r>
              <a:rPr lang="en-US" sz="1400" dirty="0" smtClean="0">
                <a:sym typeface="Wingdings" panose="05000000000000000000" pitchFamily="2" charset="2"/>
              </a:rPr>
              <a:t>group cells in fixed basic neighborhoods (ex: all 3x3 cells square) and baseline = mean of values over a period of time</a:t>
            </a:r>
          </a:p>
          <a:p>
            <a:pPr marL="285750" indent="-285750">
              <a:buFont typeface="Arial" panose="020B0604020202020204" pitchFamily="34" charset="0"/>
              <a:buChar char="•"/>
            </a:pPr>
            <a:r>
              <a:rPr lang="en-US" sz="1400" u="sng" dirty="0" smtClean="0">
                <a:sym typeface="Wingdings" panose="05000000000000000000" pitchFamily="2" charset="2"/>
              </a:rPr>
              <a:t>Scanned-ST-region-local statistical model</a:t>
            </a:r>
            <a:r>
              <a:rPr lang="en-US" sz="1400" dirty="0" smtClean="0">
                <a:sym typeface="Wingdings" panose="05000000000000000000" pitchFamily="2" charset="2"/>
              </a:rPr>
              <a:t>: you fit a model to the ST-region you are inspecting  Neill/</a:t>
            </a:r>
            <a:r>
              <a:rPr lang="en-US" sz="1400" dirty="0" err="1" smtClean="0">
                <a:sym typeface="Wingdings" panose="05000000000000000000" pitchFamily="2" charset="2"/>
              </a:rPr>
              <a:t>SaTScan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What statistics to use? Neill input: Poisson for counts / Gaussian for real numbers…</a:t>
            </a:r>
          </a:p>
          <a:p>
            <a:pPr marL="742950" lvl="1" indent="-285750">
              <a:buFont typeface="Arial" panose="020B0604020202020204" pitchFamily="34" charset="0"/>
              <a:buChar char="•"/>
            </a:pPr>
            <a:r>
              <a:rPr lang="en-US" sz="1400" dirty="0" smtClean="0">
                <a:sym typeface="Wingdings" panose="05000000000000000000" pitchFamily="2" charset="2"/>
              </a:rPr>
              <a:t>What about spatial statistics?</a:t>
            </a:r>
          </a:p>
          <a:p>
            <a:endParaRPr lang="en-US" sz="1400" dirty="0">
              <a:sym typeface="Wingdings" panose="05000000000000000000" pitchFamily="2" charset="2"/>
            </a:endParaRPr>
          </a:p>
          <a:p>
            <a:r>
              <a:rPr lang="en-US" sz="1400" b="1" dirty="0" smtClean="0">
                <a:sym typeface="Wingdings" panose="05000000000000000000" pitchFamily="2" charset="2"/>
              </a:rPr>
              <a:t>Wavelet as preprocessing of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Can be used before PCA // </a:t>
            </a:r>
            <a:r>
              <a:rPr lang="en-US" sz="1400" dirty="0" err="1" smtClean="0">
                <a:sym typeface="Wingdings" panose="05000000000000000000" pitchFamily="2" charset="2"/>
              </a:rPr>
              <a:t>Kuang</a:t>
            </a:r>
            <a:r>
              <a:rPr lang="en-US" sz="1400" dirty="0" smtClean="0">
                <a:sym typeface="Wingdings" panose="05000000000000000000" pitchFamily="2" charset="2"/>
              </a:rPr>
              <a:t> 2015 (</a:t>
            </a:r>
            <a:r>
              <a:rPr lang="en-US" sz="1400" dirty="0" err="1" smtClean="0">
                <a:sym typeface="Wingdings" panose="05000000000000000000" pitchFamily="2" charset="2"/>
              </a:rPr>
              <a:t>tbc</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dirty="0" smtClean="0">
                <a:sym typeface="Wingdings" panose="05000000000000000000" pitchFamily="2" charset="2"/>
              </a:rPr>
              <a:t>Can be used as pre-processing image before image processing // Lu 2004</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0131133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Aggarwal 2013: Outlier detection</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little STOD info</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185761"/>
          </a:xfrm>
          <a:prstGeom prst="rect">
            <a:avLst/>
          </a:prstGeom>
          <a:noFill/>
        </p:spPr>
        <p:txBody>
          <a:bodyPr wrap="square" rtlCol="0">
            <a:spAutoFit/>
          </a:bodyPr>
          <a:lstStyle/>
          <a:p>
            <a:r>
              <a:rPr lang="en-US" sz="1400" b="1" dirty="0" smtClean="0"/>
              <a:t>Scope: space time series OD – Point or Region – any category</a:t>
            </a:r>
          </a:p>
          <a:p>
            <a:endParaRPr lang="en-US" sz="1400" b="1" dirty="0">
              <a:sym typeface="Wingdings" panose="05000000000000000000" pitchFamily="2" charset="2"/>
            </a:endParaRPr>
          </a:p>
          <a:p>
            <a:r>
              <a:rPr lang="en-US" sz="1400" b="1" dirty="0" smtClean="0">
                <a:sym typeface="Wingdings" panose="05000000000000000000" pitchFamily="2" charset="2"/>
              </a:rPr>
              <a:t>Relevant parts</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[287] </a:t>
            </a:r>
            <a:r>
              <a:rPr lang="en-US" sz="1400" dirty="0" err="1" smtClean="0">
                <a:sym typeface="Wingdings" panose="05000000000000000000" pitchFamily="2" charset="2"/>
              </a:rPr>
              <a:t>Lasaponara</a:t>
            </a:r>
            <a:r>
              <a:rPr lang="en-US" sz="1400" dirty="0" smtClean="0">
                <a:sym typeface="Wingdings" panose="05000000000000000000" pitchFamily="2" charset="2"/>
              </a:rPr>
              <a:t> 2006: PCA vegetation anomalies from temporal series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Rule based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[465] Wong Moore 2002 Rule based AD for disease Outbreak</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Visualization techniques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Variogram</a:t>
            </a:r>
            <a:r>
              <a:rPr lang="en-US" sz="1400" dirty="0" smtClean="0">
                <a:sym typeface="Wingdings" panose="05000000000000000000" pitchFamily="2" charset="2"/>
              </a:rPr>
              <a:t> clouds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Anomalous shape change detection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Track contours of spatial shapes over time  detect anomalies if unusual change</a:t>
            </a: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Known references</a:t>
            </a:r>
            <a:r>
              <a:rPr lang="en-US" sz="1400" dirty="0" smtClean="0">
                <a:sym typeface="Wingdings" panose="05000000000000000000" pitchFamily="2" charset="2"/>
              </a:rPr>
              <a:t>: Wu2008-10, </a:t>
            </a:r>
            <a:r>
              <a:rPr lang="en-US" sz="1400" dirty="0" err="1" smtClean="0">
                <a:sym typeface="Wingdings" panose="05000000000000000000" pitchFamily="2" charset="2"/>
              </a:rPr>
              <a:t>Birant</a:t>
            </a:r>
            <a:r>
              <a:rPr lang="en-US" sz="1400" dirty="0" smtClean="0">
                <a:sym typeface="Wingdings" panose="05000000000000000000" pitchFamily="2" charset="2"/>
              </a:rPr>
              <a:t> 2006</a:t>
            </a:r>
          </a:p>
          <a:p>
            <a:endParaRPr lang="en-US" sz="1400" b="1" dirty="0">
              <a:sym typeface="Wingdings" panose="05000000000000000000" pitchFamily="2" charset="2"/>
            </a:endParaRPr>
          </a:p>
          <a:p>
            <a:r>
              <a:rPr lang="en-US" sz="1400" b="1" dirty="0" smtClean="0">
                <a:sym typeface="Wingdings" panose="05000000000000000000" pitchFamily="2" charset="2"/>
              </a:rPr>
              <a:t>Out-of-scope</a:t>
            </a:r>
            <a:r>
              <a:rPr lang="en-US" sz="1400" dirty="0" smtClean="0">
                <a:sym typeface="Wingdings" panose="05000000000000000000" pitchFamily="2" charset="2"/>
              </a:rPr>
              <a:t>: trajectories, anomalous shape change detection // image analysis</a:t>
            </a:r>
            <a:endParaRPr lang="en-US" sz="1400" b="1" dirty="0" smtClean="0">
              <a:sym typeface="Wingdings" panose="05000000000000000000" pitchFamily="2" charset="2"/>
            </a:endParaRPr>
          </a:p>
        </p:txBody>
      </p:sp>
    </p:spTree>
    <p:extLst>
      <p:ext uri="{BB962C8B-B14F-4D97-AF65-F5344CB8AC3E}">
        <p14:creationId xmlns:p14="http://schemas.microsoft.com/office/powerpoint/2010/main" val="2037513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Lanorte</a:t>
              </a:r>
              <a:r>
                <a:rPr lang="en-US" sz="2903" b="1" dirty="0" smtClean="0">
                  <a:solidFill>
                    <a:srgbClr val="FFFFFF"/>
                  </a:solidFill>
                  <a:latin typeface="Calibri" panose="020F0502020204030204" pitchFamily="34" charset="0"/>
                </a:rPr>
                <a:t> / </a:t>
              </a:r>
              <a:r>
                <a:rPr lang="en-US" sz="2903" b="1" dirty="0" err="1" smtClean="0">
                  <a:solidFill>
                    <a:srgbClr val="FFFFFF"/>
                  </a:solidFill>
                  <a:latin typeface="Calibri" panose="020F0502020204030204" pitchFamily="34" charset="0"/>
                </a:rPr>
                <a:t>Lasaponara</a:t>
              </a:r>
              <a:r>
                <a:rPr lang="en-US" sz="2903" b="1" dirty="0" smtClean="0">
                  <a:solidFill>
                    <a:srgbClr val="FFFFFF"/>
                  </a:solidFill>
                  <a:latin typeface="Calibri" panose="020F0502020204030204" pitchFamily="34" charset="0"/>
                </a:rPr>
                <a:t> 2015: PCA for Vegetation Anomalies from satellite temporal series in Italy </a:t>
              </a:r>
              <a:r>
                <a:rPr lang="en-US" sz="2903" b="1" dirty="0" smtClean="0">
                  <a:solidFill>
                    <a:srgbClr val="FFFFFF"/>
                  </a:solidFill>
                  <a:latin typeface="Calibri" panose="020F0502020204030204" pitchFamily="34" charset="0"/>
                  <a:sym typeface="Wingdings" panose="05000000000000000000" pitchFamily="2" charset="2"/>
                </a:rPr>
                <a:t> Shows that PCA can be basically applied to STS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2893100"/>
          </a:xfrm>
          <a:prstGeom prst="rect">
            <a:avLst/>
          </a:prstGeom>
          <a:noFill/>
        </p:spPr>
        <p:txBody>
          <a:bodyPr wrap="square" rtlCol="0">
            <a:spAutoFit/>
          </a:bodyPr>
          <a:lstStyle/>
          <a:p>
            <a:r>
              <a:rPr lang="en-US" sz="1400" b="1" dirty="0" smtClean="0"/>
              <a:t>Overview</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PCA on Landsat Thematic Mapper time series during 25 years, one day per year</a:t>
            </a:r>
          </a:p>
          <a:p>
            <a:pPr marL="285750" indent="-285750">
              <a:buFont typeface="Arial" panose="020B0604020202020204" pitchFamily="34" charset="0"/>
              <a:buChar char="•"/>
            </a:pPr>
            <a:r>
              <a:rPr lang="en-US" sz="1400" dirty="0" smtClean="0">
                <a:sym typeface="Wingdings" panose="05000000000000000000" pitchFamily="2" charset="2"/>
              </a:rPr>
              <a:t>Input: Normalized Difference Vegetation Index (special formula = ratio of plant reflection, gives an idea of amount of vegetation)</a:t>
            </a:r>
          </a:p>
          <a:p>
            <a:pPr marL="285750" indent="-285750">
              <a:buFont typeface="Arial" panose="020B0604020202020204" pitchFamily="34" charset="0"/>
              <a:buChar char="•"/>
            </a:pPr>
            <a:r>
              <a:rPr lang="en-US" sz="1400" dirty="0" smtClean="0">
                <a:sym typeface="Wingdings" panose="05000000000000000000" pitchFamily="2" charset="2"/>
              </a:rPr>
              <a:t>Image processing  space resolution = pixel ~ 30 meters, but same principle applicable to grid data</a:t>
            </a:r>
          </a:p>
          <a:p>
            <a:pPr marL="285750" indent="-285750">
              <a:buFont typeface="Arial" panose="020B0604020202020204" pitchFamily="34" charset="0"/>
              <a:buChar char="•"/>
            </a:pPr>
            <a:r>
              <a:rPr lang="en-US" sz="1400" dirty="0" smtClean="0">
                <a:sym typeface="Wingdings" panose="05000000000000000000" pitchFamily="2" charset="2"/>
              </a:rPr>
              <a:t>Preprocessing of data specific to </a:t>
            </a:r>
            <a:r>
              <a:rPr lang="en-US" sz="1400" dirty="0" err="1" smtClean="0">
                <a:sym typeface="Wingdings" panose="05000000000000000000" pitchFamily="2" charset="2"/>
              </a:rPr>
              <a:t>meteo</a:t>
            </a:r>
            <a:r>
              <a:rPr lang="en-US" sz="1400" dirty="0" smtClean="0">
                <a:sym typeface="Wingdings" panose="05000000000000000000" pitchFamily="2" charset="2"/>
              </a:rPr>
              <a:t>  cloud detection, atmospheric correction…</a:t>
            </a:r>
          </a:p>
          <a:p>
            <a:pPr marL="285750" indent="-285750">
              <a:buFont typeface="Arial" panose="020B0604020202020204" pitchFamily="34" charset="0"/>
              <a:buChar char="•"/>
            </a:pPr>
            <a:r>
              <a:rPr lang="en-US" sz="1400" dirty="0" smtClean="0">
                <a:sym typeface="Wingdings" panose="05000000000000000000" pitchFamily="2" charset="2"/>
              </a:rPr>
              <a:t>PCA applied on three different datasets: July-Aug / Aug- Sept…  consistent temporal window</a:t>
            </a:r>
          </a:p>
          <a:p>
            <a:pPr marL="285750" indent="-285750">
              <a:buFont typeface="Arial" panose="020B0604020202020204" pitchFamily="34" charset="0"/>
              <a:buChar char="•"/>
            </a:pPr>
            <a:r>
              <a:rPr lang="en-US" sz="1400" dirty="0" smtClean="0">
                <a:sym typeface="Wingdings" panose="05000000000000000000" pitchFamily="2" charset="2"/>
              </a:rPr>
              <a:t>Good explanation of use of PCA to have global idea of data</a:t>
            </a:r>
          </a:p>
          <a:p>
            <a:pPr marL="285750" indent="-285750">
              <a:buFont typeface="Arial" panose="020B0604020202020204" pitchFamily="34" charset="0"/>
              <a:buChar char="•"/>
            </a:pPr>
            <a:r>
              <a:rPr lang="en-US" sz="1400" dirty="0" smtClean="0">
                <a:sym typeface="Wingdings" panose="05000000000000000000" pitchFamily="2" charset="2"/>
              </a:rPr>
              <a:t>2</a:t>
            </a:r>
            <a:r>
              <a:rPr lang="en-US" sz="1400" baseline="30000" dirty="0" smtClean="0">
                <a:sym typeface="Wingdings" panose="05000000000000000000" pitchFamily="2" charset="2"/>
              </a:rPr>
              <a:t>nd</a:t>
            </a:r>
            <a:r>
              <a:rPr lang="en-US" sz="1400" dirty="0" smtClean="0">
                <a:sym typeface="Wingdings" panose="05000000000000000000" pitchFamily="2" charset="2"/>
              </a:rPr>
              <a:t> component of PCA used (ex: major droughts and fires)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Shows that PCA can be applied in a very basic way to data (grid/pixel image)</a:t>
            </a:r>
          </a:p>
          <a:p>
            <a:pPr marL="285750" indent="-285750">
              <a:buFont typeface="Arial" panose="020B0604020202020204" pitchFamily="34" charset="0"/>
              <a:buChar char="•"/>
            </a:pPr>
            <a:r>
              <a:rPr lang="en-US" sz="1400" dirty="0" smtClean="0">
                <a:sym typeface="Wingdings" panose="05000000000000000000" pitchFamily="2" charset="2"/>
              </a:rPr>
              <a:t>just looking at the different components may give interesting insights  here PC2 (2</a:t>
            </a:r>
            <a:r>
              <a:rPr lang="en-US" sz="1400" baseline="30000" dirty="0" smtClean="0">
                <a:sym typeface="Wingdings" panose="05000000000000000000" pitchFamily="2" charset="2"/>
              </a:rPr>
              <a:t>nd</a:t>
            </a:r>
            <a:r>
              <a:rPr lang="en-US" sz="1400" dirty="0" smtClean="0">
                <a:sym typeface="Wingdings" panose="05000000000000000000" pitchFamily="2" charset="2"/>
              </a:rPr>
              <a:t> components) gives insight on fire &amp; droughts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PCA adapted to traffic grid data should be </a:t>
            </a:r>
            <a:r>
              <a:rPr lang="en-US" sz="1400" b="1" smtClean="0">
                <a:sym typeface="Wingdings" panose="05000000000000000000" pitchFamily="2" charset="2"/>
              </a:rPr>
              <a:t>used instead</a:t>
            </a:r>
            <a:endParaRPr lang="en-US" sz="1400" b="1" dirty="0" smtClean="0">
              <a:sym typeface="Wingdings" panose="05000000000000000000" pitchFamily="2" charset="2"/>
            </a:endParaRPr>
          </a:p>
        </p:txBody>
      </p:sp>
      <p:sp>
        <p:nvSpPr>
          <p:cNvPr id="6" name="Rectangle 5"/>
          <p:cNvSpPr/>
          <p:nvPr/>
        </p:nvSpPr>
        <p:spPr>
          <a:xfrm>
            <a:off x="8915400" y="974993"/>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p>
        </p:txBody>
      </p:sp>
    </p:spTree>
    <p:extLst>
      <p:ext uri="{BB962C8B-B14F-4D97-AF65-F5344CB8AC3E}">
        <p14:creationId xmlns:p14="http://schemas.microsoft.com/office/powerpoint/2010/main" val="26870393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Bogorny</a:t>
              </a:r>
              <a:r>
                <a:rPr lang="en-US" sz="2903" b="1" dirty="0" smtClean="0">
                  <a:solidFill>
                    <a:srgbClr val="FFFFFF"/>
                  </a:solidFill>
                  <a:latin typeface="Calibri" panose="020F0502020204030204" pitchFamily="34" charset="0"/>
                </a:rPr>
                <a:t> &amp; </a:t>
              </a:r>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2010: </a:t>
              </a:r>
              <a:r>
                <a:rPr lang="en-US" sz="2903" b="1" dirty="0" err="1" smtClean="0">
                  <a:solidFill>
                    <a:srgbClr val="FFFFFF"/>
                  </a:solidFill>
                  <a:latin typeface="Calibri" panose="020F0502020204030204" pitchFamily="34" charset="0"/>
                </a:rPr>
                <a:t>Spatail</a:t>
              </a:r>
              <a:r>
                <a:rPr lang="en-US" sz="2903" b="1" dirty="0" smtClean="0">
                  <a:solidFill>
                    <a:srgbClr val="FFFFFF"/>
                  </a:solidFill>
                  <a:latin typeface="Calibri" panose="020F0502020204030204" pitchFamily="34" charset="0"/>
                </a:rPr>
                <a:t> and STDM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little STOD info</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401205"/>
          </a:xfrm>
          <a:prstGeom prst="rect">
            <a:avLst/>
          </a:prstGeom>
          <a:noFill/>
        </p:spPr>
        <p:txBody>
          <a:bodyPr wrap="square" rtlCol="0">
            <a:spAutoFit/>
          </a:bodyPr>
          <a:lstStyle/>
          <a:p>
            <a:r>
              <a:rPr lang="en-US" sz="1400" b="1" dirty="0" smtClean="0"/>
              <a:t>Scope: space time series OD – Point or Region – any category</a:t>
            </a:r>
          </a:p>
          <a:p>
            <a:endParaRPr lang="en-US" sz="1400" b="1" dirty="0">
              <a:sym typeface="Wingdings" panose="05000000000000000000" pitchFamily="2" charset="2"/>
            </a:endParaRPr>
          </a:p>
          <a:p>
            <a:r>
              <a:rPr lang="en-US" sz="1400" b="1" dirty="0" smtClean="0">
                <a:sym typeface="Wingdings" panose="05000000000000000000" pitchFamily="2" charset="2"/>
              </a:rPr>
              <a:t>Relevant parts</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[287] </a:t>
            </a:r>
            <a:r>
              <a:rPr lang="en-US" sz="1400" dirty="0" err="1" smtClean="0">
                <a:sym typeface="Wingdings" panose="05000000000000000000" pitchFamily="2" charset="2"/>
              </a:rPr>
              <a:t>Lasaponara</a:t>
            </a:r>
            <a:r>
              <a:rPr lang="en-US" sz="1400" dirty="0" smtClean="0">
                <a:sym typeface="Wingdings" panose="05000000000000000000" pitchFamily="2" charset="2"/>
              </a:rPr>
              <a:t> 2006: PCA vegetation anomalies from temporal series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Rule based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[465] Wong Moore 2002 Rule based AD for disease Outbreak</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Visualization techniques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Variogram</a:t>
            </a:r>
            <a:r>
              <a:rPr lang="en-US" sz="1400" dirty="0" smtClean="0">
                <a:sym typeface="Wingdings" panose="05000000000000000000" pitchFamily="2" charset="2"/>
              </a:rPr>
              <a:t> clouds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Anomalous shape change detection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Track contours of spatial shapes over time  detect anomalies if unusual change</a:t>
            </a: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Known references</a:t>
            </a:r>
            <a:r>
              <a:rPr lang="en-US" sz="1400" dirty="0" smtClean="0">
                <a:sym typeface="Wingdings" panose="05000000000000000000" pitchFamily="2" charset="2"/>
              </a:rPr>
              <a:t>: Wu2008-10, </a:t>
            </a:r>
            <a:r>
              <a:rPr lang="en-US" sz="1400" dirty="0" err="1" smtClean="0">
                <a:sym typeface="Wingdings" panose="05000000000000000000" pitchFamily="2" charset="2"/>
              </a:rPr>
              <a:t>Birant</a:t>
            </a:r>
            <a:r>
              <a:rPr lang="en-US" sz="1400" dirty="0" smtClean="0">
                <a:sym typeface="Wingdings" panose="05000000000000000000" pitchFamily="2" charset="2"/>
              </a:rPr>
              <a:t> 2006</a:t>
            </a:r>
          </a:p>
          <a:p>
            <a:endParaRPr lang="en-US" sz="1400" b="1" dirty="0">
              <a:sym typeface="Wingdings" panose="05000000000000000000" pitchFamily="2" charset="2"/>
            </a:endParaRPr>
          </a:p>
          <a:p>
            <a:r>
              <a:rPr lang="en-US" sz="1400" b="1" dirty="0" smtClean="0">
                <a:sym typeface="Wingdings" panose="05000000000000000000" pitchFamily="2" charset="2"/>
              </a:rPr>
              <a:t>Out-of-scope</a:t>
            </a:r>
            <a:r>
              <a:rPr lang="en-US" sz="1400" dirty="0" smtClean="0">
                <a:sym typeface="Wingdings" panose="05000000000000000000" pitchFamily="2" charset="2"/>
              </a:rPr>
              <a:t>: trajectories, anomalous shape change detection // image analysis</a:t>
            </a:r>
          </a:p>
          <a:p>
            <a:endParaRPr lang="en-US" sz="1400" b="1" dirty="0">
              <a:sym typeface="Wingdings" panose="05000000000000000000" pitchFamily="2" charset="2"/>
            </a:endParaRPr>
          </a:p>
        </p:txBody>
      </p:sp>
    </p:spTree>
    <p:extLst>
      <p:ext uri="{BB962C8B-B14F-4D97-AF65-F5344CB8AC3E}">
        <p14:creationId xmlns:p14="http://schemas.microsoft.com/office/powerpoint/2010/main" val="395324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fr-FR" sz="2903" b="1" dirty="0" err="1">
                  <a:solidFill>
                    <a:srgbClr val="FFFFFF"/>
                  </a:solidFill>
                  <a:latin typeface="Calibri" panose="020F0502020204030204" pitchFamily="34" charset="0"/>
                  <a:sym typeface="Wingdings" panose="05000000000000000000" pitchFamily="2" charset="2"/>
                </a:rPr>
                <a:t>SpatioTemporal</a:t>
              </a:r>
              <a:r>
                <a:rPr lang="fr-FR" sz="2903" b="1" dirty="0">
                  <a:solidFill>
                    <a:srgbClr val="FFFFFF"/>
                  </a:solidFill>
                  <a:latin typeface="Calibri" panose="020F0502020204030204" pitchFamily="34" charset="0"/>
                  <a:sym typeface="Wingdings" panose="05000000000000000000" pitchFamily="2" charset="2"/>
                </a:rPr>
                <a:t> </a:t>
              </a:r>
              <a:r>
                <a:rPr lang="fr-FR" sz="2903" b="1" dirty="0" err="1">
                  <a:solidFill>
                    <a:srgbClr val="FFFFFF"/>
                  </a:solidFill>
                  <a:latin typeface="Calibri" panose="020F0502020204030204" pitchFamily="34" charset="0"/>
                  <a:sym typeface="Wingdings" panose="05000000000000000000" pitchFamily="2" charset="2"/>
                </a:rPr>
                <a:t>Outlier</a:t>
              </a:r>
              <a:r>
                <a:rPr lang="fr-FR" sz="2903" b="1" dirty="0">
                  <a:solidFill>
                    <a:srgbClr val="FFFFFF"/>
                  </a:solidFill>
                  <a:latin typeface="Calibri" panose="020F0502020204030204" pitchFamily="34" charset="0"/>
                  <a:sym typeface="Wingdings" panose="05000000000000000000" pitchFamily="2" charset="2"/>
                </a:rPr>
                <a:t> </a:t>
              </a:r>
              <a:r>
                <a:rPr lang="fr-FR" sz="2903" b="1" dirty="0" err="1">
                  <a:solidFill>
                    <a:srgbClr val="FFFFFF"/>
                  </a:solidFill>
                  <a:latin typeface="Calibri" panose="020F0502020204030204" pitchFamily="34" charset="0"/>
                  <a:sym typeface="Wingdings" panose="05000000000000000000" pitchFamily="2" charset="2"/>
                </a:rPr>
                <a:t>Detection</a:t>
              </a:r>
              <a:r>
                <a:rPr lang="fr-FR" sz="2903" b="1" dirty="0">
                  <a:solidFill>
                    <a:srgbClr val="FFFFFF"/>
                  </a:solidFill>
                  <a:latin typeface="Calibri" panose="020F0502020204030204" pitchFamily="34" charset="0"/>
                  <a:sym typeface="Wingdings" panose="05000000000000000000" pitchFamily="2" charset="2"/>
                </a:rPr>
                <a:t> Technique, Agrawal 2015</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Basic </a:t>
              </a:r>
              <a:r>
                <a:rPr lang="en-US" sz="2903" b="1" i="1" dirty="0">
                  <a:solidFill>
                    <a:srgbClr val="FFFFFF"/>
                  </a:solidFill>
                  <a:latin typeface="Calibri" panose="020F0502020204030204" pitchFamily="34" charset="0"/>
                  <a:sym typeface="Wingdings" panose="05000000000000000000" pitchFamily="2" charset="2"/>
                </a:rPr>
                <a:t>STOD with </a:t>
              </a:r>
              <a:r>
                <a:rPr lang="en-US" sz="2903" b="1" i="1" dirty="0" smtClean="0">
                  <a:solidFill>
                    <a:srgbClr val="FFFFFF"/>
                  </a:solidFill>
                  <a:latin typeface="Calibri" panose="020F0502020204030204" pitchFamily="34" charset="0"/>
                  <a:sym typeface="Wingdings" panose="05000000000000000000" pitchFamily="2" charset="2"/>
                </a:rPr>
                <a:t>clusters / application far from traffic</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99546"/>
            <a:ext cx="1121749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Clustering ST Shared NN-based– Region outlier – Scoring</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great for multi-dimensional ST-data, arbitrary-shape outlier</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  basic but may work</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  similarity matrix</a:t>
            </a:r>
          </a:p>
          <a:p>
            <a:pPr marL="285750" indent="-285750">
              <a:buFont typeface="Arial" panose="020B0604020202020204" pitchFamily="34" charset="0"/>
              <a:buChar char="•"/>
            </a:pPr>
            <a:r>
              <a:rPr lang="en-US" sz="1400" dirty="0" smtClean="0">
                <a:sym typeface="Wingdings" panose="05000000000000000000" pitchFamily="2" charset="2"/>
              </a:rPr>
              <a:t>Algorithm steps. Parameters: no need for number of </a:t>
            </a:r>
            <a:r>
              <a:rPr lang="en-US" sz="1400" dirty="0" err="1" smtClean="0">
                <a:sym typeface="Wingdings" panose="05000000000000000000" pitchFamily="2" charset="2"/>
              </a:rPr>
              <a:t>clustesrs</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STSNN clustering  claimed to be adapted to OD, since outliers are not considered as noise</a:t>
            </a:r>
          </a:p>
          <a:p>
            <a:pPr marL="800100" lvl="1" indent="-342900">
              <a:buFont typeface="+mj-lt"/>
              <a:buAutoNum type="arabicPeriod"/>
            </a:pPr>
            <a:r>
              <a:rPr lang="en-US" sz="1400" dirty="0">
                <a:sym typeface="Wingdings" panose="05000000000000000000" pitchFamily="2" charset="2"/>
              </a:rPr>
              <a:t>Detect spatial outliers </a:t>
            </a:r>
            <a:r>
              <a:rPr lang="en-US" sz="1400" dirty="0" smtClean="0">
                <a:sym typeface="Wingdings" panose="05000000000000000000" pitchFamily="2" charset="2"/>
              </a:rPr>
              <a:t> </a:t>
            </a:r>
            <a:r>
              <a:rPr lang="en-US" sz="1400" dirty="0">
                <a:sym typeface="Wingdings" panose="05000000000000000000" pitchFamily="2" charset="2"/>
              </a:rPr>
              <a:t>take the top-k / bottom-k of average clusters </a:t>
            </a:r>
            <a:r>
              <a:rPr lang="en-US" sz="1400" dirty="0" smtClean="0">
                <a:sym typeface="Wingdings" panose="05000000000000000000" pitchFamily="2" charset="2"/>
              </a:rPr>
              <a:t>values </a:t>
            </a:r>
            <a:r>
              <a:rPr lang="en-US" sz="1400" b="1" i="1" dirty="0" smtClean="0">
                <a:sym typeface="Wingdings" panose="05000000000000000000" pitchFamily="2" charset="2"/>
              </a:rPr>
              <a:t>very basic and quite arbitrary</a:t>
            </a:r>
            <a:endParaRPr lang="en-US" sz="1400" dirty="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Spatial outliers compared to temporal neighbors (consecutive time units)  “significantly different” </a:t>
            </a:r>
            <a:r>
              <a:rPr lang="en-US" sz="1400" b="1" i="1" dirty="0" smtClean="0">
                <a:sym typeface="Wingdings" panose="05000000000000000000" pitchFamily="2" charset="2"/>
              </a:rPr>
              <a:t>vague and arbitrary</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Clusters &amp; outlier cluster</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n^2 for n items in database</a:t>
            </a:r>
            <a:endParaRPr lang="en-US" sz="1400" b="1" dirty="0" smtClean="0">
              <a:sym typeface="Wingdings" panose="05000000000000000000" pitchFamily="2" charset="2"/>
            </a:endParaRPr>
          </a:p>
          <a:p>
            <a:endParaRPr lang="en-US" sz="1400" dirty="0" smtClean="0"/>
          </a:p>
          <a:p>
            <a:r>
              <a:rPr lang="en-US" sz="1400" b="1" dirty="0" smtClean="0"/>
              <a:t>Data: </a:t>
            </a:r>
            <a:r>
              <a:rPr lang="en-US" sz="1400" dirty="0" smtClean="0">
                <a:sym typeface="Wingdings" panose="05000000000000000000" pitchFamily="2" charset="2"/>
              </a:rPr>
              <a:t># Locations/Points:  – Time step:  - year 2003 – 1 row = </a:t>
            </a:r>
            <a:r>
              <a:rPr lang="en-US" sz="1400" dirty="0" err="1" smtClean="0">
                <a:sym typeface="Wingdings" panose="05000000000000000000" pitchFamily="2" charset="2"/>
              </a:rPr>
              <a:t>coord</a:t>
            </a:r>
            <a:r>
              <a:rPr lang="en-US" sz="1400" dirty="0" smtClean="0">
                <a:sym typeface="Wingdings" panose="05000000000000000000" pitchFamily="2" charset="2"/>
              </a:rPr>
              <a:t>, year, and 23 cols each representing NDVI aggregation of 16 days</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NDVI values different states in India  ST-SNN clustering  cluster aggregation  STOD</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1 year (15-day time steps stored as columns, 1 row = 1 year)</a:t>
            </a:r>
          </a:p>
          <a:p>
            <a:pPr marL="285750" indent="-285750">
              <a:buFont typeface="Arial" panose="020B0604020202020204" pitchFamily="34" charset="0"/>
              <a:buChar char="•"/>
            </a:pPr>
            <a:r>
              <a:rPr lang="en-US" sz="1400" dirty="0" smtClean="0">
                <a:sym typeface="Wingdings" panose="05000000000000000000" pitchFamily="2" charset="2"/>
              </a:rPr>
              <a:t>Events found: regions with unusual vegetation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Jiang 2008: Clustering-based OD method  check if ST</a:t>
            </a:r>
          </a:p>
          <a:p>
            <a:pPr marL="285750" indent="-285750">
              <a:buFont typeface="Arial" panose="020B0604020202020204" pitchFamily="34" charset="0"/>
              <a:buChar char="•"/>
            </a:pPr>
            <a:r>
              <a:rPr lang="en-US" sz="1400" dirty="0" smtClean="0">
                <a:sym typeface="Wingdings" panose="05000000000000000000" pitchFamily="2" charset="2"/>
              </a:rPr>
              <a:t>Papadimitriou 2003: Cross-Outlier detection, in ST Databases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a:t>
            </a:r>
          </a:p>
          <a:p>
            <a:pPr marL="285750" indent="-285750">
              <a:buFont typeface="Arial" panose="020B0604020202020204" pitchFamily="34" charset="0"/>
              <a:buChar char="•"/>
            </a:pPr>
            <a:r>
              <a:rPr lang="en-US" sz="1400" dirty="0" smtClean="0">
                <a:sym typeface="Wingdings" panose="05000000000000000000" pitchFamily="2" charset="2"/>
              </a:rPr>
              <a:t>Very basic algorithm to detect OD.</a:t>
            </a:r>
          </a:p>
          <a:p>
            <a:pPr marL="285750" indent="-285750">
              <a:buFont typeface="Arial" panose="020B0604020202020204" pitchFamily="34" charset="0"/>
              <a:buChar char="•"/>
            </a:pPr>
            <a:r>
              <a:rPr lang="en-US" sz="1400" dirty="0" smtClean="0">
                <a:sym typeface="Wingdings" panose="05000000000000000000" pitchFamily="2" charset="2"/>
              </a:rPr>
              <a:t>Idea: test several ST-Clustering and then select OD according to various </a:t>
            </a:r>
            <a:r>
              <a:rPr lang="en-US" sz="1400" dirty="0" err="1" smtClean="0">
                <a:sym typeface="Wingdings" panose="05000000000000000000" pitchFamily="2" charset="2"/>
              </a:rPr>
              <a:t>criterias</a:t>
            </a:r>
            <a:r>
              <a:rPr lang="en-US" sz="1400" dirty="0" smtClean="0">
                <a:sym typeface="Wingdings" panose="05000000000000000000" pitchFamily="2" charset="2"/>
              </a:rPr>
              <a:t> (top-k values, threshold…)</a:t>
            </a:r>
          </a:p>
        </p:txBody>
      </p:sp>
      <p:sp>
        <p:nvSpPr>
          <p:cNvPr id="2" name="Rectangle 1"/>
          <p:cNvSpPr/>
          <p:nvPr/>
        </p:nvSpPr>
        <p:spPr>
          <a:xfrm>
            <a:off x="8837411" y="1098818"/>
            <a:ext cx="3245476" cy="66970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Quite simple but could work</a:t>
            </a:r>
            <a:endParaRPr lang="en-US" b="1" dirty="0"/>
          </a:p>
        </p:txBody>
      </p:sp>
      <p:sp>
        <p:nvSpPr>
          <p:cNvPr id="4" name="Rectangle 3"/>
          <p:cNvSpPr/>
          <p:nvPr/>
        </p:nvSpPr>
        <p:spPr>
          <a:xfrm>
            <a:off x="491675" y="1816100"/>
            <a:ext cx="9858825" cy="184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3648" y="486776"/>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4232513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 2016 – STOD: Did Buoys tell where the hurricanes were?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OD  OUT / but interesting paper</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1062"/>
            <a:ext cx="1158870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Cluster-based ST-LDBCAN – Contextual space-point interval-time outlier – Scoring </a:t>
            </a:r>
            <a:r>
              <a:rPr lang="en-US" sz="1400" dirty="0" err="1" smtClean="0"/>
              <a:t>vs</a:t>
            </a:r>
            <a:r>
              <a:rPr lang="en-US" sz="1400" dirty="0" smtClean="0"/>
              <a:t> Label method </a:t>
            </a:r>
            <a:r>
              <a:rPr lang="en-US" sz="1400" dirty="0" smtClean="0">
                <a:sym typeface="Wingdings" panose="05000000000000000000" pitchFamily="2" charset="2"/>
              </a:rPr>
              <a:t> </a:t>
            </a:r>
            <a:r>
              <a:rPr lang="en-US" sz="1400" b="1" i="1" dirty="0" smtClean="0">
                <a:sym typeface="Wingdings" panose="05000000000000000000" pitchFamily="2" charset="2"/>
              </a:rPr>
              <a:t>CORE SCOPE</a:t>
            </a:r>
          </a:p>
          <a:p>
            <a:pPr lvl="1"/>
            <a:r>
              <a:rPr lang="en-US" sz="1400" b="1" i="1" dirty="0" smtClean="0">
                <a:sym typeface="Wingdings" panose="05000000000000000000" pitchFamily="2" charset="2"/>
              </a:rPr>
              <a:t> would it get space regions outliers if there were more close points? here buoys are far away from each other, maybe reason why not grouped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(retrospective), detect cyclones from whether buoy observations, ST-local density-based clustering of applications with noise, supports multivariate</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Algorithm: </a:t>
            </a:r>
            <a:r>
              <a:rPr lang="en-US" sz="1400" dirty="0" smtClean="0">
                <a:sym typeface="Wingdings" panose="05000000000000000000" pitchFamily="2" charset="2"/>
              </a:rPr>
              <a:t>ST-LDBCAN = LOF + DBSCAN + ST, which introduces a ST-LOF = spatiotemporal contextual metric of </a:t>
            </a:r>
            <a:r>
              <a:rPr lang="en-US" sz="1400" dirty="0" err="1" smtClean="0">
                <a:sym typeface="Wingdings" panose="05000000000000000000" pitchFamily="2" charset="2"/>
              </a:rPr>
              <a:t>outlierness</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ST-LOF = LOF with only non-ST attributes in a ST-neighborhood</a:t>
            </a:r>
          </a:p>
          <a:p>
            <a:pPr marL="742950" lvl="1" indent="-285750">
              <a:buFont typeface="Arial" panose="020B0604020202020204" pitchFamily="34" charset="0"/>
              <a:buChar char="•"/>
            </a:pPr>
            <a:r>
              <a:rPr lang="en-US" sz="1400" dirty="0" smtClean="0">
                <a:sym typeface="Wingdings" panose="05000000000000000000" pitchFamily="2" charset="2"/>
              </a:rPr>
              <a:t>5 Parameters: </a:t>
            </a:r>
            <a:r>
              <a:rPr lang="en-US" sz="1400" dirty="0" err="1" smtClean="0">
                <a:sym typeface="Wingdings" panose="05000000000000000000" pitchFamily="2" charset="2"/>
              </a:rPr>
              <a:t>MinPts</a:t>
            </a:r>
            <a:r>
              <a:rPr lang="en-US" sz="1400" dirty="0" smtClean="0">
                <a:sym typeface="Wingdings" panose="05000000000000000000" pitchFamily="2" charset="2"/>
              </a:rPr>
              <a:t>, k # neighboring points included in reachability density calculation…  will depend on the dataset (see </a:t>
            </a:r>
            <a:r>
              <a:rPr lang="en-US" sz="1400" dirty="0" err="1" smtClean="0">
                <a:sym typeface="Wingdings" panose="05000000000000000000" pitchFamily="2" charset="2"/>
              </a:rPr>
              <a:t>Duggimpudi</a:t>
            </a:r>
            <a:r>
              <a:rPr lang="en-US" sz="1400" dirty="0" smtClean="0">
                <a:sym typeface="Wingdings" panose="05000000000000000000" pitchFamily="2" charset="2"/>
              </a:rPr>
              <a:t> 2016)</a:t>
            </a:r>
          </a:p>
          <a:p>
            <a:pPr lvl="2"/>
            <a:r>
              <a:rPr lang="en-US" sz="1400" dirty="0" smtClean="0">
                <a:sym typeface="Wingdings" panose="05000000000000000000" pitchFamily="2" charset="2"/>
              </a:rPr>
              <a:t> high number of parameters = main limit of the method – needs domain knowledge </a:t>
            </a:r>
            <a:r>
              <a:rPr lang="en-US" sz="1400" b="1" i="1" dirty="0" smtClean="0">
                <a:sym typeface="Wingdings" panose="05000000000000000000" pitchFamily="2" charset="2"/>
              </a:rPr>
              <a:t>computation?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Compute all points ST-LOF value</a:t>
            </a:r>
          </a:p>
          <a:p>
            <a:pPr marL="800100" lvl="1" indent="-342900">
              <a:buFont typeface="+mj-lt"/>
              <a:buAutoNum type="arabicPeriod"/>
            </a:pPr>
            <a:r>
              <a:rPr lang="en-US" sz="1400" dirty="0" smtClean="0">
                <a:sym typeface="Wingdings" panose="05000000000000000000" pitchFamily="2" charset="2"/>
              </a:rPr>
              <a:t>Cluster the points</a:t>
            </a:r>
          </a:p>
          <a:p>
            <a:pPr lvl="1"/>
            <a:r>
              <a:rPr lang="en-US" sz="1400" dirty="0" smtClean="0">
                <a:sym typeface="Wingdings" panose="05000000000000000000" pitchFamily="2" charset="2"/>
              </a:rPr>
              <a:t> strong outliers = 1) labeled as noise &amp; 2) high LOF. If only 1 out of the 2  weak outlier </a:t>
            </a:r>
            <a:r>
              <a:rPr lang="en-US" sz="1400" b="1" i="1" dirty="0" smtClean="0">
                <a:sym typeface="Wingdings" panose="05000000000000000000" pitchFamily="2" charset="2"/>
              </a:rPr>
              <a:t> / the case where a whole cluster is an outlier is not taken into account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with consecutive times</a:t>
            </a:r>
          </a:p>
          <a:p>
            <a:pPr marL="285750" indent="-285750">
              <a:buFont typeface="Arial" panose="020B0604020202020204" pitchFamily="34" charset="0"/>
              <a:buChar char="•"/>
            </a:pPr>
            <a:endParaRPr lang="en-US" sz="1400" dirty="0" smtClean="0"/>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Detection of Katrina and Gustav, comparison of STLOF </a:t>
            </a:r>
            <a:r>
              <a:rPr lang="en-US" sz="1400" dirty="0" err="1" smtClean="0">
                <a:sym typeface="Wingdings" panose="05000000000000000000" pitchFamily="2" charset="2"/>
              </a:rPr>
              <a:t>vs</a:t>
            </a:r>
            <a:r>
              <a:rPr lang="en-US" sz="1400" dirty="0" smtClean="0">
                <a:sym typeface="Wingdings" panose="05000000000000000000" pitchFamily="2" charset="2"/>
              </a:rPr>
              <a:t> LOF</a:t>
            </a:r>
          </a:p>
          <a:p>
            <a:pPr marL="285750" indent="-285750">
              <a:buFont typeface="Arial" panose="020B0604020202020204" pitchFamily="34" charset="0"/>
              <a:buChar char="•"/>
            </a:pPr>
            <a:r>
              <a:rPr lang="en-US" sz="1400" dirty="0" smtClean="0">
                <a:sym typeface="Wingdings" panose="05000000000000000000" pitchFamily="2" charset="2"/>
              </a:rPr>
              <a:t>Time Window: Not specified</a:t>
            </a:r>
          </a:p>
          <a:p>
            <a:pPr marL="285750" indent="-285750">
              <a:buFont typeface="Arial" panose="020B0604020202020204" pitchFamily="34" charset="0"/>
              <a:buChar char="•"/>
            </a:pPr>
            <a:r>
              <a:rPr lang="en-US" sz="1400" dirty="0" smtClean="0">
                <a:sym typeface="Wingdings" panose="05000000000000000000" pitchFamily="2" charset="2"/>
              </a:rPr>
              <a:t>Region Gulf Mexico, ~ 20buoys ONLY  </a:t>
            </a:r>
            <a:r>
              <a:rPr lang="en-US" sz="1400" dirty="0">
                <a:sym typeface="Wingdings" panose="05000000000000000000" pitchFamily="2" charset="2"/>
              </a:rPr>
              <a:t>– Time step</a:t>
            </a:r>
            <a:r>
              <a:rPr lang="en-US" sz="1400" dirty="0" smtClean="0">
                <a:sym typeface="Wingdings" panose="05000000000000000000" pitchFamily="2" charset="2"/>
              </a:rPr>
              <a:t>: 1h  - Years : 2005 &amp; 2008 – normalized data – 5 non-spatial attributes (wind speed, temperature…)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“Generally, all methods that work for spatial OD can be extended to ST-OD”</a:t>
            </a:r>
            <a:r>
              <a:rPr lang="en-US" sz="1400" dirty="0" smtClean="0">
                <a:sym typeface="Wingdings" panose="05000000000000000000" pitchFamily="2" charset="2"/>
              </a:rPr>
              <a:t>: 1) find space and time outlier separately and then combine or 2) use both space and time attributes as contextual attributes  better</a:t>
            </a:r>
            <a:endParaRPr lang="en-US" sz="1400" b="1" i="1" dirty="0" smtClean="0">
              <a:sym typeface="Wingdings" panose="05000000000000000000" pitchFamily="2" charset="2"/>
            </a:endParaRPr>
          </a:p>
        </p:txBody>
      </p:sp>
      <p:sp>
        <p:nvSpPr>
          <p:cNvPr id="2" name="Rectangle 1"/>
          <p:cNvSpPr/>
          <p:nvPr/>
        </p:nvSpPr>
        <p:spPr>
          <a:xfrm>
            <a:off x="6362163" y="4623518"/>
            <a:ext cx="5228823" cy="1120462"/>
          </a:xfrm>
          <a:prstGeom prst="rect">
            <a:avLst/>
          </a:prstGeom>
          <a:solidFill>
            <a:srgbClr val="00206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OD in cluster: </a:t>
            </a:r>
            <a:r>
              <a:rPr lang="en-US" b="1" dirty="0" err="1" smtClean="0"/>
              <a:t>i</a:t>
            </a:r>
            <a:r>
              <a:rPr lang="en-US" b="1" dirty="0" smtClean="0"/>
              <a:t>.) unlabeled points ii.) unusual clusters</a:t>
            </a:r>
          </a:p>
          <a:p>
            <a:pPr algn="ctr"/>
            <a:r>
              <a:rPr lang="en-US" b="1" dirty="0" smtClean="0">
                <a:sym typeface="Wingdings" panose="05000000000000000000" pitchFamily="2" charset="2"/>
              </a:rPr>
              <a:t> same clustering method could identify point OD unlabeled or whole anomalous clusters with different parameters?</a:t>
            </a:r>
            <a:endParaRPr lang="en-US" b="1" dirty="0"/>
          </a:p>
        </p:txBody>
      </p:sp>
      <p:sp>
        <p:nvSpPr>
          <p:cNvPr id="7" name="Rectangle 6"/>
          <p:cNvSpPr/>
          <p:nvPr/>
        </p:nvSpPr>
        <p:spPr>
          <a:xfrm>
            <a:off x="6286029" y="1961524"/>
            <a:ext cx="5228823" cy="63106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Is it like ST-DBSCAN OD: contextual outlier seems (</a:t>
            </a:r>
            <a:r>
              <a:rPr lang="en-US" b="1" dirty="0" err="1" smtClean="0"/>
              <a:t>tbd</a:t>
            </a:r>
            <a:r>
              <a:rPr lang="en-US" b="1" dirty="0" smtClean="0"/>
              <a:t>) incompatible with region OD?</a:t>
            </a:r>
            <a:endParaRPr lang="en-US" b="1" dirty="0"/>
          </a:p>
        </p:txBody>
      </p:sp>
    </p:spTree>
    <p:extLst>
      <p:ext uri="{BB962C8B-B14F-4D97-AF65-F5344CB8AC3E}">
        <p14:creationId xmlns:p14="http://schemas.microsoft.com/office/powerpoint/2010/main" val="2983097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 2016 – STOD: Did Buoys tell where the hurricanes were?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&amp; clear article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3970318"/>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Cluster-based ST-LDBCAN– Point/Region/Context – Scoring </a:t>
            </a:r>
            <a:r>
              <a:rPr lang="en-US" sz="1400" dirty="0" err="1" smtClean="0"/>
              <a:t>vs</a:t>
            </a:r>
            <a:r>
              <a:rPr lang="en-US" sz="1400" dirty="0" smtClean="0"/>
              <a:t> Label method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Related work</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
            </a:r>
            <a:r>
              <a:rPr lang="en-US" sz="1400" dirty="0" smtClean="0">
                <a:sym typeface="Wingdings" panose="05000000000000000000" pitchFamily="2" charset="2"/>
              </a:rPr>
              <a:t>ensity-based well designed for spatial  DBSCAN &amp; LOF</a:t>
            </a:r>
          </a:p>
          <a:p>
            <a:pPr marL="285750" indent="-285750">
              <a:buFont typeface="Arial" panose="020B0604020202020204" pitchFamily="34" charset="0"/>
              <a:buChar char="•"/>
            </a:pPr>
            <a:r>
              <a:rPr lang="en-US" sz="1400" dirty="0" smtClean="0">
                <a:sym typeface="Wingdings" panose="05000000000000000000" pitchFamily="2" charset="2"/>
              </a:rPr>
              <a:t>Extension to ST requires good definition of ST neighborhood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endParaRPr lang="en-US" sz="1400" b="1" i="1" dirty="0" smtClean="0">
              <a:sym typeface="Wingdings" panose="05000000000000000000" pitchFamily="2" charset="2"/>
            </a:endParaRPr>
          </a:p>
          <a:p>
            <a:endParaRPr lang="en-US" sz="1400" dirty="0" smtClean="0"/>
          </a:p>
          <a:p>
            <a:r>
              <a:rPr lang="en-US" sz="1400" b="1" dirty="0">
                <a:sym typeface="Wingdings" panose="05000000000000000000" pitchFamily="2" charset="2"/>
              </a:rPr>
              <a:t>Relevant </a:t>
            </a:r>
            <a:r>
              <a:rPr lang="en-US" sz="1400" b="1" dirty="0" smtClean="0">
                <a:sym typeface="Wingdings" panose="05000000000000000000" pitchFamily="2" charset="2"/>
              </a:rPr>
              <a:t>references  </a:t>
            </a:r>
            <a:r>
              <a:rPr lang="en-US" sz="1400" dirty="0">
                <a:sym typeface="Wingdings" panose="05000000000000000000" pitchFamily="2" charset="2"/>
              </a:rPr>
              <a:t>Good references: </a:t>
            </a:r>
            <a:r>
              <a:rPr lang="en-US" sz="1400" dirty="0" err="1">
                <a:sym typeface="Wingdings" panose="05000000000000000000" pitchFamily="2" charset="2"/>
              </a:rPr>
              <a:t>Birant</a:t>
            </a:r>
            <a:r>
              <a:rPr lang="en-US" sz="1400" dirty="0">
                <a:sym typeface="Wingdings" panose="05000000000000000000" pitchFamily="2" charset="2"/>
              </a:rPr>
              <a:t>, Wu </a:t>
            </a:r>
            <a:r>
              <a:rPr lang="en-US" sz="1400" dirty="0" err="1">
                <a:sym typeface="Wingdings" panose="05000000000000000000" pitchFamily="2" charset="2"/>
              </a:rPr>
              <a:t>Outstrech</a:t>
            </a:r>
            <a:r>
              <a:rPr lang="en-US" sz="1400" dirty="0">
                <a:sym typeface="Wingdings" panose="05000000000000000000" pitchFamily="2" charset="2"/>
              </a:rPr>
              <a:t>, LOF</a:t>
            </a:r>
            <a:r>
              <a:rPr lang="en-US" sz="1400" dirty="0" smtClean="0">
                <a:sym typeface="Wingdings" panose="05000000000000000000" pitchFamily="2" charset="2"/>
              </a:rPr>
              <a:t>…</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a:sym typeface="Wingdings" panose="05000000000000000000" pitchFamily="2" charset="2"/>
              </a:rPr>
              <a:t>Gao</a:t>
            </a:r>
            <a:r>
              <a:rPr lang="en-US" sz="1400" dirty="0">
                <a:sym typeface="Wingdings" panose="05000000000000000000" pitchFamily="2" charset="2"/>
              </a:rPr>
              <a:t> 2013: Early detection if terrorism outbreaks using prospective space-time scan statistics</a:t>
            </a:r>
          </a:p>
          <a:p>
            <a:pPr marL="285750" indent="-285750">
              <a:buFont typeface="Arial" panose="020B0604020202020204" pitchFamily="34" charset="0"/>
              <a:buChar char="•"/>
            </a:pPr>
            <a:r>
              <a:rPr lang="en-US" sz="1400" dirty="0">
                <a:sym typeface="Wingdings" panose="05000000000000000000" pitchFamily="2" charset="2"/>
              </a:rPr>
              <a:t>Rogers 2009: Detecting STOD with kernels and statistical testing  Maybe not statistical</a:t>
            </a:r>
          </a:p>
          <a:p>
            <a:pPr marL="285750" indent="-285750">
              <a:buFont typeface="Arial" panose="020B0604020202020204" pitchFamily="34" charset="0"/>
              <a:buChar char="•"/>
            </a:pPr>
            <a:r>
              <a:rPr lang="en-US" sz="1400" dirty="0" err="1" smtClean="0">
                <a:sym typeface="Wingdings" panose="05000000000000000000" pitchFamily="2" charset="2"/>
              </a:rPr>
              <a:t>Buckeridge</a:t>
            </a:r>
            <a:r>
              <a:rPr lang="en-US" sz="1400" dirty="0" smtClean="0">
                <a:sym typeface="Wingdings" panose="05000000000000000000" pitchFamily="2" charset="2"/>
              </a:rPr>
              <a:t> </a:t>
            </a:r>
            <a:r>
              <a:rPr lang="en-US" sz="1400" dirty="0">
                <a:sym typeface="Wingdings" panose="05000000000000000000" pitchFamily="2" charset="2"/>
              </a:rPr>
              <a:t>2007: Outbreak detection through automated surveillance</a:t>
            </a:r>
          </a:p>
          <a:p>
            <a:pPr marL="285750" indent="-285750">
              <a:buFont typeface="Arial" panose="020B0604020202020204" pitchFamily="34" charset="0"/>
              <a:buChar char="•"/>
            </a:pPr>
            <a:r>
              <a:rPr lang="en-US" sz="1400" dirty="0" err="1">
                <a:sym typeface="Wingdings" panose="05000000000000000000" pitchFamily="2" charset="2"/>
              </a:rPr>
              <a:t>Duggimpudi</a:t>
            </a:r>
            <a:r>
              <a:rPr lang="en-US" sz="1400" dirty="0">
                <a:sym typeface="Wingdings" panose="05000000000000000000" pitchFamily="2" charset="2"/>
              </a:rPr>
              <a:t> 2016: A Parallelized DM approach for STOD  </a:t>
            </a:r>
            <a:r>
              <a:rPr lang="en-US" sz="1400" dirty="0" smtClean="0">
                <a:sym typeface="Wingdings" panose="05000000000000000000" pitchFamily="2" charset="2"/>
              </a:rPr>
              <a:t>ST-LDBCAN</a:t>
            </a:r>
          </a:p>
          <a:p>
            <a:pPr marL="285750" indent="-285750">
              <a:buFont typeface="Arial" panose="020B0604020202020204" pitchFamily="34" charset="0"/>
              <a:buChar char="•"/>
            </a:pPr>
            <a:r>
              <a:rPr lang="en-US" sz="1400" dirty="0" smtClean="0">
                <a:sym typeface="Wingdings" panose="05000000000000000000" pitchFamily="2" charset="2"/>
              </a:rPr>
              <a:t>Need to understand LOF, DBSCAN, LDBCAN in order to understand if region points can be detected</a:t>
            </a:r>
            <a:endParaRPr lang="en-US" sz="1400" dirty="0">
              <a:sym typeface="Wingdings" panose="05000000000000000000" pitchFamily="2" charset="2"/>
            </a:endParaRPr>
          </a:p>
          <a:p>
            <a:endParaRPr lang="en-US" sz="1400" dirty="0" smtClean="0"/>
          </a:p>
        </p:txBody>
      </p:sp>
    </p:spTree>
    <p:extLst>
      <p:ext uri="{BB962C8B-B14F-4D97-AF65-F5344CB8AC3E}">
        <p14:creationId xmlns:p14="http://schemas.microsoft.com/office/powerpoint/2010/main" val="3428011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 Detecting homogeneous anomalies over ST data </a:t>
              </a:r>
              <a:r>
                <a:rPr lang="en-US" sz="2903" b="1" i="1" dirty="0" smtClean="0">
                  <a:solidFill>
                    <a:srgbClr val="FFFFFF"/>
                  </a:solidFill>
                  <a:latin typeface="Calibri" panose="020F0502020204030204" pitchFamily="34" charset="0"/>
                </a:rPr>
                <a:t>EXCELLENT</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&amp; clear: clustering region OD with testing</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38493"/>
            <a:ext cx="11700325" cy="4401205"/>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Clustering based (with statistical validation) – Region &amp; Context – Scoring method – arbitrary shaped – persistent event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try to get local divergence =/= Neill-</a:t>
            </a:r>
            <a:r>
              <a:rPr lang="en-US" sz="1400" dirty="0" err="1" smtClean="0">
                <a:sym typeface="Wingdings" panose="05000000000000000000" pitchFamily="2" charset="2"/>
              </a:rPr>
              <a:t>Kulldorff</a:t>
            </a:r>
            <a:r>
              <a:rPr lang="en-US" sz="1400" dirty="0" smtClean="0">
                <a:sym typeface="Wingdings" panose="05000000000000000000" pitchFamily="2" charset="2"/>
              </a:rPr>
              <a:t> have global divergence</a:t>
            </a:r>
          </a:p>
          <a:p>
            <a:pPr marL="742950" lvl="1" indent="-285750">
              <a:buFont typeface="Wingdings" panose="05000000000000000000" pitchFamily="2" charset="2"/>
              <a:buChar char="à"/>
            </a:pPr>
            <a:r>
              <a:rPr lang="en-US" sz="1400" dirty="0" smtClean="0">
                <a:sym typeface="Wingdings" panose="05000000000000000000" pitchFamily="2" charset="2"/>
              </a:rPr>
              <a:t>actually, Neill-</a:t>
            </a:r>
            <a:r>
              <a:rPr lang="en-US" sz="1400" dirty="0" err="1" smtClean="0">
                <a:sym typeface="Wingdings" panose="05000000000000000000" pitchFamily="2" charset="2"/>
              </a:rPr>
              <a:t>Kulldorff</a:t>
            </a:r>
            <a:r>
              <a:rPr lang="en-US" sz="1400" dirty="0" smtClean="0">
                <a:sym typeface="Wingdings" panose="05000000000000000000" pitchFamily="2" charset="2"/>
              </a:rPr>
              <a:t> get local divergence by computing local baseline</a:t>
            </a:r>
          </a:p>
          <a:p>
            <a:pPr marL="742950" lvl="1" indent="-285750">
              <a:buFont typeface="Arial" panose="020B0604020202020204" pitchFamily="34" charset="0"/>
              <a:buChar char="•"/>
            </a:pPr>
            <a:r>
              <a:rPr lang="en-US" sz="1400" dirty="0" smtClean="0">
                <a:sym typeface="Wingdings" panose="05000000000000000000" pitchFamily="2" charset="2"/>
              </a:rPr>
              <a:t>Excellent related work  link between clustering and OD / point and region OD</a:t>
            </a:r>
          </a:p>
          <a:p>
            <a:pPr marL="742950" lvl="1" indent="-285750">
              <a:buFont typeface="Arial" panose="020B0604020202020204" pitchFamily="34" charset="0"/>
              <a:buChar char="•"/>
            </a:pPr>
            <a:r>
              <a:rPr lang="en-US" sz="1400" dirty="0">
                <a:sym typeface="Wingdings" panose="05000000000000000000" pitchFamily="2" charset="2"/>
              </a:rPr>
              <a:t>Avoid the local point detection when too localized context (fig 3.c)</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r>
              <a:rPr lang="en-US" sz="1400" b="1" u="sng" dirty="0" smtClean="0">
                <a:sym typeface="Wingdings" panose="05000000000000000000" pitchFamily="2" charset="2"/>
              </a:rPr>
              <a:t>regular grid </a:t>
            </a:r>
            <a:r>
              <a:rPr lang="en-US" sz="1400" dirty="0" smtClean="0">
                <a:sym typeface="Wingdings" panose="05000000000000000000" pitchFamily="2" charset="2"/>
              </a:rPr>
              <a:t>multivariate time series</a:t>
            </a:r>
          </a:p>
          <a:p>
            <a:pPr marL="285750" indent="-285750">
              <a:buFont typeface="Arial" panose="020B0604020202020204" pitchFamily="34" charset="0"/>
              <a:buChar char="•"/>
            </a:pPr>
            <a:r>
              <a:rPr lang="en-US" sz="1400" dirty="0" smtClean="0">
                <a:sym typeface="Wingdings" panose="05000000000000000000" pitchFamily="2" charset="2"/>
              </a:rPr>
              <a:t>Neighborhood definition for a region: sort of </a:t>
            </a:r>
            <a:r>
              <a:rPr lang="en-US" sz="1400" dirty="0" err="1" smtClean="0">
                <a:sym typeface="Wingdings" panose="05000000000000000000" pitchFamily="2" charset="2"/>
              </a:rPr>
              <a:t>outstrech</a:t>
            </a:r>
            <a:r>
              <a:rPr lang="en-US" sz="1400" dirty="0" smtClean="0">
                <a:sym typeface="Wingdings" panose="05000000000000000000" pitchFamily="2" charset="2"/>
              </a:rPr>
              <a:t> “generalized neighborhood”</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Discover homogeneous regions by ST homogeneous clustering</a:t>
            </a:r>
          </a:p>
          <a:p>
            <a:pPr marL="1257300" lvl="2" indent="-342900">
              <a:buFont typeface="Arial" panose="020B0604020202020204" pitchFamily="34" charset="0"/>
              <a:buChar char="•"/>
            </a:pPr>
            <a:r>
              <a:rPr lang="en-US" sz="1400" dirty="0" smtClean="0">
                <a:sym typeface="Wingdings" panose="05000000000000000000" pitchFamily="2" charset="2"/>
              </a:rPr>
              <a:t>Dispersion of clusters computed with </a:t>
            </a:r>
            <a:r>
              <a:rPr lang="en-US" sz="1400" dirty="0" err="1" smtClean="0">
                <a:sym typeface="Wingdings" panose="05000000000000000000" pitchFamily="2" charset="2"/>
              </a:rPr>
              <a:t>Gini</a:t>
            </a:r>
            <a:r>
              <a:rPr lang="en-US" sz="1400" dirty="0" smtClean="0">
                <a:sym typeface="Wingdings" panose="05000000000000000000" pitchFamily="2" charset="2"/>
              </a:rPr>
              <a:t> coefficient (</a:t>
            </a:r>
            <a:r>
              <a:rPr lang="en-US" sz="1400" dirty="0" err="1" smtClean="0">
                <a:sym typeface="Wingdings" panose="05000000000000000000" pitchFamily="2" charset="2"/>
              </a:rPr>
              <a:t>Ceriani</a:t>
            </a:r>
            <a:r>
              <a:rPr lang="en-US" sz="1400" dirty="0" smtClean="0">
                <a:sym typeface="Wingdings" panose="05000000000000000000" pitchFamily="2" charset="2"/>
              </a:rPr>
              <a:t> and </a:t>
            </a:r>
            <a:r>
              <a:rPr lang="en-US" sz="1400" dirty="0" err="1" smtClean="0">
                <a:sym typeface="Wingdings" panose="05000000000000000000" pitchFamily="2" charset="2"/>
              </a:rPr>
              <a:t>Verme</a:t>
            </a:r>
            <a:r>
              <a:rPr lang="en-US" sz="1400" dirty="0" smtClean="0">
                <a:sym typeface="Wingdings" panose="05000000000000000000" pitchFamily="2" charset="2"/>
              </a:rPr>
              <a:t>) on non-ST attributes </a:t>
            </a:r>
          </a:p>
          <a:p>
            <a:pPr marL="800100" lvl="1" indent="-342900">
              <a:buFont typeface="+mj-lt"/>
              <a:buAutoNum type="arabicPeriod"/>
            </a:pPr>
            <a:r>
              <a:rPr lang="en-US" sz="1400" dirty="0">
                <a:sym typeface="Wingdings" panose="05000000000000000000" pitchFamily="2" charset="2"/>
              </a:rPr>
              <a:t>E</a:t>
            </a:r>
            <a:r>
              <a:rPr lang="en-US" sz="1400" dirty="0" smtClean="0">
                <a:sym typeface="Wingdings" panose="05000000000000000000" pitchFamily="2" charset="2"/>
              </a:rPr>
              <a:t>valuate statistical difference of those regions from generalized neighborhood</a:t>
            </a:r>
          </a:p>
          <a:p>
            <a:pPr marL="1257300" lvl="2" indent="-342900">
              <a:buFont typeface="Arial" panose="020B0604020202020204" pitchFamily="34" charset="0"/>
              <a:buChar char="•"/>
            </a:pPr>
            <a:r>
              <a:rPr lang="en-US" sz="1400" dirty="0" smtClean="0">
                <a:sym typeface="Wingdings" panose="05000000000000000000" pitchFamily="2" charset="2"/>
              </a:rPr>
              <a:t>LRT framework as Pang: assumption that each cluster has Poisson distribution</a:t>
            </a:r>
          </a:p>
          <a:p>
            <a:pPr marL="285750" indent="-285750">
              <a:buFont typeface="Arial" panose="020B0604020202020204" pitchFamily="34" charset="0"/>
              <a:buChar char="•"/>
            </a:pPr>
            <a:r>
              <a:rPr lang="en-US" sz="1400" b="1" dirty="0" smtClean="0">
                <a:sym typeface="Wingdings" panose="05000000000000000000" pitchFamily="2" charset="2"/>
              </a:rPr>
              <a:t>Time management</a:t>
            </a:r>
            <a:r>
              <a:rPr lang="en-US" sz="1400" dirty="0" smtClean="0">
                <a:sym typeface="Wingdings" panose="05000000000000000000" pitchFamily="2" charset="2"/>
              </a:rPr>
              <a:t>: </a:t>
            </a:r>
            <a:r>
              <a:rPr lang="en-US" sz="1400" b="1" u="sng" dirty="0" smtClean="0">
                <a:sym typeface="Wingdings" panose="05000000000000000000" pitchFamily="2" charset="2"/>
              </a:rPr>
              <a:t>persistent event </a:t>
            </a:r>
            <a:r>
              <a:rPr lang="en-US" sz="1400" dirty="0" smtClean="0">
                <a:sym typeface="Wingdings" panose="05000000000000000000" pitchFamily="2" charset="2"/>
              </a:rPr>
              <a:t> fixed spatial extension during time of event: no moving cluster, no shrinking / growing cluster</a:t>
            </a:r>
            <a:endParaRPr lang="en-US" sz="1400" b="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Space region or ST region</a:t>
            </a:r>
            <a:endParaRPr lang="en-US" sz="1400" b="1" i="1" dirty="0" smtClean="0">
              <a:sym typeface="Wingdings" panose="05000000000000000000" pitchFamily="2" charset="2"/>
            </a:endParaRPr>
          </a:p>
          <a:p>
            <a:endParaRPr lang="en-US" sz="1400" dirty="0" smtClean="0"/>
          </a:p>
          <a:p>
            <a:pPr marL="742950" lvl="1"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 </a:t>
            </a:r>
            <a:r>
              <a:rPr lang="en-US" sz="1400" b="1" i="1" dirty="0" smtClean="0">
                <a:sym typeface="Wingdings" panose="05000000000000000000" pitchFamily="2" charset="2"/>
              </a:rPr>
              <a:t>Great paper, implements an idea that looked promising, compares different method</a:t>
            </a:r>
            <a:endParaRPr lang="en-US" sz="1400" dirty="0" smtClean="0">
              <a:sym typeface="Wingdings" panose="05000000000000000000" pitchFamily="2" charset="2"/>
            </a:endParaRPr>
          </a:p>
        </p:txBody>
      </p:sp>
      <p:sp>
        <p:nvSpPr>
          <p:cNvPr id="2" name="Rectangle 1"/>
          <p:cNvSpPr/>
          <p:nvPr/>
        </p:nvSpPr>
        <p:spPr>
          <a:xfrm>
            <a:off x="7263685" y="1492050"/>
            <a:ext cx="4198513" cy="85190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Clustering + statistics</a:t>
            </a:r>
          </a:p>
          <a:p>
            <a:pPr algn="ctr"/>
            <a:r>
              <a:rPr lang="en-US" b="1" dirty="0" smtClean="0">
                <a:sym typeface="Wingdings" panose="05000000000000000000" pitchFamily="2" charset="2"/>
              </a:rPr>
              <a:t> continuity of global reflection on clustering use for AD</a:t>
            </a:r>
            <a:endParaRPr lang="en-US" b="1" dirty="0"/>
          </a:p>
        </p:txBody>
      </p:sp>
      <p:sp>
        <p:nvSpPr>
          <p:cNvPr id="7" name="Rectangle 6"/>
          <p:cNvSpPr/>
          <p:nvPr/>
        </p:nvSpPr>
        <p:spPr>
          <a:xfrm>
            <a:off x="7263685" y="2446985"/>
            <a:ext cx="4198513" cy="11462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à"/>
            </a:pPr>
            <a:r>
              <a:rPr lang="en-US" b="1" dirty="0" smtClean="0"/>
              <a:t>Comparison made for spatial only, ST results only for existing method</a:t>
            </a:r>
          </a:p>
          <a:p>
            <a:pPr marL="285750" indent="-285750" algn="ctr">
              <a:buFont typeface="Wingdings" panose="05000000000000000000" pitchFamily="2" charset="2"/>
              <a:buChar char="à"/>
            </a:pPr>
            <a:r>
              <a:rPr lang="en-US" b="1" dirty="0" smtClean="0"/>
              <a:t>No parameters experimentation with existing methods</a:t>
            </a:r>
            <a:endParaRPr lang="en-US" b="1" dirty="0"/>
          </a:p>
        </p:txBody>
      </p:sp>
      <p:sp>
        <p:nvSpPr>
          <p:cNvPr id="8" name="Rectangle 7"/>
          <p:cNvSpPr/>
          <p:nvPr/>
        </p:nvSpPr>
        <p:spPr>
          <a:xfrm>
            <a:off x="9753600" y="622300"/>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3256767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/2 – Algorithms details</a:t>
              </a:r>
            </a:p>
          </p:txBody>
        </p:sp>
      </p:grpSp>
      <p:sp>
        <p:nvSpPr>
          <p:cNvPr id="3" name="TextBox 2"/>
          <p:cNvSpPr txBox="1"/>
          <p:nvPr/>
        </p:nvSpPr>
        <p:spPr>
          <a:xfrm>
            <a:off x="491675" y="960909"/>
            <a:ext cx="11217498" cy="5893921"/>
          </a:xfrm>
          <a:prstGeom prst="rect">
            <a:avLst/>
          </a:prstGeom>
          <a:noFill/>
        </p:spPr>
        <p:txBody>
          <a:bodyPr wrap="square" rtlCol="0">
            <a:spAutoFit/>
          </a:bodyPr>
          <a:lstStyle/>
          <a:p>
            <a:r>
              <a:rPr lang="en-US" sz="1300" b="1" dirty="0" smtClean="0"/>
              <a:t>Anomaly region definition</a:t>
            </a:r>
            <a:endParaRPr lang="en-US" sz="1300" dirty="0" smtClean="0"/>
          </a:p>
          <a:p>
            <a:pPr marL="342900" indent="-342900">
              <a:buFont typeface="+mj-lt"/>
              <a:buAutoNum type="arabicPeriod"/>
            </a:pPr>
            <a:r>
              <a:rPr lang="en-US" sz="1300" dirty="0" smtClean="0"/>
              <a:t>Connectedness</a:t>
            </a:r>
          </a:p>
          <a:p>
            <a:pPr marL="342900" indent="-342900">
              <a:buFont typeface="+mj-lt"/>
              <a:buAutoNum type="arabicPeriod"/>
            </a:pPr>
            <a:r>
              <a:rPr lang="en-US" sz="1300" dirty="0" smtClean="0"/>
              <a:t>Homogeneity </a:t>
            </a:r>
            <a:r>
              <a:rPr lang="en-US" sz="1300" dirty="0" smtClean="0">
                <a:sym typeface="Wingdings" panose="05000000000000000000" pitchFamily="2" charset="2"/>
              </a:rPr>
              <a:t> candidate anomalous region values must have dispersion (measured by </a:t>
            </a:r>
            <a:r>
              <a:rPr lang="en-US" sz="1300" dirty="0" err="1" smtClean="0">
                <a:sym typeface="Wingdings" panose="05000000000000000000" pitchFamily="2" charset="2"/>
              </a:rPr>
              <a:t>Gini</a:t>
            </a:r>
            <a:r>
              <a:rPr lang="en-US" sz="1300" dirty="0" smtClean="0">
                <a:sym typeface="Wingdings" panose="05000000000000000000" pitchFamily="2" charset="2"/>
              </a:rPr>
              <a:t> co-efficient in method or other Quartile co-</a:t>
            </a:r>
            <a:r>
              <a:rPr lang="en-US" sz="1300" dirty="0" err="1" smtClean="0">
                <a:sym typeface="Wingdings" panose="05000000000000000000" pitchFamily="2" charset="2"/>
              </a:rPr>
              <a:t>eff</a:t>
            </a:r>
            <a:r>
              <a:rPr lang="en-US" sz="1300" dirty="0" smtClean="0">
                <a:sym typeface="Wingdings" panose="05000000000000000000" pitchFamily="2" charset="2"/>
              </a:rPr>
              <a:t> or entropy…) lower than threshold τ</a:t>
            </a:r>
            <a:endParaRPr lang="en-US" sz="1300" dirty="0" smtClean="0"/>
          </a:p>
          <a:p>
            <a:pPr marL="342900" indent="-342900">
              <a:buFont typeface="+mj-lt"/>
              <a:buAutoNum type="arabicPeriod"/>
            </a:pPr>
            <a:r>
              <a:rPr lang="en-US" sz="1300" dirty="0" smtClean="0"/>
              <a:t>Neighborhood heterogeneity</a:t>
            </a:r>
            <a:r>
              <a:rPr lang="en-US" sz="1300" dirty="0" smtClean="0">
                <a:sym typeface="Wingdings" panose="05000000000000000000" pitchFamily="2" charset="2"/>
              </a:rPr>
              <a:t> candidate anomalous region </a:t>
            </a:r>
            <a:r>
              <a:rPr lang="en-US" sz="1300" dirty="0">
                <a:sym typeface="Wingdings" panose="05000000000000000000" pitchFamily="2" charset="2"/>
              </a:rPr>
              <a:t>must be significantly different </a:t>
            </a:r>
            <a:r>
              <a:rPr lang="en-US" sz="1300" dirty="0" smtClean="0">
                <a:sym typeface="Wingdings" panose="05000000000000000000" pitchFamily="2" charset="2"/>
              </a:rPr>
              <a:t>from outstretch rho region</a:t>
            </a:r>
            <a:endParaRPr lang="en-US" sz="1300" dirty="0" smtClean="0"/>
          </a:p>
          <a:p>
            <a:endParaRPr lang="en-US" sz="1300" b="1" dirty="0"/>
          </a:p>
          <a:p>
            <a:r>
              <a:rPr lang="en-US" sz="1300" b="1" dirty="0" smtClean="0"/>
              <a:t>Clustering</a:t>
            </a:r>
          </a:p>
          <a:p>
            <a:pPr marL="342900" indent="-342900">
              <a:buFont typeface="+mj-lt"/>
              <a:buAutoNum type="arabicPeriod"/>
            </a:pPr>
            <a:r>
              <a:rPr lang="en-US" sz="1300" dirty="0" smtClean="0">
                <a:sym typeface="Wingdings" panose="05000000000000000000" pitchFamily="2" charset="2"/>
              </a:rPr>
              <a:t>Take first point p and create cluster C</a:t>
            </a:r>
          </a:p>
          <a:p>
            <a:pPr marL="342900" indent="-342900">
              <a:buFont typeface="+mj-lt"/>
              <a:buAutoNum type="arabicPeriod"/>
            </a:pPr>
            <a:r>
              <a:rPr lang="en-US" sz="1300" dirty="0" smtClean="0">
                <a:sym typeface="Wingdings" panose="05000000000000000000" pitchFamily="2" charset="2"/>
              </a:rPr>
              <a:t>Consider neighborhood of C = all adjacent cells of the cluster (</a:t>
            </a:r>
            <a:r>
              <a:rPr lang="en-US" sz="1300" b="1" i="1" dirty="0" smtClean="0">
                <a:sym typeface="Wingdings" panose="05000000000000000000" pitchFamily="2" charset="2"/>
              </a:rPr>
              <a:t>time? consecutive time steps? Assumed)</a:t>
            </a:r>
          </a:p>
          <a:p>
            <a:pPr marL="342900" indent="-342900">
              <a:buFont typeface="+mj-lt"/>
              <a:buAutoNum type="arabicPeriod"/>
            </a:pPr>
            <a:r>
              <a:rPr lang="en-US" sz="1300" dirty="0" smtClean="0">
                <a:sym typeface="Wingdings" panose="05000000000000000000" pitchFamily="2" charset="2"/>
              </a:rPr>
              <a:t>From this neighborhood, take the point c’ which gives the lowest </a:t>
            </a:r>
            <a:r>
              <a:rPr lang="en-US" sz="1300" dirty="0" err="1" smtClean="0">
                <a:sym typeface="Wingdings" panose="05000000000000000000" pitchFamily="2" charset="2"/>
              </a:rPr>
              <a:t>gini</a:t>
            </a:r>
            <a:r>
              <a:rPr lang="en-US" sz="1300" dirty="0" smtClean="0">
                <a:sym typeface="Wingdings" panose="05000000000000000000" pitchFamily="2" charset="2"/>
              </a:rPr>
              <a:t> dispersion to the cluster if added</a:t>
            </a:r>
          </a:p>
          <a:p>
            <a:pPr marL="800100" lvl="1" indent="-342900">
              <a:buFont typeface="+mj-lt"/>
              <a:buAutoNum type="arabicPeriod"/>
            </a:pPr>
            <a:r>
              <a:rPr lang="en-US" sz="1300" dirty="0" smtClean="0">
                <a:sym typeface="Wingdings" panose="05000000000000000000" pitchFamily="2" charset="2"/>
              </a:rPr>
              <a:t>If this potential dispersion is under τ, add c’ to cluster</a:t>
            </a:r>
          </a:p>
          <a:p>
            <a:pPr marL="800100" lvl="1" indent="-342900">
              <a:buFont typeface="+mj-lt"/>
              <a:buAutoNum type="arabicPeriod"/>
            </a:pPr>
            <a:r>
              <a:rPr lang="en-US" sz="1300" dirty="0" smtClean="0">
                <a:sym typeface="Wingdings" panose="05000000000000000000" pitchFamily="2" charset="2"/>
              </a:rPr>
              <a:t>Repeat until no neighbors under potential dispersion threshold</a:t>
            </a:r>
          </a:p>
          <a:p>
            <a:pPr lvl="1"/>
            <a:r>
              <a:rPr lang="en-US" sz="1300" dirty="0" smtClean="0">
                <a:sym typeface="Wingdings" panose="05000000000000000000" pitchFamily="2" charset="2"/>
              </a:rPr>
              <a:t> any neighborhood definition can be taken  can take the one of ST-DBSCAN </a:t>
            </a:r>
            <a:r>
              <a:rPr lang="en-US" sz="1300" b="1" i="1" dirty="0" smtClean="0">
                <a:sym typeface="Wingdings" panose="05000000000000000000" pitchFamily="2" charset="2"/>
              </a:rPr>
              <a:t>/ </a:t>
            </a:r>
            <a:r>
              <a:rPr lang="en-US" sz="1300" b="1" i="1" dirty="0" err="1" smtClean="0">
                <a:sym typeface="Wingdings" panose="05000000000000000000" pitchFamily="2" charset="2"/>
              </a:rPr>
              <a:t>Telang</a:t>
            </a:r>
            <a:r>
              <a:rPr lang="en-US" sz="1300" b="1" i="1" dirty="0" smtClean="0">
                <a:sym typeface="Wingdings" panose="05000000000000000000" pitchFamily="2" charset="2"/>
              </a:rPr>
              <a:t> uses adjacent ST cells</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Repeat until no </a:t>
            </a:r>
            <a:r>
              <a:rPr lang="en-US" sz="1300" dirty="0" err="1" smtClean="0">
                <a:sym typeface="Wingdings" panose="05000000000000000000" pitchFamily="2" charset="2"/>
              </a:rPr>
              <a:t>unclustered</a:t>
            </a:r>
            <a:r>
              <a:rPr lang="en-US" sz="1300" dirty="0" smtClean="0">
                <a:sym typeface="Wingdings" panose="05000000000000000000" pitchFamily="2" charset="2"/>
              </a:rPr>
              <a:t> points</a:t>
            </a:r>
          </a:p>
          <a:p>
            <a:pPr marL="285750" indent="-285750">
              <a:buFont typeface="Wingdings" panose="05000000000000000000" pitchFamily="2" charset="2"/>
              <a:buChar char="à"/>
            </a:pPr>
            <a:r>
              <a:rPr lang="en-US" sz="1300" b="1" i="1" dirty="0" smtClean="0">
                <a:sym typeface="Wingdings" panose="05000000000000000000" pitchFamily="2" charset="2"/>
              </a:rPr>
              <a:t>Homogeneity is not just controlled by distance to cluster mean</a:t>
            </a:r>
          </a:p>
          <a:p>
            <a:pPr marL="742950" lvl="1" indent="-285750">
              <a:buFont typeface="Wingdings" panose="05000000000000000000" pitchFamily="2" charset="2"/>
              <a:buChar char="à"/>
            </a:pPr>
            <a:r>
              <a:rPr lang="en-US" sz="1300" b="1" i="1" dirty="0" smtClean="0">
                <a:sym typeface="Wingdings" panose="05000000000000000000" pitchFamily="2" charset="2"/>
              </a:rPr>
              <a:t>Controlled with a maximum </a:t>
            </a:r>
            <a:r>
              <a:rPr lang="en-US" sz="1300" b="1" i="1" dirty="0" err="1" smtClean="0">
                <a:sym typeface="Wingdings" panose="05000000000000000000" pitchFamily="2" charset="2"/>
              </a:rPr>
              <a:t>gini</a:t>
            </a:r>
            <a:r>
              <a:rPr lang="en-US" sz="1300" b="1" i="1" dirty="0" smtClean="0">
                <a:sym typeface="Wingdings" panose="05000000000000000000" pitchFamily="2" charset="2"/>
              </a:rPr>
              <a:t> dispersion</a:t>
            </a:r>
          </a:p>
          <a:p>
            <a:pPr marL="742950" lvl="1" indent="-285750">
              <a:buFont typeface="Wingdings" panose="05000000000000000000" pitchFamily="2" charset="2"/>
              <a:buChar char="à"/>
            </a:pPr>
            <a:r>
              <a:rPr lang="en-US" sz="1300" b="1" i="1" dirty="0" err="1">
                <a:sym typeface="Wingdings" panose="05000000000000000000" pitchFamily="2" charset="2"/>
              </a:rPr>
              <a:t>G</a:t>
            </a:r>
            <a:r>
              <a:rPr lang="en-US" sz="1300" b="1" i="1" dirty="0" err="1" smtClean="0">
                <a:sym typeface="Wingdings" panose="05000000000000000000" pitchFamily="2" charset="2"/>
              </a:rPr>
              <a:t>ini</a:t>
            </a:r>
            <a:r>
              <a:rPr lang="en-US" sz="1300" b="1" i="1" dirty="0" smtClean="0">
                <a:sym typeface="Wingdings" panose="05000000000000000000" pitchFamily="2" charset="2"/>
              </a:rPr>
              <a:t> dispersion takes into account different cluster mean values with a measure normalized to [0, 1] BETTER THAN ST-DBSCAN</a:t>
            </a:r>
          </a:p>
          <a:p>
            <a:pPr marL="1200150" lvl="2" indent="-285750">
              <a:buFont typeface="Wingdings" panose="05000000000000000000" pitchFamily="2" charset="2"/>
              <a:buChar char="à"/>
            </a:pPr>
            <a:r>
              <a:rPr lang="en-US" sz="1300" dirty="0" smtClean="0">
                <a:sym typeface="Wingdings" panose="05000000000000000000" pitchFamily="2" charset="2"/>
              </a:rPr>
              <a:t>Small τ  very homogeneous clusters  likely small clusters</a:t>
            </a:r>
            <a:endParaRPr lang="en-US" sz="1300" dirty="0">
              <a:sym typeface="Wingdings" panose="05000000000000000000" pitchFamily="2" charset="2"/>
            </a:endParaRPr>
          </a:p>
          <a:p>
            <a:endParaRPr lang="en-US" sz="1300" b="1" dirty="0">
              <a:sym typeface="Wingdings" panose="05000000000000000000" pitchFamily="2" charset="2"/>
            </a:endParaRPr>
          </a:p>
          <a:p>
            <a:r>
              <a:rPr lang="en-US" sz="1300" b="1" dirty="0" smtClean="0">
                <a:sym typeface="Wingdings" panose="05000000000000000000" pitchFamily="2" charset="2"/>
              </a:rPr>
              <a:t>Statistical generalized neighborhood testing</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smtClean="0"/>
              <a:t>Generalized neighborhood: all cells at ST-distance &lt; rho (</a:t>
            </a:r>
            <a:r>
              <a:rPr lang="en-US" sz="1300" b="1" i="1" dirty="0" smtClean="0"/>
              <a:t>not specified distance</a:t>
            </a:r>
            <a:r>
              <a:rPr lang="en-US" sz="1300" dirty="0" smtClean="0"/>
              <a:t>, maybe </a:t>
            </a:r>
            <a:r>
              <a:rPr lang="en-US" sz="1300" dirty="0" err="1" smtClean="0"/>
              <a:t>Chebychev</a:t>
            </a:r>
            <a:r>
              <a:rPr lang="en-US" sz="1300" dirty="0" smtClean="0"/>
              <a:t>, unclear)</a:t>
            </a:r>
          </a:p>
          <a:p>
            <a:pPr marL="285750" indent="-285750">
              <a:buFont typeface="Arial" panose="020B0604020202020204" pitchFamily="34" charset="0"/>
              <a:buChar char="•"/>
            </a:pPr>
            <a:r>
              <a:rPr lang="en-US" sz="1300" dirty="0" smtClean="0"/>
              <a:t>For all cluster, perform LRT test</a:t>
            </a:r>
          </a:p>
          <a:p>
            <a:pPr marL="742950" lvl="1" indent="-285750">
              <a:buFont typeface="Arial" panose="020B0604020202020204" pitchFamily="34" charset="0"/>
              <a:buChar char="•"/>
            </a:pPr>
            <a:r>
              <a:rPr lang="en-US" sz="1300" dirty="0" smtClean="0"/>
              <a:t>// Pang 2013 test</a:t>
            </a:r>
          </a:p>
          <a:p>
            <a:pPr marL="742950" lvl="1" indent="-285750">
              <a:buFont typeface="Arial" panose="020B0604020202020204" pitchFamily="34" charset="0"/>
              <a:buChar char="•"/>
            </a:pPr>
            <a:r>
              <a:rPr lang="en-US" sz="1300" dirty="0" smtClean="0"/>
              <a:t>Assumption: cluster has distribution Poisson(</a:t>
            </a:r>
            <a:r>
              <a:rPr lang="en-US" sz="1300" dirty="0" err="1" smtClean="0"/>
              <a:t>λr</a:t>
            </a:r>
            <a:r>
              <a:rPr lang="en-US" sz="1300" dirty="0" smtClean="0"/>
              <a:t>) &amp; generalized neighborhood has distribution Poisson(</a:t>
            </a:r>
            <a:r>
              <a:rPr lang="en-US" sz="1300" dirty="0" err="1" smtClean="0"/>
              <a:t>λn</a:t>
            </a:r>
            <a:r>
              <a:rPr lang="en-US" sz="1300" dirty="0" smtClean="0"/>
              <a:t>)</a:t>
            </a:r>
          </a:p>
          <a:p>
            <a:pPr marL="285750" indent="-285750">
              <a:buFont typeface="Arial" panose="020B0604020202020204" pitchFamily="34" charset="0"/>
              <a:buChar char="•"/>
            </a:pPr>
            <a:r>
              <a:rPr lang="en-US" sz="1300" dirty="0" smtClean="0"/>
              <a:t>If LRT &gt; γ threshold </a:t>
            </a:r>
            <a:r>
              <a:rPr lang="en-US" sz="1300" dirty="0" smtClean="0">
                <a:sym typeface="Wingdings" panose="05000000000000000000" pitchFamily="2" charset="2"/>
              </a:rPr>
              <a:t> anomalous</a:t>
            </a:r>
          </a:p>
          <a:p>
            <a:pPr marL="742950" lvl="1" indent="-285750">
              <a:buFont typeface="Arial" panose="020B0604020202020204" pitchFamily="34" charset="0"/>
              <a:buChar char="•"/>
            </a:pPr>
            <a:r>
              <a:rPr lang="en-US" sz="1300" dirty="0" smtClean="0">
                <a:sym typeface="Wingdings" panose="05000000000000000000" pitchFamily="2" charset="2"/>
              </a:rPr>
              <a:t>chi-square test</a:t>
            </a:r>
          </a:p>
          <a:p>
            <a:pPr marL="742950" lvl="1" indent="-285750">
              <a:buFont typeface="Arial" panose="020B0604020202020204" pitchFamily="34" charset="0"/>
              <a:buChar char="•"/>
            </a:pPr>
            <a:r>
              <a:rPr lang="en-US" sz="1300" dirty="0" smtClean="0">
                <a:sym typeface="Wingdings" panose="05000000000000000000" pitchFamily="2" charset="2"/>
              </a:rPr>
              <a:t>High threshold  fewer anomalies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i="1" dirty="0" smtClean="0">
                <a:sym typeface="Wingdings" panose="05000000000000000000" pitchFamily="2" charset="2"/>
              </a:rPr>
              <a:t>Time Management: unclear</a:t>
            </a:r>
            <a:endParaRPr lang="en-US" sz="1300" b="1" i="1" dirty="0" smtClean="0"/>
          </a:p>
        </p:txBody>
      </p:sp>
      <p:sp>
        <p:nvSpPr>
          <p:cNvPr id="2" name="Rectangle 1"/>
          <p:cNvSpPr/>
          <p:nvPr/>
        </p:nvSpPr>
        <p:spPr>
          <a:xfrm>
            <a:off x="7946264" y="2202286"/>
            <a:ext cx="4121239"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Can plug any definition of ST neighborhood </a:t>
            </a:r>
            <a:r>
              <a:rPr lang="en-US" b="1" dirty="0" smtClean="0">
                <a:sym typeface="Wingdings" panose="05000000000000000000" pitchFamily="2" charset="2"/>
              </a:rPr>
              <a:t> </a:t>
            </a:r>
            <a:r>
              <a:rPr lang="en-US" b="1" dirty="0" err="1" smtClean="0">
                <a:sym typeface="Wingdings" panose="05000000000000000000" pitchFamily="2" charset="2"/>
              </a:rPr>
              <a:t>Birant</a:t>
            </a:r>
            <a:r>
              <a:rPr lang="en-US" b="1" dirty="0" smtClean="0">
                <a:sym typeface="Wingdings" panose="05000000000000000000" pitchFamily="2" charset="2"/>
              </a:rPr>
              <a:t> 2007 as basic?</a:t>
            </a:r>
            <a:endParaRPr lang="en-US" b="1" dirty="0"/>
          </a:p>
        </p:txBody>
      </p:sp>
      <p:sp>
        <p:nvSpPr>
          <p:cNvPr id="7" name="Rectangle 6"/>
          <p:cNvSpPr/>
          <p:nvPr/>
        </p:nvSpPr>
        <p:spPr>
          <a:xfrm>
            <a:off x="8422783" y="4528558"/>
            <a:ext cx="3778065"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Time management: // </a:t>
            </a:r>
            <a:r>
              <a:rPr lang="en-US" b="1" dirty="0" err="1" smtClean="0"/>
              <a:t>Birant</a:t>
            </a:r>
            <a:r>
              <a:rPr lang="en-US" b="1" dirty="0" smtClean="0"/>
              <a:t> 2007, but neighborhood determined for the whole cluster</a:t>
            </a:r>
            <a:endParaRPr lang="en-US" b="1" dirty="0"/>
          </a:p>
        </p:txBody>
      </p:sp>
      <p:sp>
        <p:nvSpPr>
          <p:cNvPr id="4" name="Rectangle 3"/>
          <p:cNvSpPr/>
          <p:nvPr/>
        </p:nvSpPr>
        <p:spPr>
          <a:xfrm>
            <a:off x="746975" y="4958366"/>
            <a:ext cx="7353836" cy="20606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620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/3 – Computation and Experiment</a:t>
              </a:r>
            </a:p>
          </p:txBody>
        </p:sp>
      </p:grpSp>
      <p:sp>
        <p:nvSpPr>
          <p:cNvPr id="3" name="TextBox 2"/>
          <p:cNvSpPr txBox="1"/>
          <p:nvPr/>
        </p:nvSpPr>
        <p:spPr>
          <a:xfrm>
            <a:off x="491675" y="960909"/>
            <a:ext cx="11217498" cy="5693866"/>
          </a:xfrm>
          <a:prstGeom prst="rect">
            <a:avLst/>
          </a:prstGeom>
          <a:noFill/>
        </p:spPr>
        <p:txBody>
          <a:bodyPr wrap="square" rtlCol="0">
            <a:spAutoFit/>
          </a:bodyPr>
          <a:lstStyle/>
          <a:p>
            <a:r>
              <a:rPr lang="en-US" sz="1400" b="1" dirty="0" smtClean="0"/>
              <a:t>Complexity</a:t>
            </a:r>
          </a:p>
          <a:p>
            <a:pPr marL="285750" indent="-285750">
              <a:buFont typeface="Arial" panose="020B0604020202020204" pitchFamily="34" charset="0"/>
              <a:buChar char="•"/>
            </a:pPr>
            <a:r>
              <a:rPr lang="en-US" sz="1400" dirty="0" smtClean="0"/>
              <a:t>m number of neighbors for a cell</a:t>
            </a:r>
          </a:p>
          <a:p>
            <a:pPr marL="285750" indent="-285750">
              <a:buFont typeface="Arial" panose="020B0604020202020204" pitchFamily="34" charset="0"/>
              <a:buChar char="•"/>
            </a:pPr>
            <a:r>
              <a:rPr lang="en-US" sz="1400" dirty="0" smtClean="0"/>
              <a:t>O( n*m*p^2log(p) ) with p average cluster size </a:t>
            </a:r>
            <a:r>
              <a:rPr lang="en-US" sz="1400" dirty="0" smtClean="0">
                <a:sym typeface="Wingdings" panose="05000000000000000000" pitchFamily="2" charset="2"/>
              </a:rPr>
              <a:t> efficient if small clusters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1 Climate data: globe = 720 x 360 grid, temperature, month of June </a:t>
            </a:r>
            <a:r>
              <a:rPr lang="en-US" sz="1400" dirty="0" err="1">
                <a:sym typeface="Wingdings" panose="05000000000000000000" pitchFamily="2" charset="2"/>
              </a:rPr>
              <a:t>betw</a:t>
            </a:r>
            <a:r>
              <a:rPr lang="en-US" sz="1400" dirty="0">
                <a:sym typeface="Wingdings" panose="05000000000000000000" pitchFamily="2" charset="2"/>
              </a:rPr>
              <a:t>. 1981 and 1992 // </a:t>
            </a:r>
            <a:r>
              <a:rPr lang="en-US" sz="1400" b="1" i="1" dirty="0">
                <a:sym typeface="Wingdings" panose="05000000000000000000" pitchFamily="2" charset="2"/>
              </a:rPr>
              <a:t>Temporal</a:t>
            </a:r>
            <a:r>
              <a:rPr lang="en-US" sz="1400" b="1" i="1" dirty="0" smtClean="0">
                <a:sym typeface="Wingdings" panose="05000000000000000000" pitchFamily="2" charset="2"/>
              </a:rPr>
              <a:t>??  little ST experiment, 12 time steps</a:t>
            </a:r>
          </a:p>
          <a:p>
            <a:pPr marL="742950" lvl="1" indent="-285750">
              <a:buFont typeface="Arial" panose="020B0604020202020204" pitchFamily="34" charset="0"/>
              <a:buChar char="•"/>
            </a:pPr>
            <a:r>
              <a:rPr lang="en-US" sz="1400" dirty="0" smtClean="0">
                <a:sym typeface="Wingdings" panose="05000000000000000000" pitchFamily="2" charset="2"/>
              </a:rPr>
              <a:t>Constraint: </a:t>
            </a:r>
            <a:r>
              <a:rPr lang="en-US" sz="1400" b="1" i="1" dirty="0" smtClean="0">
                <a:sym typeface="Wingdings" panose="05000000000000000000" pitchFamily="2" charset="2"/>
              </a:rPr>
              <a:t>unclear</a:t>
            </a:r>
            <a:r>
              <a:rPr lang="en-US" sz="1400" dirty="0" smtClean="0">
                <a:sym typeface="Wingdings" panose="05000000000000000000" pitchFamily="2" charset="2"/>
              </a:rPr>
              <a:t>  persistent cluster in time  how is it done in algorithm??</a:t>
            </a:r>
          </a:p>
          <a:p>
            <a:pPr marL="742950" lvl="1" indent="-285750">
              <a:buFont typeface="Arial" panose="020B0604020202020204" pitchFamily="34" charset="0"/>
              <a:buChar char="•"/>
            </a:pPr>
            <a:r>
              <a:rPr lang="en-US" sz="1400" dirty="0" smtClean="0">
                <a:sym typeface="Wingdings" panose="05000000000000000000" pitchFamily="2" charset="2"/>
              </a:rPr>
              <a:t>Only months of June for different years  not contiguous in time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2 ocean topography: 1104 x 840 grid  only spatial</a:t>
            </a:r>
          </a:p>
          <a:p>
            <a:pPr marL="285750" indent="-285750">
              <a:buFont typeface="Arial" panose="020B0604020202020204" pitchFamily="34" charset="0"/>
              <a:buChar char="•"/>
            </a:pPr>
            <a:r>
              <a:rPr lang="en-US" sz="1400" dirty="0">
                <a:sym typeface="Wingdings" panose="05000000000000000000" pitchFamily="2" charset="2"/>
              </a:rPr>
              <a:t>Compared techniques: 1) Local </a:t>
            </a:r>
            <a:r>
              <a:rPr lang="en-US" sz="1400" dirty="0" err="1">
                <a:sym typeface="Wingdings" panose="05000000000000000000" pitchFamily="2" charset="2"/>
              </a:rPr>
              <a:t>SaTScan</a:t>
            </a:r>
            <a:r>
              <a:rPr lang="en-US" sz="1400" dirty="0">
                <a:sym typeface="Wingdings" panose="05000000000000000000" pitchFamily="2" charset="2"/>
              </a:rPr>
              <a:t> = </a:t>
            </a:r>
            <a:r>
              <a:rPr lang="en-US" sz="1400" dirty="0" err="1">
                <a:sym typeface="Wingdings" panose="05000000000000000000" pitchFamily="2" charset="2"/>
              </a:rPr>
              <a:t>SaTScan</a:t>
            </a:r>
            <a:r>
              <a:rPr lang="en-US" sz="1400" dirty="0">
                <a:sym typeface="Wingdings" panose="05000000000000000000" pitchFamily="2" charset="2"/>
              </a:rPr>
              <a:t> with generalized neighborhood 2) HAC-A 3) Homogeneous Clustering 4) Image segmentation</a:t>
            </a:r>
          </a:p>
          <a:p>
            <a:pPr marL="285750" indent="-285750">
              <a:buFont typeface="Arial" panose="020B0604020202020204" pitchFamily="34" charset="0"/>
              <a:buChar char="•"/>
            </a:pPr>
            <a:r>
              <a:rPr lang="en-US" sz="1400" dirty="0">
                <a:sym typeface="Wingdings" panose="05000000000000000000" pitchFamily="2" charset="2"/>
              </a:rPr>
              <a:t>Evaluation: user study by anomaly rating by employees IBM India Research + Displaying of top anomaly  </a:t>
            </a:r>
            <a:r>
              <a:rPr lang="en-US" sz="1400" b="1" i="1" u="sng" dirty="0">
                <a:sym typeface="Wingdings" panose="05000000000000000000" pitchFamily="2" charset="2"/>
              </a:rPr>
              <a:t>Interesting evaluation</a:t>
            </a:r>
            <a:endParaRPr lang="en-US" sz="1400" u="sng" dirty="0">
              <a:sym typeface="Wingdings" panose="05000000000000000000" pitchFamily="2" charset="2"/>
            </a:endParaRPr>
          </a:p>
          <a:p>
            <a:pPr marL="742950" lvl="1" indent="-285750">
              <a:buFont typeface="Arial" panose="020B0604020202020204" pitchFamily="34" charset="0"/>
              <a:buChar char="•"/>
            </a:pPr>
            <a:r>
              <a:rPr lang="en-US" sz="1400" dirty="0">
                <a:sym typeface="Wingdings" panose="05000000000000000000" pitchFamily="2" charset="2"/>
              </a:rPr>
              <a:t>General method + LRT framework </a:t>
            </a:r>
            <a:r>
              <a:rPr lang="en-US" sz="1400" dirty="0" smtClean="0">
                <a:sym typeface="Wingdings" panose="05000000000000000000" pitchFamily="2" charset="2"/>
              </a:rPr>
              <a:t>validated</a:t>
            </a:r>
          </a:p>
          <a:p>
            <a:endParaRPr lang="en-US" sz="1400" dirty="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Will detect anomalies if generate an </a:t>
            </a:r>
            <a:r>
              <a:rPr lang="en-US" sz="1400" b="1" dirty="0" smtClean="0">
                <a:sym typeface="Wingdings" panose="05000000000000000000" pitchFamily="2" charset="2"/>
              </a:rPr>
              <a:t>HOMOGENEOUS </a:t>
            </a:r>
            <a:r>
              <a:rPr lang="en-US" sz="1400" dirty="0" smtClean="0">
                <a:sym typeface="Wingdings" panose="05000000000000000000" pitchFamily="2" charset="2"/>
              </a:rPr>
              <a:t>change in </a:t>
            </a:r>
            <a:r>
              <a:rPr lang="en-US" sz="1400" b="1" dirty="0" smtClean="0">
                <a:sym typeface="Wingdings" panose="05000000000000000000" pitchFamily="2" charset="2"/>
              </a:rPr>
              <a:t>absolute counts</a:t>
            </a:r>
            <a:endParaRPr lang="en-US" sz="1400" dirty="0" smtClean="0">
              <a:sym typeface="Wingdings" panose="05000000000000000000" pitchFamily="2" charset="2"/>
            </a:endParaRPr>
          </a:p>
          <a:p>
            <a:pPr marL="742950" lvl="1" indent="-285750">
              <a:buFont typeface="Wingdings" panose="05000000000000000000" pitchFamily="2" charset="2"/>
              <a:buChar char="à"/>
            </a:pPr>
            <a:r>
              <a:rPr lang="en-US" sz="1400" dirty="0" smtClean="0">
                <a:sym typeface="Wingdings" panose="05000000000000000000" pitchFamily="2" charset="2"/>
              </a:rPr>
              <a:t>street blockage = ~0 traffic: OK</a:t>
            </a:r>
          </a:p>
          <a:p>
            <a:pPr marL="742950" lvl="1" indent="-285750">
              <a:buFont typeface="Wingdings" panose="05000000000000000000" pitchFamily="2" charset="2"/>
              <a:buChar char="à"/>
            </a:pPr>
            <a:r>
              <a:rPr lang="en-US" sz="1400" dirty="0" smtClean="0">
                <a:sym typeface="Wingdings" panose="05000000000000000000" pitchFamily="2" charset="2"/>
              </a:rPr>
              <a:t>Peak of traffic at ~500 taxis/ hour  OK</a:t>
            </a:r>
          </a:p>
          <a:p>
            <a:pPr marL="285750" indent="-285750">
              <a:buFont typeface="Arial" panose="020B0604020202020204" pitchFamily="34" charset="0"/>
              <a:buChar char="•"/>
            </a:pPr>
            <a:r>
              <a:rPr lang="en-US" sz="1400" dirty="0" smtClean="0">
                <a:sym typeface="Wingdings" panose="05000000000000000000" pitchFamily="2" charset="2"/>
              </a:rPr>
              <a:t>Sensitive to trends and day-of-week / hour-of-day effect</a:t>
            </a:r>
          </a:p>
          <a:p>
            <a:pPr marL="742950" lvl="1" indent="-285750">
              <a:buFont typeface="Wingdings" panose="05000000000000000000" pitchFamily="2" charset="2"/>
              <a:buChar char="à"/>
            </a:pPr>
            <a:r>
              <a:rPr lang="en-US" sz="1400" dirty="0" smtClean="0">
                <a:sym typeface="Wingdings" panose="05000000000000000000" pitchFamily="2" charset="2"/>
              </a:rPr>
              <a:t>if you have a 80% traffic all day with variations of traffic in absolute counts, the clusters will be done according to the absolute counts, and the 80% counts ST-region will not be clustered</a:t>
            </a:r>
          </a:p>
          <a:p>
            <a:pPr marL="742950" lvl="1" indent="-285750">
              <a:buFont typeface="Wingdings" panose="05000000000000000000" pitchFamily="2" charset="2"/>
              <a:buChar char="à"/>
            </a:pPr>
            <a:r>
              <a:rPr lang="en-US" sz="1400" b="1" i="1" dirty="0" smtClean="0">
                <a:sym typeface="Wingdings" panose="05000000000000000000" pitchFamily="2" charset="2"/>
              </a:rPr>
              <a:t>would need preprocessing?</a:t>
            </a:r>
          </a:p>
          <a:p>
            <a:pPr marL="285750" indent="-285750">
              <a:buFont typeface="Arial" panose="020B0604020202020204" pitchFamily="34" charset="0"/>
              <a:buChar char="•"/>
            </a:pPr>
            <a:r>
              <a:rPr lang="en-US" sz="1400" b="1" dirty="0" smtClean="0">
                <a:sym typeface="Wingdings" panose="05000000000000000000" pitchFamily="2" charset="2"/>
              </a:rPr>
              <a:t>If you want to detect something else than absolute anomaly, you need to normalize the data according to a baseline</a:t>
            </a:r>
            <a:endParaRPr lang="en-US" sz="1400" dirty="0" smtClean="0">
              <a:sym typeface="Wingdings" panose="05000000000000000000" pitchFamily="2" charset="2"/>
            </a:endParaRPr>
          </a:p>
          <a:p>
            <a:pPr lvl="1"/>
            <a:r>
              <a:rPr lang="en-US" sz="1400" dirty="0" smtClean="0">
                <a:sym typeface="Wingdings" panose="05000000000000000000" pitchFamily="2" charset="2"/>
              </a:rPr>
              <a:t> you still lose some information  will not detect regular hot spots for instance</a:t>
            </a:r>
          </a:p>
          <a:p>
            <a:pPr marL="742950" lvl="1" indent="-285750">
              <a:buFont typeface="Arial" panose="020B0604020202020204" pitchFamily="34" charset="0"/>
              <a:buChar char="•"/>
            </a:pPr>
            <a:endParaRPr lang="en-US" sz="1400" dirty="0">
              <a:sym typeface="Wingdings" panose="05000000000000000000" pitchFamily="2" charset="2"/>
            </a:endParaRPr>
          </a:p>
          <a:p>
            <a:endParaRPr lang="en-US" sz="1400" dirty="0" smtClean="0"/>
          </a:p>
        </p:txBody>
      </p:sp>
      <p:sp>
        <p:nvSpPr>
          <p:cNvPr id="2" name="Rectangle 1"/>
          <p:cNvSpPr/>
          <p:nvPr/>
        </p:nvSpPr>
        <p:spPr>
          <a:xfrm>
            <a:off x="6619741" y="1197735"/>
            <a:ext cx="4365938" cy="7469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ST-clustering with </a:t>
            </a:r>
            <a:r>
              <a:rPr lang="en-US" b="1" u="sng" dirty="0" smtClean="0"/>
              <a:t>additional constraint</a:t>
            </a:r>
            <a:r>
              <a:rPr lang="en-US" b="1" dirty="0" smtClean="0"/>
              <a:t> </a:t>
            </a:r>
          </a:p>
          <a:p>
            <a:pPr algn="ctr"/>
            <a:r>
              <a:rPr lang="en-US" b="1" dirty="0" smtClean="0">
                <a:sym typeface="Wingdings" panose="05000000000000000000" pitchFamily="2" charset="2"/>
              </a:rPr>
              <a:t> same spatial extension in time</a:t>
            </a:r>
            <a:endParaRPr lang="en-US" b="1" dirty="0"/>
          </a:p>
        </p:txBody>
      </p:sp>
      <p:sp>
        <p:nvSpPr>
          <p:cNvPr id="7" name="Rectangle 6"/>
          <p:cNvSpPr/>
          <p:nvPr/>
        </p:nvSpPr>
        <p:spPr>
          <a:xfrm>
            <a:off x="6954592" y="3604486"/>
            <a:ext cx="4365938" cy="7469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Maybe problem: very sensitive to day-of-week </a:t>
            </a:r>
            <a:r>
              <a:rPr lang="en-US" b="1" dirty="0" err="1" smtClean="0"/>
              <a:t>efffect</a:t>
            </a:r>
            <a:endParaRPr lang="en-US" b="1" dirty="0"/>
          </a:p>
        </p:txBody>
      </p:sp>
      <p:sp>
        <p:nvSpPr>
          <p:cNvPr id="8" name="Rectangle 7"/>
          <p:cNvSpPr/>
          <p:nvPr/>
        </p:nvSpPr>
        <p:spPr>
          <a:xfrm>
            <a:off x="7044745" y="5731098"/>
            <a:ext cx="4533362" cy="1088265"/>
          </a:xfrm>
          <a:prstGeom prst="rect">
            <a:avLst/>
          </a:prstGeom>
          <a:solidFill>
            <a:srgbClr val="00206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FEELING: to get good events nature, the most important may be the baseline</a:t>
            </a:r>
          </a:p>
          <a:p>
            <a:pPr algn="ctr"/>
            <a:r>
              <a:rPr lang="en-US" b="1" dirty="0" smtClean="0">
                <a:sym typeface="Wingdings" panose="05000000000000000000" pitchFamily="2" charset="2"/>
              </a:rPr>
              <a:t> scan </a:t>
            </a:r>
            <a:r>
              <a:rPr lang="en-US" b="1" dirty="0" err="1" smtClean="0">
                <a:sym typeface="Wingdings" panose="05000000000000000000" pitchFamily="2" charset="2"/>
              </a:rPr>
              <a:t>etc</a:t>
            </a:r>
            <a:r>
              <a:rPr lang="en-US" b="1" dirty="0" smtClean="0">
                <a:sym typeface="Wingdings" panose="05000000000000000000" pitchFamily="2" charset="2"/>
              </a:rPr>
              <a:t> are just tricks to shape better the events once they are well detected</a:t>
            </a:r>
            <a:endParaRPr lang="en-US" b="1" dirty="0"/>
          </a:p>
        </p:txBody>
      </p:sp>
    </p:spTree>
    <p:extLst>
      <p:ext uri="{BB962C8B-B14F-4D97-AF65-F5344CB8AC3E}">
        <p14:creationId xmlns:p14="http://schemas.microsoft.com/office/powerpoint/2010/main" val="320053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/4 – Related work</a:t>
              </a:r>
            </a:p>
            <a:p>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632311"/>
          </a:xfrm>
          <a:prstGeom prst="rect">
            <a:avLst/>
          </a:prstGeom>
          <a:noFill/>
        </p:spPr>
        <p:txBody>
          <a:bodyPr wrap="square" rtlCol="0">
            <a:spAutoFit/>
          </a:bodyPr>
          <a:lstStyle/>
          <a:p>
            <a:r>
              <a:rPr lang="en-US" sz="1200" b="1" dirty="0" smtClean="0"/>
              <a:t>Related work </a:t>
            </a:r>
            <a:r>
              <a:rPr lang="en-US" sz="1200" b="1" dirty="0" smtClean="0">
                <a:sym typeface="Wingdings" panose="05000000000000000000" pitchFamily="2" charset="2"/>
              </a:rPr>
              <a:t> very compelling</a:t>
            </a:r>
            <a:endParaRPr lang="en-US" sz="1200" b="1" dirty="0" smtClean="0"/>
          </a:p>
          <a:p>
            <a:pPr marL="285750" indent="-285750">
              <a:buFont typeface="Arial" panose="020B0604020202020204" pitchFamily="34" charset="0"/>
              <a:buChar char="•"/>
            </a:pPr>
            <a:r>
              <a:rPr lang="en-US" sz="1200" dirty="0" smtClean="0">
                <a:sym typeface="Wingdings" panose="05000000000000000000" pitchFamily="2" charset="2"/>
              </a:rPr>
              <a:t>OD: understood as point OD  </a:t>
            </a:r>
            <a:r>
              <a:rPr lang="en-US" sz="1200" dirty="0" err="1" smtClean="0">
                <a:sym typeface="Wingdings" panose="05000000000000000000" pitchFamily="2" charset="2"/>
              </a:rPr>
              <a:t>Schuber</a:t>
            </a:r>
            <a:r>
              <a:rPr lang="en-US" sz="1200" dirty="0" smtClean="0">
                <a:sym typeface="Wingdings" panose="05000000000000000000" pitchFamily="2" charset="2"/>
              </a:rPr>
              <a:t> 2014 survey with STOD</a:t>
            </a:r>
          </a:p>
          <a:p>
            <a:pPr marL="742950" lvl="1" indent="-285750">
              <a:buFont typeface="Arial" panose="020B0604020202020204" pitchFamily="34" charset="0"/>
              <a:buChar char="•"/>
            </a:pPr>
            <a:r>
              <a:rPr lang="en-US" sz="1200" dirty="0" smtClean="0">
                <a:sym typeface="Wingdings" panose="05000000000000000000" pitchFamily="2" charset="2"/>
              </a:rPr>
              <a:t>Problem: will not get broad point of view. </a:t>
            </a:r>
            <a:r>
              <a:rPr lang="en-US" sz="1200" b="1" i="1" dirty="0" err="1" smtClean="0">
                <a:sym typeface="Wingdings" panose="05000000000000000000" pitchFamily="2" charset="2"/>
              </a:rPr>
              <a:t>Rk</a:t>
            </a:r>
            <a:r>
              <a:rPr lang="en-US" sz="1200" b="1" i="1" dirty="0" smtClean="0">
                <a:sym typeface="Wingdings" panose="05000000000000000000" pitchFamily="2" charset="2"/>
              </a:rPr>
              <a:t>: you can adjust grid definition</a:t>
            </a:r>
          </a:p>
          <a:p>
            <a:pPr marL="742950" lvl="1" indent="-285750">
              <a:buFont typeface="Arial" panose="020B0604020202020204" pitchFamily="34" charset="0"/>
              <a:buChar char="•"/>
            </a:pPr>
            <a:r>
              <a:rPr lang="en-US" sz="1200" dirty="0" smtClean="0">
                <a:sym typeface="Wingdings" panose="05000000000000000000" pitchFamily="2" charset="2"/>
              </a:rPr>
              <a:t>Not arbitrary-shaped</a:t>
            </a:r>
          </a:p>
          <a:p>
            <a:pPr marL="285750" indent="-285750">
              <a:buFont typeface="Arial" panose="020B0604020202020204" pitchFamily="34" charset="0"/>
              <a:buChar char="•"/>
            </a:pPr>
            <a:r>
              <a:rPr lang="en-US" sz="1200" dirty="0" smtClean="0">
                <a:sym typeface="Wingdings" panose="05000000000000000000" pitchFamily="2" charset="2"/>
              </a:rPr>
              <a:t>Statistically region AD: </a:t>
            </a:r>
            <a:r>
              <a:rPr lang="en-US" sz="1200" dirty="0" err="1" smtClean="0">
                <a:sym typeface="Wingdings" panose="05000000000000000000" pitchFamily="2" charset="2"/>
              </a:rPr>
              <a:t>Kulldorff</a:t>
            </a:r>
            <a:r>
              <a:rPr lang="en-US" sz="1200" dirty="0" smtClean="0">
                <a:sym typeface="Wingdings" panose="05000000000000000000" pitchFamily="2" charset="2"/>
              </a:rPr>
              <a:t>-Neill</a:t>
            </a:r>
          </a:p>
          <a:p>
            <a:pPr marL="742950" lvl="1" indent="-285750">
              <a:buFont typeface="Arial" panose="020B0604020202020204" pitchFamily="34" charset="0"/>
              <a:buChar char="•"/>
            </a:pPr>
            <a:r>
              <a:rPr lang="en-US" sz="1200" dirty="0" smtClean="0">
                <a:sym typeface="Wingdings" panose="05000000000000000000" pitchFamily="2" charset="2"/>
              </a:rPr>
              <a:t>Problem: global divergences </a:t>
            </a:r>
            <a:r>
              <a:rPr lang="en-US" sz="1200" b="1" i="1" dirty="0" smtClean="0">
                <a:sym typeface="Wingdings" panose="05000000000000000000" pitchFamily="2" charset="2"/>
              </a:rPr>
              <a:t>not true, you can get a local baseline</a:t>
            </a:r>
            <a:endParaRPr lang="en-US" sz="1200" i="1" dirty="0" smtClean="0">
              <a:sym typeface="Wingdings" panose="05000000000000000000" pitchFamily="2" charset="2"/>
            </a:endParaRPr>
          </a:p>
          <a:p>
            <a:pPr marL="742950" lvl="1" indent="-285750">
              <a:buFont typeface="Arial" panose="020B0604020202020204" pitchFamily="34" charset="0"/>
              <a:buChar char="•"/>
            </a:pPr>
            <a:r>
              <a:rPr lang="en-US" sz="1200" dirty="0" smtClean="0">
                <a:sym typeface="Wingdings" panose="05000000000000000000" pitchFamily="2" charset="2"/>
              </a:rPr>
              <a:t>Very good summary of statistical region AD approach</a:t>
            </a:r>
          </a:p>
          <a:p>
            <a:pPr marL="285750" indent="-285750">
              <a:buFont typeface="Arial" panose="020B0604020202020204" pitchFamily="34" charset="0"/>
              <a:buChar char="•"/>
            </a:pPr>
            <a:r>
              <a:rPr lang="en-US" sz="1200" dirty="0" smtClean="0">
                <a:sym typeface="Wingdings" panose="05000000000000000000" pitchFamily="2" charset="2"/>
              </a:rPr>
              <a:t>Mining: identifying global divergent behavior in the context of detecting spatial events</a:t>
            </a:r>
          </a:p>
          <a:p>
            <a:pPr marL="742950" lvl="1" indent="-285750">
              <a:buFont typeface="Arial" panose="020B0604020202020204" pitchFamily="34" charset="0"/>
              <a:buChar char="•"/>
            </a:pPr>
            <a:r>
              <a:rPr lang="en-US" sz="1200" dirty="0" smtClean="0">
                <a:sym typeface="Wingdings" panose="05000000000000000000" pitchFamily="2" charset="2"/>
              </a:rPr>
              <a:t>1</a:t>
            </a:r>
            <a:r>
              <a:rPr lang="en-US" sz="1200" baseline="30000" dirty="0" smtClean="0">
                <a:sym typeface="Wingdings" panose="05000000000000000000" pitchFamily="2" charset="2"/>
              </a:rPr>
              <a:t>st</a:t>
            </a:r>
            <a:r>
              <a:rPr lang="en-US" sz="1200" dirty="0" smtClean="0">
                <a:sym typeface="Wingdings" panose="05000000000000000000" pitchFamily="2" charset="2"/>
              </a:rPr>
              <a:t> step: learn global behavior</a:t>
            </a:r>
          </a:p>
          <a:p>
            <a:pPr marL="742950" lvl="1" indent="-285750">
              <a:buFont typeface="Arial" panose="020B0604020202020204" pitchFamily="34" charset="0"/>
              <a:buChar char="•"/>
            </a:pPr>
            <a:r>
              <a:rPr lang="en-US" sz="1200" dirty="0" smtClean="0">
                <a:sym typeface="Wingdings" panose="05000000000000000000" pitchFamily="2" charset="2"/>
              </a:rPr>
              <a:t>2</a:t>
            </a:r>
            <a:r>
              <a:rPr lang="en-US" sz="1200" baseline="30000" dirty="0" smtClean="0">
                <a:sym typeface="Wingdings" panose="05000000000000000000" pitchFamily="2" charset="2"/>
              </a:rPr>
              <a:t>nd</a:t>
            </a:r>
            <a:r>
              <a:rPr lang="en-US" sz="1200" dirty="0" smtClean="0">
                <a:sym typeface="Wingdings" panose="05000000000000000000" pitchFamily="2" charset="2"/>
              </a:rPr>
              <a:t> step: search areas where local behavior different from global  top-down Friedman 99 or bottom-up Ester 96</a:t>
            </a:r>
          </a:p>
          <a:p>
            <a:pPr marL="285750" indent="-285750">
              <a:buFont typeface="Arial" panose="020B0604020202020204" pitchFamily="34" charset="0"/>
              <a:buChar char="•"/>
            </a:pPr>
            <a:r>
              <a:rPr lang="en-US" sz="1200" dirty="0" smtClean="0">
                <a:sym typeface="Wingdings" panose="05000000000000000000" pitchFamily="2" charset="2"/>
              </a:rPr>
              <a:t>Clustering</a:t>
            </a:r>
          </a:p>
          <a:p>
            <a:pPr marL="742950" lvl="1" indent="-285750">
              <a:buFont typeface="Arial" panose="020B0604020202020204" pitchFamily="34" charset="0"/>
              <a:buChar char="•"/>
            </a:pPr>
            <a:r>
              <a:rPr lang="en-US" sz="1200" dirty="0" smtClean="0">
                <a:sym typeface="Wingdings" panose="05000000000000000000" pitchFamily="2" charset="2"/>
              </a:rPr>
              <a:t>ST-DBSCAN: not always contiguous cells in clusters</a:t>
            </a:r>
          </a:p>
          <a:p>
            <a:pPr marL="742950" lvl="1" indent="-285750">
              <a:buFont typeface="Arial" panose="020B0604020202020204" pitchFamily="34" charset="0"/>
              <a:buChar char="•"/>
            </a:pPr>
            <a:r>
              <a:rPr lang="en-US" sz="1200" dirty="0" smtClean="0">
                <a:sym typeface="Wingdings" panose="05000000000000000000" pitchFamily="2" charset="2"/>
              </a:rPr>
              <a:t>ST-clustering by </a:t>
            </a:r>
            <a:r>
              <a:rPr lang="en-US" sz="1200" dirty="0" err="1" smtClean="0">
                <a:sym typeface="Wingdings" panose="05000000000000000000" pitchFamily="2" charset="2"/>
              </a:rPr>
              <a:t>Kisilevitch</a:t>
            </a:r>
            <a:r>
              <a:rPr lang="en-US" sz="1200" dirty="0" smtClean="0">
                <a:sym typeface="Wingdings" panose="05000000000000000000" pitchFamily="2" charset="2"/>
              </a:rPr>
              <a:t>  mostly focused on </a:t>
            </a:r>
          </a:p>
          <a:p>
            <a:pPr lvl="1"/>
            <a:r>
              <a:rPr lang="en-US" sz="1200" dirty="0" smtClean="0">
                <a:sym typeface="Wingdings" panose="05000000000000000000" pitchFamily="2" charset="2"/>
              </a:rPr>
              <a:t>moving object data // trajectories</a:t>
            </a:r>
          </a:p>
          <a:p>
            <a:pPr marL="742950" lvl="1" indent="-285750">
              <a:buFont typeface="Arial" panose="020B0604020202020204" pitchFamily="34" charset="0"/>
              <a:buChar char="•"/>
            </a:pPr>
            <a:r>
              <a:rPr lang="en-US" sz="1200" dirty="0" smtClean="0">
                <a:sym typeface="Wingdings" panose="05000000000000000000" pitchFamily="2" charset="2"/>
              </a:rPr>
              <a:t>Specific patterns : </a:t>
            </a:r>
            <a:r>
              <a:rPr lang="en-US" sz="1200" dirty="0" err="1" smtClean="0">
                <a:sym typeface="Wingdings" panose="05000000000000000000" pitchFamily="2" charset="2"/>
              </a:rPr>
              <a:t>Stolorz</a:t>
            </a:r>
            <a:r>
              <a:rPr lang="en-US" sz="1200" dirty="0" smtClean="0">
                <a:sym typeface="Wingdings" panose="05000000000000000000" pitchFamily="2" charset="2"/>
              </a:rPr>
              <a:t> 95 cyclone trajectories</a:t>
            </a:r>
          </a:p>
          <a:p>
            <a:pPr marL="742950" lvl="1" indent="-285750">
              <a:buFont typeface="Arial" panose="020B0604020202020204" pitchFamily="34" charset="0"/>
              <a:buChar char="•"/>
            </a:pPr>
            <a:r>
              <a:rPr lang="en-US" sz="1200" dirty="0" err="1" smtClean="0">
                <a:sym typeface="Wingdings" panose="05000000000000000000" pitchFamily="2" charset="2"/>
              </a:rPr>
              <a:t>Reades</a:t>
            </a:r>
            <a:r>
              <a:rPr lang="en-US" sz="1200" dirty="0" smtClean="0">
                <a:sym typeface="Wingdings" panose="05000000000000000000" pitchFamily="2" charset="2"/>
              </a:rPr>
              <a:t> 2007 cellular towers</a:t>
            </a:r>
          </a:p>
          <a:p>
            <a:pPr marL="742950" lvl="1" indent="-285750">
              <a:buFont typeface="Arial" panose="020B0604020202020204" pitchFamily="34" charset="0"/>
              <a:buChar char="•"/>
            </a:pPr>
            <a:r>
              <a:rPr lang="en-US" sz="1200" dirty="0" smtClean="0">
                <a:sym typeface="Wingdings" panose="05000000000000000000" pitchFamily="2" charset="2"/>
              </a:rPr>
              <a:t>HAC-A ??</a:t>
            </a:r>
          </a:p>
          <a:p>
            <a:pPr marL="285750" indent="-285750">
              <a:buFont typeface="Arial" panose="020B0604020202020204" pitchFamily="34" charset="0"/>
              <a:buChar char="•"/>
            </a:pPr>
            <a:r>
              <a:rPr lang="en-US" sz="1200" dirty="0" smtClean="0">
                <a:sym typeface="Wingdings" panose="05000000000000000000" pitchFamily="2" charset="2"/>
              </a:rPr>
              <a:t>Image segmentation or blob detection</a:t>
            </a:r>
          </a:p>
          <a:p>
            <a:pPr marL="742950" lvl="1" indent="-285750">
              <a:buFont typeface="Arial" panose="020B0604020202020204" pitchFamily="34" charset="0"/>
              <a:buChar char="•"/>
            </a:pPr>
            <a:r>
              <a:rPr lang="en-US" sz="1200" dirty="0" smtClean="0">
                <a:sym typeface="Wingdings" panose="05000000000000000000" pitchFamily="2" charset="2"/>
              </a:rPr>
              <a:t>Histograms: </a:t>
            </a:r>
            <a:r>
              <a:rPr lang="en-US" sz="1200" dirty="0" err="1" smtClean="0">
                <a:sym typeface="Wingdings" panose="05000000000000000000" pitchFamily="2" charset="2"/>
              </a:rPr>
              <a:t>Ohlander</a:t>
            </a:r>
            <a:r>
              <a:rPr lang="en-US" sz="1200" dirty="0" smtClean="0">
                <a:sym typeface="Wingdings" panose="05000000000000000000" pitchFamily="2" charset="2"/>
              </a:rPr>
              <a:t> 78, Bonnet 2002</a:t>
            </a:r>
          </a:p>
          <a:p>
            <a:pPr marL="742950" lvl="1" indent="-285750">
              <a:buFont typeface="Arial" panose="020B0604020202020204" pitchFamily="34" charset="0"/>
              <a:buChar char="•"/>
            </a:pPr>
            <a:r>
              <a:rPr lang="en-US" sz="1200" dirty="0" smtClean="0">
                <a:sym typeface="Wingdings" panose="05000000000000000000" pitchFamily="2" charset="2"/>
              </a:rPr>
              <a:t>Graph partitioning: Shi 2000, Grady 2006</a:t>
            </a:r>
          </a:p>
          <a:p>
            <a:pPr marL="742950" lvl="1" indent="-285750">
              <a:buFont typeface="Arial" panose="020B0604020202020204" pitchFamily="34" charset="0"/>
              <a:buChar char="•"/>
            </a:pPr>
            <a:r>
              <a:rPr lang="en-US" sz="1200" dirty="0" smtClean="0">
                <a:sym typeface="Wingdings" panose="05000000000000000000" pitchFamily="2" charset="2"/>
              </a:rPr>
              <a:t>Region growing </a:t>
            </a:r>
            <a:r>
              <a:rPr lang="en-US" sz="1200" dirty="0" err="1" smtClean="0">
                <a:sym typeface="Wingdings" panose="05000000000000000000" pitchFamily="2" charset="2"/>
              </a:rPr>
              <a:t>Revol</a:t>
            </a:r>
            <a:r>
              <a:rPr lang="en-US" sz="1200" dirty="0" smtClean="0">
                <a:sym typeface="Wingdings" panose="05000000000000000000" pitchFamily="2" charset="2"/>
              </a:rPr>
              <a:t> 97, Fan 2001</a:t>
            </a:r>
          </a:p>
          <a:p>
            <a:pPr marL="742950" lvl="1" indent="-285750">
              <a:buFont typeface="Arial" panose="020B0604020202020204" pitchFamily="34" charset="0"/>
              <a:buChar char="•"/>
            </a:pPr>
            <a:r>
              <a:rPr lang="en-US" sz="1200" dirty="0" smtClean="0">
                <a:sym typeface="Wingdings" panose="05000000000000000000" pitchFamily="2" charset="2"/>
              </a:rPr>
              <a:t>Can be adapted to grid with count = attribute</a:t>
            </a:r>
          </a:p>
          <a:p>
            <a:pPr marL="742950" lvl="1" indent="-285750">
              <a:buFont typeface="Arial" panose="020B0604020202020204" pitchFamily="34" charset="0"/>
              <a:buChar char="•"/>
            </a:pPr>
            <a:r>
              <a:rPr lang="en-US" sz="1200" dirty="0" smtClean="0">
                <a:sym typeface="Wingdings" panose="05000000000000000000" pitchFamily="2" charset="2"/>
              </a:rPr>
              <a:t>No generalized neighborhood</a:t>
            </a:r>
          </a:p>
          <a:p>
            <a:pPr marL="285750" indent="-285750">
              <a:buFont typeface="Arial" panose="020B0604020202020204" pitchFamily="34" charset="0"/>
              <a:buChar char="•"/>
            </a:pPr>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a:sym typeface="Wingdings" panose="05000000000000000000" pitchFamily="2" charset="2"/>
              </a:rPr>
              <a:t>Relevant references</a:t>
            </a:r>
          </a:p>
          <a:p>
            <a:pPr marL="285750" indent="-285750">
              <a:buFont typeface="Arial" panose="020B0604020202020204" pitchFamily="34" charset="0"/>
              <a:buChar char="•"/>
            </a:pPr>
            <a:r>
              <a:rPr lang="en-US" sz="1200" dirty="0" err="1" smtClean="0">
                <a:sym typeface="Wingdings" panose="05000000000000000000" pitchFamily="2" charset="2"/>
              </a:rPr>
              <a:t>Schuber</a:t>
            </a:r>
            <a:r>
              <a:rPr lang="en-US" sz="1200" dirty="0" smtClean="0">
                <a:sym typeface="Wingdings" panose="05000000000000000000" pitchFamily="2" charset="2"/>
              </a:rPr>
              <a:t> 2014: OD survey with STOD  P0</a:t>
            </a:r>
          </a:p>
          <a:p>
            <a:pPr marL="285750" indent="-285750">
              <a:buFont typeface="Arial" panose="020B0604020202020204" pitchFamily="34" charset="0"/>
              <a:buChar char="•"/>
            </a:pPr>
            <a:r>
              <a:rPr lang="en-US" sz="1200" dirty="0" smtClean="0">
                <a:sym typeface="Wingdings" panose="05000000000000000000" pitchFamily="2" charset="2"/>
              </a:rPr>
              <a:t>Kou 2006: Point OD</a:t>
            </a:r>
          </a:p>
          <a:p>
            <a:pPr marL="285750" indent="-285750">
              <a:buFont typeface="Arial" panose="020B0604020202020204" pitchFamily="34" charset="0"/>
              <a:buChar char="•"/>
            </a:pPr>
            <a:r>
              <a:rPr lang="en-US" sz="1200" dirty="0" smtClean="0">
                <a:sym typeface="Wingdings" panose="05000000000000000000" pitchFamily="2" charset="2"/>
              </a:rPr>
              <a:t>Friedman 99: top-down mining approach</a:t>
            </a:r>
          </a:p>
          <a:p>
            <a:pPr marL="285750" indent="-285750">
              <a:buFont typeface="Arial" panose="020B0604020202020204" pitchFamily="34" charset="0"/>
              <a:buChar char="•"/>
            </a:pPr>
            <a:r>
              <a:rPr lang="en-US" sz="1200" dirty="0" smtClean="0">
                <a:sym typeface="Wingdings" panose="05000000000000000000" pitchFamily="2" charset="2"/>
              </a:rPr>
              <a:t>Ester 96: bottom-up mining approach</a:t>
            </a:r>
          </a:p>
        </p:txBody>
      </p:sp>
      <p:pic>
        <p:nvPicPr>
          <p:cNvPr id="2" name="Picture 1"/>
          <p:cNvPicPr>
            <a:picLocks noChangeAspect="1"/>
          </p:cNvPicPr>
          <p:nvPr/>
        </p:nvPicPr>
        <p:blipFill>
          <a:blip r:embed="rId3"/>
          <a:stretch>
            <a:fillRect/>
          </a:stretch>
        </p:blipFill>
        <p:spPr>
          <a:xfrm>
            <a:off x="4439611" y="3090632"/>
            <a:ext cx="7752389" cy="3738563"/>
          </a:xfrm>
          <a:prstGeom prst="rect">
            <a:avLst/>
          </a:prstGeom>
        </p:spPr>
      </p:pic>
      <p:sp>
        <p:nvSpPr>
          <p:cNvPr id="4" name="Rectangle 3"/>
          <p:cNvSpPr/>
          <p:nvPr/>
        </p:nvSpPr>
        <p:spPr>
          <a:xfrm>
            <a:off x="7835900" y="3090632"/>
            <a:ext cx="4356100" cy="668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58725" y="2417240"/>
            <a:ext cx="2997200" cy="609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Remember those questions for problem classification</a:t>
            </a:r>
            <a:endParaRPr lang="en-US" b="1" dirty="0"/>
          </a:p>
        </p:txBody>
      </p:sp>
    </p:spTree>
    <p:extLst>
      <p:ext uri="{BB962C8B-B14F-4D97-AF65-F5344CB8AC3E}">
        <p14:creationId xmlns:p14="http://schemas.microsoft.com/office/powerpoint/2010/main" val="646719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2677656"/>
          </a:xfrm>
          <a:prstGeom prst="rect">
            <a:avLst/>
          </a:prstGeom>
          <a:noFill/>
        </p:spPr>
        <p:txBody>
          <a:bodyPr wrap="square" rtlCol="0">
            <a:spAutoFit/>
          </a:bodyPr>
          <a:lstStyle/>
          <a:p>
            <a:r>
              <a:rPr lang="en-US" sz="1400" b="1" dirty="0" smtClean="0">
                <a:sym typeface="Wingdings" panose="05000000000000000000" pitchFamily="2" charset="2"/>
              </a:rPr>
              <a:t>Neighborhood definition for contextual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Space ex: 5x5 cells around point / Time ex: sliding window / Space-time</a:t>
            </a:r>
          </a:p>
          <a:p>
            <a:pPr marL="285750" indent="-285750">
              <a:buFont typeface="Arial" panose="020B0604020202020204" pitchFamily="34" charset="0"/>
              <a:buChar char="•"/>
            </a:pPr>
            <a:r>
              <a:rPr lang="en-US" sz="1400" dirty="0" smtClean="0">
                <a:sym typeface="Wingdings" panose="05000000000000000000" pitchFamily="2" charset="2"/>
              </a:rPr>
              <a:t>Fixed  5x5 cells / Not fixed  ?? uses TS analysis to find best coherent neighborhood / McGuire tries to get coherent neighborhood</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Grouping parallel monitoring OD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Francke</a:t>
            </a:r>
            <a:r>
              <a:rPr lang="en-US" sz="1400" dirty="0" smtClean="0">
                <a:sym typeface="Wingdings" panose="05000000000000000000" pitchFamily="2" charset="2"/>
              </a:rPr>
              <a:t> 2008 grouping OD</a:t>
            </a:r>
          </a:p>
          <a:p>
            <a:pPr marL="285750" indent="-285750">
              <a:buFont typeface="Arial" panose="020B0604020202020204" pitchFamily="34" charset="0"/>
              <a:buChar char="•"/>
            </a:pPr>
            <a:r>
              <a:rPr lang="en-US" sz="1400" dirty="0" smtClean="0">
                <a:sym typeface="Wingdings" panose="05000000000000000000" pitchFamily="2" charset="2"/>
              </a:rPr>
              <a:t>Clustering?</a:t>
            </a:r>
          </a:p>
          <a:p>
            <a:pPr marL="285750" indent="-285750">
              <a:buFont typeface="Arial" panose="020B0604020202020204" pitchFamily="34" charset="0"/>
              <a:buChar char="•"/>
            </a:pPr>
            <a:r>
              <a:rPr lang="en-US" sz="1400" dirty="0" err="1" smtClean="0">
                <a:sym typeface="Wingdings" panose="05000000000000000000" pitchFamily="2" charset="2"/>
              </a:rPr>
              <a:t>Guo</a:t>
            </a:r>
            <a:r>
              <a:rPr lang="en-US" sz="1400" dirty="0" smtClean="0">
                <a:sym typeface="Wingdings" panose="05000000000000000000" pitchFamily="2" charset="2"/>
              </a:rPr>
              <a:t> 2014 basic clustering?</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Topology threshold could be used  with any scalar function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Spatial scalar functions: smoothing, gradient…</a:t>
            </a:r>
          </a:p>
          <a:p>
            <a:pPr marL="285750" indent="-285750">
              <a:buFont typeface="Arial" panose="020B0604020202020204" pitchFamily="34" charset="0"/>
              <a:buChar char="•"/>
            </a:pPr>
            <a:r>
              <a:rPr lang="en-US" sz="1400" dirty="0" smtClean="0">
                <a:sym typeface="Wingdings" panose="05000000000000000000" pitchFamily="2" charset="2"/>
              </a:rPr>
              <a:t>With time management: number of neighbors // </a:t>
            </a:r>
            <a:r>
              <a:rPr lang="en-US" sz="1400" dirty="0" err="1" smtClean="0">
                <a:sym typeface="Wingdings" panose="05000000000000000000" pitchFamily="2" charset="2"/>
              </a:rPr>
              <a:t>Francke</a:t>
            </a:r>
            <a:r>
              <a:rPr lang="en-US" sz="1400" dirty="0" smtClean="0">
                <a:sym typeface="Wingdings" panose="05000000000000000000" pitchFamily="2" charset="2"/>
              </a:rPr>
              <a:t> 2008</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0037478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Faghmous</a:t>
              </a:r>
              <a:r>
                <a:rPr lang="en-US" sz="2903" b="1" dirty="0" smtClean="0">
                  <a:solidFill>
                    <a:srgbClr val="FFFFFF"/>
                  </a:solidFill>
                  <a:latin typeface="Calibri" panose="020F0502020204030204" pitchFamily="34" charset="0"/>
                </a:rPr>
                <a:t> 2013: STDM for Climate Data, focus on scope</a:t>
              </a:r>
            </a:p>
            <a:p>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185761"/>
          </a:xfrm>
          <a:prstGeom prst="rect">
            <a:avLst/>
          </a:prstGeom>
          <a:noFill/>
        </p:spPr>
        <p:txBody>
          <a:bodyPr wrap="square" rtlCol="0">
            <a:spAutoFit/>
          </a:bodyPr>
          <a:lstStyle/>
          <a:p>
            <a:r>
              <a:rPr lang="en-US" sz="1400" b="1" dirty="0" smtClean="0">
                <a:sym typeface="Wingdings" panose="05000000000000000000" pitchFamily="2" charset="2"/>
              </a:rPr>
              <a:t>Event &amp; AD</a:t>
            </a:r>
          </a:p>
          <a:p>
            <a:pPr marL="285750" indent="-285750">
              <a:buFont typeface="Arial" panose="020B0604020202020204" pitchFamily="34" charset="0"/>
              <a:buChar char="•"/>
            </a:pPr>
            <a:r>
              <a:rPr lang="en-US" sz="1400" dirty="0" smtClean="0">
                <a:sym typeface="Wingdings" panose="05000000000000000000" pitchFamily="2" charset="2"/>
              </a:rPr>
              <a:t>Event article definition: significant and persistent change</a:t>
            </a:r>
          </a:p>
          <a:p>
            <a:pPr marL="285750" indent="-285750">
              <a:buFont typeface="Arial" panose="020B0604020202020204" pitchFamily="34" charset="0"/>
              <a:buChar char="•"/>
            </a:pPr>
            <a:r>
              <a:rPr lang="en-US" sz="1400" dirty="0" smtClean="0">
                <a:sym typeface="Wingdings" panose="05000000000000000000" pitchFamily="2" charset="2"/>
              </a:rPr>
              <a:t>Anomaly: short yet significant deviation from normal behavior</a:t>
            </a:r>
          </a:p>
          <a:p>
            <a:pPr marL="285750" indent="-285750">
              <a:buFont typeface="Arial" panose="020B0604020202020204" pitchFamily="34" charset="0"/>
              <a:buChar char="•"/>
            </a:pPr>
            <a:r>
              <a:rPr lang="en-US" sz="1400" dirty="0" smtClean="0">
                <a:sym typeface="Wingdings" panose="05000000000000000000" pitchFamily="2" charset="2"/>
              </a:rPr>
              <a:t>Climate STDM inspires much from disease outbreak detection: Neill-</a:t>
            </a:r>
            <a:r>
              <a:rPr lang="en-US" sz="1400" dirty="0" err="1" smtClean="0">
                <a:sym typeface="Wingdings" panose="05000000000000000000" pitchFamily="2" charset="2"/>
              </a:rPr>
              <a:t>Kulldorff</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Difficulty in climate data: events not known in advance, depend on context, very noisy so difference from mean would be vain</a:t>
            </a:r>
            <a:endParaRPr lang="en-US" sz="1400" b="1" i="1"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Can fit the need of an exploratory tool</a:t>
            </a:r>
          </a:p>
          <a:p>
            <a:pPr marL="742950" lvl="1" indent="-285750">
              <a:buFont typeface="Arial" panose="020B0604020202020204" pitchFamily="34" charset="0"/>
              <a:buChar char="•"/>
            </a:pPr>
            <a:endParaRPr lang="en-US" sz="1400" dirty="0" smtClean="0">
              <a:sym typeface="Wingdings" panose="05000000000000000000" pitchFamily="2" charset="2"/>
            </a:endParaRPr>
          </a:p>
          <a:p>
            <a:r>
              <a:rPr lang="en-US" sz="1400" b="1" dirty="0">
                <a:sym typeface="Wingdings" panose="05000000000000000000" pitchFamily="2" charset="2"/>
              </a:rPr>
              <a:t>Relevant references</a:t>
            </a:r>
          </a:p>
          <a:p>
            <a:pPr marL="285750" indent="-285750">
              <a:buFont typeface="Arial" panose="020B0604020202020204" pitchFamily="34" charset="0"/>
              <a:buChar char="•"/>
            </a:pPr>
            <a:r>
              <a:rPr lang="en-US" sz="1400" dirty="0">
                <a:sym typeface="Wingdings" panose="05000000000000000000" pitchFamily="2" charset="2"/>
              </a:rPr>
              <a:t>[1] </a:t>
            </a:r>
            <a:r>
              <a:rPr lang="en-US" sz="1400" dirty="0" err="1">
                <a:sym typeface="Wingdings" panose="05000000000000000000" pitchFamily="2" charset="2"/>
              </a:rPr>
              <a:t>Anbaroglu</a:t>
            </a:r>
            <a:r>
              <a:rPr lang="en-US" sz="1400" dirty="0">
                <a:sym typeface="Wingdings" panose="05000000000000000000" pitchFamily="2" charset="2"/>
              </a:rPr>
              <a:t> 2009: STOD in environmental data  ST autoregressive integrated moving average to define coherent ST neighborhood. Outlier = different from mean of neighborhood (Point OD?)</a:t>
            </a:r>
          </a:p>
          <a:p>
            <a:pPr marL="285750" indent="-285750">
              <a:buFont typeface="Arial" panose="020B0604020202020204" pitchFamily="34" charset="0"/>
              <a:buChar char="•"/>
            </a:pPr>
            <a:r>
              <a:rPr lang="en-US" sz="1400" dirty="0">
                <a:sym typeface="Wingdings" panose="05000000000000000000" pitchFamily="2" charset="2"/>
              </a:rPr>
              <a:t>[5] </a:t>
            </a:r>
            <a:r>
              <a:rPr lang="en-US" sz="1400" dirty="0" err="1">
                <a:sym typeface="Wingdings" panose="05000000000000000000" pitchFamily="2" charset="2"/>
              </a:rPr>
              <a:t>Barua</a:t>
            </a:r>
            <a:r>
              <a:rPr lang="en-US" sz="1400" dirty="0">
                <a:sym typeface="Wingdings" panose="05000000000000000000" pitchFamily="2" charset="2"/>
              </a:rPr>
              <a:t> 2007: Parallel wavelet transform for STOD in large </a:t>
            </a:r>
            <a:r>
              <a:rPr lang="en-US" sz="1400" dirty="0" err="1">
                <a:sym typeface="Wingdings" panose="05000000000000000000" pitchFamily="2" charset="2"/>
              </a:rPr>
              <a:t>meteo</a:t>
            </a:r>
            <a:r>
              <a:rPr lang="en-US" sz="1400" dirty="0">
                <a:sym typeface="Wingdings" panose="05000000000000000000" pitchFamily="2" charset="2"/>
              </a:rPr>
              <a:t> data</a:t>
            </a:r>
          </a:p>
          <a:p>
            <a:pPr marL="285750" indent="-285750">
              <a:buFont typeface="Arial" panose="020B0604020202020204" pitchFamily="34" charset="0"/>
              <a:buChar char="•"/>
            </a:pPr>
            <a:r>
              <a:rPr lang="en-US" sz="1400" dirty="0">
                <a:sym typeface="Wingdings" panose="05000000000000000000" pitchFamily="2" charset="2"/>
              </a:rPr>
              <a:t>Camargo 2007: Cluster analysis of </a:t>
            </a:r>
            <a:r>
              <a:rPr lang="en-US" sz="1400" dirty="0" err="1">
                <a:sym typeface="Wingdings" panose="05000000000000000000" pitchFamily="2" charset="2"/>
              </a:rPr>
              <a:t>typhon</a:t>
            </a:r>
            <a:r>
              <a:rPr lang="en-US" sz="1400" dirty="0">
                <a:sym typeface="Wingdings" panose="05000000000000000000" pitchFamily="2" charset="2"/>
              </a:rPr>
              <a:t> track</a:t>
            </a:r>
          </a:p>
          <a:p>
            <a:pPr marL="285750" indent="-285750">
              <a:buFont typeface="Arial" panose="020B0604020202020204" pitchFamily="34" charset="0"/>
              <a:buChar char="•"/>
            </a:pPr>
            <a:r>
              <a:rPr lang="en-US" sz="1400" dirty="0" err="1">
                <a:sym typeface="Wingdings" panose="05000000000000000000" pitchFamily="2" charset="2"/>
              </a:rPr>
              <a:t>Chandola</a:t>
            </a:r>
            <a:r>
              <a:rPr lang="en-US" sz="1400" dirty="0">
                <a:sym typeface="Wingdings" panose="05000000000000000000" pitchFamily="2" charset="2"/>
              </a:rPr>
              <a:t> 2012: AD for temporal sequences: a survey</a:t>
            </a:r>
          </a:p>
          <a:p>
            <a:pPr marL="285750" indent="-285750">
              <a:buFont typeface="Arial" panose="020B0604020202020204" pitchFamily="34" charset="0"/>
              <a:buChar char="•"/>
            </a:pPr>
            <a:r>
              <a:rPr lang="en-US" sz="1400" dirty="0">
                <a:sym typeface="Wingdings" panose="05000000000000000000" pitchFamily="2" charset="2"/>
              </a:rPr>
              <a:t>Fu 2012: Drought detection of the last century: An </a:t>
            </a:r>
            <a:r>
              <a:rPr lang="en-US" sz="1400" dirty="0" err="1">
                <a:sym typeface="Wingdings" panose="05000000000000000000" pitchFamily="2" charset="2"/>
              </a:rPr>
              <a:t>mrf</a:t>
            </a:r>
            <a:r>
              <a:rPr lang="en-US" sz="1400" dirty="0">
                <a:sym typeface="Wingdings" panose="05000000000000000000" pitchFamily="2" charset="2"/>
              </a:rPr>
              <a:t>-based approach</a:t>
            </a:r>
          </a:p>
          <a:p>
            <a:pPr marL="285750" indent="-285750">
              <a:buFont typeface="Arial" panose="020B0604020202020204" pitchFamily="34" charset="0"/>
              <a:buChar char="•"/>
            </a:pPr>
            <a:r>
              <a:rPr lang="en-US" sz="1400" dirty="0">
                <a:sym typeface="Wingdings" panose="05000000000000000000" pitchFamily="2" charset="2"/>
              </a:rPr>
              <a:t>Gaffney 2007: Probabilistic clustering of </a:t>
            </a:r>
            <a:r>
              <a:rPr lang="en-US" sz="1400" dirty="0" err="1">
                <a:sym typeface="Wingdings" panose="05000000000000000000" pitchFamily="2" charset="2"/>
              </a:rPr>
              <a:t>extratropical</a:t>
            </a:r>
            <a:r>
              <a:rPr lang="en-US" sz="1400" dirty="0">
                <a:sym typeface="Wingdings" panose="05000000000000000000" pitchFamily="2" charset="2"/>
              </a:rPr>
              <a:t> cyclones using </a:t>
            </a:r>
            <a:r>
              <a:rPr lang="en-US" sz="1400" dirty="0" err="1">
                <a:sym typeface="Wingdings" panose="05000000000000000000" pitchFamily="2" charset="2"/>
              </a:rPr>
              <a:t>refression</a:t>
            </a:r>
            <a:r>
              <a:rPr lang="en-US" sz="1400" dirty="0">
                <a:sym typeface="Wingdings" panose="05000000000000000000" pitchFamily="2" charset="2"/>
              </a:rPr>
              <a:t> mixture models</a:t>
            </a:r>
          </a:p>
          <a:p>
            <a:pPr marL="285750" indent="-285750">
              <a:buFont typeface="Arial" panose="020B0604020202020204" pitchFamily="34" charset="0"/>
              <a:buChar char="•"/>
            </a:pPr>
            <a:r>
              <a:rPr lang="en-US" sz="1400" dirty="0" err="1">
                <a:sym typeface="Wingdings" panose="05000000000000000000" pitchFamily="2" charset="2"/>
              </a:rPr>
              <a:t>Laxman</a:t>
            </a:r>
            <a:r>
              <a:rPr lang="en-US" sz="1400" dirty="0">
                <a:sym typeface="Wingdings" panose="05000000000000000000" pitchFamily="2" charset="2"/>
              </a:rPr>
              <a:t> 2006: A survey of temporal data mining</a:t>
            </a:r>
          </a:p>
          <a:p>
            <a:pPr marL="285750" indent="-285750">
              <a:buFont typeface="Arial" panose="020B0604020202020204" pitchFamily="34" charset="0"/>
              <a:buChar char="•"/>
            </a:pPr>
            <a:r>
              <a:rPr lang="en-US" sz="1400" dirty="0">
                <a:sym typeface="Wingdings" panose="05000000000000000000" pitchFamily="2" charset="2"/>
              </a:rPr>
              <a:t>McGuire 2010: ST neighborhood discovery for sensor data</a:t>
            </a:r>
          </a:p>
          <a:p>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smtClean="0">
              <a:sym typeface="Wingdings" panose="05000000000000000000" pitchFamily="2" charset="2"/>
            </a:endParaRPr>
          </a:p>
        </p:txBody>
      </p:sp>
      <p:sp>
        <p:nvSpPr>
          <p:cNvPr id="2" name="Rectangle 1"/>
          <p:cNvSpPr/>
          <p:nvPr/>
        </p:nvSpPr>
        <p:spPr>
          <a:xfrm>
            <a:off x="8931725" y="1320800"/>
            <a:ext cx="2997200" cy="609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Remember those questions for problem classification</a:t>
            </a:r>
            <a:endParaRPr lang="en-US" b="1" dirty="0"/>
          </a:p>
        </p:txBody>
      </p:sp>
      <p:sp>
        <p:nvSpPr>
          <p:cNvPr id="4" name="Rectangle 3"/>
          <p:cNvSpPr/>
          <p:nvPr/>
        </p:nvSpPr>
        <p:spPr>
          <a:xfrm>
            <a:off x="762000" y="1993900"/>
            <a:ext cx="93980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5488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2009 - STOD in Environmental data</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Interesting STN definition, but OD on </a:t>
              </a:r>
              <a:r>
                <a:rPr lang="en-US" sz="2903" b="1" i="1" dirty="0" err="1" smtClean="0">
                  <a:solidFill>
                    <a:srgbClr val="FFFFFF"/>
                  </a:solidFill>
                  <a:latin typeface="Calibri" panose="020F0502020204030204" pitchFamily="34" charset="0"/>
                  <a:sym typeface="Wingdings" panose="05000000000000000000" pitchFamily="2" charset="2"/>
                </a:rPr>
                <a:t>indiv</a:t>
              </a:r>
              <a:r>
                <a:rPr lang="en-US" sz="2903" b="1" i="1" dirty="0" smtClean="0">
                  <a:solidFill>
                    <a:srgbClr val="FFFFFF"/>
                  </a:solidFill>
                  <a:latin typeface="Calibri" panose="020F0502020204030204" pitchFamily="34" charset="0"/>
                  <a:sym typeface="Wingdings" panose="05000000000000000000" pitchFamily="2" charset="2"/>
                </a:rPr>
                <a:t> linear regression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4" y="1102578"/>
            <a:ext cx="11509599"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a:t>
            </a:r>
            <a:r>
              <a:rPr lang="en-US" sz="1400" dirty="0"/>
              <a:t> </a:t>
            </a:r>
            <a:r>
              <a:rPr lang="en-US" sz="1400" dirty="0" smtClean="0"/>
              <a:t>contextual OD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AD by comparing non-ST attribute among ST-neighborhood. Uses STARIMA to compute neighborhoods</a:t>
            </a:r>
          </a:p>
          <a:p>
            <a:pPr marL="285750" indent="-285750">
              <a:buFont typeface="Arial" panose="020B0604020202020204" pitchFamily="34" charset="0"/>
              <a:buChar char="•"/>
            </a:pPr>
            <a:r>
              <a:rPr lang="en-US" sz="1400" dirty="0" smtClean="0">
                <a:sym typeface="Wingdings" panose="05000000000000000000" pitchFamily="2" charset="2"/>
              </a:rPr>
              <a:t>Idea of STARIMA: define STN so that neighborhoods reflect ST correlations. </a:t>
            </a:r>
            <a:r>
              <a:rPr lang="en-US" sz="1400" b="1" i="1" dirty="0" smtClean="0">
                <a:sym typeface="Wingdings" panose="05000000000000000000" pitchFamily="2" charset="2"/>
              </a:rPr>
              <a:t>Way of grouping similar points? // </a:t>
            </a:r>
            <a:r>
              <a:rPr lang="en-US" sz="1400" b="1" i="1" dirty="0" err="1" smtClean="0">
                <a:sym typeface="Wingdings" panose="05000000000000000000" pitchFamily="2" charset="2"/>
              </a:rPr>
              <a:t>Telang</a:t>
            </a:r>
            <a:r>
              <a:rPr lang="en-US" sz="1400" b="1" i="1"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Question: can it detect contiguous anomalous cells? Idea: Neill = rough baseline and fine scan; Cheng = fine baseline and rough individual point OD??</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STO definition: </a:t>
            </a:r>
            <a:r>
              <a:rPr lang="en-US" sz="1400" b="1" dirty="0" smtClean="0">
                <a:sym typeface="Wingdings" panose="05000000000000000000" pitchFamily="2" charset="2"/>
              </a:rPr>
              <a:t>instance</a:t>
            </a:r>
            <a:r>
              <a:rPr lang="en-US" sz="1400" dirty="0" smtClean="0">
                <a:sym typeface="Wingdings" panose="05000000000000000000" pitchFamily="2" charset="2"/>
              </a:rPr>
              <a:t>  </a:t>
            </a:r>
            <a:r>
              <a:rPr lang="en-US" sz="1400" b="1" i="1" dirty="0" smtClean="0">
                <a:sym typeface="Wingdings" panose="05000000000000000000" pitchFamily="2" charset="2"/>
              </a:rPr>
              <a:t>Point OD</a:t>
            </a:r>
            <a:r>
              <a:rPr lang="en-US" sz="1400" dirty="0" smtClean="0">
                <a:sym typeface="Wingdings" panose="05000000000000000000" pitchFamily="2" charset="2"/>
              </a:rPr>
              <a:t>. Do not consider spatial outlier trend = spatial outlier all over time </a:t>
            </a:r>
            <a:endParaRPr lang="en-US" sz="1400" b="1" i="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time series data</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Define STN with STARIMA</a:t>
            </a:r>
          </a:p>
          <a:p>
            <a:pPr marL="1257300" lvl="2" indent="-342900">
              <a:buFont typeface="Arial" panose="020B0604020202020204" pitchFamily="34" charset="0"/>
              <a:buChar char="•"/>
            </a:pPr>
            <a:r>
              <a:rPr lang="en-US" sz="1400" dirty="0">
                <a:sym typeface="Wingdings" panose="05000000000000000000" pitchFamily="2" charset="2"/>
              </a:rPr>
              <a:t> </a:t>
            </a:r>
            <a:r>
              <a:rPr lang="en-US" sz="1400" dirty="0" smtClean="0">
                <a:sym typeface="Wingdings" panose="05000000000000000000" pitchFamily="2" charset="2"/>
              </a:rPr>
              <a:t>observation  </a:t>
            </a:r>
            <a:r>
              <a:rPr lang="en-US" sz="1400" dirty="0" err="1" smtClean="0">
                <a:sym typeface="Wingdings" panose="05000000000000000000" pitchFamily="2" charset="2"/>
              </a:rPr>
              <a:t>lin.combi</a:t>
            </a:r>
            <a:r>
              <a:rPr lang="en-US" sz="1400" dirty="0" smtClean="0">
                <a:sym typeface="Wingdings" panose="05000000000000000000" pitchFamily="2" charset="2"/>
              </a:rPr>
              <a:t> of current cell and S-</a:t>
            </a:r>
            <a:r>
              <a:rPr lang="en-US" sz="1400" dirty="0" err="1" smtClean="0">
                <a:sym typeface="Wingdings" panose="05000000000000000000" pitchFamily="2" charset="2"/>
              </a:rPr>
              <a:t>neighb</a:t>
            </a:r>
            <a:r>
              <a:rPr lang="en-US" sz="1400" dirty="0" smtClean="0">
                <a:sym typeface="Wingdings" panose="05000000000000000000" pitchFamily="2" charset="2"/>
              </a:rPr>
              <a:t> previous TS  captures linear ST autocorrelation from space time series data</a:t>
            </a:r>
          </a:p>
          <a:p>
            <a:pPr marL="1257300" lvl="2" indent="-342900">
              <a:buFont typeface="Arial" panose="020B0604020202020204" pitchFamily="34" charset="0"/>
              <a:buChar char="•"/>
            </a:pPr>
            <a:r>
              <a:rPr lang="en-US" sz="1400" dirty="0" err="1" smtClean="0">
                <a:sym typeface="Wingdings" panose="05000000000000000000" pitchFamily="2" charset="2"/>
              </a:rPr>
              <a:t>Semivariogram</a:t>
            </a:r>
            <a:r>
              <a:rPr lang="en-US" sz="1400" dirty="0" smtClean="0">
                <a:sym typeface="Wingdings" panose="05000000000000000000" pitchFamily="2" charset="2"/>
              </a:rPr>
              <a:t>-based analysis used to cut computation cost</a:t>
            </a:r>
          </a:p>
          <a:p>
            <a:pPr marL="800100" lvl="1" indent="-342900">
              <a:buFont typeface="+mj-lt"/>
              <a:buAutoNum type="arabicPeriod"/>
            </a:pPr>
            <a:r>
              <a:rPr lang="en-US" sz="1400" dirty="0" smtClean="0">
                <a:sym typeface="Wingdings" panose="05000000000000000000" pitchFamily="2" charset="2"/>
              </a:rPr>
              <a:t>Statistical OD to check if significantly different</a:t>
            </a:r>
          </a:p>
          <a:p>
            <a:pPr marL="1257300" lvl="2" indent="-342900">
              <a:buFont typeface="+mj-lt"/>
              <a:buAutoNum type="arabicPeriod"/>
            </a:pPr>
            <a:r>
              <a:rPr lang="en-US" sz="1400" dirty="0" smtClean="0">
                <a:sym typeface="Wingdings" panose="05000000000000000000" pitchFamily="2" charset="2"/>
              </a:rPr>
              <a:t>Define time lag based on ST-ACF and ST-PACF &amp; space-lag based on </a:t>
            </a:r>
            <a:r>
              <a:rPr lang="en-US" sz="1400" dirty="0" err="1" smtClean="0">
                <a:sym typeface="Wingdings" panose="05000000000000000000" pitchFamily="2" charset="2"/>
              </a:rPr>
              <a:t>semivar</a:t>
            </a:r>
            <a:endParaRPr lang="en-US" sz="1400" dirty="0" smtClean="0">
              <a:sym typeface="Wingdings" panose="05000000000000000000" pitchFamily="2" charset="2"/>
            </a:endParaRPr>
          </a:p>
          <a:p>
            <a:pPr marL="1657350" lvl="3" indent="-285750">
              <a:buFont typeface="Wingdings" panose="05000000000000000000" pitchFamily="2" charset="2"/>
              <a:buChar char="à"/>
            </a:pPr>
            <a:r>
              <a:rPr lang="en-US" sz="1400" dirty="0" smtClean="0">
                <a:sym typeface="Wingdings" panose="05000000000000000000" pitchFamily="2" charset="2"/>
              </a:rPr>
              <a:t>define range of STN</a:t>
            </a:r>
          </a:p>
          <a:p>
            <a:pPr marL="1257300" lvl="2" indent="-342900">
              <a:buFont typeface="+mj-lt"/>
              <a:buAutoNum type="arabicPeriod"/>
            </a:pPr>
            <a:r>
              <a:rPr lang="en-US" sz="1400" dirty="0" smtClean="0">
                <a:sym typeface="Wingdings" panose="05000000000000000000" pitchFamily="2" charset="2"/>
              </a:rPr>
              <a:t>STOD based on TS analysis of individual instance   </a:t>
            </a:r>
            <a:r>
              <a:rPr lang="en-US" sz="1400" b="1" i="1" dirty="0" smtClean="0">
                <a:sym typeface="Wingdings" panose="05000000000000000000" pitchFamily="2" charset="2"/>
              </a:rPr>
              <a:t>REG LIN TOO BASIC</a:t>
            </a:r>
            <a:endParaRPr lang="en-US" sz="1400" dirty="0" smtClean="0">
              <a:sym typeface="Wingdings" panose="05000000000000000000" pitchFamily="2" charset="2"/>
            </a:endParaRPr>
          </a:p>
          <a:p>
            <a:pPr lvl="3"/>
            <a:r>
              <a:rPr lang="en-US" sz="1400" dirty="0" smtClean="0">
                <a:sym typeface="Wingdings" panose="05000000000000000000" pitchFamily="2" charset="2"/>
              </a:rPr>
              <a:t> </a:t>
            </a:r>
            <a:r>
              <a:rPr lang="en-US" sz="1400" b="1" i="1" dirty="0" smtClean="0">
                <a:sym typeface="Wingdings" panose="05000000000000000000" pitchFamily="2" charset="2"/>
              </a:rPr>
              <a:t>very basic</a:t>
            </a:r>
            <a:r>
              <a:rPr lang="en-US" sz="1400" dirty="0" smtClean="0">
                <a:sym typeface="Wingdings" panose="05000000000000000000" pitchFamily="2" charset="2"/>
              </a:rPr>
              <a:t>: linear </a:t>
            </a:r>
            <a:r>
              <a:rPr lang="en-US" sz="1400" dirty="0" err="1" smtClean="0">
                <a:sym typeface="Wingdings" panose="05000000000000000000" pitchFamily="2" charset="2"/>
              </a:rPr>
              <a:t>reg</a:t>
            </a:r>
            <a:r>
              <a:rPr lang="en-US" sz="1400" dirty="0" smtClean="0">
                <a:sym typeface="Wingdings" panose="05000000000000000000" pitchFamily="2" charset="2"/>
              </a:rPr>
              <a:t> fit to data. If 3 standard deviation away from fitted </a:t>
            </a:r>
            <a:r>
              <a:rPr lang="en-US" sz="1400" dirty="0" err="1" smtClean="0">
                <a:sym typeface="Wingdings" panose="05000000000000000000" pitchFamily="2" charset="2"/>
              </a:rPr>
              <a:t>reg</a:t>
            </a:r>
            <a:r>
              <a:rPr lang="en-US" sz="1400" dirty="0" smtClean="0">
                <a:sym typeface="Wingdings" panose="05000000000000000000" pitchFamily="2" charset="2"/>
              </a:rPr>
              <a:t>  possible outlier</a:t>
            </a:r>
            <a:endParaRPr lang="en-US" sz="1400" dirty="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Define STNs of possible outliers and validate outliers with statistical analysis</a:t>
            </a:r>
          </a:p>
          <a:p>
            <a:pPr lvl="2"/>
            <a:r>
              <a:rPr lang="en-US" sz="1400" dirty="0" smtClean="0">
                <a:sym typeface="Wingdings" panose="05000000000000000000" pitchFamily="2" charset="2"/>
              </a:rPr>
              <a:t> compare outlier to mean of STN values  threshold of k sigma</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pPr marL="285750" indent="-285750">
              <a:buFont typeface="Arial" panose="020B0604020202020204" pitchFamily="34" charset="0"/>
              <a:buChar char="•"/>
            </a:pPr>
            <a:r>
              <a:rPr lang="en-US" sz="1400" dirty="0" smtClean="0">
                <a:sym typeface="Wingdings" panose="05000000000000000000" pitchFamily="2" charset="2"/>
              </a:rPr>
              <a:t>Limit pointed out: data point density</a:t>
            </a:r>
          </a:p>
          <a:p>
            <a:endParaRPr lang="en-US" sz="1400" dirty="0">
              <a:sym typeface="Wingdings" panose="05000000000000000000" pitchFamily="2" charset="2"/>
            </a:endParaRPr>
          </a:p>
        </p:txBody>
      </p:sp>
      <p:pic>
        <p:nvPicPr>
          <p:cNvPr id="11" name="Picture 10"/>
          <p:cNvPicPr>
            <a:picLocks noChangeAspect="1"/>
          </p:cNvPicPr>
          <p:nvPr/>
        </p:nvPicPr>
        <p:blipFill>
          <a:blip r:embed="rId3"/>
          <a:stretch>
            <a:fillRect/>
          </a:stretch>
        </p:blipFill>
        <p:spPr>
          <a:xfrm>
            <a:off x="8573171" y="2262789"/>
            <a:ext cx="3618829" cy="1011237"/>
          </a:xfrm>
          <a:prstGeom prst="rect">
            <a:avLst/>
          </a:prstGeom>
        </p:spPr>
      </p:pic>
      <p:pic>
        <p:nvPicPr>
          <p:cNvPr id="12" name="Picture 11"/>
          <p:cNvPicPr>
            <a:picLocks noChangeAspect="1"/>
          </p:cNvPicPr>
          <p:nvPr/>
        </p:nvPicPr>
        <p:blipFill>
          <a:blip r:embed="rId4"/>
          <a:stretch>
            <a:fillRect/>
          </a:stretch>
        </p:blipFill>
        <p:spPr>
          <a:xfrm>
            <a:off x="8545513" y="3690663"/>
            <a:ext cx="3646487" cy="1103801"/>
          </a:xfrm>
          <a:prstGeom prst="rect">
            <a:avLst/>
          </a:prstGeom>
        </p:spPr>
      </p:pic>
      <p:pic>
        <p:nvPicPr>
          <p:cNvPr id="13" name="Picture 12"/>
          <p:cNvPicPr>
            <a:picLocks noChangeAspect="1"/>
          </p:cNvPicPr>
          <p:nvPr/>
        </p:nvPicPr>
        <p:blipFill>
          <a:blip r:embed="rId5"/>
          <a:stretch>
            <a:fillRect/>
          </a:stretch>
        </p:blipFill>
        <p:spPr>
          <a:xfrm>
            <a:off x="9456459" y="4826559"/>
            <a:ext cx="2544814" cy="1980583"/>
          </a:xfrm>
          <a:prstGeom prst="rect">
            <a:avLst/>
          </a:prstGeom>
        </p:spPr>
      </p:pic>
      <p:sp>
        <p:nvSpPr>
          <p:cNvPr id="14" name="Rectangle 13"/>
          <p:cNvSpPr/>
          <p:nvPr/>
        </p:nvSpPr>
        <p:spPr>
          <a:xfrm>
            <a:off x="4140200" y="5765800"/>
            <a:ext cx="4114800" cy="9144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Idea: parallel monitoring, but baseline obtained by spatial local TS analysis</a:t>
            </a:r>
            <a:endParaRPr lang="en-US" b="1" dirty="0"/>
          </a:p>
        </p:txBody>
      </p:sp>
    </p:spTree>
    <p:extLst>
      <p:ext uri="{BB962C8B-B14F-4D97-AF65-F5344CB8AC3E}">
        <p14:creationId xmlns:p14="http://schemas.microsoft.com/office/powerpoint/2010/main" val="1590652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2009 - STOD in Environmental data </a:t>
              </a:r>
              <a:r>
                <a:rPr lang="en-US" sz="2903" b="1" i="1" dirty="0" smtClean="0">
                  <a:solidFill>
                    <a:srgbClr val="FFFFFF"/>
                  </a:solidFill>
                  <a:latin typeface="Calibri" panose="020F0502020204030204" pitchFamily="34" charset="0"/>
                </a:rPr>
                <a:t>Point Contextual OD</a:t>
              </a:r>
              <a:endParaRPr lang="en-US" sz="2903" b="1" dirty="0" smtClean="0">
                <a:solidFill>
                  <a:srgbClr val="FFFFFF"/>
                </a:solidFill>
                <a:latin typeface="Calibri" panose="020F0502020204030204" pitchFamily="34" charset="0"/>
              </a:endParaRPr>
            </a:p>
            <a:p>
              <a:r>
                <a:rPr lang="en-US" sz="2903" b="1" i="1" dirty="0" smtClean="0">
                  <a:solidFill>
                    <a:srgbClr val="FFFFFF"/>
                  </a:solidFill>
                  <a:latin typeface="Calibri" panose="020F0502020204030204" pitchFamily="34" charset="0"/>
                  <a:sym typeface="Wingdings" panose="05000000000000000000" pitchFamily="2" charset="2"/>
                </a:rPr>
                <a:t> Candidates OD by basic parallel monitoring, compared to STN mean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00978"/>
            <a:ext cx="11217498" cy="5693866"/>
          </a:xfrm>
          <a:prstGeom prst="rect">
            <a:avLst/>
          </a:prstGeom>
          <a:noFill/>
        </p:spPr>
        <p:txBody>
          <a:bodyPr wrap="square" rtlCol="0">
            <a:spAutoFit/>
          </a:bodyPr>
          <a:lstStyle/>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Chinese temperature </a:t>
            </a:r>
            <a:r>
              <a:rPr lang="en-US" sz="1400" dirty="0" smtClean="0">
                <a:sym typeface="Wingdings" panose="05000000000000000000" pitchFamily="2" charset="2"/>
              </a:rPr>
              <a:t>data, very short 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Data: </a:t>
            </a:r>
            <a:r>
              <a:rPr lang="en-US" sz="1400" dirty="0" smtClean="0">
                <a:sym typeface="Wingdings" panose="05000000000000000000" pitchFamily="2" charset="2"/>
              </a:rPr>
              <a:t>137 stations - 52 observations/year – 19512002</a:t>
            </a:r>
          </a:p>
          <a:p>
            <a:pPr marL="285750" indent="-285750">
              <a:buFont typeface="Arial" panose="020B0604020202020204" pitchFamily="34" charset="0"/>
              <a:buChar char="•"/>
            </a:pPr>
            <a:r>
              <a:rPr lang="en-US" sz="1400" dirty="0" smtClean="0">
                <a:sym typeface="Wingdings" panose="05000000000000000000" pitchFamily="2" charset="2"/>
              </a:rPr>
              <a:t>Time Window neighborhood: 2 years – defined with STN analysis / Spatial window neighborhood: 1500km defined with STN analysis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Events found</a:t>
            </a:r>
            <a:r>
              <a:rPr lang="en-US" sz="1400" dirty="0" smtClean="0">
                <a:sym typeface="Wingdings" panose="05000000000000000000" pitchFamily="2" charset="2"/>
              </a:rPr>
              <a:t>: individual peaks</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a:sym typeface="Wingdings" panose="05000000000000000000" pitchFamily="2" charset="2"/>
              </a:rPr>
              <a:t>Remarks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a:sym typeface="Wingdings" panose="05000000000000000000" pitchFamily="2" charset="2"/>
              </a:rPr>
              <a:t>Exploration tool or specific use</a:t>
            </a:r>
          </a:p>
          <a:p>
            <a:endParaRPr lang="en-US" sz="1400" b="1" dirty="0"/>
          </a:p>
          <a:p>
            <a:r>
              <a:rPr lang="en-US" sz="1400" b="1" dirty="0" smtClean="0"/>
              <a:t>Related work</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Adam 2004 Neighborhood based AD in ST Sensor data  S-</a:t>
            </a:r>
            <a:r>
              <a:rPr lang="en-US" sz="1400" dirty="0" err="1" smtClean="0">
                <a:sym typeface="Wingdings" panose="05000000000000000000" pitchFamily="2" charset="2"/>
              </a:rPr>
              <a:t>neighb</a:t>
            </a:r>
            <a:r>
              <a:rPr lang="en-US" sz="1400" dirty="0" smtClean="0">
                <a:sym typeface="Wingdings" panose="05000000000000000000" pitchFamily="2" charset="2"/>
              </a:rPr>
              <a:t>. with </a:t>
            </a:r>
            <a:r>
              <a:rPr lang="en-US" sz="1400" dirty="0" err="1" smtClean="0">
                <a:sym typeface="Wingdings" panose="05000000000000000000" pitchFamily="2" charset="2"/>
              </a:rPr>
              <a:t>Voronoi</a:t>
            </a:r>
            <a:r>
              <a:rPr lang="en-US" sz="1400" dirty="0" smtClean="0">
                <a:sym typeface="Wingdings" panose="05000000000000000000" pitchFamily="2" charset="2"/>
              </a:rPr>
              <a:t> </a:t>
            </a:r>
            <a:r>
              <a:rPr lang="en-US" sz="1400" dirty="0" err="1" smtClean="0">
                <a:sym typeface="Wingdings" panose="05000000000000000000" pitchFamily="2" charset="2"/>
              </a:rPr>
              <a:t>polyongs</a:t>
            </a:r>
            <a:r>
              <a:rPr lang="en-US" sz="1400" dirty="0" smtClean="0">
                <a:sym typeface="Wingdings" panose="05000000000000000000" pitchFamily="2" charset="2"/>
              </a:rPr>
              <a:t> and semantic </a:t>
            </a:r>
            <a:r>
              <a:rPr lang="en-US" sz="1400" dirty="0" err="1" smtClean="0">
                <a:sym typeface="Wingdings" panose="05000000000000000000" pitchFamily="2" charset="2"/>
              </a:rPr>
              <a:t>neighb</a:t>
            </a:r>
            <a:r>
              <a:rPr lang="en-US" sz="1400" dirty="0" smtClean="0">
                <a:sym typeface="Wingdings" panose="05000000000000000000" pitchFamily="2" charset="2"/>
              </a:rPr>
              <a:t>. Parameters  intuition</a:t>
            </a:r>
          </a:p>
          <a:p>
            <a:pPr marL="285750" indent="-285750">
              <a:buFont typeface="Arial" panose="020B0604020202020204" pitchFamily="34" charset="0"/>
              <a:buChar char="•"/>
            </a:pPr>
            <a:r>
              <a:rPr lang="en-US" sz="1400" dirty="0" err="1" smtClean="0">
                <a:sym typeface="Wingdings" panose="05000000000000000000" pitchFamily="2" charset="2"/>
              </a:rPr>
              <a:t>Yuxiang</a:t>
            </a:r>
            <a:r>
              <a:rPr lang="en-US" sz="1400" dirty="0" smtClean="0">
                <a:sym typeface="Wingdings" panose="05000000000000000000" pitchFamily="2" charset="2"/>
              </a:rPr>
              <a:t> 2005: Detecting STOD in Climate Data  statistics. Intuitive definition of SN , SO an TO detected separately</a:t>
            </a:r>
          </a:p>
          <a:p>
            <a:pPr marL="285750" indent="-285750">
              <a:buFont typeface="Arial" panose="020B0604020202020204" pitchFamily="34" charset="0"/>
              <a:buChar char="•"/>
            </a:pPr>
            <a:r>
              <a:rPr lang="en-US" sz="1400" dirty="0" err="1" smtClean="0">
                <a:sym typeface="Wingdings" panose="05000000000000000000" pitchFamily="2" charset="2"/>
              </a:rPr>
              <a:t>Barua</a:t>
            </a:r>
            <a:r>
              <a:rPr lang="en-US" sz="1400" dirty="0" smtClean="0">
                <a:sym typeface="Wingdings" panose="05000000000000000000" pitchFamily="2" charset="2"/>
              </a:rPr>
              <a:t> 2007: Parallel Wavelet Transform for sea surface outliers, only spatial, arbitrary threshold</a:t>
            </a:r>
          </a:p>
          <a:p>
            <a:pPr marL="285750" indent="-285750">
              <a:buFont typeface="Arial" panose="020B0604020202020204" pitchFamily="34" charset="0"/>
              <a:buChar char="•"/>
            </a:pPr>
            <a:r>
              <a:rPr lang="en-US" sz="1400" dirty="0" smtClean="0">
                <a:sym typeface="Wingdings" panose="05000000000000000000" pitchFamily="2" charset="2"/>
              </a:rPr>
              <a:t>Liang Lu 2004: wavelet Fuzzy </a:t>
            </a:r>
            <a:r>
              <a:rPr lang="en-US" sz="1400" dirty="0" err="1" smtClean="0">
                <a:sym typeface="Wingdings" panose="05000000000000000000" pitchFamily="2" charset="2"/>
              </a:rPr>
              <a:t>classif</a:t>
            </a:r>
            <a:r>
              <a:rPr lang="en-US" sz="1400" dirty="0" smtClean="0">
                <a:sym typeface="Wingdings" panose="05000000000000000000" pitchFamily="2" charset="2"/>
              </a:rPr>
              <a:t> for detecting &amp; tracking region outliers  only spatial</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2006  not clear definition of SN</a:t>
            </a:r>
          </a:p>
          <a:p>
            <a:pPr marL="285750" indent="-285750">
              <a:buFont typeface="Arial" panose="020B0604020202020204" pitchFamily="34" charset="0"/>
              <a:buChar char="•"/>
            </a:pPr>
            <a:r>
              <a:rPr lang="en-US" sz="1400" dirty="0" smtClean="0">
                <a:sym typeface="Wingdings" panose="05000000000000000000" pitchFamily="2" charset="2"/>
              </a:rPr>
              <a:t>Jin 2008: STDM in Traffic Incident Detection  visualization + stat – incrementally learning with user feedback + historical model for day-of-week  alarm if difference with baseline over threshold. Alarm may trigger in multiple time steps (parallel monitoring?) / sensors along freeway</a:t>
            </a:r>
          </a:p>
          <a:p>
            <a:pPr marL="285750" indent="-285750">
              <a:buFont typeface="Arial" panose="020B0604020202020204" pitchFamily="34" charset="0"/>
              <a:buChar char="•"/>
            </a:pPr>
            <a:r>
              <a:rPr lang="en-US" sz="1400" dirty="0" smtClean="0">
                <a:sym typeface="Wingdings" panose="05000000000000000000" pitchFamily="2" charset="2"/>
              </a:rPr>
              <a:t>Li 2009, Kou 2007: Graph-based STO</a:t>
            </a:r>
          </a:p>
          <a:p>
            <a:pPr marL="285750" indent="-285750">
              <a:buFont typeface="Wingdings" panose="05000000000000000000" pitchFamily="2" charset="2"/>
              <a:buChar char="à"/>
            </a:pPr>
            <a:r>
              <a:rPr lang="en-US" sz="1400" dirty="0" smtClean="0">
                <a:sym typeface="Wingdings" panose="05000000000000000000" pitchFamily="2" charset="2"/>
              </a:rPr>
              <a:t>Limit of all: intuitive definition of STN</a:t>
            </a:r>
          </a:p>
          <a:p>
            <a:pPr marL="285750" indent="-285750">
              <a:buFont typeface="Wingdings" panose="05000000000000000000" pitchFamily="2" charset="2"/>
              <a:buChar char="à"/>
            </a:pPr>
            <a:endParaRPr lang="en-US" sz="1400" dirty="0">
              <a:sym typeface="Wingdings" panose="05000000000000000000" pitchFamily="2" charset="2"/>
            </a:endParaRPr>
          </a:p>
          <a:p>
            <a:r>
              <a:rPr lang="en-US" sz="1400" b="1" dirty="0" smtClean="0">
                <a:sym typeface="Wingdings" panose="05000000000000000000" pitchFamily="2" charset="2"/>
              </a:rPr>
              <a:t>Other relevant references: TS analysis for baseline computing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Pfeifer 1980: A 3-Stage approach for ST Modeling</a:t>
            </a:r>
          </a:p>
          <a:p>
            <a:pPr marL="285750" indent="-285750">
              <a:buFont typeface="Arial" panose="020B0604020202020204" pitchFamily="34" charset="0"/>
              <a:buChar char="•"/>
            </a:pPr>
            <a:r>
              <a:rPr lang="en-US" sz="1400" dirty="0" smtClean="0">
                <a:sym typeface="Wingdings" panose="05000000000000000000" pitchFamily="2" charset="2"/>
              </a:rPr>
              <a:t>Cheng 2011: a hybrid approach to model </a:t>
            </a:r>
            <a:r>
              <a:rPr lang="en-US" sz="1400" dirty="0" err="1" smtClean="0">
                <a:sym typeface="Wingdings" panose="05000000000000000000" pitchFamily="2" charset="2"/>
              </a:rPr>
              <a:t>Nonstationary</a:t>
            </a:r>
            <a:r>
              <a:rPr lang="en-US" sz="1400" dirty="0" smtClean="0">
                <a:sym typeface="Wingdings" panose="05000000000000000000" pitchFamily="2" charset="2"/>
              </a:rPr>
              <a:t> ST series</a:t>
            </a:r>
          </a:p>
          <a:p>
            <a:pPr marL="285750" indent="-285750">
              <a:buFont typeface="Arial" panose="020B0604020202020204" pitchFamily="34" charset="0"/>
              <a:buChar char="•"/>
            </a:pPr>
            <a:r>
              <a:rPr lang="en-US" sz="1400" dirty="0" smtClean="0">
                <a:sym typeface="Wingdings" panose="05000000000000000000" pitchFamily="2" charset="2"/>
              </a:rPr>
              <a:t>Martin 1975: Identification of regional forecasting models using ST correlation functions</a:t>
            </a:r>
          </a:p>
          <a:p>
            <a:pPr marL="285750" indent="-285750">
              <a:buFont typeface="Arial" panose="020B0604020202020204" pitchFamily="34" charset="0"/>
              <a:buChar char="•"/>
            </a:pPr>
            <a:r>
              <a:rPr lang="en-US" sz="1400" dirty="0" smtClean="0">
                <a:sym typeface="Wingdings" panose="05000000000000000000" pitchFamily="2" charset="2"/>
              </a:rPr>
              <a:t>Box 94: TS Analysis – Forecasting and control</a:t>
            </a:r>
          </a:p>
        </p:txBody>
      </p:sp>
      <p:sp>
        <p:nvSpPr>
          <p:cNvPr id="6" name="Rectangle 5"/>
          <p:cNvSpPr/>
          <p:nvPr/>
        </p:nvSpPr>
        <p:spPr>
          <a:xfrm>
            <a:off x="8712200" y="1000978"/>
            <a:ext cx="3200400" cy="5611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 Half parallel monitoring</a:t>
            </a:r>
          </a:p>
        </p:txBody>
      </p:sp>
      <p:sp>
        <p:nvSpPr>
          <p:cNvPr id="2" name="Rectangle 1"/>
          <p:cNvSpPr/>
          <p:nvPr/>
        </p:nvSpPr>
        <p:spPr>
          <a:xfrm>
            <a:off x="7874000" y="1993900"/>
            <a:ext cx="3543300" cy="1117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Generalized STN to not get the point contextual OD problem?</a:t>
            </a:r>
            <a:endParaRPr lang="en-US" b="1" dirty="0"/>
          </a:p>
        </p:txBody>
      </p:sp>
    </p:spTree>
    <p:extLst>
      <p:ext uri="{BB962C8B-B14F-4D97-AF65-F5344CB8AC3E}">
        <p14:creationId xmlns:p14="http://schemas.microsoft.com/office/powerpoint/2010/main" val="9801942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Bhushan</a:t>
              </a:r>
              <a:r>
                <a:rPr lang="en-US" sz="2903" b="1" dirty="0" smtClean="0">
                  <a:solidFill>
                    <a:srgbClr val="FFFFFF"/>
                  </a:solidFill>
                  <a:latin typeface="Calibri" panose="020F0502020204030204" pitchFamily="34" charset="0"/>
                </a:rPr>
                <a:t> 2015 – Incremental PCA for STOD in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 complex, simple PCA to be studied 1</a:t>
              </a:r>
              <a:r>
                <a:rPr lang="en-US" sz="2903" b="1" i="1" baseline="30000" dirty="0" smtClean="0">
                  <a:solidFill>
                    <a:srgbClr val="FFFFFF"/>
                  </a:solidFill>
                  <a:latin typeface="Calibri" panose="020F0502020204030204" pitchFamily="34" charset="0"/>
                  <a:sym typeface="Wingdings" panose="05000000000000000000" pitchFamily="2" charset="2"/>
                </a:rPr>
                <a:t>st</a:t>
              </a:r>
              <a:r>
                <a:rPr lang="en-US" sz="2903" b="1" i="1" dirty="0" smtClean="0">
                  <a:solidFill>
                    <a:srgbClr val="FFFFFF"/>
                  </a:solidFill>
                  <a:latin typeface="Calibri" panose="020F0502020204030204" pitchFamily="34" charset="0"/>
                  <a:sym typeface="Wingdings" panose="05000000000000000000" pitchFamily="2" charset="2"/>
                </a:rPr>
                <a:t>, small data implement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86667"/>
            <a:ext cx="1158870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 Point OD – Scoring or label – persistent/emergent </a:t>
            </a:r>
            <a:r>
              <a:rPr lang="en-US" sz="1400" dirty="0" smtClean="0">
                <a:sym typeface="Wingdings" panose="05000000000000000000" pitchFamily="2" charset="2"/>
              </a:rPr>
              <a:t> punctual spike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assess IPCA relevance for ST </a:t>
            </a:r>
            <a:r>
              <a:rPr lang="en-US" sz="1400" b="1" dirty="0" smtClean="0">
                <a:sym typeface="Wingdings" panose="05000000000000000000" pitchFamily="2" charset="2"/>
              </a:rPr>
              <a:t>non stationary </a:t>
            </a:r>
            <a:r>
              <a:rPr lang="en-US" sz="1400" dirty="0" smtClean="0">
                <a:sym typeface="Wingdings" panose="05000000000000000000" pitchFamily="2" charset="2"/>
              </a:rPr>
              <a:t>WSN data, Outliers  instrumental errors / sudden environmental change / communication error</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Incremental PCA useful to adapt to changing regular model over time</a:t>
            </a:r>
          </a:p>
          <a:p>
            <a:pPr marL="285750" indent="-285750">
              <a:buFont typeface="Arial" panose="020B0604020202020204" pitchFamily="34" charset="0"/>
              <a:buChar char="•"/>
            </a:pPr>
            <a:r>
              <a:rPr lang="en-US" sz="1400" dirty="0" smtClean="0">
                <a:sym typeface="Wingdings" panose="05000000000000000000" pitchFamily="2" charset="2"/>
              </a:rPr>
              <a:t>Article: extend PCA techniques to ST and IPCA to ST</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Methods to update PCA over time: batch = new PCA at fixed time interval or when change is detected and incremental = update each time step</a:t>
            </a:r>
          </a:p>
          <a:p>
            <a:pPr marL="742950" lvl="1" indent="-285750">
              <a:buFont typeface="Wingdings" panose="05000000000000000000" pitchFamily="2" charset="2"/>
              <a:buChar char="à"/>
            </a:pPr>
            <a:r>
              <a:rPr lang="en-US" sz="1400" dirty="0" smtClean="0">
                <a:sym typeface="Wingdings" panose="05000000000000000000" pitchFamily="2" charset="2"/>
              </a:rPr>
              <a:t>Incremental preferred for streaming data</a:t>
            </a:r>
          </a:p>
          <a:p>
            <a:pPr marL="285750" indent="-285750">
              <a:buFont typeface="Arial" panose="020B0604020202020204" pitchFamily="34" charset="0"/>
              <a:buChar char="•"/>
            </a:pPr>
            <a:r>
              <a:rPr lang="en-US" sz="1400" dirty="0" smtClean="0">
                <a:sym typeface="Wingdings" panose="05000000000000000000" pitchFamily="2" charset="2"/>
              </a:rPr>
              <a:t>Outlier: spikes in sensor values at discrete points of time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p>
          <a:p>
            <a:pPr marL="742950" lvl="1" indent="-285750">
              <a:buFont typeface="Arial" panose="020B0604020202020204" pitchFamily="34" charset="0"/>
              <a:buChar char="•"/>
            </a:pPr>
            <a:r>
              <a:rPr lang="en-US" sz="1400" dirty="0" smtClean="0">
                <a:sym typeface="Wingdings" panose="05000000000000000000" pitchFamily="2" charset="2"/>
              </a:rPr>
              <a:t>sequence of spatial vector x1,…, </a:t>
            </a:r>
            <a:r>
              <a:rPr lang="en-US" sz="1400" dirty="0" err="1" smtClean="0">
                <a:sym typeface="Wingdings" panose="05000000000000000000" pitchFamily="2" charset="2"/>
              </a:rPr>
              <a:t>xt</a:t>
            </a:r>
            <a:r>
              <a:rPr lang="en-US" sz="1400" dirty="0" smtClean="0">
                <a:sym typeface="Wingdings" panose="05000000000000000000" pitchFamily="2" charset="2"/>
              </a:rPr>
              <a:t>,… </a:t>
            </a:r>
            <a:r>
              <a:rPr lang="en-US" sz="1400" dirty="0" err="1" smtClean="0">
                <a:sym typeface="Wingdings" panose="05000000000000000000" pitchFamily="2" charset="2"/>
              </a:rPr>
              <a:t>xT</a:t>
            </a:r>
            <a:r>
              <a:rPr lang="en-US" sz="1400" dirty="0" smtClean="0">
                <a:sym typeface="Wingdings" panose="05000000000000000000" pitchFamily="2" charset="2"/>
              </a:rPr>
              <a:t>, where </a:t>
            </a:r>
            <a:r>
              <a:rPr lang="en-US" sz="1400" dirty="0" err="1" smtClean="0">
                <a:sym typeface="Wingdings" panose="05000000000000000000" pitchFamily="2" charset="2"/>
              </a:rPr>
              <a:t>xt</a:t>
            </a:r>
            <a:r>
              <a:rPr lang="en-US" sz="1400" dirty="0" smtClean="0">
                <a:sym typeface="Wingdings" panose="05000000000000000000" pitchFamily="2" charset="2"/>
              </a:rPr>
              <a:t> = (x1t, x2t,…, </a:t>
            </a:r>
            <a:r>
              <a:rPr lang="en-US" sz="1400" dirty="0" err="1" smtClean="0">
                <a:sym typeface="Wingdings" panose="05000000000000000000" pitchFamily="2" charset="2"/>
              </a:rPr>
              <a:t>xnt</a:t>
            </a:r>
            <a:r>
              <a:rPr lang="en-US" sz="1400" dirty="0" smtClean="0">
                <a:sym typeface="Wingdings" panose="05000000000000000000" pitchFamily="2" charset="2"/>
              </a:rPr>
              <a:t>) </a:t>
            </a:r>
            <a:r>
              <a:rPr lang="en-US" sz="1400" b="1" i="1" dirty="0" smtClean="0">
                <a:sym typeface="Wingdings" panose="05000000000000000000" pitchFamily="2" charset="2"/>
              </a:rPr>
              <a:t>What is the matrix??</a:t>
            </a:r>
          </a:p>
          <a:p>
            <a:pPr marL="742950" lvl="1" indent="-285750">
              <a:buFont typeface="Arial" panose="020B0604020202020204" pitchFamily="34" charset="0"/>
              <a:buChar char="•"/>
            </a:pPr>
            <a:r>
              <a:rPr lang="en-US" sz="1400" dirty="0" smtClean="0">
                <a:sym typeface="Wingdings" panose="05000000000000000000" pitchFamily="2" charset="2"/>
              </a:rPr>
              <a:t>“data sample” seems to be </a:t>
            </a:r>
            <a:r>
              <a:rPr lang="en-US" sz="1400" dirty="0" err="1" smtClean="0">
                <a:sym typeface="Wingdings" panose="05000000000000000000" pitchFamily="2" charset="2"/>
              </a:rPr>
              <a:t>xt</a:t>
            </a:r>
            <a:r>
              <a:rPr lang="en-US" sz="1400" dirty="0" smtClean="0">
                <a:sym typeface="Wingdings" panose="05000000000000000000" pitchFamily="2" charset="2"/>
              </a:rPr>
              <a:t> for a time t</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For the n+1 first data samples (i.e. t=1..n+1), compute mean, PCs, number of PCs (k, usually with a threshold on % variance captured) and threshold value for OD  </a:t>
            </a:r>
            <a:r>
              <a:rPr lang="en-US" sz="1400" b="1" i="1" dirty="0" smtClean="0">
                <a:sym typeface="Wingdings" panose="05000000000000000000" pitchFamily="2" charset="2"/>
              </a:rPr>
              <a:t>why this threshold?</a:t>
            </a:r>
          </a:p>
          <a:p>
            <a:pPr marL="800100" lvl="1" indent="-342900">
              <a:buFont typeface="+mj-lt"/>
              <a:buAutoNum type="arabicPeriod"/>
            </a:pPr>
            <a:r>
              <a:rPr lang="en-US" sz="1400" dirty="0" smtClean="0">
                <a:sym typeface="Wingdings" panose="05000000000000000000" pitchFamily="2" charset="2"/>
              </a:rPr>
              <a:t>For each new spatial vector </a:t>
            </a:r>
            <a:r>
              <a:rPr lang="en-US" sz="1400" dirty="0" err="1" smtClean="0">
                <a:sym typeface="Wingdings" panose="05000000000000000000" pitchFamily="2" charset="2"/>
              </a:rPr>
              <a:t>xt</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Subtract mean from </a:t>
            </a:r>
            <a:r>
              <a:rPr lang="en-US" sz="1400" dirty="0" err="1" smtClean="0">
                <a:sym typeface="Wingdings" panose="05000000000000000000" pitchFamily="2" charset="2"/>
              </a:rPr>
              <a:t>xt</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a:t>
            </a:r>
          </a:p>
          <a:p>
            <a:pPr marL="1257300" lvl="2" indent="-342900">
              <a:buFont typeface="Arial" panose="020B0604020202020204" pitchFamily="34" charset="0"/>
              <a:buChar char="•"/>
            </a:pPr>
            <a:r>
              <a:rPr lang="en-US" sz="1400" dirty="0" smtClean="0">
                <a:sym typeface="Wingdings" panose="05000000000000000000" pitchFamily="2" charset="2"/>
              </a:rPr>
              <a:t>Update mean, PCs, k, threshold</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1. air quality: hourly time precision, 81 sensors / 2. Chlorine dataset: 4310 timestamps during 15 days – 5min precision  little dataset</a:t>
            </a:r>
          </a:p>
          <a:p>
            <a:pPr marL="285750" indent="-285750">
              <a:buFont typeface="Arial" panose="020B0604020202020204" pitchFamily="34" charset="0"/>
              <a:buChar char="•"/>
            </a:pPr>
            <a:r>
              <a:rPr lang="en-US" sz="1400" dirty="0" smtClean="0">
                <a:sym typeface="Wingdings" panose="05000000000000000000" pitchFamily="2" charset="2"/>
              </a:rPr>
              <a:t>Framework: geographic data with injected point outliers, comparison of several IPCA techniques: COV-Q / COVF-SRE / COVF-Oversampling</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punctual spike</a:t>
            </a:r>
          </a:p>
        </p:txBody>
      </p:sp>
      <p:sp>
        <p:nvSpPr>
          <p:cNvPr id="2" name="Rectangle 1"/>
          <p:cNvSpPr/>
          <p:nvPr/>
        </p:nvSpPr>
        <p:spPr>
          <a:xfrm>
            <a:off x="4196366" y="4687909"/>
            <a:ext cx="3799268" cy="9015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Before incremental PCA, best would be to understand classic PCA</a:t>
            </a:r>
            <a:endParaRPr lang="en-US" b="1" dirty="0"/>
          </a:p>
        </p:txBody>
      </p:sp>
      <p:sp>
        <p:nvSpPr>
          <p:cNvPr id="7" name="Rectangle 6"/>
          <p:cNvSpPr/>
          <p:nvPr/>
        </p:nvSpPr>
        <p:spPr>
          <a:xfrm>
            <a:off x="8190963" y="4687909"/>
            <a:ext cx="3799268" cy="9015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Experiment on a little dataset</a:t>
            </a:r>
            <a:endParaRPr lang="en-US" b="1" dirty="0"/>
          </a:p>
        </p:txBody>
      </p:sp>
    </p:spTree>
    <p:extLst>
      <p:ext uri="{BB962C8B-B14F-4D97-AF65-F5344CB8AC3E}">
        <p14:creationId xmlns:p14="http://schemas.microsoft.com/office/powerpoint/2010/main" val="40778085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Bhushan</a:t>
              </a:r>
              <a:r>
                <a:rPr lang="en-US" sz="2903" b="1" dirty="0" smtClean="0">
                  <a:solidFill>
                    <a:srgbClr val="FFFFFF"/>
                  </a:solidFill>
                  <a:latin typeface="Calibri" panose="020F0502020204030204" pitchFamily="34" charset="0"/>
                </a:rPr>
                <a:t> 2015 – Incremental PCA for STOD in data streams</a:t>
              </a:r>
            </a:p>
          </p:txBody>
        </p:sp>
      </p:grpSp>
      <p:sp>
        <p:nvSpPr>
          <p:cNvPr id="3" name="TextBox 2"/>
          <p:cNvSpPr txBox="1"/>
          <p:nvPr/>
        </p:nvSpPr>
        <p:spPr>
          <a:xfrm>
            <a:off x="491675" y="1102578"/>
            <a:ext cx="11217498" cy="5693866"/>
          </a:xfrm>
          <a:prstGeom prst="rect">
            <a:avLst/>
          </a:prstGeom>
          <a:noFill/>
        </p:spPr>
        <p:txBody>
          <a:bodyPr wrap="square" rtlCol="0">
            <a:spAutoFit/>
          </a:bodyPr>
          <a:lstStyle/>
          <a:p>
            <a:r>
              <a:rPr lang="en-US" sz="1300" b="1" dirty="0" smtClean="0">
                <a:sym typeface="Wingdings" panose="05000000000000000000" pitchFamily="2" charset="2"/>
              </a:rPr>
              <a:t>Two kinds of IPCA: COV and COVF</a:t>
            </a:r>
          </a:p>
          <a:p>
            <a:endParaRPr lang="en-US" sz="1300" b="1" dirty="0">
              <a:sym typeface="Wingdings" panose="05000000000000000000" pitchFamily="2" charset="2"/>
            </a:endParaRPr>
          </a:p>
          <a:p>
            <a:r>
              <a:rPr lang="en-US" sz="1300" b="1" dirty="0" smtClean="0">
                <a:sym typeface="Wingdings" panose="05000000000000000000" pitchFamily="2" charset="2"/>
              </a:rPr>
              <a:t>Two kinds of PCA-based OD</a:t>
            </a:r>
          </a:p>
          <a:p>
            <a:pPr marL="342900" indent="-342900">
              <a:buFont typeface="+mj-lt"/>
              <a:buAutoNum type="arabicPeriod"/>
            </a:pPr>
            <a:r>
              <a:rPr lang="en-US" sz="1300" b="1" dirty="0" smtClean="0">
                <a:sym typeface="Wingdings" panose="05000000000000000000" pitchFamily="2" charset="2"/>
              </a:rPr>
              <a:t>Statistics-based</a:t>
            </a:r>
            <a:r>
              <a:rPr lang="en-US" sz="1300" dirty="0" smtClean="0">
                <a:sym typeface="Wingdings" panose="05000000000000000000" pitchFamily="2" charset="2"/>
              </a:rPr>
              <a:t>  </a:t>
            </a:r>
            <a:r>
              <a:rPr lang="en-US" sz="1300" dirty="0" err="1">
                <a:sym typeface="Wingdings" panose="05000000000000000000" pitchFamily="2" charset="2"/>
              </a:rPr>
              <a:t>Harkat</a:t>
            </a:r>
            <a:r>
              <a:rPr lang="en-US" sz="1300" dirty="0">
                <a:sym typeface="Wingdings" panose="05000000000000000000" pitchFamily="2" charset="2"/>
              </a:rPr>
              <a:t>, </a:t>
            </a:r>
            <a:r>
              <a:rPr lang="en-US" sz="1300" dirty="0" err="1">
                <a:sym typeface="Wingdings" panose="05000000000000000000" pitchFamily="2" charset="2"/>
              </a:rPr>
              <a:t>Harrou</a:t>
            </a:r>
            <a:r>
              <a:rPr lang="en-US" sz="1300" dirty="0" smtClean="0">
                <a:sym typeface="Wingdings" panose="05000000000000000000" pitchFamily="2" charset="2"/>
              </a:rPr>
              <a:t>.</a:t>
            </a:r>
          </a:p>
          <a:p>
            <a:pPr marL="857250" lvl="1" indent="-400050">
              <a:buFont typeface="+mj-lt"/>
              <a:buAutoNum type="romanLcPeriod"/>
            </a:pPr>
            <a:r>
              <a:rPr lang="en-US" sz="1300" dirty="0" smtClean="0">
                <a:sym typeface="Wingdings" panose="05000000000000000000" pitchFamily="2" charset="2"/>
              </a:rPr>
              <a:t>Square reconstruction Error = Q-stat calculated for sample </a:t>
            </a:r>
            <a:r>
              <a:rPr lang="en-US" sz="1300" dirty="0" err="1" smtClean="0">
                <a:sym typeface="Wingdings" panose="05000000000000000000" pitchFamily="2" charset="2"/>
              </a:rPr>
              <a:t>x_t</a:t>
            </a:r>
            <a:r>
              <a:rPr lang="en-US" sz="1300" dirty="0" smtClean="0">
                <a:sym typeface="Wingdings" panose="05000000000000000000" pitchFamily="2" charset="2"/>
              </a:rPr>
              <a:t> at time t  vector of all locations at time t</a:t>
            </a:r>
          </a:p>
          <a:p>
            <a:pPr marL="1314450" lvl="2" indent="-400050">
              <a:buFont typeface="Arial" panose="020B0604020202020204" pitchFamily="34" charset="0"/>
              <a:buChar char="•"/>
            </a:pPr>
            <a:r>
              <a:rPr lang="en-US" sz="1300" dirty="0" smtClean="0">
                <a:sym typeface="Wingdings" panose="05000000000000000000" pitchFamily="2" charset="2"/>
              </a:rPr>
              <a:t>Q-stat accounts for the variance not captured by the PCs. If too high  too much in “abnormal” subspace  vector outlier candidate  further investigation</a:t>
            </a:r>
          </a:p>
          <a:p>
            <a:pPr marL="857250" lvl="1" indent="-400050">
              <a:buFont typeface="+mj-lt"/>
              <a:buAutoNum type="romanLcPeriod"/>
            </a:pPr>
            <a:r>
              <a:rPr lang="en-US" sz="1300" dirty="0" smtClean="0">
                <a:sym typeface="Wingdings" panose="05000000000000000000" pitchFamily="2" charset="2"/>
              </a:rPr>
              <a:t>T^2 stat</a:t>
            </a:r>
          </a:p>
          <a:p>
            <a:pPr marL="857250" lvl="1" indent="-400050">
              <a:buFont typeface="+mj-lt"/>
              <a:buAutoNum type="romanLcPeriod"/>
            </a:pPr>
            <a:r>
              <a:rPr lang="en-US" sz="1300" dirty="0" smtClean="0">
                <a:sym typeface="Wingdings" panose="05000000000000000000" pitchFamily="2" charset="2"/>
              </a:rPr>
              <a:t>SRE method: threshold set as…</a:t>
            </a:r>
          </a:p>
          <a:p>
            <a:pPr marL="400050" indent="-400050">
              <a:buFont typeface="+mj-lt"/>
              <a:buAutoNum type="arabicPeriod"/>
            </a:pPr>
            <a:r>
              <a:rPr lang="en-US" sz="1300" b="1" dirty="0" smtClean="0">
                <a:sym typeface="Wingdings" panose="05000000000000000000" pitchFamily="2" charset="2"/>
              </a:rPr>
              <a:t>Oversampling method</a:t>
            </a:r>
            <a:r>
              <a:rPr lang="en-US" sz="1300" dirty="0" smtClean="0">
                <a:sym typeface="Wingdings" panose="05000000000000000000" pitchFamily="2" charset="2"/>
              </a:rPr>
              <a:t>  Lee 2013</a:t>
            </a:r>
          </a:p>
          <a:p>
            <a:pPr marL="857250" lvl="1" indent="-400050">
              <a:buFont typeface="Arial" panose="020B0604020202020204" pitchFamily="34" charset="0"/>
              <a:buChar char="•"/>
            </a:pPr>
            <a:r>
              <a:rPr lang="en-US" sz="1300" dirty="0" smtClean="0">
                <a:sym typeface="Wingdings" panose="05000000000000000000" pitchFamily="2" charset="2"/>
              </a:rPr>
              <a:t>current sample replicated many times and oversampled PCA applied to replicated data  amplifies effect of an outlier</a:t>
            </a:r>
          </a:p>
          <a:p>
            <a:pPr marL="857250" lvl="1" indent="-400050">
              <a:buFont typeface="Arial" panose="020B0604020202020204" pitchFamily="34" charset="0"/>
              <a:buChar char="•"/>
            </a:pPr>
            <a:r>
              <a:rPr lang="en-US" sz="1300" dirty="0" smtClean="0">
                <a:sym typeface="Wingdings" panose="05000000000000000000" pitchFamily="2" charset="2"/>
              </a:rPr>
              <a:t>Only on batch PCA</a:t>
            </a:r>
          </a:p>
          <a:p>
            <a:pPr marL="400050" indent="-400050">
              <a:buFont typeface="Arial" panose="020B0604020202020204" pitchFamily="34" charset="0"/>
              <a:buChar char="•"/>
            </a:pPr>
            <a:r>
              <a:rPr lang="en-US" sz="1300" dirty="0" smtClean="0">
                <a:sym typeface="Wingdings" panose="05000000000000000000" pitchFamily="2" charset="2"/>
              </a:rPr>
              <a:t>Article methods: COVF-</a:t>
            </a:r>
            <a:r>
              <a:rPr lang="en-US" sz="1300" dirty="0" err="1" smtClean="0">
                <a:sym typeface="Wingdings" panose="05000000000000000000" pitchFamily="2" charset="2"/>
              </a:rPr>
              <a:t>Oversamp</a:t>
            </a:r>
            <a:r>
              <a:rPr lang="en-US" sz="1300" dirty="0" smtClean="0">
                <a:sym typeface="Wingdings" panose="05000000000000000000" pitchFamily="2" charset="2"/>
              </a:rPr>
              <a:t>, COV-</a:t>
            </a:r>
            <a:r>
              <a:rPr lang="en-US" sz="1300" dirty="0" err="1" smtClean="0">
                <a:sym typeface="Wingdings" panose="05000000000000000000" pitchFamily="2" charset="2"/>
              </a:rPr>
              <a:t>Qstat</a:t>
            </a:r>
            <a:r>
              <a:rPr lang="en-US" sz="1300" dirty="0" smtClean="0">
                <a:sym typeface="Wingdings" panose="05000000000000000000" pitchFamily="2" charset="2"/>
              </a:rPr>
              <a:t>, COVF-SRE</a:t>
            </a:r>
          </a:p>
          <a:p>
            <a:endParaRPr lang="en-US" sz="1300" b="1" dirty="0" smtClean="0">
              <a:sym typeface="Wingdings" panose="05000000000000000000" pitchFamily="2" charset="2"/>
            </a:endParaRPr>
          </a:p>
          <a:p>
            <a:r>
              <a:rPr lang="en-US" sz="1300" b="1" dirty="0" smtClean="0">
                <a:sym typeface="Wingdings" panose="05000000000000000000" pitchFamily="2" charset="2"/>
              </a:rPr>
              <a:t>Relevant references</a:t>
            </a:r>
            <a:endParaRPr lang="en-US" sz="1300" b="1" dirty="0">
              <a:sym typeface="Wingdings" panose="05000000000000000000" pitchFamily="2" charset="2"/>
            </a:endParaRPr>
          </a:p>
          <a:p>
            <a:pPr marL="285750" indent="-285750">
              <a:buFont typeface="Arial" panose="020B0604020202020204" pitchFamily="34" charset="0"/>
              <a:buChar char="•"/>
            </a:pPr>
            <a:r>
              <a:rPr lang="en-US" sz="1300" dirty="0" err="1" smtClean="0">
                <a:sym typeface="Wingdings" panose="05000000000000000000" pitchFamily="2" charset="2"/>
              </a:rPr>
              <a:t>Appice</a:t>
            </a:r>
            <a:r>
              <a:rPr lang="en-US" sz="1300" dirty="0" smtClean="0">
                <a:sym typeface="Wingdings" panose="05000000000000000000" pitchFamily="2" charset="2"/>
              </a:rPr>
              <a:t> 2014: Dealing with temporal and spatial correlations to classify outliers in geophysical data streams  forecasting-based method</a:t>
            </a:r>
          </a:p>
          <a:p>
            <a:pPr marL="285750" indent="-285750">
              <a:buFont typeface="Arial" panose="020B0604020202020204" pitchFamily="34" charset="0"/>
              <a:buChar char="•"/>
            </a:pPr>
            <a:r>
              <a:rPr lang="en-US" sz="1300" dirty="0" err="1" smtClean="0">
                <a:sym typeface="Wingdings" panose="05000000000000000000" pitchFamily="2" charset="2"/>
              </a:rPr>
              <a:t>Chatzigiannis</a:t>
            </a:r>
            <a:r>
              <a:rPr lang="en-US" sz="1300" dirty="0" smtClean="0">
                <a:sym typeface="Wingdings" panose="05000000000000000000" pitchFamily="2" charset="2"/>
              </a:rPr>
              <a:t> 2007: Diagnosing anomalies &amp; identifying faulty nodes  distributed sensor networks + training data</a:t>
            </a:r>
          </a:p>
          <a:p>
            <a:pPr marL="285750" indent="-285750">
              <a:buFont typeface="Arial" panose="020B0604020202020204" pitchFamily="34" charset="0"/>
              <a:buChar char="•"/>
            </a:pPr>
            <a:r>
              <a:rPr lang="en-US" sz="1300" dirty="0">
                <a:sym typeface="Wingdings" panose="05000000000000000000" pitchFamily="2" charset="2"/>
              </a:rPr>
              <a:t>Hill </a:t>
            </a:r>
            <a:r>
              <a:rPr lang="en-US" sz="1300" dirty="0" smtClean="0">
                <a:sym typeface="Wingdings" panose="05000000000000000000" pitchFamily="2" charset="2"/>
              </a:rPr>
              <a:t>2010: AD </a:t>
            </a:r>
            <a:r>
              <a:rPr lang="en-US" sz="1300" dirty="0">
                <a:sym typeface="Wingdings" panose="05000000000000000000" pitchFamily="2" charset="2"/>
              </a:rPr>
              <a:t>in streaming environmental sensor data</a:t>
            </a:r>
          </a:p>
          <a:p>
            <a:pPr marL="285750" indent="-285750">
              <a:buFont typeface="Arial" panose="020B0604020202020204" pitchFamily="34" charset="0"/>
              <a:buChar char="•"/>
            </a:pPr>
            <a:r>
              <a:rPr lang="en-US" sz="1300" b="1" dirty="0" err="1" smtClean="0">
                <a:sym typeface="Wingdings" panose="05000000000000000000" pitchFamily="2" charset="2"/>
              </a:rPr>
              <a:t>Harkat</a:t>
            </a:r>
            <a:r>
              <a:rPr lang="en-US" sz="1300" b="1" dirty="0" smtClean="0">
                <a:sym typeface="Wingdings" panose="05000000000000000000" pitchFamily="2" charset="2"/>
              </a:rPr>
              <a:t> 2006: an improved PCA scheme for sensor FDI: Application to an air quality monitoring network  training data</a:t>
            </a:r>
          </a:p>
          <a:p>
            <a:pPr marL="285750" indent="-285750">
              <a:buFont typeface="Arial" panose="020B0604020202020204" pitchFamily="34" charset="0"/>
              <a:buChar char="•"/>
            </a:pPr>
            <a:r>
              <a:rPr lang="en-US" sz="1300" dirty="0" err="1" smtClean="0">
                <a:sym typeface="Wingdings" panose="05000000000000000000" pitchFamily="2" charset="2"/>
              </a:rPr>
              <a:t>Harrou</a:t>
            </a:r>
            <a:r>
              <a:rPr lang="en-US" sz="1300" dirty="0" smtClean="0">
                <a:sym typeface="Wingdings" panose="05000000000000000000" pitchFamily="2" charset="2"/>
              </a:rPr>
              <a:t> 2013: Detecting Abnormal Ozone Levels using PCA-based GLR Hypothesis testing  training data</a:t>
            </a:r>
          </a:p>
          <a:p>
            <a:pPr marL="285750" indent="-285750">
              <a:buFont typeface="Arial" panose="020B0604020202020204" pitchFamily="34" charset="0"/>
              <a:buChar char="•"/>
            </a:pPr>
            <a:r>
              <a:rPr lang="en-US" sz="1300" dirty="0" smtClean="0">
                <a:sym typeface="Wingdings" panose="05000000000000000000" pitchFamily="2" charset="2"/>
              </a:rPr>
              <a:t>Lee 2013: AD via online oversampling PCA</a:t>
            </a:r>
          </a:p>
          <a:p>
            <a:pPr marL="285750" indent="-285750">
              <a:buFont typeface="Arial" panose="020B0604020202020204" pitchFamily="34" charset="0"/>
              <a:buChar char="•"/>
            </a:pPr>
            <a:r>
              <a:rPr lang="en-US" sz="1300" dirty="0" smtClean="0">
                <a:sym typeface="Wingdings" panose="05000000000000000000" pitchFamily="2" charset="2"/>
              </a:rPr>
              <a:t>O’Reilly 2014: AD in wireless sensor networks in a non-stationary environment</a:t>
            </a:r>
          </a:p>
          <a:p>
            <a:pPr marL="285750" indent="-285750">
              <a:buFont typeface="Arial" panose="020B0604020202020204" pitchFamily="34" charset="0"/>
              <a:buChar char="•"/>
            </a:pPr>
            <a:r>
              <a:rPr lang="en-US" sz="1300" b="1" dirty="0" smtClean="0">
                <a:sym typeface="Wingdings" panose="05000000000000000000" pitchFamily="2" charset="2"/>
              </a:rPr>
              <a:t>Papadimitriou 2005: streaming pattern discovery in Multiple Time-Series</a:t>
            </a:r>
          </a:p>
          <a:p>
            <a:pPr marL="285750" indent="-285750">
              <a:buFont typeface="Arial" panose="020B0604020202020204" pitchFamily="34" charset="0"/>
              <a:buChar char="•"/>
            </a:pPr>
            <a:r>
              <a:rPr lang="en-US" sz="1300" dirty="0" err="1" smtClean="0">
                <a:sym typeface="Wingdings" panose="05000000000000000000" pitchFamily="2" charset="2"/>
              </a:rPr>
              <a:t>Sadik</a:t>
            </a:r>
            <a:r>
              <a:rPr lang="en-US" sz="1300" dirty="0" smtClean="0">
                <a:sym typeface="Wingdings" panose="05000000000000000000" pitchFamily="2" charset="2"/>
              </a:rPr>
              <a:t> 2013: Research issues in OD for data streams  survey</a:t>
            </a:r>
          </a:p>
          <a:p>
            <a:pPr marL="285750" indent="-285750">
              <a:buFont typeface="Arial" panose="020B0604020202020204" pitchFamily="34" charset="0"/>
              <a:buChar char="•"/>
            </a:pPr>
            <a:r>
              <a:rPr lang="en-US" sz="1300" dirty="0" smtClean="0">
                <a:sym typeface="Wingdings" panose="05000000000000000000" pitchFamily="2" charset="2"/>
              </a:rPr>
              <a:t>Zhang 2010: OD techniques for wireless sensor networks</a:t>
            </a:r>
          </a:p>
          <a:p>
            <a:pPr marL="285750" indent="-285750">
              <a:buFont typeface="Wingdings" panose="05000000000000000000" pitchFamily="2" charset="2"/>
              <a:buChar char="à"/>
            </a:pPr>
            <a:r>
              <a:rPr lang="en-US" sz="1300" dirty="0" smtClean="0">
                <a:sym typeface="Wingdings" panose="05000000000000000000" pitchFamily="2" charset="2"/>
              </a:rPr>
              <a:t>belong to sensor network AD: often not directly in scope because specific constraints</a:t>
            </a:r>
          </a:p>
          <a:p>
            <a:pPr marL="285750" indent="-285750">
              <a:buFont typeface="Wingdings" panose="05000000000000000000" pitchFamily="2" charset="2"/>
              <a:buChar char="à"/>
            </a:pPr>
            <a:r>
              <a:rPr lang="en-US" sz="1300" dirty="0" smtClean="0">
                <a:sym typeface="Wingdings" panose="05000000000000000000" pitchFamily="2" charset="2"/>
              </a:rPr>
              <a:t>Challenge when training data model  model may change: recomputed frequently or when change detected?</a:t>
            </a:r>
            <a:endParaRPr lang="en-US" sz="1300" dirty="0">
              <a:sym typeface="Wingdings" panose="05000000000000000000" pitchFamily="2" charset="2"/>
            </a:endParaRPr>
          </a:p>
          <a:p>
            <a:r>
              <a:rPr lang="en-US" sz="1300" b="1" i="1" dirty="0" smtClean="0">
                <a:sym typeface="Wingdings" panose="05000000000000000000" pitchFamily="2" charset="2"/>
              </a:rPr>
              <a:t>Training data  Out?</a:t>
            </a:r>
          </a:p>
        </p:txBody>
      </p:sp>
    </p:spTree>
    <p:extLst>
      <p:ext uri="{BB962C8B-B14F-4D97-AF65-F5344CB8AC3E}">
        <p14:creationId xmlns:p14="http://schemas.microsoft.com/office/powerpoint/2010/main" val="698227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Liu 2011: ST causal interactions in traffic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Trajectory data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1" y="1333558"/>
            <a:ext cx="11217498" cy="2246769"/>
          </a:xfrm>
          <a:prstGeom prst="rect">
            <a:avLst/>
          </a:prstGeom>
          <a:noFill/>
        </p:spPr>
        <p:txBody>
          <a:bodyPr wrap="square" rtlCol="0">
            <a:spAutoFit/>
          </a:bodyPr>
          <a:lstStyle/>
          <a:p>
            <a:r>
              <a:rPr lang="en-US" sz="1400" b="1" dirty="0" smtClean="0">
                <a:sym typeface="Wingdings" panose="05000000000000000000" pitchFamily="2" charset="2"/>
              </a:rPr>
              <a:t>Goal</a:t>
            </a:r>
            <a:r>
              <a:rPr lang="en-US" sz="1400" dirty="0" smtClean="0">
                <a:sym typeface="Wingdings" panose="05000000000000000000" pitchFamily="2" charset="2"/>
              </a:rPr>
              <a:t>: Detect causal relations between traffic outliers  causality trees given ST properties of detected outliers</a:t>
            </a:r>
          </a:p>
          <a:p>
            <a:pPr marL="285750" indent="-285750">
              <a:buFont typeface="Arial" panose="020B0604020202020204" pitchFamily="34" charset="0"/>
              <a:buChar char="•"/>
            </a:pPr>
            <a:r>
              <a:rPr lang="en-US" sz="1400" b="1" i="1" dirty="0" smtClean="0">
                <a:sym typeface="Wingdings" panose="05000000000000000000" pitchFamily="2" charset="2"/>
              </a:rPr>
              <a:t>Personal OD technique, not studied in details but looks like not affiliated to any category</a:t>
            </a:r>
          </a:p>
          <a:p>
            <a:pPr marL="285750" indent="-285750">
              <a:buFont typeface="Arial" panose="020B0604020202020204" pitchFamily="34" charset="0"/>
              <a:buChar char="•"/>
            </a:pPr>
            <a:r>
              <a:rPr lang="en-US" sz="1400" b="1" i="1" dirty="0" smtClean="0">
                <a:sym typeface="Wingdings" panose="05000000000000000000" pitchFamily="2" charset="2"/>
              </a:rPr>
              <a:t>Trajectories  OUT</a:t>
            </a:r>
            <a:endParaRPr lang="en-US" sz="1400" b="1" i="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regions with links between them / trajectory data</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OD</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“PCA results cannot capture volume heterogeneity and are very sensitive to parameter setting which are highly data dependent”</a:t>
            </a:r>
          </a:p>
        </p:txBody>
      </p:sp>
      <p:sp>
        <p:nvSpPr>
          <p:cNvPr id="2" name="Rectangle 1"/>
          <p:cNvSpPr/>
          <p:nvPr/>
        </p:nvSpPr>
        <p:spPr>
          <a:xfrm>
            <a:off x="491675" y="3026535"/>
            <a:ext cx="9824302" cy="5537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31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 Zhang 2012: Smarter OD and understanding… NYC taxi case study</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Looks for anomalous taxi trips based on reported distance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1" y="1333558"/>
            <a:ext cx="11217498" cy="2246769"/>
          </a:xfrm>
          <a:prstGeom prst="rect">
            <a:avLst/>
          </a:prstGeom>
          <a:noFill/>
        </p:spPr>
        <p:txBody>
          <a:bodyPr wrap="square" rtlCol="0">
            <a:spAutoFit/>
          </a:bodyPr>
          <a:lstStyle/>
          <a:p>
            <a:r>
              <a:rPr lang="en-US" sz="1400" b="1" dirty="0" smtClean="0">
                <a:sym typeface="Wingdings" panose="05000000000000000000" pitchFamily="2" charset="2"/>
              </a:rPr>
              <a:t>Goal</a:t>
            </a:r>
            <a:r>
              <a:rPr lang="en-US" sz="1400" dirty="0" smtClean="0">
                <a:sym typeface="Wingdings" panose="05000000000000000000" pitchFamily="2" charset="2"/>
              </a:rPr>
              <a:t>: outlier = taxi trip if the recorded distance is very different from shortest path  OUT</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pickup/</a:t>
            </a:r>
            <a:r>
              <a:rPr lang="en-US" sz="1400" dirty="0" err="1" smtClean="0">
                <a:sym typeface="Wingdings" panose="05000000000000000000" pitchFamily="2" charset="2"/>
              </a:rPr>
              <a:t>dropoff</a:t>
            </a:r>
            <a:r>
              <a:rPr lang="en-US" sz="1400" dirty="0" smtClean="0">
                <a:sym typeface="Wingdings" panose="05000000000000000000" pitchFamily="2" charset="2"/>
              </a:rPr>
              <a:t>/distance</a:t>
            </a:r>
          </a:p>
          <a:p>
            <a:pPr marL="742950" lvl="1" indent="-285750">
              <a:buFont typeface="Arial" panose="020B0604020202020204" pitchFamily="34" charset="0"/>
              <a:buChar char="•"/>
            </a:pPr>
            <a:r>
              <a:rPr lang="en-US" sz="1400" dirty="0" smtClean="0">
                <a:sym typeface="Wingdings" panose="05000000000000000000" pitchFamily="2" charset="2"/>
              </a:rPr>
              <a:t>pickup and </a:t>
            </a:r>
            <a:r>
              <a:rPr lang="en-US" sz="1400" dirty="0" err="1" smtClean="0">
                <a:sym typeface="Wingdings" panose="05000000000000000000" pitchFamily="2" charset="2"/>
              </a:rPr>
              <a:t>dropoff</a:t>
            </a:r>
            <a:r>
              <a:rPr lang="en-US" sz="1400" dirty="0" smtClean="0">
                <a:sym typeface="Wingdings" panose="05000000000000000000" pitchFamily="2" charset="2"/>
              </a:rPr>
              <a:t> locations snapped on closet street segment</a:t>
            </a:r>
          </a:p>
          <a:p>
            <a:pPr marL="285750" indent="-285750">
              <a:buFont typeface="Arial" panose="020B0604020202020204" pitchFamily="34" charset="0"/>
              <a:buChar char="•"/>
            </a:pPr>
            <a:r>
              <a:rPr lang="en-US" sz="1400" dirty="0" smtClean="0">
                <a:sym typeface="Wingdings" panose="05000000000000000000" pitchFamily="2" charset="2"/>
              </a:rPr>
              <a:t>Algorithm: computes shortest path</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OD</a:t>
            </a:r>
          </a:p>
          <a:p>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166M taxi trips in 2009</a:t>
            </a:r>
            <a:endParaRPr lang="en-US" sz="1400" dirty="0">
              <a:sym typeface="Wingdings" panose="05000000000000000000" pitchFamily="2" charset="2"/>
            </a:endParaRPr>
          </a:p>
        </p:txBody>
      </p:sp>
    </p:spTree>
    <p:extLst>
      <p:ext uri="{BB962C8B-B14F-4D97-AF65-F5344CB8AC3E}">
        <p14:creationId xmlns:p14="http://schemas.microsoft.com/office/powerpoint/2010/main" val="2529736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Brauckhoff</a:t>
              </a:r>
              <a:r>
                <a:rPr lang="en-US" sz="2903" b="1" dirty="0" smtClean="0">
                  <a:solidFill>
                    <a:srgbClr val="FFFFFF"/>
                  </a:solidFill>
                  <a:latin typeface="Calibri" panose="020F0502020204030204" pitchFamily="34" charset="0"/>
                </a:rPr>
                <a:t> 2009: Applying PCA for traffic AD: Problems and Solutions</a:t>
              </a:r>
            </a:p>
            <a:p>
              <a:r>
                <a:rPr lang="en-US" sz="2903" dirty="0">
                  <a:solidFill>
                    <a:srgbClr val="FFFFFF"/>
                  </a:solidFill>
                  <a:latin typeface="Calibri" panose="020F0502020204030204" pitchFamily="34" charset="0"/>
                  <a:sym typeface="Wingdings" panose="05000000000000000000" pitchFamily="2" charset="2"/>
                </a:rPr>
                <a:t> </a:t>
              </a:r>
              <a:r>
                <a:rPr lang="en-US" sz="2903" b="1" i="1" dirty="0">
                  <a:solidFill>
                    <a:srgbClr val="FFFFFF"/>
                  </a:solidFill>
                  <a:latin typeface="Calibri" panose="020F0502020204030204" pitchFamily="34" charset="0"/>
                  <a:sym typeface="Wingdings" panose="05000000000000000000" pitchFamily="2" charset="2"/>
                </a:rPr>
                <a:t>Computer network traffic, shows that if temp. </a:t>
              </a:r>
              <a:r>
                <a:rPr lang="en-US" sz="2903" b="1" i="1" dirty="0" err="1">
                  <a:solidFill>
                    <a:srgbClr val="FFFFFF"/>
                  </a:solidFill>
                  <a:latin typeface="Calibri" panose="020F0502020204030204" pitchFamily="34" charset="0"/>
                  <a:sym typeface="Wingdings" panose="05000000000000000000" pitchFamily="2" charset="2"/>
                </a:rPr>
                <a:t>correl</a:t>
              </a:r>
              <a:r>
                <a:rPr lang="en-US" sz="2903" b="1" i="1" dirty="0">
                  <a:solidFill>
                    <a:srgbClr val="FFFFFF"/>
                  </a:solidFill>
                  <a:latin typeface="Calibri" panose="020F0502020204030204" pitchFamily="34" charset="0"/>
                  <a:sym typeface="Wingdings" panose="05000000000000000000" pitchFamily="2" charset="2"/>
                </a:rPr>
                <a:t>  KL instead PCA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185761"/>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Point/Region/Context – Scoring </a:t>
            </a:r>
            <a:r>
              <a:rPr lang="en-US" sz="1400" dirty="0"/>
              <a:t>/</a:t>
            </a:r>
            <a:r>
              <a:rPr lang="en-US" sz="1400" dirty="0" smtClean="0"/>
              <a:t> Label – persistent/emergent – non-parametric</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Understand sensitivity of spatial PCA. Variant of spatial PCA developed: correlation across different metrics.</a:t>
            </a:r>
          </a:p>
          <a:p>
            <a:pPr marL="285750" indent="-285750">
              <a:buFont typeface="Arial" panose="020B0604020202020204" pitchFamily="34" charset="0"/>
              <a:buChar char="•"/>
            </a:pPr>
            <a:r>
              <a:rPr lang="en-US" sz="1400" dirty="0" smtClean="0">
                <a:sym typeface="Wingdings" panose="05000000000000000000" pitchFamily="2" charset="2"/>
              </a:rPr>
              <a:t>Main problem: PCA does not capture temporal correlation (breaks underlying hypothesis) solution = </a:t>
            </a:r>
            <a:r>
              <a:rPr lang="en-US" sz="1400" dirty="0" err="1" smtClean="0">
                <a:sym typeface="Wingdings" panose="05000000000000000000" pitchFamily="2" charset="2"/>
              </a:rPr>
              <a:t>Karhunen-Loeve</a:t>
            </a:r>
            <a:r>
              <a:rPr lang="en-US" sz="1400" dirty="0" smtClean="0">
                <a:sym typeface="Wingdings" panose="05000000000000000000" pitchFamily="2" charset="2"/>
              </a:rPr>
              <a:t> Transform</a:t>
            </a:r>
          </a:p>
          <a:p>
            <a:pPr marL="285750" indent="-285750">
              <a:buFont typeface="Arial" panose="020B0604020202020204" pitchFamily="34" charset="0"/>
              <a:buChar char="•"/>
            </a:pPr>
            <a:r>
              <a:rPr lang="en-US" sz="1400" dirty="0" smtClean="0">
                <a:sym typeface="Wingdings" panose="05000000000000000000" pitchFamily="2" charset="2"/>
              </a:rPr>
              <a:t>To explain: revisit PCA based AD from signal processing point of view</a:t>
            </a:r>
          </a:p>
          <a:p>
            <a:pPr marL="285750" indent="-285750">
              <a:buFont typeface="Arial" panose="020B0604020202020204" pitchFamily="34" charset="0"/>
              <a:buChar char="•"/>
            </a:pPr>
            <a:r>
              <a:rPr lang="en-US" sz="1400" dirty="0" smtClean="0">
                <a:sym typeface="Wingdings" panose="05000000000000000000" pitchFamily="2" charset="2"/>
              </a:rPr>
              <a:t>non-</a:t>
            </a:r>
            <a:r>
              <a:rPr lang="en-US" sz="1400" dirty="0" err="1" smtClean="0">
                <a:sym typeface="Wingdings" panose="05000000000000000000" pitchFamily="2" charset="2"/>
              </a:rPr>
              <a:t>stationarity</a:t>
            </a:r>
            <a:r>
              <a:rPr lang="en-US" sz="1400" dirty="0" smtClean="0">
                <a:sym typeface="Wingdings" panose="05000000000000000000" pitchFamily="2" charset="2"/>
              </a:rPr>
              <a:t> should be addressed by recalibration of model</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err="1" smtClean="0">
                <a:sym typeface="Wingdings" panose="05000000000000000000" pitchFamily="2" charset="2"/>
              </a:rPr>
              <a:t>Thoery</a:t>
            </a:r>
            <a:endParaRPr lang="en-US" sz="1400" b="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network data </a:t>
            </a:r>
            <a:r>
              <a:rPr lang="en-US" sz="1400" b="1" i="1" dirty="0" smtClean="0">
                <a:sym typeface="Wingdings" panose="05000000000000000000" pitchFamily="2" charset="2"/>
              </a:rPr>
              <a:t>can it be adapted  seems yes // Chawla 2012</a:t>
            </a:r>
            <a:endParaRPr lang="en-US" sz="1400" dirty="0" smtClean="0">
              <a:sym typeface="Wingdings" panose="05000000000000000000" pitchFamily="2" charset="2"/>
            </a:endParaRPr>
          </a:p>
          <a:p>
            <a:pPr marL="342900" indent="-342900">
              <a:buFont typeface="Arial" panose="020B0604020202020204" pitchFamily="34" charset="0"/>
              <a:buChar char="•"/>
            </a:pPr>
            <a:r>
              <a:rPr lang="en-US" sz="1400" dirty="0" smtClean="0">
                <a:sym typeface="Wingdings" panose="05000000000000000000" pitchFamily="2" charset="2"/>
              </a:rPr>
              <a:t>PCA only takes into account spatial correlations</a:t>
            </a:r>
          </a:p>
          <a:p>
            <a:pPr marL="342900" indent="-342900">
              <a:buFont typeface="Arial" panose="020B0604020202020204" pitchFamily="34" charset="0"/>
              <a:buChar char="•"/>
            </a:pPr>
            <a:r>
              <a:rPr lang="en-US" sz="1400" dirty="0" smtClean="0">
                <a:sym typeface="Wingdings" panose="05000000000000000000" pitchFamily="2" charset="2"/>
              </a:rPr>
              <a:t>KL transform should be applied instead  space and time correlations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endParaRPr lang="en-US" sz="1400" dirty="0" smtClean="0">
              <a:sym typeface="Wingdings" panose="05000000000000000000" pitchFamily="2" charset="2"/>
            </a:endParaRPr>
          </a:p>
          <a:p>
            <a:r>
              <a:rPr lang="en-US" sz="1400" b="1" dirty="0" smtClean="0">
                <a:sym typeface="Wingdings" panose="05000000000000000000" pitchFamily="2" charset="2"/>
              </a:rPr>
              <a:t>Signal processing view on PCA</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Two interpretation of PCA</a:t>
            </a:r>
          </a:p>
          <a:p>
            <a:pPr marL="857250" lvl="1" indent="-400050">
              <a:buFont typeface="+mj-lt"/>
              <a:buAutoNum type="romanLcPeriod"/>
            </a:pPr>
            <a:r>
              <a:rPr lang="en-US" sz="1400" dirty="0" smtClean="0">
                <a:sym typeface="Wingdings" panose="05000000000000000000" pitchFamily="2" charset="2"/>
              </a:rPr>
              <a:t>New coordinate system. Projection on 1</a:t>
            </a:r>
            <a:r>
              <a:rPr lang="en-US" sz="1400" baseline="30000" dirty="0" smtClean="0">
                <a:sym typeface="Wingdings" panose="05000000000000000000" pitchFamily="2" charset="2"/>
              </a:rPr>
              <a:t>st</a:t>
            </a:r>
            <a:r>
              <a:rPr lang="en-US" sz="1400" dirty="0" smtClean="0">
                <a:sym typeface="Wingdings" panose="05000000000000000000" pitchFamily="2" charset="2"/>
              </a:rPr>
              <a:t> coordinate contains greatest variance, 2</a:t>
            </a:r>
            <a:r>
              <a:rPr lang="en-US" sz="1400" baseline="30000" dirty="0" smtClean="0">
                <a:sym typeface="Wingdings" panose="05000000000000000000" pitchFamily="2" charset="2"/>
              </a:rPr>
              <a:t>nd</a:t>
            </a:r>
            <a:r>
              <a:rPr lang="en-US" sz="1400" dirty="0" smtClean="0">
                <a:sym typeface="Wingdings" panose="05000000000000000000" pitchFamily="2" charset="2"/>
              </a:rPr>
              <a:t>…</a:t>
            </a:r>
          </a:p>
          <a:p>
            <a:pPr marL="857250" lvl="1" indent="-400050">
              <a:buFont typeface="+mj-lt"/>
              <a:buAutoNum type="romanLcPeriod"/>
            </a:pPr>
            <a:r>
              <a:rPr lang="en-US" sz="1400" dirty="0" smtClean="0">
                <a:sym typeface="Wingdings" panose="05000000000000000000" pitchFamily="2" charset="2"/>
              </a:rPr>
              <a:t>Modeling technique using a finite number of terms of an orthogonal </a:t>
            </a:r>
            <a:r>
              <a:rPr lang="en-US" sz="1400" dirty="0" err="1" smtClean="0">
                <a:sym typeface="Wingdings" panose="05000000000000000000" pitchFamily="2" charset="2"/>
              </a:rPr>
              <a:t>serie</a:t>
            </a:r>
            <a:r>
              <a:rPr lang="en-US" sz="1400" dirty="0" smtClean="0">
                <a:sym typeface="Wingdings" panose="05000000000000000000" pitchFamily="2" charset="2"/>
              </a:rPr>
              <a:t> expansion of the signal with uncorrelated coefficient </a:t>
            </a:r>
            <a:r>
              <a:rPr lang="en-US" sz="1400" b="1" i="1" dirty="0" smtClean="0">
                <a:sym typeface="Wingdings" panose="05000000000000000000" pitchFamily="2" charset="2"/>
              </a:rPr>
              <a:t>???</a:t>
            </a:r>
          </a:p>
          <a:p>
            <a:pPr marL="400050" indent="-400050">
              <a:buFont typeface="Arial" panose="020B0604020202020204" pitchFamily="34" charset="0"/>
              <a:buChar char="•"/>
            </a:pPr>
            <a:r>
              <a:rPr lang="en-US" sz="1400" dirty="0" smtClean="0">
                <a:sym typeface="Wingdings" panose="05000000000000000000" pitchFamily="2" charset="2"/>
              </a:rPr>
              <a:t>AD often motivated by </a:t>
            </a:r>
            <a:r>
              <a:rPr lang="en-US" sz="1400" dirty="0" err="1" smtClean="0">
                <a:sym typeface="Wingdings" panose="05000000000000000000" pitchFamily="2" charset="2"/>
              </a:rPr>
              <a:t>i</a:t>
            </a:r>
            <a:r>
              <a:rPr lang="en-US" sz="1400" dirty="0" smtClean="0">
                <a:sym typeface="Wingdings" panose="05000000000000000000" pitchFamily="2" charset="2"/>
              </a:rPr>
              <a:t>.), however it should be motivated by ii.)  erroneous conceptions in literature</a:t>
            </a:r>
          </a:p>
          <a:p>
            <a:endParaRPr lang="en-US" sz="1400" dirty="0" smtClean="0">
              <a:sym typeface="Wingdings" panose="05000000000000000000" pitchFamily="2" charset="2"/>
            </a:endParaRPr>
          </a:p>
        </p:txBody>
      </p:sp>
      <p:sp>
        <p:nvSpPr>
          <p:cNvPr id="2" name="Rectangle 1"/>
          <p:cNvSpPr/>
          <p:nvPr/>
        </p:nvSpPr>
        <p:spPr>
          <a:xfrm>
            <a:off x="7263507" y="3302624"/>
            <a:ext cx="4597756" cy="86288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Being non-parametric</a:t>
            </a:r>
          </a:p>
          <a:p>
            <a:pPr algn="ctr"/>
            <a:r>
              <a:rPr lang="en-US" b="1" dirty="0" smtClean="0"/>
              <a:t>++ because more robust</a:t>
            </a:r>
          </a:p>
          <a:p>
            <a:pPr algn="ctr"/>
            <a:r>
              <a:rPr lang="en-US" b="1" dirty="0" smtClean="0"/>
              <a:t>-- because cannot injected prior knowledge</a:t>
            </a:r>
            <a:endParaRPr lang="en-US" b="1" dirty="0"/>
          </a:p>
        </p:txBody>
      </p:sp>
      <p:sp>
        <p:nvSpPr>
          <p:cNvPr id="7" name="Rectangle 6"/>
          <p:cNvSpPr/>
          <p:nvPr/>
        </p:nvSpPr>
        <p:spPr>
          <a:xfrm>
            <a:off x="9562385" y="10361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18638233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Brauckhoff</a:t>
              </a:r>
              <a:r>
                <a:rPr lang="en-US" sz="2903" b="1" dirty="0" smtClean="0">
                  <a:solidFill>
                    <a:srgbClr val="FFFFFF"/>
                  </a:solidFill>
                  <a:latin typeface="Calibri" panose="020F0502020204030204" pitchFamily="34" charset="0"/>
                </a:rPr>
                <a:t> 2009: Applying PCA for traffic AD: Problems and Solutions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theoretical</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3970318"/>
          </a:xfrm>
          <a:prstGeom prst="rect">
            <a:avLst/>
          </a:prstGeom>
          <a:noFill/>
        </p:spPr>
        <p:txBody>
          <a:bodyPr wrap="square" rtlCol="0">
            <a:spAutoFit/>
          </a:bodyPr>
          <a:lstStyle/>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a:t>
            </a:r>
            <a:r>
              <a:rPr lang="en-US" sz="1400" dirty="0" err="1" smtClean="0">
                <a:sym typeface="Wingdings" panose="05000000000000000000" pitchFamily="2" charset="2"/>
              </a:rPr>
              <a:t>Netflow</a:t>
            </a:r>
            <a:r>
              <a:rPr lang="en-US" sz="1400" dirty="0" smtClean="0">
                <a:sym typeface="Wingdings" panose="05000000000000000000" pitchFamily="2" charset="2"/>
              </a:rPr>
              <a:t> data, locations / 15min precision / 3 weeks in Aug 2007</a:t>
            </a:r>
          </a:p>
          <a:p>
            <a:pPr marL="285750" indent="-285750">
              <a:buFont typeface="Arial" panose="020B0604020202020204" pitchFamily="34" charset="0"/>
              <a:buChar char="•"/>
            </a:pPr>
            <a:r>
              <a:rPr lang="en-US" sz="1400" dirty="0" smtClean="0">
                <a:sym typeface="Wingdings" panose="05000000000000000000" pitchFamily="2" charset="2"/>
              </a:rPr>
              <a:t>One measurement day = 28 rows (attributes) x 96 cols (# of 15min time steps in a day)</a:t>
            </a:r>
          </a:p>
          <a:p>
            <a:pPr marL="285750" indent="-285750">
              <a:buFont typeface="Arial" panose="020B0604020202020204" pitchFamily="34" charset="0"/>
              <a:buChar char="•"/>
            </a:pPr>
            <a:r>
              <a:rPr lang="en-US" sz="1400" dirty="0" smtClean="0">
                <a:sym typeface="Wingdings" panose="05000000000000000000" pitchFamily="2" charset="2"/>
              </a:rPr>
              <a:t>Evaluation: ~100 anomalies identified visually by user</a:t>
            </a:r>
          </a:p>
          <a:p>
            <a:pPr marL="285750" indent="-285750">
              <a:buFont typeface="Arial" panose="020B0604020202020204" pitchFamily="34" charset="0"/>
              <a:buChar char="•"/>
            </a:pPr>
            <a:r>
              <a:rPr lang="en-US" sz="1400" dirty="0" smtClean="0">
                <a:sym typeface="Wingdings" panose="05000000000000000000" pitchFamily="2" charset="2"/>
              </a:rPr>
              <a:t>Building the model with 2 x 96 first measurements (2 days)  ST correlation matrix (see theoretical part)</a:t>
            </a:r>
          </a:p>
          <a:p>
            <a:pPr marL="742950" lvl="1" indent="-285750">
              <a:buFont typeface="Arial" panose="020B0604020202020204" pitchFamily="34" charset="0"/>
              <a:buChar char="•"/>
            </a:pPr>
            <a:r>
              <a:rPr lang="en-US" sz="1400" dirty="0" smtClean="0">
                <a:sym typeface="Wingdings" panose="05000000000000000000" pitchFamily="2" charset="2"/>
              </a:rPr>
              <a:t>Temporal correlation range set to N = 1..5 / classic PCA  N = 1 </a:t>
            </a:r>
            <a:r>
              <a:rPr lang="en-US" sz="1400" b="1" i="1" dirty="0" smtClean="0">
                <a:sym typeface="Wingdings" panose="05000000000000000000" pitchFamily="2" charset="2"/>
              </a:rPr>
              <a: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Then, SVD decomposition and consider the components which accounts for 95% variance</a:t>
            </a:r>
          </a:p>
          <a:p>
            <a:pPr marL="742950" lvl="1" indent="-285750">
              <a:buFont typeface="Arial" panose="020B0604020202020204" pitchFamily="34" charset="0"/>
              <a:buChar char="•"/>
            </a:pPr>
            <a:r>
              <a:rPr lang="en-US" sz="1400" dirty="0" smtClean="0">
                <a:sym typeface="Wingdings" panose="05000000000000000000" pitchFamily="2" charset="2"/>
              </a:rPr>
              <a:t>Compute prediction based on model X^</a:t>
            </a:r>
          </a:p>
          <a:p>
            <a:pPr marL="742950" lvl="1" indent="-285750">
              <a:buFont typeface="Arial" panose="020B0604020202020204" pitchFamily="34" charset="0"/>
              <a:buChar char="•"/>
            </a:pPr>
            <a:r>
              <a:rPr lang="en-US" sz="1400" dirty="0" smtClean="0">
                <a:sym typeface="Wingdings" panose="05000000000000000000" pitchFamily="2" charset="2"/>
              </a:rPr>
              <a:t>Square prediction error  Q = (X – X^)_T * (X – X^)</a:t>
            </a:r>
          </a:p>
          <a:p>
            <a:pPr marL="285750" indent="-285750">
              <a:buFont typeface="Arial" panose="020B0604020202020204" pitchFamily="34" charset="0"/>
              <a:buChar char="•"/>
            </a:pPr>
            <a:r>
              <a:rPr lang="en-US" sz="1400" dirty="0" smtClean="0">
                <a:sym typeface="Wingdings" panose="05000000000000000000" pitchFamily="2" charset="2"/>
              </a:rPr>
              <a:t>Decision variable: D = </a:t>
            </a:r>
            <a:r>
              <a:rPr lang="en-US" sz="1400" dirty="0" err="1" smtClean="0">
                <a:sym typeface="Wingdings" panose="05000000000000000000" pitchFamily="2" charset="2"/>
              </a:rPr>
              <a:t>Q^h</a:t>
            </a:r>
            <a:r>
              <a:rPr lang="en-US" sz="1400" dirty="0" smtClean="0">
                <a:sym typeface="Wingdings" panose="05000000000000000000" pitchFamily="2" charset="2"/>
              </a:rPr>
              <a:t> / theta</a:t>
            </a:r>
          </a:p>
          <a:p>
            <a:pPr marL="285750" indent="-285750">
              <a:buFont typeface="Wingdings" panose="05000000000000000000" pitchFamily="2" charset="2"/>
              <a:buChar char="à"/>
            </a:pPr>
            <a:r>
              <a:rPr lang="en-US" sz="1400" b="1" dirty="0" smtClean="0">
                <a:sym typeface="Wingdings" panose="05000000000000000000" pitchFamily="2" charset="2"/>
              </a:rPr>
              <a:t>Conclusions</a:t>
            </a:r>
            <a:r>
              <a:rPr lang="en-US" sz="1400" dirty="0" smtClean="0">
                <a:sym typeface="Wingdings" panose="05000000000000000000" pitchFamily="2" charset="2"/>
              </a:rPr>
              <a:t> </a:t>
            </a:r>
          </a:p>
          <a:p>
            <a:pPr marL="800100" lvl="1" indent="-342900">
              <a:buFont typeface="+mj-lt"/>
              <a:buAutoNum type="arabicPeriod"/>
            </a:pPr>
            <a:r>
              <a:rPr lang="en-US" sz="1400" dirty="0" smtClean="0">
                <a:sym typeface="Wingdings" panose="05000000000000000000" pitchFamily="2" charset="2"/>
              </a:rPr>
              <a:t>KL solves the problem if temporal and spatial correlation exist</a:t>
            </a:r>
          </a:p>
          <a:p>
            <a:pPr marL="800100" lvl="1" indent="-342900">
              <a:buFont typeface="+mj-lt"/>
              <a:buAutoNum type="arabicPeriod"/>
            </a:pPr>
            <a:r>
              <a:rPr lang="en-US" sz="1400" dirty="0" smtClean="0">
                <a:sym typeface="Wingdings" panose="05000000000000000000" pitchFamily="2" charset="2"/>
              </a:rPr>
              <a:t>Training model should be updated  frequent update or incremental PCA</a:t>
            </a:r>
          </a:p>
          <a:p>
            <a:pPr marL="285750" indent="-285750">
              <a:buFont typeface="Wingdings" panose="05000000000000000000" pitchFamily="2" charset="2"/>
              <a:buChar char="à"/>
            </a:pPr>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p>
          <a:p>
            <a:pPr marL="285750" indent="-285750">
              <a:buFont typeface="Arial" panose="020B0604020202020204" pitchFamily="34" charset="0"/>
              <a:buChar char="•"/>
            </a:pPr>
            <a:r>
              <a:rPr lang="en-US" sz="1400" dirty="0" err="1" smtClean="0">
                <a:sym typeface="Wingdings" panose="05000000000000000000" pitchFamily="2" charset="2"/>
              </a:rPr>
              <a:t>Lakhina</a:t>
            </a:r>
            <a:r>
              <a:rPr lang="en-US" sz="1400" dirty="0" smtClean="0">
                <a:sym typeface="Wingdings" panose="05000000000000000000" pitchFamily="2" charset="2"/>
              </a:rPr>
              <a:t> 2004: Diagnosing network-wide traffic anomalies  PCA for traffic</a:t>
            </a:r>
          </a:p>
          <a:p>
            <a:pPr marL="285750" indent="-285750">
              <a:buFont typeface="Arial" panose="020B0604020202020204" pitchFamily="34" charset="0"/>
              <a:buChar char="•"/>
            </a:pPr>
            <a:r>
              <a:rPr lang="en-US" sz="1400" dirty="0" err="1" smtClean="0">
                <a:sym typeface="Wingdings" panose="05000000000000000000" pitchFamily="2" charset="2"/>
              </a:rPr>
              <a:t>Lakhina</a:t>
            </a:r>
            <a:r>
              <a:rPr lang="en-US" sz="1400" dirty="0" smtClean="0">
                <a:sym typeface="Wingdings" panose="05000000000000000000" pitchFamily="2" charset="2"/>
              </a:rPr>
              <a:t> 2005: Mining anomalies using Traffic features distributions  extension of PCA 2004</a:t>
            </a:r>
          </a:p>
          <a:p>
            <a:pPr marL="285750" indent="-285750">
              <a:buFont typeface="Arial" panose="020B0604020202020204" pitchFamily="34" charset="0"/>
              <a:buChar char="•"/>
            </a:pPr>
            <a:r>
              <a:rPr lang="en-US" sz="1400" dirty="0" err="1" smtClean="0">
                <a:sym typeface="Wingdings" panose="05000000000000000000" pitchFamily="2" charset="2"/>
              </a:rPr>
              <a:t>Ringberg</a:t>
            </a:r>
            <a:r>
              <a:rPr lang="en-US" sz="1400" dirty="0" smtClean="0">
                <a:sym typeface="Wingdings" panose="05000000000000000000" pitchFamily="2" charset="2"/>
              </a:rPr>
              <a:t> 2007: Sensitivity of PCA for traffic anomaly detection  report instability problems, but no explanation</a:t>
            </a:r>
          </a:p>
        </p:txBody>
      </p:sp>
      <p:sp>
        <p:nvSpPr>
          <p:cNvPr id="2" name="Rectangle 1"/>
          <p:cNvSpPr/>
          <p:nvPr/>
        </p:nvSpPr>
        <p:spPr>
          <a:xfrm>
            <a:off x="6096000" y="2910626"/>
            <a:ext cx="3992451" cy="65682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Before applying PCA, get mean to 0</a:t>
            </a:r>
            <a:endParaRPr lang="en-US" b="1" dirty="0"/>
          </a:p>
        </p:txBody>
      </p:sp>
      <p:sp>
        <p:nvSpPr>
          <p:cNvPr id="4" name="Rectangle 3"/>
          <p:cNvSpPr/>
          <p:nvPr/>
        </p:nvSpPr>
        <p:spPr>
          <a:xfrm>
            <a:off x="2472744" y="5705341"/>
            <a:ext cx="6748529" cy="9015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idea: use KL transform with PCA / SVD, otherwise errors</a:t>
            </a:r>
          </a:p>
          <a:p>
            <a:pPr algn="ctr"/>
            <a:r>
              <a:rPr lang="en-US" b="1" dirty="0" smtClean="0">
                <a:sym typeface="Wingdings" panose="05000000000000000000" pitchFamily="2" charset="2"/>
              </a:rPr>
              <a:t> Chawla uses L_T * L with L = count link matrix / does not uses KL</a:t>
            </a:r>
            <a:endParaRPr lang="en-US" b="1" dirty="0"/>
          </a:p>
        </p:txBody>
      </p:sp>
      <p:sp>
        <p:nvSpPr>
          <p:cNvPr id="8" name="Rectangle 7"/>
          <p:cNvSpPr/>
          <p:nvPr/>
        </p:nvSpPr>
        <p:spPr>
          <a:xfrm>
            <a:off x="9562385" y="10361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1822059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Jiang 2011: Wavelet-based detection approach to Traffic Anomalies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Computer traffic, ST, very unclear, can be adapted?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832092"/>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Spectral Wavelet category – Point location?? No location?? / point interval time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detect network attacks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Packet and continuous wavelet transform</a:t>
            </a:r>
          </a:p>
          <a:p>
            <a:pPr marL="285750" indent="-285750">
              <a:buFont typeface="Arial" panose="020B0604020202020204" pitchFamily="34" charset="0"/>
              <a:buChar char="•"/>
            </a:pPr>
            <a:r>
              <a:rPr lang="en-US" sz="1400" dirty="0" smtClean="0">
                <a:sym typeface="Wingdings" panose="05000000000000000000" pitchFamily="2" charset="2"/>
              </a:rPr>
              <a:t>Can detect long-time duration anomaly and short-time sudden anomalies and middle-high frequency anomalies</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 for wavelet packet</a:t>
            </a:r>
          </a:p>
          <a:p>
            <a:pPr marL="800100" lvl="1" indent="-342900">
              <a:buFont typeface="+mj-lt"/>
              <a:buAutoNum type="arabicPeriod"/>
            </a:pPr>
            <a:r>
              <a:rPr lang="en-US" sz="1400" dirty="0" smtClean="0">
                <a:sym typeface="Wingdings" panose="05000000000000000000" pitchFamily="2" charset="2"/>
              </a:rPr>
              <a:t>decomposition </a:t>
            </a:r>
          </a:p>
          <a:p>
            <a:pPr marL="800100" lvl="1" indent="-342900">
              <a:buFont typeface="+mj-lt"/>
              <a:buAutoNum type="arabicPeriod"/>
            </a:pPr>
            <a:r>
              <a:rPr lang="en-US" sz="1400" dirty="0" smtClean="0">
                <a:sym typeface="Wingdings" panose="05000000000000000000" pitchFamily="2" charset="2"/>
              </a:rPr>
              <a:t>reconstruction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Time of the attack on the network (but no location indicated  </a:t>
            </a:r>
            <a:r>
              <a:rPr lang="en-US" sz="1400" b="1" i="1" dirty="0" smtClean="0">
                <a:sym typeface="Wingdings" panose="05000000000000000000" pitchFamily="2" charset="2"/>
              </a:rPr>
              <a:t>unclear</a:t>
            </a:r>
            <a:r>
              <a:rPr lang="en-US" sz="1400" dirty="0" smtClean="0">
                <a:sym typeface="Wingdings" panose="05000000000000000000" pitchFamily="2" charset="2"/>
              </a:rPr>
              <a:t>)</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 semisynthetic data from Abilene network </a:t>
            </a:r>
            <a:r>
              <a:rPr lang="en-US" sz="1400" dirty="0" err="1" smtClean="0">
                <a:sym typeface="Wingdings" panose="05000000000000000000" pitchFamily="2" charset="2"/>
              </a:rPr>
              <a:t>backgroun</a:t>
            </a:r>
            <a:r>
              <a:rPr lang="en-US" sz="1400" dirty="0" smtClean="0">
                <a:sym typeface="Wingdings" panose="05000000000000000000" pitchFamily="2" charset="2"/>
              </a:rPr>
              <a:t> </a:t>
            </a:r>
          </a:p>
          <a:p>
            <a:pPr lvl="1"/>
            <a:r>
              <a:rPr lang="en-US" sz="1400" dirty="0" smtClean="0">
                <a:sym typeface="Wingdings" panose="05000000000000000000" pitchFamily="2" charset="2"/>
              </a:rPr>
              <a:t> anomaly profiles superimposed to real traffic traces, </a:t>
            </a:r>
            <a:r>
              <a:rPr lang="en-US" sz="1400" dirty="0" err="1" smtClean="0">
                <a:sym typeface="Wingdings" panose="05000000000000000000" pitchFamily="2" charset="2"/>
              </a:rPr>
              <a:t>DDoS</a:t>
            </a:r>
            <a:r>
              <a:rPr lang="en-US" sz="1400" dirty="0" smtClean="0">
                <a:sym typeface="Wingdings" panose="05000000000000000000" pitchFamily="2" charset="2"/>
              </a:rPr>
              <a:t> network attacks simulated </a:t>
            </a:r>
            <a:r>
              <a:rPr lang="en-US" sz="1400" b="1" i="1" dirty="0" smtClean="0">
                <a:sym typeface="Wingdings" panose="05000000000000000000" pitchFamily="2" charset="2"/>
              </a:rPr>
              <a:t>(??)</a:t>
            </a:r>
          </a:p>
          <a:p>
            <a:pPr marL="285750" indent="-285750">
              <a:buFont typeface="Arial" panose="020B0604020202020204" pitchFamily="34" charset="0"/>
              <a:buChar char="•"/>
            </a:pPr>
            <a:r>
              <a:rPr lang="en-US" sz="1400" dirty="0" smtClean="0">
                <a:sym typeface="Wingdings" panose="05000000000000000000" pitchFamily="2" charset="2"/>
              </a:rPr>
              <a:t>Comparison to PCA AD of </a:t>
            </a:r>
            <a:r>
              <a:rPr lang="en-US" sz="1400" dirty="0" err="1" smtClean="0">
                <a:sym typeface="Wingdings" panose="05000000000000000000" pitchFamily="2" charset="2"/>
              </a:rPr>
              <a:t>Lakhina</a:t>
            </a:r>
            <a:r>
              <a:rPr lang="en-US" sz="1400" dirty="0" smtClean="0">
                <a:sym typeface="Wingdings" panose="05000000000000000000" pitchFamily="2" charset="2"/>
              </a:rPr>
              <a:t> 2004</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p:txBody>
      </p:sp>
      <p:sp>
        <p:nvSpPr>
          <p:cNvPr id="2" name="Rectangle 1"/>
          <p:cNvSpPr/>
          <p:nvPr/>
        </p:nvSpPr>
        <p:spPr>
          <a:xfrm>
            <a:off x="3296992" y="5267459"/>
            <a:ext cx="8412181" cy="137429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Has wavelet transform been applied on regular grid cell?</a:t>
            </a:r>
          </a:p>
          <a:p>
            <a:pPr marL="285750" indent="-285750" algn="ctr">
              <a:buFont typeface="Wingdings" panose="05000000000000000000" pitchFamily="2" charset="2"/>
              <a:buChar char="à"/>
            </a:pPr>
            <a:r>
              <a:rPr lang="en-US" b="1" dirty="0" smtClean="0">
                <a:sym typeface="Wingdings" panose="05000000000000000000" pitchFamily="2" charset="2"/>
              </a:rPr>
              <a:t>PCA could be : quite clear in </a:t>
            </a:r>
            <a:r>
              <a:rPr lang="en-US" b="1" dirty="0" err="1" smtClean="0">
                <a:sym typeface="Wingdings" panose="05000000000000000000" pitchFamily="2" charset="2"/>
              </a:rPr>
              <a:t>Brauckhoff</a:t>
            </a:r>
            <a:r>
              <a:rPr lang="en-US" b="1" dirty="0" smtClean="0">
                <a:sym typeface="Wingdings" panose="05000000000000000000" pitchFamily="2" charset="2"/>
              </a:rPr>
              <a:t> 2009, check </a:t>
            </a:r>
            <a:r>
              <a:rPr lang="en-US" b="1" dirty="0" err="1" smtClean="0">
                <a:sym typeface="Wingdings" panose="05000000000000000000" pitchFamily="2" charset="2"/>
              </a:rPr>
              <a:t>Lakhina</a:t>
            </a:r>
            <a:r>
              <a:rPr lang="en-US" b="1" dirty="0" smtClean="0">
                <a:sym typeface="Wingdings" panose="05000000000000000000" pitchFamily="2" charset="2"/>
              </a:rPr>
              <a:t> 2004</a:t>
            </a:r>
          </a:p>
          <a:p>
            <a:pPr marL="285750" indent="-285750" algn="ctr">
              <a:buFont typeface="Wingdings" panose="05000000000000000000" pitchFamily="2" charset="2"/>
              <a:buChar char="à"/>
            </a:pPr>
            <a:r>
              <a:rPr lang="en-US" b="1" dirty="0" smtClean="0">
                <a:sym typeface="Wingdings" panose="05000000000000000000" pitchFamily="2" charset="2"/>
              </a:rPr>
              <a:t>Find article with clear wavelet applied to grid, maybe wavelet </a:t>
            </a:r>
            <a:r>
              <a:rPr lang="en-US" b="1" dirty="0" err="1" smtClean="0">
                <a:sym typeface="Wingdings" panose="05000000000000000000" pitchFamily="2" charset="2"/>
              </a:rPr>
              <a:t>meteo</a:t>
            </a:r>
            <a:r>
              <a:rPr lang="en-US" b="1" dirty="0" smtClean="0">
                <a:sym typeface="Wingdings" panose="05000000000000000000" pitchFamily="2" charset="2"/>
              </a:rPr>
              <a:t> data 2004</a:t>
            </a:r>
          </a:p>
          <a:p>
            <a:pPr marL="285750" indent="-285750" algn="ctr">
              <a:buFont typeface="Wingdings" panose="05000000000000000000" pitchFamily="2" charset="2"/>
              <a:buChar char="à"/>
            </a:pPr>
            <a:r>
              <a:rPr lang="en-US" b="1" dirty="0" err="1" smtClean="0">
                <a:sym typeface="Wingdings" panose="05000000000000000000" pitchFamily="2" charset="2"/>
              </a:rPr>
              <a:t>Kuang</a:t>
            </a:r>
            <a:r>
              <a:rPr lang="en-US" b="1" dirty="0" smtClean="0">
                <a:sym typeface="Wingdings" panose="05000000000000000000" pitchFamily="2" charset="2"/>
              </a:rPr>
              <a:t> 2015 mix PCA and wavelet right? </a:t>
            </a:r>
            <a:r>
              <a:rPr lang="en-US" b="1" i="1" dirty="0" smtClean="0">
                <a:sym typeface="Wingdings" panose="05000000000000000000" pitchFamily="2" charset="2"/>
              </a:rPr>
              <a:t>check</a:t>
            </a:r>
            <a:endParaRPr lang="en-US" b="1" dirty="0"/>
          </a:p>
        </p:txBody>
      </p:sp>
    </p:spTree>
    <p:extLst>
      <p:ext uri="{BB962C8B-B14F-4D97-AF65-F5344CB8AC3E}">
        <p14:creationId xmlns:p14="http://schemas.microsoft.com/office/powerpoint/2010/main" val="39841130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criteria overview</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74551" y="1009278"/>
            <a:ext cx="11217498" cy="5816977"/>
          </a:xfrm>
          <a:prstGeom prst="rect">
            <a:avLst/>
          </a:prstGeom>
          <a:noFill/>
        </p:spPr>
        <p:txBody>
          <a:bodyPr wrap="square" rtlCol="0">
            <a:spAutoFit/>
          </a:bodyPr>
          <a:lstStyle/>
          <a:p>
            <a:r>
              <a:rPr lang="en-US" sz="1200" b="1" dirty="0">
                <a:sym typeface="Wingdings" panose="05000000000000000000" pitchFamily="2" charset="2"/>
              </a:rPr>
              <a:t>Space/Time/STOD: </a:t>
            </a:r>
            <a:r>
              <a:rPr lang="en-US" sz="1200" dirty="0">
                <a:sym typeface="Wingdings" panose="05000000000000000000" pitchFamily="2" charset="2"/>
              </a:rPr>
              <a:t>purely space  Image processing / purely temporal  parallel monitoring / ST  </a:t>
            </a:r>
            <a:r>
              <a:rPr lang="en-US" sz="1200" dirty="0" err="1">
                <a:sym typeface="Wingdings" panose="05000000000000000000" pitchFamily="2" charset="2"/>
              </a:rPr>
              <a:t>SaTScan</a:t>
            </a:r>
            <a:endParaRPr lang="en-US" sz="1200"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Time management</a:t>
            </a:r>
            <a:r>
              <a:rPr lang="en-US" sz="1200" dirty="0">
                <a:sym typeface="Wingdings" panose="05000000000000000000" pitchFamily="2" charset="2"/>
              </a:rPr>
              <a:t>: SOD each time step / fixed time window / Temporal variable neighborhood</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Event nature</a:t>
            </a:r>
            <a:r>
              <a:rPr lang="en-US" sz="1200" dirty="0">
                <a:sym typeface="Wingdings" panose="05000000000000000000" pitchFamily="2" charset="2"/>
              </a:rPr>
              <a:t>: persistent (does not change in time) </a:t>
            </a:r>
            <a:r>
              <a:rPr lang="en-US" sz="1200" dirty="0" err="1">
                <a:sym typeface="Wingdings" panose="05000000000000000000" pitchFamily="2" charset="2"/>
              </a:rPr>
              <a:t>vs</a:t>
            </a:r>
            <a:r>
              <a:rPr lang="en-US" sz="1200" dirty="0">
                <a:sym typeface="Wingdings" panose="05000000000000000000" pitchFamily="2" charset="2"/>
              </a:rPr>
              <a:t> emergent (may change in time)  requires outlier interval time </a:t>
            </a:r>
            <a:r>
              <a:rPr lang="en-US" sz="1200" dirty="0" smtClean="0">
                <a:sym typeface="Wingdings" panose="05000000000000000000" pitchFamily="2" charset="2"/>
              </a:rPr>
              <a:t>extension</a:t>
            </a:r>
            <a:endParaRPr lang="en-US" sz="1200" b="1" dirty="0" smtClean="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Outlier category:</a:t>
            </a:r>
            <a:r>
              <a:rPr lang="en-US" sz="1200" dirty="0" smtClean="0">
                <a:sym typeface="Wingdings" panose="05000000000000000000" pitchFamily="2" charset="2"/>
              </a:rPr>
              <a:t> NN-Distance / Clustering / Statistical / Spectral-PCA / Classification / Topology / Image processing  </a:t>
            </a:r>
            <a:r>
              <a:rPr lang="en-US" sz="1200" b="1" i="1" dirty="0" smtClean="0">
                <a:sym typeface="Wingdings" panose="05000000000000000000" pitchFamily="2" charset="2"/>
              </a:rPr>
              <a:t>non exclusive</a:t>
            </a:r>
          </a:p>
          <a:p>
            <a:endParaRPr lang="en-US" sz="1200" b="1" dirty="0" smtClean="0">
              <a:sym typeface="Wingdings" panose="05000000000000000000" pitchFamily="2" charset="2"/>
            </a:endParaRPr>
          </a:p>
          <a:p>
            <a:r>
              <a:rPr lang="en-US" sz="1200" b="1" dirty="0" smtClean="0">
                <a:sym typeface="Wingdings" panose="05000000000000000000" pitchFamily="2" charset="2"/>
              </a:rPr>
              <a:t>Supervision</a:t>
            </a:r>
            <a:r>
              <a:rPr lang="en-US" sz="1200" dirty="0" smtClean="0">
                <a:sym typeface="Wingdings" panose="05000000000000000000" pitchFamily="2" charset="2"/>
              </a:rPr>
              <a:t>: Focus unsupervised</a:t>
            </a:r>
            <a:endParaRPr lang="en-US" sz="1200" b="1"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Input Data:</a:t>
            </a:r>
            <a:r>
              <a:rPr lang="en-US" sz="1200" dirty="0" smtClean="0">
                <a:sym typeface="Wingdings" panose="05000000000000000000" pitchFamily="2" charset="2"/>
              </a:rPr>
              <a:t> point or grid TS</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Anomaly extension</a:t>
            </a:r>
          </a:p>
          <a:p>
            <a:pPr marL="285750" indent="-285750">
              <a:buFont typeface="Arial" panose="020B0604020202020204" pitchFamily="34" charset="0"/>
              <a:buChar char="•"/>
            </a:pPr>
            <a:r>
              <a:rPr lang="en-US" sz="1200" u="sng" dirty="0">
                <a:sym typeface="Wingdings" panose="05000000000000000000" pitchFamily="2" charset="2"/>
              </a:rPr>
              <a:t>Space extension</a:t>
            </a:r>
            <a:r>
              <a:rPr lang="en-US" sz="1200" dirty="0">
                <a:sym typeface="Wingdings" panose="05000000000000000000" pitchFamily="2" charset="2"/>
              </a:rPr>
              <a:t>: point / region</a:t>
            </a:r>
            <a:endParaRPr lang="en-US" sz="1200" b="1" dirty="0">
              <a:sym typeface="Wingdings" panose="05000000000000000000" pitchFamily="2" charset="2"/>
            </a:endParaRPr>
          </a:p>
          <a:p>
            <a:pPr marL="285750" indent="-285750">
              <a:buFont typeface="Arial" panose="020B0604020202020204" pitchFamily="34" charset="0"/>
              <a:buChar char="•"/>
            </a:pPr>
            <a:r>
              <a:rPr lang="en-US" sz="1200" u="sng" dirty="0" smtClean="0">
                <a:sym typeface="Wingdings" panose="05000000000000000000" pitchFamily="2" charset="2"/>
              </a:rPr>
              <a:t>Time extension</a:t>
            </a:r>
            <a:r>
              <a:rPr lang="en-US" sz="1200" b="1" dirty="0" smtClean="0">
                <a:sym typeface="Wingdings" panose="05000000000000000000" pitchFamily="2" charset="2"/>
              </a:rPr>
              <a:t>:</a:t>
            </a:r>
            <a:r>
              <a:rPr lang="en-US" sz="1200" dirty="0" smtClean="0">
                <a:sym typeface="Wingdings" panose="05000000000000000000" pitchFamily="2" charset="2"/>
              </a:rPr>
              <a:t> point / interval / periodic</a:t>
            </a:r>
          </a:p>
          <a:p>
            <a:endParaRPr lang="en-US" sz="1200" dirty="0" smtClean="0">
              <a:sym typeface="Wingdings" panose="05000000000000000000" pitchFamily="2" charset="2"/>
            </a:endParaRPr>
          </a:p>
          <a:p>
            <a:r>
              <a:rPr lang="en-US" sz="1200" b="1" dirty="0" smtClean="0">
                <a:sym typeface="Wingdings" panose="05000000000000000000" pitchFamily="2" charset="2"/>
              </a:rPr>
              <a:t>Global </a:t>
            </a:r>
            <a:r>
              <a:rPr lang="en-US" sz="1200" b="1" dirty="0" err="1" smtClean="0">
                <a:sym typeface="Wingdings" panose="05000000000000000000" pitchFamily="2" charset="2"/>
              </a:rPr>
              <a:t>vs</a:t>
            </a:r>
            <a:r>
              <a:rPr lang="en-US" sz="1200" b="1" dirty="0" smtClean="0">
                <a:sym typeface="Wingdings" panose="05000000000000000000" pitchFamily="2" charset="2"/>
              </a:rPr>
              <a:t> context</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Time context extension</a:t>
            </a:r>
          </a:p>
          <a:p>
            <a:pPr marL="285750" indent="-285750">
              <a:buFont typeface="Arial" panose="020B0604020202020204" pitchFamily="34" charset="0"/>
              <a:buChar char="•"/>
            </a:pPr>
            <a:r>
              <a:rPr lang="en-US" sz="1200" dirty="0" smtClean="0">
                <a:sym typeface="Wingdings" panose="05000000000000000000" pitchFamily="2" charset="2"/>
              </a:rPr>
              <a:t>Space context extension</a:t>
            </a:r>
            <a:endParaRPr lang="en-US" sz="1200"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Baseline</a:t>
            </a:r>
            <a:r>
              <a:rPr lang="en-US" sz="1200" dirty="0" smtClean="0">
                <a:sym typeface="Wingdings" panose="05000000000000000000" pitchFamily="2" charset="2"/>
              </a:rPr>
              <a:t>: mean / TS / Stat model &amp; </a:t>
            </a:r>
            <a:r>
              <a:rPr lang="en-US" sz="1200" b="1" dirty="0" smtClean="0">
                <a:sym typeface="Wingdings" panose="05000000000000000000" pitchFamily="2" charset="2"/>
              </a:rPr>
              <a:t>Comparison to baseline</a:t>
            </a:r>
            <a:r>
              <a:rPr lang="en-US" sz="1200" dirty="0" smtClean="0">
                <a:sym typeface="Wingdings" panose="05000000000000000000" pitchFamily="2" charset="2"/>
              </a:rPr>
              <a:t>: statistical test / difference</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Application / Application specific</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Online </a:t>
            </a:r>
            <a:r>
              <a:rPr lang="en-US" sz="1200" b="1" dirty="0" err="1" smtClean="0">
                <a:sym typeface="Wingdings" panose="05000000000000000000" pitchFamily="2" charset="2"/>
              </a:rPr>
              <a:t>vs</a:t>
            </a:r>
            <a:r>
              <a:rPr lang="en-US" sz="1200" b="1" dirty="0" smtClean="0">
                <a:sym typeface="Wingdings" panose="05000000000000000000" pitchFamily="2" charset="2"/>
              </a:rPr>
              <a:t> Offline monitoring  Offline P1</a:t>
            </a:r>
            <a:endParaRPr lang="en-US" sz="1200"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Scoring </a:t>
            </a:r>
            <a:r>
              <a:rPr lang="en-US" sz="1200" b="1" dirty="0" err="1" smtClean="0">
                <a:sym typeface="Wingdings" panose="05000000000000000000" pitchFamily="2" charset="2"/>
              </a:rPr>
              <a:t>vs</a:t>
            </a:r>
            <a:r>
              <a:rPr lang="en-US" sz="1200" b="1" dirty="0" smtClean="0">
                <a:sym typeface="Wingdings" panose="05000000000000000000" pitchFamily="2" charset="2"/>
              </a:rPr>
              <a:t> Label  </a:t>
            </a:r>
            <a:r>
              <a:rPr lang="en-US" sz="1200" dirty="0" smtClean="0">
                <a:sym typeface="Wingdings" panose="05000000000000000000" pitchFamily="2" charset="2"/>
              </a:rPr>
              <a:t>most labels can be seen as scoring</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Data preprocessing</a:t>
            </a:r>
          </a:p>
          <a:p>
            <a:endParaRPr lang="en-US" sz="1200" b="1" dirty="0">
              <a:sym typeface="Wingdings" panose="05000000000000000000" pitchFamily="2" charset="2"/>
            </a:endParaRPr>
          </a:p>
          <a:p>
            <a:r>
              <a:rPr lang="en-US" sz="1200" b="1" dirty="0" smtClean="0">
                <a:sym typeface="Wingdings" panose="05000000000000000000" pitchFamily="2" charset="2"/>
              </a:rPr>
              <a:t>Complexity</a:t>
            </a:r>
            <a:endParaRPr lang="en-US" sz="1200" b="1"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19911337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Lu 2004: Wavelet Fuzzy classification for Detecting &amp; Tracking Region Outliers in </a:t>
              </a:r>
              <a:r>
                <a:rPr lang="en-US" sz="2903" b="1" dirty="0" err="1" smtClean="0">
                  <a:solidFill>
                    <a:srgbClr val="FFFFFF"/>
                  </a:solidFill>
                  <a:latin typeface="Calibri" panose="020F0502020204030204" pitchFamily="34" charset="0"/>
                </a:rPr>
                <a:t>Meteo</a:t>
              </a:r>
              <a:r>
                <a:rPr lang="en-US" sz="2903" b="1" dirty="0" smtClean="0">
                  <a:solidFill>
                    <a:srgbClr val="FFFFFF"/>
                  </a:solidFill>
                  <a:latin typeface="Calibri" panose="020F0502020204030204" pitchFamily="34" charset="0"/>
                </a:rPr>
                <a:t> Data </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Great to understand use of Wavelet transform</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40158" y="935151"/>
            <a:ext cx="11537193" cy="547842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Spectral Wavelet-fuzzy classification </a:t>
            </a:r>
            <a:r>
              <a:rPr lang="en-US" sz="1400" b="1" dirty="0" smtClean="0"/>
              <a:t>Image Processing </a:t>
            </a:r>
            <a:r>
              <a:rPr lang="en-US" sz="1400" dirty="0" smtClean="0"/>
              <a:t>OD – </a:t>
            </a:r>
            <a:r>
              <a:rPr lang="en-US" sz="1400" b="1" i="1" dirty="0" smtClean="0"/>
              <a:t>Spatial OD applied to consecutive time frames </a:t>
            </a:r>
            <a:r>
              <a:rPr lang="en-US" sz="1400" dirty="0" smtClean="0"/>
              <a:t>– Region for single time tracked over different time steps – Scoring </a:t>
            </a:r>
            <a:r>
              <a:rPr lang="en-US" sz="1400" dirty="0"/>
              <a:t>/</a:t>
            </a:r>
            <a:r>
              <a:rPr lang="en-US" sz="1400" dirty="0" smtClean="0"/>
              <a:t> Label – arbitrary shape</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detect anomalous spatial regions in each time frame and then track the regions over time, small scale events like tornados &amp; hurricane</a:t>
            </a:r>
          </a:p>
          <a:p>
            <a:pPr lvl="1"/>
            <a:r>
              <a:rPr lang="en-US" sz="1400" dirty="0" smtClean="0">
                <a:sym typeface="Wingdings" panose="05000000000000000000" pitchFamily="2" charset="2"/>
              </a:rPr>
              <a:t> </a:t>
            </a:r>
            <a:r>
              <a:rPr lang="en-US" sz="1400" b="1" i="1" dirty="0" smtClean="0">
                <a:sym typeface="Wingdings" panose="05000000000000000000" pitchFamily="2" charset="2"/>
              </a:rPr>
              <a:t>region tracking well adapted to meteorological data: storm, precipitation clouds, trends… What about traffic data?</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Apply continuous wavelet transform along all </a:t>
            </a:r>
            <a:r>
              <a:rPr lang="en-US" sz="1400" b="1" dirty="0" smtClean="0">
                <a:sym typeface="Wingdings" panose="05000000000000000000" pitchFamily="2" charset="2"/>
              </a:rPr>
              <a:t>latitudes </a:t>
            </a:r>
            <a:r>
              <a:rPr lang="en-US" sz="1400" b="1" i="1" dirty="0" smtClean="0">
                <a:sym typeface="Wingdings" panose="05000000000000000000" pitchFamily="2" charset="2"/>
              </a:rPr>
              <a:t>designed for weather data </a:t>
            </a:r>
            <a:r>
              <a:rPr lang="en-US" sz="1400" dirty="0" smtClean="0">
                <a:sym typeface="Wingdings" panose="05000000000000000000" pitchFamily="2" charset="2"/>
              </a:rPr>
              <a:t> patterns appear</a:t>
            </a:r>
          </a:p>
          <a:p>
            <a:pPr marL="1257300" lvl="2" indent="-342900">
              <a:buFont typeface="Arial" panose="020B0604020202020204" pitchFamily="34" charset="0"/>
              <a:buChar char="•"/>
            </a:pPr>
            <a:r>
              <a:rPr lang="en-US" sz="1400" dirty="0" smtClean="0">
                <a:sym typeface="Wingdings" panose="05000000000000000000" pitchFamily="2" charset="2"/>
              </a:rPr>
              <a:t>Some parameters</a:t>
            </a:r>
          </a:p>
          <a:p>
            <a:pPr marL="1257300" lvl="2" indent="-342900">
              <a:buFont typeface="Arial" panose="020B0604020202020204" pitchFamily="34" charset="0"/>
              <a:buChar char="•"/>
            </a:pPr>
            <a:r>
              <a:rPr lang="en-US" sz="1400" dirty="0" smtClean="0">
                <a:sym typeface="Wingdings" panose="05000000000000000000" pitchFamily="2" charset="2"/>
              </a:rPr>
              <a:t>Good high-level explanation of wavelet transform intuition</a:t>
            </a:r>
          </a:p>
          <a:p>
            <a:pPr marL="1257300" lvl="2" indent="-342900">
              <a:buFont typeface="Arial" panose="020B0604020202020204" pitchFamily="34" charset="0"/>
              <a:buChar char="•"/>
            </a:pPr>
            <a:r>
              <a:rPr lang="en-US" sz="1400" dirty="0" smtClean="0">
                <a:sym typeface="Wingdings" panose="05000000000000000000" pitchFamily="2" charset="2"/>
              </a:rPr>
              <a:t>along latitude because </a:t>
            </a:r>
            <a:r>
              <a:rPr lang="en-US" sz="1400" dirty="0" err="1" smtClean="0">
                <a:sym typeface="Wingdings" panose="05000000000000000000" pitchFamily="2" charset="2"/>
              </a:rPr>
              <a:t>i</a:t>
            </a:r>
            <a:r>
              <a:rPr lang="en-US" sz="1400" dirty="0" smtClean="0">
                <a:sym typeface="Wingdings" panose="05000000000000000000" pitchFamily="2" charset="2"/>
              </a:rPr>
              <a:t>.) weather data scale on latitude &amp; ii.) variations along </a:t>
            </a:r>
            <a:r>
              <a:rPr lang="en-US" sz="1400" dirty="0" err="1" smtClean="0">
                <a:sym typeface="Wingdings" panose="05000000000000000000" pitchFamily="2" charset="2"/>
              </a:rPr>
              <a:t>longi</a:t>
            </a:r>
            <a:r>
              <a:rPr lang="en-US" sz="1400" dirty="0" smtClean="0">
                <a:sym typeface="Wingdings" panose="05000000000000000000" pitchFamily="2" charset="2"/>
              </a:rPr>
              <a:t> are mostly normal patterns // tropics </a:t>
            </a:r>
            <a:r>
              <a:rPr lang="en-US" sz="1400" dirty="0" err="1" smtClean="0">
                <a:sym typeface="Wingdings" panose="05000000000000000000" pitchFamily="2" charset="2"/>
              </a:rPr>
              <a:t>vs</a:t>
            </a:r>
            <a:r>
              <a:rPr lang="en-US" sz="1400" dirty="0" smtClean="0">
                <a:sym typeface="Wingdings" panose="05000000000000000000" pitchFamily="2" charset="2"/>
              </a:rPr>
              <a:t> high latitude</a:t>
            </a:r>
          </a:p>
          <a:p>
            <a:pPr marL="1257300" lvl="2" indent="-342900">
              <a:buFont typeface="Arial" panose="020B0604020202020204" pitchFamily="34" charset="0"/>
              <a:buChar char="•"/>
            </a:pPr>
            <a:r>
              <a:rPr lang="en-US" sz="1400" dirty="0" smtClean="0">
                <a:sym typeface="Wingdings" panose="05000000000000000000" pitchFamily="2" charset="2"/>
              </a:rPr>
              <a:t>Wavelet power mainly represent </a:t>
            </a:r>
            <a:r>
              <a:rPr lang="en-US" sz="1400" b="1" dirty="0" smtClean="0">
                <a:sym typeface="Wingdings" panose="05000000000000000000" pitchFamily="2" charset="2"/>
              </a:rPr>
              <a:t>variation</a:t>
            </a:r>
            <a:r>
              <a:rPr lang="en-US" sz="1400" dirty="0" smtClean="0">
                <a:sym typeface="Wingdings" panose="05000000000000000000" pitchFamily="2" charset="2"/>
              </a:rPr>
              <a:t> of signal =/= signal value </a:t>
            </a:r>
            <a:r>
              <a:rPr lang="en-US" sz="1400" b="1" i="1" dirty="0" smtClean="0">
                <a:sym typeface="Wingdings" panose="05000000000000000000" pitchFamily="2" charset="2"/>
              </a:rPr>
              <a:t>weather-designed</a:t>
            </a:r>
          </a:p>
          <a:p>
            <a:pPr marL="1257300" lvl="2" indent="-342900">
              <a:buFont typeface="Arial" panose="020B0604020202020204" pitchFamily="34" charset="0"/>
              <a:buChar char="•"/>
            </a:pPr>
            <a:r>
              <a:rPr lang="en-US" sz="1400" dirty="0" smtClean="0">
                <a:sym typeface="Wingdings" panose="05000000000000000000" pitchFamily="2" charset="2"/>
              </a:rPr>
              <a:t>Wavelet handles multi-scale  can focus on most interesting scale </a:t>
            </a:r>
            <a:r>
              <a:rPr lang="en-US" sz="1400" b="1" i="1" dirty="0" smtClean="0">
                <a:sym typeface="Wingdings" panose="05000000000000000000" pitchFamily="2" charset="2"/>
              </a:rPr>
              <a:t>interesting// </a:t>
            </a:r>
            <a:r>
              <a:rPr lang="en-US" sz="1400" b="1" i="1" dirty="0" err="1" smtClean="0">
                <a:sym typeface="Wingdings" panose="05000000000000000000" pitchFamily="2" charset="2"/>
              </a:rPr>
              <a:t>automaticly</a:t>
            </a:r>
            <a:r>
              <a:rPr lang="en-US" sz="1400" b="1" i="1" dirty="0" smtClean="0">
                <a:sym typeface="Wingdings" panose="05000000000000000000" pitchFamily="2" charset="2"/>
              </a:rPr>
              <a:t> calibrate grid resolution</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Image processing: edge detection with competitive fuzzy classifier  identifies outlier regions</a:t>
            </a:r>
          </a:p>
          <a:p>
            <a:pPr marL="1257300" lvl="2" indent="-342900">
              <a:buFont typeface="Arial" panose="020B0604020202020204" pitchFamily="34" charset="0"/>
              <a:buChar char="•"/>
            </a:pPr>
            <a:r>
              <a:rPr lang="en-US" sz="1400" dirty="0" smtClean="0">
                <a:sym typeface="Wingdings" panose="05000000000000000000" pitchFamily="2" charset="2"/>
              </a:rPr>
              <a:t>some </a:t>
            </a:r>
            <a:r>
              <a:rPr lang="en-US" sz="1400" dirty="0" err="1" smtClean="0">
                <a:sym typeface="Wingdings" panose="05000000000000000000" pitchFamily="2" charset="2"/>
              </a:rPr>
              <a:t>pre-processing:set</a:t>
            </a:r>
            <a:r>
              <a:rPr lang="en-US" sz="1400" dirty="0" smtClean="0">
                <a:sym typeface="Wingdings" panose="05000000000000000000" pitchFamily="2" charset="2"/>
              </a:rPr>
              <a:t> low values to 0…</a:t>
            </a:r>
          </a:p>
          <a:p>
            <a:pPr marL="1257300" lvl="2" indent="-342900">
              <a:buFont typeface="Arial" panose="020B0604020202020204" pitchFamily="34" charset="0"/>
              <a:buChar char="•"/>
            </a:pPr>
            <a:r>
              <a:rPr lang="en-US" sz="1400" b="1" i="1" dirty="0" smtClean="0">
                <a:sym typeface="Wingdings" panose="05000000000000000000" pitchFamily="2" charset="2"/>
              </a:rPr>
              <a:t>the pre-defined threshold is determined by domain experts</a:t>
            </a:r>
          </a:p>
          <a:p>
            <a:pPr marL="1257300" lvl="2" indent="-342900">
              <a:buFont typeface="Arial" panose="020B0604020202020204" pitchFamily="34" charset="0"/>
              <a:buChar char="•"/>
            </a:pPr>
            <a:r>
              <a:rPr lang="en-US" sz="1400" dirty="0" smtClean="0">
                <a:sym typeface="Wingdings" panose="05000000000000000000" pitchFamily="2" charset="2"/>
              </a:rPr>
              <a:t>Challenge: feature changes are usually gradual and hard to detect </a:t>
            </a:r>
            <a:r>
              <a:rPr lang="en-US" sz="1400" b="1" i="1" dirty="0" smtClean="0">
                <a:sym typeface="Wingdings" panose="05000000000000000000" pitchFamily="2" charset="2"/>
              </a:rPr>
              <a:t>what about taxi data?</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Region movement tracking: linking centers of outlier regions in consecutive frames</a:t>
            </a:r>
          </a:p>
          <a:p>
            <a:pPr marL="1257300" lvl="2" indent="-342900">
              <a:buFont typeface="Arial" panose="020B0604020202020204" pitchFamily="34" charset="0"/>
              <a:buChar char="•"/>
            </a:pPr>
            <a:r>
              <a:rPr lang="en-US" sz="1400" dirty="0" smtClean="0">
                <a:sym typeface="Wingdings" panose="05000000000000000000" pitchFamily="2" charset="2"/>
              </a:rPr>
              <a:t>Method to link region centers over timeframes not automated  </a:t>
            </a:r>
            <a:r>
              <a:rPr lang="en-US" sz="1400" b="1" i="1" dirty="0" smtClean="0">
                <a:sym typeface="Wingdings" panose="05000000000000000000" pitchFamily="2" charset="2"/>
              </a:rPr>
              <a:t>BIG LIMIT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Space regions for each time step  moving regions</a:t>
            </a:r>
          </a:p>
          <a:p>
            <a:endParaRPr lang="en-US" sz="1400" dirty="0">
              <a:sym typeface="Wingdings" panose="05000000000000000000" pitchFamily="2" charset="2"/>
            </a:endParaRPr>
          </a:p>
          <a:p>
            <a:endParaRPr lang="en-US" sz="1400" dirty="0" smtClean="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6690575" y="897717"/>
            <a:ext cx="3515932" cy="417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72755" y="5731271"/>
            <a:ext cx="5035640" cy="1114023"/>
          </a:xfrm>
          <a:prstGeom prst="rect">
            <a:avLst/>
          </a:prstGeom>
          <a:solidFill>
            <a:srgbClr val="00206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Global reflection: Wavelet transform could be used at each time step to obtain topological profile</a:t>
            </a:r>
          </a:p>
          <a:p>
            <a:pPr algn="ctr"/>
            <a:r>
              <a:rPr lang="en-US" b="1" dirty="0" smtClean="0">
                <a:sym typeface="Wingdings" panose="05000000000000000000" pitchFamily="2" charset="2"/>
              </a:rPr>
              <a:t> Then you can compare the </a:t>
            </a:r>
            <a:r>
              <a:rPr lang="en-US" b="1" dirty="0" err="1" smtClean="0">
                <a:sym typeface="Wingdings" panose="05000000000000000000" pitchFamily="2" charset="2"/>
              </a:rPr>
              <a:t>topo</a:t>
            </a:r>
            <a:r>
              <a:rPr lang="en-US" b="1" dirty="0" smtClean="0">
                <a:sym typeface="Wingdings" panose="05000000000000000000" pitchFamily="2" charset="2"/>
              </a:rPr>
              <a:t> profile with other time steps: consecutive or not</a:t>
            </a:r>
            <a:endParaRPr lang="en-US" b="1" dirty="0"/>
          </a:p>
        </p:txBody>
      </p:sp>
      <p:pic>
        <p:nvPicPr>
          <p:cNvPr id="5" name="Picture 4"/>
          <p:cNvPicPr>
            <a:picLocks noChangeAspect="1"/>
          </p:cNvPicPr>
          <p:nvPr/>
        </p:nvPicPr>
        <p:blipFill>
          <a:blip r:embed="rId3"/>
          <a:stretch>
            <a:fillRect/>
          </a:stretch>
        </p:blipFill>
        <p:spPr>
          <a:xfrm>
            <a:off x="9412912" y="4410846"/>
            <a:ext cx="2564439" cy="2290694"/>
          </a:xfrm>
          <a:prstGeom prst="rect">
            <a:avLst/>
          </a:prstGeom>
        </p:spPr>
      </p:pic>
      <p:sp>
        <p:nvSpPr>
          <p:cNvPr id="9" name="Rectangle 8"/>
          <p:cNvSpPr/>
          <p:nvPr/>
        </p:nvSpPr>
        <p:spPr>
          <a:xfrm>
            <a:off x="8499340" y="2212563"/>
            <a:ext cx="2841759" cy="550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 Image processing OD</a:t>
            </a:r>
          </a:p>
        </p:txBody>
      </p:sp>
    </p:spTree>
    <p:extLst>
      <p:ext uri="{BB962C8B-B14F-4D97-AF65-F5344CB8AC3E}">
        <p14:creationId xmlns:p14="http://schemas.microsoft.com/office/powerpoint/2010/main" val="1336492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Lu 2004: Wavelet Fuzzy classification for Detecting &amp; Tracking Region Outliers in </a:t>
              </a:r>
              <a:r>
                <a:rPr lang="en-US" sz="2903" b="1" dirty="0" err="1" smtClean="0">
                  <a:solidFill>
                    <a:srgbClr val="FFFFFF"/>
                  </a:solidFill>
                  <a:latin typeface="Calibri" panose="020F0502020204030204" pitchFamily="34" charset="0"/>
                </a:rPr>
                <a:t>Meteo</a:t>
              </a:r>
              <a:r>
                <a:rPr lang="en-US" sz="2903" b="1" dirty="0" smtClean="0">
                  <a:solidFill>
                    <a:srgbClr val="FFFFFF"/>
                  </a:solidFill>
                  <a:latin typeface="Calibri" panose="020F0502020204030204" pitchFamily="34" charset="0"/>
                </a:rPr>
                <a:t> </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tracks manually 1 region outlier on very short time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334397"/>
            <a:ext cx="11537193" cy="3754874"/>
          </a:xfrm>
          <a:prstGeom prst="rect">
            <a:avLst/>
          </a:prstGeom>
          <a:noFill/>
        </p:spPr>
        <p:txBody>
          <a:bodyPr wrap="square" rtlCol="0">
            <a:spAutoFit/>
          </a:bodyPr>
          <a:lstStyle/>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Data: </a:t>
            </a:r>
            <a:r>
              <a:rPr lang="en-US" sz="1400" dirty="0" smtClean="0">
                <a:sym typeface="Wingdings" panose="05000000000000000000" pitchFamily="2" charset="2"/>
              </a:rPr>
              <a:t>earth with 1degree x 1degree spatial resolution </a:t>
            </a:r>
            <a:r>
              <a:rPr lang="en-US" sz="1400" dirty="0">
                <a:sym typeface="Wingdings" panose="05000000000000000000" pitchFamily="2" charset="2"/>
              </a:rPr>
              <a:t>/ </a:t>
            </a:r>
            <a:r>
              <a:rPr lang="en-US" sz="1400" dirty="0" smtClean="0">
                <a:sym typeface="Wingdings" panose="05000000000000000000" pitchFamily="2" charset="2"/>
              </a:rPr>
              <a:t>6 hour time resolution / 1 day studied Sept 18 2003  hurricane Isabel </a:t>
            </a:r>
            <a:r>
              <a:rPr lang="en-US" sz="1400" b="1" i="1" dirty="0" smtClean="0">
                <a:sym typeface="Wingdings" panose="05000000000000000000" pitchFamily="2" charset="2"/>
              </a:rPr>
              <a:t> </a:t>
            </a:r>
          </a:p>
          <a:p>
            <a:pPr lvl="1"/>
            <a:r>
              <a:rPr lang="en-US" sz="1400" b="1" i="1" dirty="0" smtClean="0">
                <a:sym typeface="Wingdings" panose="05000000000000000000" pitchFamily="2" charset="2"/>
              </a:rPr>
              <a:t> very limited time, only single region studied = hurricane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detect movement of hurricane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Time Window:  </a:t>
            </a:r>
          </a:p>
          <a:p>
            <a:pPr marL="285750" indent="-285750">
              <a:buFont typeface="Arial" panose="020B0604020202020204" pitchFamily="34" charset="0"/>
              <a:buChar char="•"/>
            </a:pPr>
            <a:r>
              <a:rPr lang="en-US" sz="1400" dirty="0">
                <a:sym typeface="Wingdings" panose="05000000000000000000" pitchFamily="2" charset="2"/>
              </a:rPr>
              <a:t>Events found:</a:t>
            </a:r>
          </a:p>
          <a:p>
            <a:pPr marL="285750" indent="-285750">
              <a:buFont typeface="Arial" panose="020B0604020202020204" pitchFamily="34" charset="0"/>
              <a:buChar char="•"/>
            </a:pPr>
            <a:r>
              <a:rPr lang="en-US" sz="1400" dirty="0">
                <a:sym typeface="Wingdings" panose="05000000000000000000" pitchFamily="2" charset="2"/>
              </a:rPr>
              <a:t>Computation:</a:t>
            </a:r>
          </a:p>
          <a:p>
            <a:endParaRPr lang="en-US" sz="1400" b="1" dirty="0" smtClean="0">
              <a:sym typeface="Wingdings" panose="05000000000000000000" pitchFamily="2" charset="2"/>
            </a:endParaRPr>
          </a:p>
          <a:p>
            <a:r>
              <a:rPr lang="en-US" sz="1400" b="1" dirty="0" smtClean="0">
                <a:sym typeface="Wingdings" panose="05000000000000000000" pitchFamily="2" charset="2"/>
              </a:rPr>
              <a:t>Relevant references  interesting if investigating spatial processing</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Edge detection</a:t>
            </a:r>
          </a:p>
          <a:p>
            <a:pPr marL="742950" lvl="1" indent="-285750">
              <a:buFont typeface="Arial" panose="020B0604020202020204" pitchFamily="34" charset="0"/>
              <a:buChar char="•"/>
            </a:pPr>
            <a:r>
              <a:rPr lang="en-US" sz="1400" dirty="0" err="1" smtClean="0">
                <a:sym typeface="Wingdings" panose="05000000000000000000" pitchFamily="2" charset="2"/>
              </a:rPr>
              <a:t>Efford</a:t>
            </a:r>
            <a:r>
              <a:rPr lang="en-US" sz="1400" dirty="0" smtClean="0">
                <a:sym typeface="Wingdings" panose="05000000000000000000" pitchFamily="2" charset="2"/>
              </a:rPr>
              <a:t> 2005: Digital Image Processing</a:t>
            </a:r>
          </a:p>
          <a:p>
            <a:pPr marL="742950" lvl="1" indent="-285750">
              <a:buFont typeface="Arial" panose="020B0604020202020204" pitchFamily="34" charset="0"/>
              <a:buChar char="•"/>
            </a:pPr>
            <a:r>
              <a:rPr lang="en-US" sz="1400" dirty="0" err="1" smtClean="0">
                <a:sym typeface="Wingdings" panose="05000000000000000000" pitchFamily="2" charset="2"/>
              </a:rPr>
              <a:t>Gose</a:t>
            </a:r>
            <a:r>
              <a:rPr lang="en-US" sz="1400" dirty="0" smtClean="0">
                <a:sym typeface="Wingdings" panose="05000000000000000000" pitchFamily="2" charset="2"/>
              </a:rPr>
              <a:t> 96: Pattern Recognition and Image Analysis</a:t>
            </a:r>
            <a:endParaRPr lang="en-US" sz="1400"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Russo 92, 93: fuzzy rules for edge detection</a:t>
            </a:r>
          </a:p>
          <a:p>
            <a:pPr marL="742950" lvl="1" indent="-285750">
              <a:buFont typeface="Arial" panose="020B0604020202020204" pitchFamily="34" charset="0"/>
              <a:buChar char="•"/>
            </a:pPr>
            <a:r>
              <a:rPr lang="en-US" sz="1400" dirty="0" smtClean="0">
                <a:sym typeface="Wingdings" panose="05000000000000000000" pitchFamily="2" charset="2"/>
              </a:rPr>
              <a:t>Looney 97: Edge detection by neural network</a:t>
            </a:r>
          </a:p>
          <a:p>
            <a:pPr marL="285750" indent="-285750">
              <a:buFont typeface="Arial" panose="020B0604020202020204" pitchFamily="34" charset="0"/>
              <a:buChar char="•"/>
            </a:pPr>
            <a:r>
              <a:rPr lang="en-US" sz="1400" b="1" dirty="0" err="1" smtClean="0">
                <a:sym typeface="Wingdings" panose="05000000000000000000" pitchFamily="2" charset="2"/>
              </a:rPr>
              <a:t>Sheikholeslami</a:t>
            </a:r>
            <a:r>
              <a:rPr lang="en-US" sz="1400" b="1" dirty="0" smtClean="0">
                <a:sym typeface="Wingdings" panose="05000000000000000000" pitchFamily="2" charset="2"/>
              </a:rPr>
              <a:t>  98: </a:t>
            </a:r>
            <a:r>
              <a:rPr lang="en-US" sz="1400" b="1" i="1" dirty="0" err="1" smtClean="0">
                <a:sym typeface="Wingdings" panose="05000000000000000000" pitchFamily="2" charset="2"/>
              </a:rPr>
              <a:t>Wavecluster</a:t>
            </a:r>
            <a:r>
              <a:rPr lang="en-US" sz="1400" b="1" dirty="0" smtClean="0">
                <a:sym typeface="Wingdings" panose="05000000000000000000" pitchFamily="2" charset="2"/>
              </a:rPr>
              <a:t> – a multi-resolution clustering approach for very large spatial databases  clustering of wavelet-transformed data</a:t>
            </a:r>
          </a:p>
          <a:p>
            <a:pPr marL="285750" indent="-285750">
              <a:buFont typeface="Arial" panose="020B0604020202020204" pitchFamily="34" charset="0"/>
              <a:buChar char="•"/>
            </a:pPr>
            <a:r>
              <a:rPr lang="en-US" sz="1400" b="1" dirty="0" smtClean="0">
                <a:sym typeface="Wingdings" panose="05000000000000000000" pitchFamily="2" charset="2"/>
              </a:rPr>
              <a:t>Zhao 2003: Detecting Region Outliers in Meteorological data  wavelet &amp; statistical analysis</a:t>
            </a:r>
            <a:endParaRPr lang="en-US" sz="1400" b="1" dirty="0">
              <a:sym typeface="Wingdings" panose="05000000000000000000" pitchFamily="2" charset="2"/>
            </a:endParaRPr>
          </a:p>
          <a:p>
            <a:r>
              <a:rPr lang="en-US" sz="1400" b="1" dirty="0" smtClean="0">
                <a:sym typeface="Wingdings" panose="05000000000000000000" pitchFamily="2" charset="2"/>
              </a:rPr>
              <a:t> </a:t>
            </a:r>
            <a:r>
              <a:rPr lang="en-US" sz="1400" b="1" i="1" dirty="0" smtClean="0">
                <a:sym typeface="Wingdings" panose="05000000000000000000" pitchFamily="2" charset="2"/>
              </a:rPr>
              <a:t>Only SPATIAL methods</a:t>
            </a:r>
          </a:p>
        </p:txBody>
      </p:sp>
    </p:spTree>
    <p:extLst>
      <p:ext uri="{BB962C8B-B14F-4D97-AF65-F5344CB8AC3E}">
        <p14:creationId xmlns:p14="http://schemas.microsoft.com/office/powerpoint/2010/main" val="261454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focus on scope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Good overview of ST-Clustering, efficient paper</a:t>
              </a:r>
              <a:endParaRPr lang="en-US" sz="2903" b="1" i="1" dirty="0">
                <a:solidFill>
                  <a:srgbClr val="FFFFFF"/>
                </a:solidFill>
                <a:latin typeface="Calibri" panose="020F0502020204030204" pitchFamily="34" charset="0"/>
              </a:endParaRPr>
            </a:p>
          </p:txBody>
        </p:sp>
      </p:grpSp>
      <p:sp>
        <p:nvSpPr>
          <p:cNvPr id="2" name="Rectangle 1"/>
          <p:cNvSpPr/>
          <p:nvPr/>
        </p:nvSpPr>
        <p:spPr>
          <a:xfrm>
            <a:off x="6435144" y="1867437"/>
            <a:ext cx="5756856" cy="116121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What technique to choose to do OD or ROD?</a:t>
            </a:r>
          </a:p>
          <a:p>
            <a:pPr algn="ctr"/>
            <a:r>
              <a:rPr lang="en-US" b="1" dirty="0" smtClean="0">
                <a:sym typeface="Wingdings" panose="05000000000000000000" pitchFamily="2" charset="2"/>
              </a:rPr>
              <a:t> different ways to use clustering // </a:t>
            </a:r>
            <a:r>
              <a:rPr lang="en-US" b="1" dirty="0" err="1" smtClean="0">
                <a:sym typeface="Wingdings" panose="05000000000000000000" pitchFamily="2" charset="2"/>
              </a:rPr>
              <a:t>Chandola</a:t>
            </a:r>
            <a:r>
              <a:rPr lang="en-US" b="1" dirty="0" smtClean="0">
                <a:sym typeface="Wingdings" panose="05000000000000000000" pitchFamily="2" charset="2"/>
              </a:rPr>
              <a:t>: </a:t>
            </a:r>
            <a:r>
              <a:rPr lang="en-US" b="1" dirty="0" err="1" smtClean="0">
                <a:sym typeface="Wingdings" panose="05000000000000000000" pitchFamily="2" charset="2"/>
              </a:rPr>
              <a:t>i</a:t>
            </a:r>
            <a:r>
              <a:rPr lang="en-US" b="1" dirty="0" smtClean="0">
                <a:sym typeface="Wingdings" panose="05000000000000000000" pitchFamily="2" charset="2"/>
              </a:rPr>
              <a:t>.) </a:t>
            </a:r>
            <a:r>
              <a:rPr lang="en-US" b="1" dirty="0" err="1" smtClean="0">
                <a:sym typeface="Wingdings" panose="05000000000000000000" pitchFamily="2" charset="2"/>
              </a:rPr>
              <a:t>unclustered</a:t>
            </a:r>
            <a:r>
              <a:rPr lang="en-US" b="1" dirty="0" smtClean="0">
                <a:sym typeface="Wingdings" panose="05000000000000000000" pitchFamily="2" charset="2"/>
              </a:rPr>
              <a:t> points, ii.) </a:t>
            </a:r>
            <a:r>
              <a:rPr lang="en-US" b="1" dirty="0" err="1" smtClean="0">
                <a:sym typeface="Wingdings" panose="05000000000000000000" pitchFamily="2" charset="2"/>
              </a:rPr>
              <a:t>extremal</a:t>
            </a:r>
            <a:r>
              <a:rPr lang="en-US" b="1" dirty="0" smtClean="0">
                <a:sym typeface="Wingdings" panose="05000000000000000000" pitchFamily="2" charset="2"/>
              </a:rPr>
              <a:t> points in clusters, iii.) outlier clusters</a:t>
            </a:r>
            <a:endParaRPr lang="en-US" b="1" dirty="0"/>
          </a:p>
        </p:txBody>
      </p:sp>
      <p:sp>
        <p:nvSpPr>
          <p:cNvPr id="7" name="TextBox 6"/>
          <p:cNvSpPr txBox="1"/>
          <p:nvPr/>
        </p:nvSpPr>
        <p:spPr>
          <a:xfrm>
            <a:off x="460129" y="1070484"/>
            <a:ext cx="11537193" cy="5909310"/>
          </a:xfrm>
          <a:prstGeom prst="rect">
            <a:avLst/>
          </a:prstGeom>
          <a:noFill/>
        </p:spPr>
        <p:txBody>
          <a:bodyPr wrap="square" rtlCol="0">
            <a:spAutoFit/>
          </a:bodyPr>
          <a:lstStyle/>
          <a:p>
            <a:r>
              <a:rPr lang="en-US" sz="1400" b="1" dirty="0" smtClean="0">
                <a:sym typeface="Wingdings" panose="05000000000000000000" pitchFamily="2" charset="2"/>
              </a:rPr>
              <a:t>Type of data</a:t>
            </a:r>
            <a:r>
              <a:rPr lang="en-US" sz="1400" dirty="0" smtClean="0">
                <a:sym typeface="Wingdings" panose="05000000000000000000" pitchFamily="2" charset="2"/>
              </a:rPr>
              <a:t> </a:t>
            </a:r>
          </a:p>
          <a:p>
            <a:pPr marL="285750" indent="-285750">
              <a:buFont typeface="Arial" panose="020B0604020202020204" pitchFamily="34" charset="0"/>
              <a:buChar char="•"/>
            </a:pPr>
            <a:r>
              <a:rPr lang="en-US" sz="1400" dirty="0" smtClean="0">
                <a:sym typeface="Wingdings" panose="05000000000000000000" pitchFamily="2" charset="2"/>
              </a:rPr>
              <a:t>Events data: space-time point data, only ST attributes  </a:t>
            </a:r>
            <a:r>
              <a:rPr lang="en-US" sz="1400" b="1" i="1" dirty="0" smtClean="0">
                <a:sym typeface="Wingdings" panose="05000000000000000000" pitchFamily="2" charset="2"/>
              </a:rPr>
              <a:t>out or maybe adaptable? Do not consider the case when points have a count value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Geo-referenced data items // space time series – space points are identified &amp; non-ST attribute  scope</a:t>
            </a:r>
          </a:p>
          <a:p>
            <a:pPr marL="285750" indent="-285750">
              <a:buFont typeface="Arial" panose="020B0604020202020204" pitchFamily="34" charset="0"/>
              <a:buChar char="•"/>
            </a:pPr>
            <a:r>
              <a:rPr lang="en-US" sz="1400" dirty="0" smtClean="0">
                <a:sym typeface="Wingdings" panose="05000000000000000000" pitchFamily="2" charset="2"/>
              </a:rPr>
              <a:t>Moving object // trajectories  </a:t>
            </a:r>
            <a:r>
              <a:rPr lang="en-US" sz="1400" b="1" i="1" dirty="0" smtClean="0">
                <a:sym typeface="Wingdings" panose="05000000000000000000" pitchFamily="2" charset="2"/>
              </a:rPr>
              <a:t>out</a:t>
            </a:r>
          </a:p>
          <a:p>
            <a:endParaRPr lang="en-US" sz="1400" dirty="0" smtClean="0">
              <a:sym typeface="Wingdings" panose="05000000000000000000" pitchFamily="2" charset="2"/>
            </a:endParaRPr>
          </a:p>
          <a:p>
            <a:r>
              <a:rPr lang="en-US" sz="1400" b="1" dirty="0" smtClean="0">
                <a:sym typeface="Wingdings" panose="05000000000000000000" pitchFamily="2" charset="2"/>
              </a:rPr>
              <a:t>Spatial clustering</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Classical 2d vector clustering (or 3d for spatial attributes + one count)</a:t>
            </a:r>
          </a:p>
          <a:p>
            <a:pPr marL="342900" indent="-342900">
              <a:buFont typeface="+mj-lt"/>
              <a:buAutoNum type="arabicPeriod"/>
            </a:pP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Distance-based  do not fit spatial data well</a:t>
            </a:r>
          </a:p>
          <a:p>
            <a:pPr marL="857250" lvl="1" indent="-400050">
              <a:buFont typeface="+mj-lt"/>
              <a:buAutoNum type="romanLcPeriod"/>
            </a:pPr>
            <a:r>
              <a:rPr lang="en-US" sz="1400" dirty="0" smtClean="0">
                <a:sym typeface="Wingdings" panose="05000000000000000000" pitchFamily="2" charset="2"/>
              </a:rPr>
              <a:t>need number of clusters</a:t>
            </a:r>
          </a:p>
          <a:p>
            <a:pPr marL="857250" lvl="1" indent="-400050">
              <a:buFont typeface="+mj-lt"/>
              <a:buAutoNum type="romanLcPeriod"/>
            </a:pPr>
            <a:r>
              <a:rPr lang="en-US" sz="1400" dirty="0" smtClean="0">
                <a:sym typeface="Wingdings" panose="05000000000000000000" pitchFamily="2" charset="2"/>
              </a:rPr>
              <a:t>allocate all object to clusters and never identify noise </a:t>
            </a:r>
            <a:r>
              <a:rPr lang="en-US" sz="1400" b="1" i="1" dirty="0" smtClean="0">
                <a:sym typeface="Wingdings" panose="05000000000000000000" pitchFamily="2" charset="2"/>
              </a:rPr>
              <a:t>not a problem for ii and iii </a:t>
            </a:r>
            <a:r>
              <a:rPr lang="en-US" sz="1400" b="1" i="1" dirty="0" err="1" smtClean="0">
                <a:sym typeface="Wingdings" panose="05000000000000000000" pitchFamily="2" charset="2"/>
              </a:rPr>
              <a:t>Chandola</a:t>
            </a:r>
            <a:endParaRPr lang="en-US" sz="1400" b="1" i="1" dirty="0" smtClean="0">
              <a:sym typeface="Wingdings" panose="05000000000000000000" pitchFamily="2" charset="2"/>
            </a:endParaRPr>
          </a:p>
          <a:p>
            <a:pPr marL="400050" indent="-400050">
              <a:buFont typeface="+mj-lt"/>
              <a:buAutoNum type="arabicPeriod"/>
            </a:pPr>
            <a:endParaRPr lang="en-US" sz="1400" dirty="0" smtClean="0">
              <a:sym typeface="Wingdings" panose="05000000000000000000" pitchFamily="2" charset="2"/>
            </a:endParaRPr>
          </a:p>
          <a:p>
            <a:pPr marL="400050" indent="-400050">
              <a:buFont typeface="+mj-lt"/>
              <a:buAutoNum type="arabicPeriod"/>
            </a:pPr>
            <a:r>
              <a:rPr lang="en-US" sz="1400" dirty="0" smtClean="0">
                <a:sym typeface="Wingdings" panose="05000000000000000000" pitchFamily="2" charset="2"/>
              </a:rPr>
              <a:t>Density-based  two main algorithms</a:t>
            </a:r>
          </a:p>
          <a:p>
            <a:pPr marL="857250" lvl="1" indent="-400050">
              <a:buFont typeface="+mj-lt"/>
              <a:buAutoNum type="romanLcPeriod"/>
            </a:pPr>
            <a:r>
              <a:rPr lang="en-US" sz="1400" dirty="0" smtClean="0">
                <a:sym typeface="Wingdings" panose="05000000000000000000" pitchFamily="2" charset="2"/>
              </a:rPr>
              <a:t>DBSCAN: </a:t>
            </a:r>
            <a:r>
              <a:rPr lang="en-US" sz="1400" dirty="0" err="1" smtClean="0">
                <a:sym typeface="Wingdings" panose="05000000000000000000" pitchFamily="2" charset="2"/>
              </a:rPr>
              <a:t>densitity</a:t>
            </a:r>
            <a:r>
              <a:rPr lang="en-US" sz="1400" dirty="0" smtClean="0">
                <a:sym typeface="Wingdings" panose="05000000000000000000" pitchFamily="2" charset="2"/>
              </a:rPr>
              <a:t> based spatial clustering of applications with noise</a:t>
            </a:r>
          </a:p>
          <a:p>
            <a:pPr marL="857250" lvl="1" indent="-400050">
              <a:buFont typeface="+mj-lt"/>
              <a:buAutoNum type="romanLcPeriod"/>
            </a:pPr>
            <a:r>
              <a:rPr lang="en-US" sz="1400" dirty="0" smtClean="0">
                <a:sym typeface="Wingdings" panose="05000000000000000000" pitchFamily="2" charset="2"/>
              </a:rPr>
              <a:t>OPTICS: ordering points to identify the clustering structure / comes from DBSCAN</a:t>
            </a:r>
          </a:p>
          <a:p>
            <a:pPr marL="857250" lvl="1" indent="-400050">
              <a:buFont typeface="Arial" panose="020B0604020202020204" pitchFamily="34" charset="0"/>
              <a:buChar char="•"/>
            </a:pPr>
            <a:r>
              <a:rPr lang="en-US" sz="1400" dirty="0" smtClean="0">
                <a:sym typeface="Wingdings" panose="05000000000000000000" pitchFamily="2" charset="2"/>
              </a:rPr>
              <a:t>Common features</a:t>
            </a:r>
          </a:p>
          <a:p>
            <a:pPr marL="1314450" lvl="2" indent="-400050">
              <a:buFont typeface="Arial" panose="020B0604020202020204" pitchFamily="34" charset="0"/>
              <a:buChar char="•"/>
            </a:pPr>
            <a:r>
              <a:rPr lang="en-US" sz="1400" dirty="0">
                <a:sym typeface="Wingdings" panose="05000000000000000000" pitchFamily="2" charset="2"/>
              </a:rPr>
              <a:t>D</a:t>
            </a:r>
            <a:r>
              <a:rPr lang="en-US" sz="1400" dirty="0" smtClean="0">
                <a:sym typeface="Wingdings" panose="05000000000000000000" pitchFamily="2" charset="2"/>
              </a:rPr>
              <a:t>ensity function  computes distance of objects to allocate them into clusters  </a:t>
            </a:r>
            <a:r>
              <a:rPr lang="en-US" sz="1400" b="1" dirty="0" smtClean="0">
                <a:sym typeface="Wingdings" panose="05000000000000000000" pitchFamily="2" charset="2"/>
              </a:rPr>
              <a:t>can be designed for specific purpose</a:t>
            </a:r>
            <a:endParaRPr lang="en-US" sz="1400" dirty="0" smtClean="0">
              <a:sym typeface="Wingdings" panose="05000000000000000000" pitchFamily="2" charset="2"/>
            </a:endParaRPr>
          </a:p>
          <a:p>
            <a:pPr marL="1314450" lvl="2" indent="-400050">
              <a:buFont typeface="Arial" panose="020B0604020202020204" pitchFamily="34" charset="0"/>
              <a:buChar char="•"/>
            </a:pPr>
            <a:r>
              <a:rPr lang="en-US" sz="1400" dirty="0" smtClean="0">
                <a:sym typeface="Wingdings" panose="05000000000000000000" pitchFamily="2" charset="2"/>
              </a:rPr>
              <a:t>Two parameters: distance threshold and minimum number of neighbors which can make an object a cluster or noise</a:t>
            </a:r>
          </a:p>
          <a:p>
            <a:pPr marL="857250" lvl="1" indent="-400050">
              <a:buFont typeface="Arial" panose="020B0604020202020204" pitchFamily="34" charset="0"/>
              <a:buChar char="•"/>
            </a:pPr>
            <a:r>
              <a:rPr lang="en-US" sz="1400" dirty="0" smtClean="0">
                <a:sym typeface="Wingdings" panose="05000000000000000000" pitchFamily="2" charset="2"/>
              </a:rPr>
              <a:t>Main difference: order of visiting objects</a:t>
            </a:r>
          </a:p>
          <a:p>
            <a:pPr marL="1314450" lvl="2" indent="-400050">
              <a:buFont typeface="Arial" panose="020B0604020202020204" pitchFamily="34" charset="0"/>
              <a:buChar char="•"/>
            </a:pPr>
            <a:r>
              <a:rPr lang="en-US" sz="1400" dirty="0" smtClean="0">
                <a:sym typeface="Wingdings" panose="05000000000000000000" pitchFamily="2" charset="2"/>
              </a:rPr>
              <a:t>OPTICS visit objects in ordered distance from visited objects  not sensitive to parameters and good noise tolerance</a:t>
            </a:r>
          </a:p>
          <a:p>
            <a:pPr marL="1314450" lvl="2" indent="-400050">
              <a:buFont typeface="Arial" panose="020B0604020202020204" pitchFamily="34" charset="0"/>
              <a:buChar char="•"/>
            </a:pPr>
            <a:r>
              <a:rPr lang="en-US" sz="1400" dirty="0" smtClean="0">
                <a:sym typeface="Wingdings" panose="05000000000000000000" pitchFamily="2" charset="2"/>
              </a:rPr>
              <a:t>OPTICS recognize hierarchical clusters and perform well even when clusters have different densities =/= DBSCAN</a:t>
            </a:r>
          </a:p>
          <a:p>
            <a:pPr marL="857250" lvl="1" indent="-400050">
              <a:buFont typeface="Arial" panose="020B0604020202020204" pitchFamily="34" charset="0"/>
              <a:buChar char="•"/>
            </a:pPr>
            <a:r>
              <a:rPr lang="en-US" sz="1400" b="1" i="1" dirty="0" smtClean="0">
                <a:sym typeface="Wingdings" panose="05000000000000000000" pitchFamily="2" charset="2"/>
              </a:rPr>
              <a:t>In grid data, density is uniform?</a:t>
            </a:r>
            <a:endParaRPr lang="en-US" sz="1400" b="1" i="1" dirty="0">
              <a:sym typeface="Wingdings" panose="05000000000000000000" pitchFamily="2" charset="2"/>
            </a:endParaRPr>
          </a:p>
          <a:p>
            <a:r>
              <a:rPr lang="en-US" sz="1400" dirty="0" smtClean="0">
                <a:sym typeface="Wingdings" panose="05000000000000000000" pitchFamily="2" charset="2"/>
              </a:rPr>
              <a:t>ST-DBSCAN  transform ST data to multidimensional vectors and then apply generic clustering like k-means on data</a:t>
            </a:r>
          </a:p>
          <a:p>
            <a:pPr marL="342900" indent="-342900">
              <a:buFont typeface="+mj-lt"/>
              <a:buAutoNum type="arabicPeriod"/>
            </a:pPr>
            <a:r>
              <a:rPr lang="en-US" sz="1400" dirty="0" smtClean="0">
                <a:sym typeface="Wingdings" panose="05000000000000000000" pitchFamily="2" charset="2"/>
              </a:rPr>
              <a:t>Other not cited in article</a:t>
            </a:r>
          </a:p>
          <a:p>
            <a:pPr marL="342900" indent="-342900">
              <a:buFont typeface="Arial" panose="020B0604020202020204" pitchFamily="34" charset="0"/>
              <a:buChar char="•"/>
            </a:pPr>
            <a:r>
              <a:rPr lang="en-US" sz="1400" dirty="0" smtClean="0">
                <a:sym typeface="Wingdings" panose="05000000000000000000" pitchFamily="2" charset="2"/>
              </a:rPr>
              <a:t>CLARANS for space cluster // K-</a:t>
            </a:r>
            <a:r>
              <a:rPr lang="en-US" sz="1400" dirty="0" err="1" smtClean="0">
                <a:sym typeface="Wingdings" panose="05000000000000000000" pitchFamily="2" charset="2"/>
              </a:rPr>
              <a:t>Medoid</a:t>
            </a:r>
            <a:endParaRPr lang="en-US" sz="1400" dirty="0" smtClean="0">
              <a:sym typeface="Wingdings" panose="05000000000000000000" pitchFamily="2" charset="2"/>
            </a:endParaRPr>
          </a:p>
          <a:p>
            <a:pPr marL="342900" indent="-342900">
              <a:buFont typeface="+mj-lt"/>
              <a:buAutoNum type="arabicPeriod"/>
            </a:pPr>
            <a:endParaRPr lang="en-US" sz="1400" dirty="0" smtClean="0">
              <a:sym typeface="Wingdings" panose="05000000000000000000" pitchFamily="2" charset="2"/>
            </a:endParaRPr>
          </a:p>
          <a:p>
            <a:endParaRPr lang="en-US" sz="1400" dirty="0">
              <a:sym typeface="Wingdings" panose="05000000000000000000" pitchFamily="2" charset="2"/>
            </a:endParaRPr>
          </a:p>
        </p:txBody>
      </p:sp>
      <p:sp>
        <p:nvSpPr>
          <p:cNvPr id="4" name="Rectangle 3"/>
          <p:cNvSpPr/>
          <p:nvPr/>
        </p:nvSpPr>
        <p:spPr>
          <a:xfrm>
            <a:off x="6728073" y="3513607"/>
            <a:ext cx="5105400" cy="543238"/>
          </a:xfrm>
          <a:prstGeom prst="rect">
            <a:avLst/>
          </a:prstGeom>
          <a:solidFill>
            <a:srgbClr val="00206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CCL: ST clustering by DBSCAN or OPTICS (or regular 3-d vector clustering methods)</a:t>
            </a:r>
            <a:endParaRPr lang="en-US" b="1" dirty="0"/>
          </a:p>
        </p:txBody>
      </p:sp>
      <p:sp>
        <p:nvSpPr>
          <p:cNvPr id="9" name="Rectangle 8"/>
          <p:cNvSpPr/>
          <p:nvPr/>
        </p:nvSpPr>
        <p:spPr>
          <a:xfrm>
            <a:off x="9409985" y="76574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3413827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 2 </a:t>
              </a:r>
            </a:p>
            <a:p>
              <a:r>
                <a:rPr lang="en-US" sz="2903" b="1" dirty="0" smtClean="0">
                  <a:solidFill>
                    <a:srgbClr val="FFFFFF"/>
                  </a:solidFill>
                  <a:latin typeface="Calibri" panose="020F0502020204030204" pitchFamily="34" charset="0"/>
                  <a:sym typeface="Wingdings" panose="05000000000000000000" pitchFamily="2" charset="2"/>
                </a:rPr>
                <a:t>Applicable ST Clustering strategies to scope</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337127" y="1334397"/>
            <a:ext cx="11700325" cy="5047536"/>
          </a:xfrm>
          <a:prstGeom prst="rect">
            <a:avLst/>
          </a:prstGeom>
          <a:noFill/>
        </p:spPr>
        <p:txBody>
          <a:bodyPr wrap="square" rtlCol="0">
            <a:spAutoFit/>
          </a:bodyPr>
          <a:lstStyle/>
          <a:p>
            <a:pPr marL="342900" indent="-342900">
              <a:buAutoNum type="arabicPeriod"/>
            </a:pPr>
            <a:r>
              <a:rPr lang="en-US" sz="1400" b="1" dirty="0" smtClean="0">
                <a:sym typeface="Wingdings" panose="05000000000000000000" pitchFamily="2" charset="2"/>
              </a:rPr>
              <a:t>Different distance functions  ST-DBSCAN</a:t>
            </a:r>
          </a:p>
          <a:p>
            <a:pPr marL="800100" lvl="1" indent="-342900">
              <a:buFont typeface="Arial" panose="020B0604020202020204" pitchFamily="34" charset="0"/>
              <a:buChar char="•"/>
            </a:pPr>
            <a:r>
              <a:rPr lang="en-US" sz="1400" dirty="0" smtClean="0">
                <a:sym typeface="Wingdings" panose="05000000000000000000" pitchFamily="2" charset="2"/>
              </a:rPr>
              <a:t>Chosen distance depend on specific application: space / time / space-time </a:t>
            </a:r>
            <a:r>
              <a:rPr lang="en-US" sz="1400" dirty="0" err="1" smtClean="0">
                <a:sym typeface="Wingdings" panose="05000000000000000000" pitchFamily="2" charset="2"/>
              </a:rPr>
              <a:t>i</a:t>
            </a:r>
            <a:r>
              <a:rPr lang="en-US" sz="1400" dirty="0" smtClean="0">
                <a:sym typeface="Wingdings" panose="05000000000000000000" pitchFamily="2" charset="2"/>
              </a:rPr>
              <a:t>.) ST-DBSCAN ii.) space &amp; time thresholds </a:t>
            </a:r>
            <a:r>
              <a:rPr lang="en-US" sz="1400" dirty="0" err="1" smtClean="0">
                <a:sym typeface="Wingdings" panose="05000000000000000000" pitchFamily="2" charset="2"/>
              </a:rPr>
              <a:t>Andrienko</a:t>
            </a:r>
            <a:r>
              <a:rPr lang="en-US" sz="1400" dirty="0" smtClean="0">
                <a:sym typeface="Wingdings" panose="05000000000000000000" pitchFamily="2" charset="2"/>
              </a:rPr>
              <a:t> 2009 iii.) Wang 2006</a:t>
            </a:r>
          </a:p>
          <a:p>
            <a:pPr marL="342900" indent="-342900">
              <a:buAutoNum type="arabicPeriod"/>
            </a:pPr>
            <a:endParaRPr lang="en-US" sz="1400" b="1" dirty="0">
              <a:sym typeface="Wingdings" panose="05000000000000000000" pitchFamily="2" charset="2"/>
            </a:endParaRPr>
          </a:p>
          <a:p>
            <a:pPr marL="342900" indent="-342900">
              <a:buAutoNum type="arabicPeriod"/>
            </a:pPr>
            <a:r>
              <a:rPr lang="en-US" sz="1400" b="1" dirty="0" smtClean="0">
                <a:sym typeface="Wingdings" panose="05000000000000000000" pitchFamily="2" charset="2"/>
              </a:rPr>
              <a:t>Importing time to the spatial data  simple clustering with one more dimension</a:t>
            </a:r>
          </a:p>
          <a:p>
            <a:pPr marL="800100" lvl="1" indent="-342900">
              <a:buFont typeface="Arial" panose="020B0604020202020204" pitchFamily="34" charset="0"/>
              <a:buChar char="•"/>
            </a:pPr>
            <a:r>
              <a:rPr lang="en-US" sz="1400" dirty="0" smtClean="0">
                <a:sym typeface="Wingdings" panose="05000000000000000000" pitchFamily="2" charset="2"/>
              </a:rPr>
              <a:t>2-d  3-d vector simple clustering</a:t>
            </a:r>
          </a:p>
          <a:p>
            <a:pPr marL="800100" lvl="1" indent="-342900">
              <a:buFont typeface="Arial" panose="020B0604020202020204" pitchFamily="34" charset="0"/>
              <a:buChar char="•"/>
            </a:pPr>
            <a:r>
              <a:rPr lang="en-US" sz="1400" dirty="0" smtClean="0">
                <a:sym typeface="Wingdings" panose="05000000000000000000" pitchFamily="2" charset="2"/>
              </a:rPr>
              <a:t>Common distance: Euclidian</a:t>
            </a:r>
          </a:p>
          <a:p>
            <a:pPr marL="800100" lvl="1" indent="-342900">
              <a:buFont typeface="Arial" panose="020B0604020202020204" pitchFamily="34" charset="0"/>
              <a:buChar char="•"/>
            </a:pPr>
            <a:r>
              <a:rPr lang="en-US" sz="1400" dirty="0" smtClean="0">
                <a:sym typeface="Wingdings" panose="05000000000000000000" pitchFamily="2" charset="2"/>
              </a:rPr>
              <a:t>[15] </a:t>
            </a:r>
            <a:r>
              <a:rPr lang="en-US" sz="1400" dirty="0" err="1" smtClean="0">
                <a:sym typeface="Wingdings" panose="05000000000000000000" pitchFamily="2" charset="2"/>
              </a:rPr>
              <a:t>Tasarti</a:t>
            </a:r>
            <a:r>
              <a:rPr lang="en-US" sz="1400" dirty="0" smtClean="0">
                <a:sym typeface="Wingdings" panose="05000000000000000000" pitchFamily="2" charset="2"/>
              </a:rPr>
              <a:t> thesis</a:t>
            </a:r>
            <a:endParaRPr lang="en-US" sz="1400" dirty="0">
              <a:sym typeface="Wingdings" panose="05000000000000000000" pitchFamily="2" charset="2"/>
            </a:endParaRPr>
          </a:p>
          <a:p>
            <a:pPr marL="342900" indent="-342900">
              <a:buAutoNum type="arabicPeriod"/>
            </a:pPr>
            <a:endParaRPr lang="en-US" sz="1400" b="1" dirty="0" smtClean="0">
              <a:sym typeface="Wingdings" panose="05000000000000000000" pitchFamily="2" charset="2"/>
            </a:endParaRPr>
          </a:p>
          <a:p>
            <a:pPr marL="342900" indent="-342900">
              <a:buAutoNum type="arabicPeriod"/>
            </a:pPr>
            <a:r>
              <a:rPr lang="en-US" sz="1400" b="1" dirty="0" smtClean="0">
                <a:sym typeface="Wingdings" panose="05000000000000000000" pitchFamily="2" charset="2"/>
              </a:rPr>
              <a:t>Progressive clustering --&gt; maybe?</a:t>
            </a:r>
          </a:p>
          <a:p>
            <a:pPr marL="800100" lvl="1" indent="-342900">
              <a:buFont typeface="Arial" panose="020B0604020202020204" pitchFamily="34" charset="0"/>
              <a:buChar char="•"/>
            </a:pPr>
            <a:r>
              <a:rPr lang="en-US" sz="1400" dirty="0" smtClean="0">
                <a:sym typeface="Wingdings" panose="05000000000000000000" pitchFamily="2" charset="2"/>
              </a:rPr>
              <a:t>Filter data set to reduce computing cost &amp; </a:t>
            </a:r>
            <a:r>
              <a:rPr lang="en-US" sz="1400" b="1" dirty="0" smtClean="0">
                <a:sym typeface="Wingdings" panose="05000000000000000000" pitchFamily="2" charset="2"/>
              </a:rPr>
              <a:t>get better results given specific application </a:t>
            </a:r>
          </a:p>
          <a:p>
            <a:pPr marL="1257300" lvl="2" indent="-342900">
              <a:buFont typeface="Arial" panose="020B0604020202020204" pitchFamily="34" charset="0"/>
              <a:buChar char="•"/>
            </a:pPr>
            <a:r>
              <a:rPr lang="en-US" sz="1400" dirty="0" smtClean="0">
                <a:sym typeface="Wingdings" panose="05000000000000000000" pitchFamily="2" charset="2"/>
              </a:rPr>
              <a:t>[2, 3, 4]  multiple distance functions and input parameters</a:t>
            </a:r>
          </a:p>
          <a:p>
            <a:pPr marL="1257300" lvl="2" indent="-342900">
              <a:buFont typeface="Arial" panose="020B0604020202020204" pitchFamily="34" charset="0"/>
              <a:buChar char="•"/>
            </a:pPr>
            <a:r>
              <a:rPr lang="en-US" sz="1400" dirty="0" smtClean="0">
                <a:sym typeface="Wingdings" panose="05000000000000000000" pitchFamily="2" charset="2"/>
              </a:rPr>
              <a:t>[1]: focusing on time periods which cause the clustering result to be the same as using the whole dataset </a:t>
            </a:r>
            <a:r>
              <a:rPr lang="en-US" sz="1400" b="1" i="1" dirty="0" smtClean="0">
                <a:sym typeface="Wingdings" panose="05000000000000000000" pitchFamily="2" charset="2"/>
              </a:rPr>
              <a:t>how to do it in exploratory framework?</a:t>
            </a:r>
          </a:p>
          <a:p>
            <a:pPr marL="1257300" lvl="2" indent="-342900">
              <a:buFont typeface="Arial" panose="020B0604020202020204" pitchFamily="34" charset="0"/>
              <a:buChar char="•"/>
            </a:pPr>
            <a:r>
              <a:rPr lang="en-US" sz="1400" dirty="0" smtClean="0">
                <a:sym typeface="Wingdings" panose="05000000000000000000" pitchFamily="2" charset="2"/>
              </a:rPr>
              <a:t>heuristic in [5] </a:t>
            </a:r>
            <a:r>
              <a:rPr lang="en-US" sz="1400" dirty="0" err="1" smtClean="0">
                <a:sym typeface="Wingdings" panose="05000000000000000000" pitchFamily="2" charset="2"/>
              </a:rPr>
              <a:t>Andrienko</a:t>
            </a:r>
            <a:r>
              <a:rPr lang="en-US" sz="1400" dirty="0" smtClean="0">
                <a:sym typeface="Wingdings" panose="05000000000000000000" pitchFamily="2" charset="2"/>
              </a:rPr>
              <a:t> 2009  idea = dense areas remain dense in sample dataset</a:t>
            </a:r>
          </a:p>
          <a:p>
            <a:pPr marL="1714500" lvl="3" indent="-342900">
              <a:buFont typeface="Arial" panose="020B0604020202020204" pitchFamily="34" charset="0"/>
              <a:buChar char="•"/>
            </a:pPr>
            <a:r>
              <a:rPr lang="en-US" sz="1400" dirty="0" smtClean="0">
                <a:sym typeface="Wingdings" panose="05000000000000000000" pitchFamily="2" charset="2"/>
              </a:rPr>
              <a:t>Focus on most fundamental frame  </a:t>
            </a:r>
            <a:r>
              <a:rPr lang="en-US" sz="1400" b="1" i="1" dirty="0" smtClean="0">
                <a:sym typeface="Wingdings" panose="05000000000000000000" pitchFamily="2" charset="2"/>
              </a:rPr>
              <a:t>issue = complexity but not only since you capture the most meaningful part of the data</a:t>
            </a:r>
          </a:p>
          <a:p>
            <a:pPr marL="2228850" lvl="4" indent="-400050">
              <a:buFont typeface="+mj-lt"/>
              <a:buAutoNum type="romanLcPeriod"/>
            </a:pPr>
            <a:r>
              <a:rPr lang="en-US" sz="1400" dirty="0" smtClean="0">
                <a:sym typeface="Wingdings" panose="05000000000000000000" pitchFamily="2" charset="2"/>
              </a:rPr>
              <a:t>select proper subset and apply density-based clustering like OPTICS</a:t>
            </a:r>
          </a:p>
          <a:p>
            <a:pPr marL="2228850" lvl="4" indent="-400050">
              <a:buFont typeface="+mj-lt"/>
              <a:buAutoNum type="romanLcPeriod"/>
            </a:pPr>
            <a:r>
              <a:rPr lang="en-US" sz="1400" dirty="0" smtClean="0">
                <a:sym typeface="Wingdings" panose="05000000000000000000" pitchFamily="2" charset="2"/>
              </a:rPr>
              <a:t>Analytics do </a:t>
            </a:r>
            <a:r>
              <a:rPr lang="en-US" sz="1400" dirty="0" err="1" smtClean="0">
                <a:sym typeface="Wingdings" panose="05000000000000000000" pitchFamily="2" charset="2"/>
              </a:rPr>
              <a:t>modif</a:t>
            </a:r>
            <a:r>
              <a:rPr lang="en-US" sz="1400" dirty="0" smtClean="0">
                <a:sym typeface="Wingdings" panose="05000000000000000000" pitchFamily="2" charset="2"/>
              </a:rPr>
              <a:t> and revision on results, build classifier and use it to allocate new objects to obtained clusters</a:t>
            </a:r>
          </a:p>
          <a:p>
            <a:pPr marL="1200150" lvl="2" indent="-285750">
              <a:buFont typeface="Wingdings" panose="05000000000000000000" pitchFamily="2" charset="2"/>
              <a:buChar char="à"/>
            </a:pPr>
            <a:r>
              <a:rPr lang="en-US" sz="1400" dirty="0" smtClean="0">
                <a:sym typeface="Wingdings" panose="05000000000000000000" pitchFamily="2" charset="2"/>
              </a:rPr>
              <a:t>Isolate week-end </a:t>
            </a:r>
            <a:r>
              <a:rPr lang="en-US" sz="1400" dirty="0" err="1" smtClean="0">
                <a:sym typeface="Wingdings" panose="05000000000000000000" pitchFamily="2" charset="2"/>
              </a:rPr>
              <a:t>vs</a:t>
            </a:r>
            <a:r>
              <a:rPr lang="en-US" sz="1400" dirty="0" smtClean="0">
                <a:sym typeface="Wingdings" panose="05000000000000000000" pitchFamily="2" charset="2"/>
              </a:rPr>
              <a:t> week and then do the clustering for traffic data set</a:t>
            </a:r>
          </a:p>
          <a:p>
            <a:pPr marL="800100" lvl="1" indent="-342900">
              <a:buFont typeface="Arial" panose="020B0604020202020204" pitchFamily="34" charset="0"/>
              <a:buChar char="•"/>
            </a:pPr>
            <a:endParaRPr lang="en-US" sz="1400" dirty="0" smtClean="0">
              <a:sym typeface="Wingdings" panose="05000000000000000000" pitchFamily="2" charset="2"/>
            </a:endParaRPr>
          </a:p>
          <a:p>
            <a:pPr marL="342900" indent="-342900">
              <a:buAutoNum type="arabicPeriod"/>
            </a:pPr>
            <a:r>
              <a:rPr lang="en-US" sz="1400" b="1" dirty="0" smtClean="0">
                <a:sym typeface="Wingdings" panose="05000000000000000000" pitchFamily="2" charset="2"/>
              </a:rPr>
              <a:t>Spatial clustering on each time sequences</a:t>
            </a:r>
          </a:p>
          <a:p>
            <a:pPr marL="800100" lvl="1" indent="-342900">
              <a:buFont typeface="Arial" panose="020B0604020202020204" pitchFamily="34" charset="0"/>
              <a:buChar char="•"/>
            </a:pPr>
            <a:r>
              <a:rPr lang="en-US" sz="1400" dirty="0" smtClean="0">
                <a:sym typeface="Wingdings" panose="05000000000000000000" pitchFamily="2" charset="2"/>
              </a:rPr>
              <a:t>ex: landing events in [4] </a:t>
            </a:r>
            <a:r>
              <a:rPr lang="en-US" sz="1400" dirty="0" err="1" smtClean="0">
                <a:sym typeface="Wingdings" panose="05000000000000000000" pitchFamily="2" charset="2"/>
              </a:rPr>
              <a:t>Andrienko</a:t>
            </a:r>
            <a:r>
              <a:rPr lang="en-US" sz="1400" dirty="0" smtClean="0">
                <a:sym typeface="Wingdings" panose="05000000000000000000" pitchFamily="2" charset="2"/>
              </a:rPr>
              <a:t> 2009 Interactive cluster analysis of diverse types of ST data</a:t>
            </a:r>
          </a:p>
          <a:p>
            <a:pPr marL="800100" lvl="1" indent="-342900">
              <a:buFont typeface="Arial" panose="020B0604020202020204" pitchFamily="34" charset="0"/>
              <a:buChar char="•"/>
            </a:pPr>
            <a:r>
              <a:rPr lang="en-US" sz="1400" dirty="0" smtClean="0">
                <a:sym typeface="Wingdings" panose="05000000000000000000" pitchFamily="2" charset="2"/>
              </a:rPr>
              <a:t>useful for tracking moving patterns</a:t>
            </a:r>
          </a:p>
          <a:p>
            <a:pPr marL="800100" lvl="1" indent="-342900">
              <a:buFont typeface="Arial" panose="020B0604020202020204" pitchFamily="34" charset="0"/>
              <a:buChar char="•"/>
            </a:pPr>
            <a:r>
              <a:rPr lang="en-US" sz="1400" b="1" i="1" dirty="0" smtClean="0">
                <a:sym typeface="Wingdings" panose="05000000000000000000" pitchFamily="2" charset="2"/>
              </a:rPr>
              <a:t>Could also be used to find periodic pattern by comparing clusters from different time steps // topology</a:t>
            </a:r>
            <a:endParaRPr lang="en-US" sz="1400" dirty="0">
              <a:sym typeface="Wingdings" panose="05000000000000000000" pitchFamily="2" charset="2"/>
            </a:endParaRPr>
          </a:p>
        </p:txBody>
      </p:sp>
      <p:sp>
        <p:nvSpPr>
          <p:cNvPr id="6" name="Rectangle 5"/>
          <p:cNvSpPr/>
          <p:nvPr/>
        </p:nvSpPr>
        <p:spPr>
          <a:xfrm>
            <a:off x="9397285" y="702973"/>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14991920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 3 </a:t>
              </a:r>
            </a:p>
            <a:p>
              <a:r>
                <a:rPr lang="en-US" sz="2903" b="1" dirty="0" smtClean="0">
                  <a:solidFill>
                    <a:srgbClr val="FFFFFF"/>
                  </a:solidFill>
                  <a:latin typeface="Calibri" panose="020F0502020204030204" pitchFamily="34" charset="0"/>
                  <a:sym typeface="Wingdings" panose="05000000000000000000" pitchFamily="2" charset="2"/>
                </a:rPr>
                <a:t>Other ST Clustering strategies 2 &amp; relevant references</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5" y="1334397"/>
            <a:ext cx="11537193" cy="2893100"/>
          </a:xfrm>
          <a:prstGeom prst="rect">
            <a:avLst/>
          </a:prstGeom>
          <a:noFill/>
        </p:spPr>
        <p:txBody>
          <a:bodyPr wrap="square" rtlCol="0">
            <a:spAutoFit/>
          </a:bodyPr>
          <a:lstStyle/>
          <a:p>
            <a:pPr marL="342900" indent="-342900">
              <a:buFont typeface="+mj-lt"/>
              <a:buAutoNum type="arabicPeriod" startAt="5"/>
            </a:pPr>
            <a:r>
              <a:rPr lang="en-US" sz="1400" b="1" dirty="0">
                <a:sym typeface="Wingdings" panose="05000000000000000000" pitchFamily="2" charset="2"/>
              </a:rPr>
              <a:t>Transform ST trajectory data to new objects  </a:t>
            </a:r>
            <a:r>
              <a:rPr lang="en-US" sz="1400" b="1" i="1" dirty="0">
                <a:sym typeface="Wingdings" panose="05000000000000000000" pitchFamily="2" charset="2"/>
              </a:rPr>
              <a:t>OUT</a:t>
            </a:r>
            <a:endParaRPr lang="en-US" sz="1400" b="1" dirty="0">
              <a:sym typeface="Wingdings" panose="05000000000000000000" pitchFamily="2" charset="2"/>
            </a:endParaRPr>
          </a:p>
          <a:p>
            <a:pPr marL="342900" indent="-342900">
              <a:buFont typeface="+mj-lt"/>
              <a:buAutoNum type="arabicPeriod" startAt="5"/>
            </a:pPr>
            <a:r>
              <a:rPr lang="en-US" sz="1400" b="1" dirty="0" smtClean="0">
                <a:sym typeface="Wingdings" panose="05000000000000000000" pitchFamily="2" charset="2"/>
              </a:rPr>
              <a:t>Thresholds-based clustering  only trajectories  </a:t>
            </a:r>
            <a:r>
              <a:rPr lang="en-US" sz="1400" b="1" i="1" dirty="0" smtClean="0">
                <a:sym typeface="Wingdings" panose="05000000000000000000" pitchFamily="2" charset="2"/>
              </a:rPr>
              <a:t>OUT</a:t>
            </a:r>
            <a:endParaRPr lang="en-US" sz="1400" b="1" dirty="0" smtClean="0">
              <a:sym typeface="Wingdings" panose="05000000000000000000" pitchFamily="2" charset="2"/>
            </a:endParaRPr>
          </a:p>
          <a:p>
            <a:pPr marL="800100" lvl="1" indent="-342900">
              <a:buFont typeface="Arial" panose="020B0604020202020204" pitchFamily="34" charset="0"/>
              <a:buChar char="•"/>
            </a:pPr>
            <a:r>
              <a:rPr lang="en-US" sz="1400" dirty="0" smtClean="0">
                <a:sym typeface="Wingdings" panose="05000000000000000000" pitchFamily="2" charset="2"/>
              </a:rPr>
              <a:t>Space threshold and time threshold used to group object, no clustering algorithm involved</a:t>
            </a:r>
            <a:endParaRPr lang="en-US" sz="1400" b="1" dirty="0" smtClean="0">
              <a:sym typeface="Wingdings" panose="05000000000000000000" pitchFamily="2" charset="2"/>
            </a:endParaRPr>
          </a:p>
          <a:p>
            <a:pPr marL="342900" indent="-342900">
              <a:buAutoNum type="arabicPeriod" startAt="5"/>
            </a:pPr>
            <a:r>
              <a:rPr lang="en-US" sz="1400" b="1" dirty="0" smtClean="0">
                <a:sym typeface="Wingdings" panose="05000000000000000000" pitchFamily="2" charset="2"/>
              </a:rPr>
              <a:t>ST pattern discovery for trajectories  </a:t>
            </a:r>
            <a:r>
              <a:rPr lang="en-US" sz="1400" b="1" i="1" dirty="0" smtClean="0">
                <a:sym typeface="Wingdings" panose="05000000000000000000" pitchFamily="2" charset="2"/>
              </a:rPr>
              <a:t>OUT</a:t>
            </a:r>
            <a:endParaRPr lang="en-US" sz="1400" b="1" dirty="0" smtClean="0">
              <a:sym typeface="Wingdings" panose="05000000000000000000" pitchFamily="2" charset="2"/>
            </a:endParaRPr>
          </a:p>
          <a:p>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a:sym typeface="Wingdings" panose="05000000000000000000" pitchFamily="2" charset="2"/>
              </a:rPr>
              <a:t>Relevant references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Wang 2006: Mining ST Clusters from geo databases</a:t>
            </a:r>
          </a:p>
          <a:p>
            <a:pPr marL="285750" indent="-285750">
              <a:buFont typeface="Arial" panose="020B0604020202020204" pitchFamily="34" charset="0"/>
              <a:buChar char="•"/>
            </a:pPr>
            <a:r>
              <a:rPr lang="en-US" sz="1400" dirty="0" err="1">
                <a:sym typeface="Wingdings" panose="05000000000000000000" pitchFamily="2" charset="2"/>
              </a:rPr>
              <a:t>Andrienko</a:t>
            </a:r>
            <a:r>
              <a:rPr lang="en-US" sz="1400" dirty="0">
                <a:sym typeface="Wingdings" panose="05000000000000000000" pitchFamily="2" charset="2"/>
              </a:rPr>
              <a:t> 2009: Interactive cluster analysis of diverse types of ST data</a:t>
            </a:r>
          </a:p>
          <a:p>
            <a:pPr marL="285750" indent="-285750">
              <a:buFont typeface="Arial" panose="020B0604020202020204" pitchFamily="34" charset="0"/>
              <a:buChar char="•"/>
            </a:pPr>
            <a:r>
              <a:rPr lang="en-US" sz="1400" dirty="0" err="1">
                <a:sym typeface="Wingdings" panose="05000000000000000000" pitchFamily="2" charset="2"/>
              </a:rPr>
              <a:t>Kalnis</a:t>
            </a:r>
            <a:r>
              <a:rPr lang="en-US" sz="1400" dirty="0">
                <a:sym typeface="Wingdings" panose="05000000000000000000" pitchFamily="2" charset="2"/>
              </a:rPr>
              <a:t> 2005: On discovering moving clusters in ST data</a:t>
            </a:r>
          </a:p>
          <a:p>
            <a:pPr marL="285750" indent="-285750">
              <a:buFont typeface="Arial" panose="020B0604020202020204" pitchFamily="34" charset="0"/>
              <a:buChar char="•"/>
            </a:pPr>
            <a:r>
              <a:rPr lang="en-US" sz="1400" dirty="0" err="1">
                <a:sym typeface="Wingdings" panose="05000000000000000000" pitchFamily="2" charset="2"/>
              </a:rPr>
              <a:t>Trasart</a:t>
            </a:r>
            <a:r>
              <a:rPr lang="en-US" sz="1400" dirty="0">
                <a:sym typeface="Wingdings" panose="05000000000000000000" pitchFamily="2" charset="2"/>
              </a:rPr>
              <a:t>  thesis: Mastering the ST Knowledge Discovery Process</a:t>
            </a:r>
          </a:p>
          <a:p>
            <a:endParaRPr lang="en-US" sz="1400" dirty="0" smtClean="0">
              <a:sym typeface="Wingdings" panose="05000000000000000000" pitchFamily="2" charset="2"/>
            </a:endParaRPr>
          </a:p>
          <a:p>
            <a:endParaRPr lang="en-US" sz="1400" dirty="0">
              <a:sym typeface="Wingdings" panose="05000000000000000000" pitchFamily="2" charset="2"/>
            </a:endParaRPr>
          </a:p>
        </p:txBody>
      </p:sp>
    </p:spTree>
    <p:extLst>
      <p:ext uri="{BB962C8B-B14F-4D97-AF65-F5344CB8AC3E}">
        <p14:creationId xmlns:p14="http://schemas.microsoft.com/office/powerpoint/2010/main" val="2878979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Jiang 2008: Clustering based 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General method, framework for detection whole cluster outliers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401205"/>
          </a:xfrm>
          <a:prstGeom prst="rect">
            <a:avLst/>
          </a:prstGeom>
          <a:noFill/>
        </p:spPr>
        <p:txBody>
          <a:bodyPr wrap="square" rtlCol="0">
            <a:spAutoFit/>
          </a:bodyPr>
          <a:lstStyle/>
          <a:p>
            <a:r>
              <a:rPr lang="en-US" sz="1400" b="1" dirty="0" smtClean="0"/>
              <a:t>Category</a:t>
            </a:r>
            <a:r>
              <a:rPr lang="en-US" sz="1400" dirty="0"/>
              <a:t>: </a:t>
            </a:r>
            <a:r>
              <a:rPr lang="en-US" sz="1400" dirty="0" smtClean="0"/>
              <a:t>NOT ST-specific - Unsupervised – Clustering OD – Cluster outlier – Scoring </a:t>
            </a:r>
            <a:r>
              <a:rPr lang="en-US" sz="1400" dirty="0"/>
              <a:t>&amp;</a:t>
            </a:r>
            <a:r>
              <a:rPr lang="en-US" sz="1400" dirty="0" smtClean="0"/>
              <a:t> Label </a:t>
            </a:r>
            <a:endParaRPr lang="en-US" sz="1400" dirty="0"/>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consider outliers not as noise but as a pattern  whole cluster</a:t>
            </a:r>
          </a:p>
          <a:p>
            <a:pPr marL="285750" indent="-285750">
              <a:buFont typeface="Arial" panose="020B0604020202020204" pitchFamily="34" charset="0"/>
              <a:buChar char="•"/>
            </a:pPr>
            <a:r>
              <a:rPr lang="en-US" sz="1400" dirty="0" smtClean="0">
                <a:sym typeface="Wingdings" panose="05000000000000000000" pitchFamily="2" charset="2"/>
              </a:rPr>
              <a:t>Many clustering can detect outliers as a by product by reporting noise  not Jiang approach &amp; sub-optimal OD results</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general kind dataset</a:t>
            </a:r>
          </a:p>
          <a:p>
            <a:pPr marL="285750" indent="-285750">
              <a:buFont typeface="Arial" panose="020B0604020202020204" pitchFamily="34" charset="0"/>
              <a:buChar char="•"/>
            </a:pPr>
            <a:r>
              <a:rPr lang="en-US" sz="1400" dirty="0" smtClean="0">
                <a:sym typeface="Wingdings" panose="05000000000000000000" pitchFamily="2" charset="2"/>
              </a:rPr>
              <a:t>Algorithm steps  </a:t>
            </a:r>
            <a:r>
              <a:rPr lang="en-US" sz="1400" b="1" dirty="0" smtClean="0">
                <a:sym typeface="Wingdings" panose="05000000000000000000" pitchFamily="2" charset="2"/>
              </a:rPr>
              <a:t>Cluster, and then compute anomalousness score for each cluster</a:t>
            </a:r>
            <a:endParaRPr lang="en-US" sz="1400" dirty="0" smtClean="0">
              <a:sym typeface="Wingdings" panose="05000000000000000000" pitchFamily="2" charset="2"/>
            </a:endParaRPr>
          </a:p>
          <a:p>
            <a:pPr marL="800100" lvl="1" indent="-342900">
              <a:buFont typeface="+mj-lt"/>
              <a:buAutoNum type="arabicPeriod"/>
            </a:pPr>
            <a:r>
              <a:rPr lang="en-US" sz="1400" b="1" dirty="0" smtClean="0">
                <a:sym typeface="Wingdings" panose="05000000000000000000" pitchFamily="2" charset="2"/>
              </a:rPr>
              <a:t>Cluster dataset</a:t>
            </a:r>
          </a:p>
          <a:p>
            <a:pPr marL="800100" lvl="1" indent="-342900">
              <a:buFont typeface="+mj-lt"/>
              <a:buAutoNum type="arabicPeriod"/>
            </a:pPr>
            <a:r>
              <a:rPr lang="en-US" sz="1400" b="1" dirty="0">
                <a:sym typeface="Wingdings" panose="05000000000000000000" pitchFamily="2" charset="2"/>
              </a:rPr>
              <a:t>D</a:t>
            </a:r>
            <a:r>
              <a:rPr lang="en-US" sz="1400" b="1" dirty="0" smtClean="0">
                <a:sym typeface="Wingdings" panose="05000000000000000000" pitchFamily="2" charset="2"/>
              </a:rPr>
              <a:t>etermine outlier cluster by outlier cluster factor  see paper for threshold definition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 outlier</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Nearly linear in data set size and number of attributes</a:t>
            </a:r>
            <a:endParaRPr lang="en-US" sz="1400" b="1" dirty="0" smtClean="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Experiment</a:t>
            </a:r>
            <a:r>
              <a:rPr lang="en-US" sz="1400" dirty="0">
                <a:sym typeface="Wingdings" panose="05000000000000000000" pitchFamily="2" charset="2"/>
              </a:rPr>
              <a:t> </a:t>
            </a:r>
            <a:r>
              <a:rPr lang="en-US" sz="1400" dirty="0" smtClean="0">
                <a:sym typeface="Wingdings" panose="05000000000000000000" pitchFamily="2" charset="2"/>
              </a:rPr>
              <a:t> non-ST data</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  applicable to ST data?</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Jiang 2009: Two-phase clustering process for OD  k-means and then small clusters are outliers</a:t>
            </a:r>
          </a:p>
          <a:p>
            <a:pPr marL="285750" indent="-285750">
              <a:buFont typeface="Arial" panose="020B0604020202020204" pitchFamily="34" charset="0"/>
              <a:buChar char="•"/>
            </a:pPr>
            <a:r>
              <a:rPr lang="en-US" sz="1400" dirty="0" smtClean="0">
                <a:sym typeface="Wingdings" panose="05000000000000000000" pitchFamily="2" charset="2"/>
              </a:rPr>
              <a:t>Yu 2002: </a:t>
            </a:r>
            <a:r>
              <a:rPr lang="en-US" sz="1400" dirty="0" err="1" smtClean="0">
                <a:sym typeface="Wingdings" panose="05000000000000000000" pitchFamily="2" charset="2"/>
              </a:rPr>
              <a:t>Findout</a:t>
            </a:r>
            <a:r>
              <a:rPr lang="en-US" sz="1400" dirty="0" smtClean="0">
                <a:sym typeface="Wingdings" panose="05000000000000000000" pitchFamily="2" charset="2"/>
              </a:rPr>
              <a:t> method  uses </a:t>
            </a:r>
            <a:r>
              <a:rPr lang="en-US" sz="1400" dirty="0" err="1" smtClean="0">
                <a:sym typeface="Wingdings" panose="05000000000000000000" pitchFamily="2" charset="2"/>
              </a:rPr>
              <a:t>Wavecluster</a:t>
            </a:r>
            <a:r>
              <a:rPr lang="en-US" sz="1400" dirty="0" smtClean="0">
                <a:sym typeface="Wingdings" panose="05000000000000000000" pitchFamily="2" charset="2"/>
              </a:rPr>
              <a:t> and remove clusters from dataset to look for outliers</a:t>
            </a:r>
          </a:p>
          <a:p>
            <a:pPr marL="285750" indent="-285750">
              <a:buFont typeface="Arial" panose="020B0604020202020204" pitchFamily="34" charset="0"/>
              <a:buChar char="•"/>
            </a:pPr>
            <a:r>
              <a:rPr lang="en-US" sz="1400" dirty="0" smtClean="0">
                <a:sym typeface="Wingdings" panose="05000000000000000000" pitchFamily="2" charset="2"/>
              </a:rPr>
              <a:t>He 2003: Discovering cluster-based local outliers – </a:t>
            </a:r>
            <a:r>
              <a:rPr lang="en-US" sz="1400" dirty="0" err="1" smtClean="0">
                <a:sym typeface="Wingdings" panose="05000000000000000000" pitchFamily="2" charset="2"/>
              </a:rPr>
              <a:t>FindCBLOF</a:t>
            </a:r>
            <a:r>
              <a:rPr lang="en-US" sz="1400" dirty="0" smtClean="0">
                <a:sym typeface="Wingdings" panose="05000000000000000000" pitchFamily="2" charset="2"/>
              </a:rPr>
              <a:t> </a:t>
            </a:r>
          </a:p>
          <a:p>
            <a:pPr lvl="1"/>
            <a:r>
              <a:rPr lang="en-US" sz="1400" dirty="0" smtClean="0">
                <a:sym typeface="Wingdings" panose="05000000000000000000" pitchFamily="2" charset="2"/>
              </a:rPr>
              <a:t> Jiang 2005: A Two-stage OD Method  improves </a:t>
            </a:r>
            <a:r>
              <a:rPr lang="en-US" sz="1400" dirty="0" err="1" smtClean="0">
                <a:sym typeface="Wingdings" panose="05000000000000000000" pitchFamily="2" charset="2"/>
              </a:rPr>
              <a:t>FindCBLOF</a:t>
            </a:r>
            <a:r>
              <a:rPr lang="en-US" sz="1400" dirty="0" smtClean="0">
                <a:sym typeface="Wingdings" panose="05000000000000000000" pitchFamily="2" charset="2"/>
              </a:rPr>
              <a:t> efficiency and can process mixed-attributes data</a:t>
            </a:r>
          </a:p>
        </p:txBody>
      </p:sp>
      <p:sp>
        <p:nvSpPr>
          <p:cNvPr id="2" name="Rectangle 1"/>
          <p:cNvSpPr/>
          <p:nvPr/>
        </p:nvSpPr>
        <p:spPr>
          <a:xfrm>
            <a:off x="8405612" y="2358267"/>
            <a:ext cx="2949262" cy="78561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Local Outlier Factor seen multiple times</a:t>
            </a:r>
            <a:endParaRPr lang="en-US" b="1" dirty="0"/>
          </a:p>
        </p:txBody>
      </p:sp>
      <p:sp>
        <p:nvSpPr>
          <p:cNvPr id="4" name="Rectangle 3"/>
          <p:cNvSpPr/>
          <p:nvPr/>
        </p:nvSpPr>
        <p:spPr>
          <a:xfrm>
            <a:off x="2222500" y="2590800"/>
            <a:ext cx="4851400" cy="279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975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Koupaie</a:t>
              </a:r>
              <a:r>
                <a:rPr lang="en-US" sz="2903" b="1" dirty="0" smtClean="0">
                  <a:solidFill>
                    <a:srgbClr val="FFFFFF"/>
                  </a:solidFill>
                  <a:latin typeface="Calibri" panose="020F0502020204030204" pitchFamily="34" charset="0"/>
                </a:rPr>
                <a:t> 2013 – OD in Stream Data by Clustering Method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bad English, looks basic, but good references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3323987"/>
          </a:xfrm>
          <a:prstGeom prst="rect">
            <a:avLst/>
          </a:prstGeom>
          <a:noFill/>
        </p:spPr>
        <p:txBody>
          <a:bodyPr wrap="square" rtlCol="0">
            <a:spAutoFit/>
          </a:bodyPr>
          <a:lstStyle/>
          <a:p>
            <a:r>
              <a:rPr lang="en-US" sz="1400" b="1" dirty="0" smtClean="0"/>
              <a:t>Category</a:t>
            </a:r>
            <a:r>
              <a:rPr lang="en-US" sz="1400" dirty="0"/>
              <a:t>: </a:t>
            </a:r>
            <a:r>
              <a:rPr lang="en-US" sz="1400" dirty="0" smtClean="0"/>
              <a:t>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or Offline, consider a time window in the stream and applies k-means to it</a:t>
            </a:r>
          </a:p>
          <a:p>
            <a:endParaRPr lang="en-US" sz="1400" dirty="0">
              <a:sym typeface="Wingdings" panose="05000000000000000000" pitchFamily="2" charset="2"/>
            </a:endParaRPr>
          </a:p>
          <a:p>
            <a:r>
              <a:rPr lang="en-US" sz="1400" b="1" dirty="0" smtClean="0">
                <a:sym typeface="Wingdings" panose="05000000000000000000" pitchFamily="2" charset="2"/>
              </a:rPr>
              <a:t>Relevant 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Elahi</a:t>
            </a:r>
            <a:r>
              <a:rPr lang="en-US" sz="1400" dirty="0" smtClean="0">
                <a:sym typeface="Wingdings" panose="05000000000000000000" pitchFamily="2" charset="2"/>
              </a:rPr>
              <a:t> 2009: Detection of local OD over dynamic data streams using efficient partitioning method</a:t>
            </a:r>
          </a:p>
          <a:p>
            <a:pPr marL="285750" indent="-285750">
              <a:buFont typeface="Arial" panose="020B0604020202020204" pitchFamily="34" charset="0"/>
              <a:buChar char="•"/>
            </a:pPr>
            <a:r>
              <a:rPr lang="en-US" sz="1400" dirty="0" err="1" smtClean="0">
                <a:sym typeface="Wingdings" panose="05000000000000000000" pitchFamily="2" charset="2"/>
              </a:rPr>
              <a:t>Ren</a:t>
            </a:r>
            <a:r>
              <a:rPr lang="en-US" sz="1400" dirty="0" smtClean="0">
                <a:sym typeface="Wingdings" panose="05000000000000000000" pitchFamily="2" charset="2"/>
              </a:rPr>
              <a:t> 2009: Efficient OD algorithm for heterogeneous data streams  no need for heterogeneous in scope</a:t>
            </a:r>
          </a:p>
          <a:p>
            <a:pPr marL="285750" indent="-285750">
              <a:buFont typeface="Arial" panose="020B0604020202020204" pitchFamily="34" charset="0"/>
              <a:buChar char="•"/>
            </a:pPr>
            <a:r>
              <a:rPr lang="en-US" sz="1400" dirty="0" smtClean="0">
                <a:sym typeface="Wingdings" panose="05000000000000000000" pitchFamily="2" charset="2"/>
              </a:rPr>
              <a:t>Zhang 2008: SPOT</a:t>
            </a:r>
          </a:p>
          <a:p>
            <a:pPr marL="285750" indent="-285750">
              <a:buFont typeface="Arial" panose="020B0604020202020204" pitchFamily="34" charset="0"/>
              <a:buChar char="•"/>
            </a:pPr>
            <a:r>
              <a:rPr lang="en-US" sz="1400" dirty="0" smtClean="0">
                <a:sym typeface="Wingdings" panose="05000000000000000000" pitchFamily="2" charset="2"/>
              </a:rPr>
              <a:t>SVM temporal sequence</a:t>
            </a:r>
          </a:p>
          <a:p>
            <a:pPr marL="285750" indent="-285750">
              <a:buFont typeface="Arial" panose="020B0604020202020204" pitchFamily="34" charset="0"/>
              <a:buChar char="•"/>
            </a:pPr>
            <a:r>
              <a:rPr lang="en-US" sz="1400" dirty="0" err="1" smtClean="0">
                <a:sym typeface="Wingdings" panose="05000000000000000000" pitchFamily="2" charset="2"/>
              </a:rPr>
              <a:t>Zheng</a:t>
            </a:r>
            <a:r>
              <a:rPr lang="en-US" sz="1400" dirty="0" smtClean="0">
                <a:sym typeface="Wingdings" panose="05000000000000000000" pitchFamily="2" charset="2"/>
              </a:rPr>
              <a:t> 2010: An Online Incremental Learning SVM for Large-Scale Data</a:t>
            </a:r>
          </a:p>
          <a:p>
            <a:pPr marL="285750" indent="-285750">
              <a:buFont typeface="Arial" panose="020B0604020202020204" pitchFamily="34" charset="0"/>
              <a:buChar char="•"/>
            </a:pPr>
            <a:r>
              <a:rPr lang="en-US" sz="1400" dirty="0" err="1" smtClean="0">
                <a:sym typeface="Wingdings" panose="05000000000000000000" pitchFamily="2" charset="2"/>
              </a:rPr>
              <a:t>Thakran</a:t>
            </a:r>
            <a:r>
              <a:rPr lang="en-US" sz="1400" dirty="0" smtClean="0">
                <a:sym typeface="Wingdings" panose="05000000000000000000" pitchFamily="2" charset="2"/>
              </a:rPr>
              <a:t> 2012: Unsupervised OD in streaming data using weighted clustering</a:t>
            </a:r>
          </a:p>
          <a:p>
            <a:pPr marL="285750" indent="-285750">
              <a:buFont typeface="Arial" panose="020B0604020202020204" pitchFamily="34" charset="0"/>
              <a:buChar char="•"/>
            </a:pPr>
            <a:r>
              <a:rPr lang="en-US" sz="1400" dirty="0" err="1" smtClean="0">
                <a:sym typeface="Wingdings" panose="05000000000000000000" pitchFamily="2" charset="2"/>
              </a:rPr>
              <a:t>Angiulli</a:t>
            </a:r>
            <a:r>
              <a:rPr lang="en-US" sz="1400" dirty="0" smtClean="0">
                <a:sym typeface="Wingdings" panose="05000000000000000000" pitchFamily="2" charset="2"/>
              </a:rPr>
              <a:t> 2007: Detecting distance-based outlier in streams of data</a:t>
            </a:r>
          </a:p>
          <a:p>
            <a:pPr marL="285750" indent="-285750">
              <a:buFont typeface="Arial" panose="020B0604020202020204" pitchFamily="34" charset="0"/>
              <a:buChar char="•"/>
            </a:pPr>
            <a:r>
              <a:rPr lang="en-US" sz="1400" dirty="0" err="1" smtClean="0">
                <a:sym typeface="Wingdings" panose="05000000000000000000" pitchFamily="2" charset="2"/>
              </a:rPr>
              <a:t>Pokrajac</a:t>
            </a:r>
            <a:r>
              <a:rPr lang="en-US" sz="1400" dirty="0" smtClean="0">
                <a:sym typeface="Wingdings" panose="05000000000000000000" pitchFamily="2" charset="2"/>
              </a:rPr>
              <a:t> 2007: Incremental local OD for data streams</a:t>
            </a:r>
          </a:p>
          <a:p>
            <a:pPr marL="285750" indent="-285750">
              <a:buFont typeface="Arial" panose="020B0604020202020204" pitchFamily="34" charset="0"/>
              <a:buChar char="•"/>
            </a:pPr>
            <a:r>
              <a:rPr lang="en-US" sz="1400" dirty="0" err="1" smtClean="0">
                <a:sym typeface="Wingdings" panose="05000000000000000000" pitchFamily="2" charset="2"/>
              </a:rPr>
              <a:t>Eskin</a:t>
            </a:r>
            <a:r>
              <a:rPr lang="en-US" sz="1400" dirty="0" smtClean="0">
                <a:sym typeface="Wingdings" panose="05000000000000000000" pitchFamily="2" charset="2"/>
              </a:rPr>
              <a:t> 2002: A geometric framework </a:t>
            </a:r>
            <a:r>
              <a:rPr lang="en-US" sz="1400" smtClean="0">
                <a:sym typeface="Wingdings" panose="05000000000000000000" pitchFamily="2" charset="2"/>
              </a:rPr>
              <a:t>for unsupervised AD</a:t>
            </a:r>
            <a:endParaRPr lang="en-US" sz="1400" dirty="0" smtClean="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8989453" y="1815921"/>
            <a:ext cx="2719719" cy="55379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Single stream or multiple?</a:t>
            </a:r>
            <a:endParaRPr lang="en-US" b="1" dirty="0"/>
          </a:p>
        </p:txBody>
      </p:sp>
    </p:spTree>
    <p:extLst>
      <p:ext uri="{BB962C8B-B14F-4D97-AF65-F5344CB8AC3E}">
        <p14:creationId xmlns:p14="http://schemas.microsoft.com/office/powerpoint/2010/main" val="2543010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Rogers 2009: Detecting STOD with kernels and statistical testing </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Sort of NN STOD Point contextual OD with stat testing, basic brute force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74993"/>
            <a:ext cx="11217498" cy="5693866"/>
          </a:xfrm>
          <a:prstGeom prst="rect">
            <a:avLst/>
          </a:prstGeom>
          <a:noFill/>
        </p:spPr>
        <p:txBody>
          <a:bodyPr wrap="square" rtlCol="0">
            <a:spAutoFit/>
          </a:bodyPr>
          <a:lstStyle/>
          <a:p>
            <a:r>
              <a:rPr lang="en-US" sz="1300" b="1" dirty="0" smtClean="0"/>
              <a:t>Category</a:t>
            </a:r>
            <a:r>
              <a:rPr lang="en-US" sz="1300" dirty="0"/>
              <a:t>: </a:t>
            </a:r>
            <a:r>
              <a:rPr lang="en-US" sz="1300" dirty="0" smtClean="0"/>
              <a:t>Unsupervised – Distance/Statistical based – Point Contextual OD – Scoring</a:t>
            </a:r>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Off/Online, outlier = point different from space-time neighborhood</a:t>
            </a:r>
          </a:p>
          <a:p>
            <a:pPr marL="285750" indent="-285750">
              <a:buFont typeface="Arial" panose="020B0604020202020204" pitchFamily="34" charset="0"/>
              <a:buChar char="•"/>
            </a:pPr>
            <a:r>
              <a:rPr lang="en-US" sz="1300" dirty="0" smtClean="0">
                <a:sym typeface="Wingdings" panose="05000000000000000000" pitchFamily="2" charset="2"/>
              </a:rPr>
              <a:t>Not </a:t>
            </a:r>
            <a:r>
              <a:rPr lang="en-US" sz="1300" dirty="0" err="1" smtClean="0">
                <a:sym typeface="Wingdings" panose="05000000000000000000" pitchFamily="2" charset="2"/>
              </a:rPr>
              <a:t>Kulldorff</a:t>
            </a:r>
            <a:r>
              <a:rPr lang="en-US" sz="1300" dirty="0" smtClean="0">
                <a:sym typeface="Wingdings" panose="05000000000000000000" pitchFamily="2" charset="2"/>
              </a:rPr>
              <a:t>-like  do not want to fit model to normal data</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grid / point data – Preprocessing = all distances temporal / spatial / non-ST normalized to [0.1]</a:t>
            </a:r>
          </a:p>
          <a:p>
            <a:pPr marL="285750" indent="-285750">
              <a:buFont typeface="Arial" panose="020B0604020202020204" pitchFamily="34" charset="0"/>
              <a:buChar char="•"/>
            </a:pPr>
            <a:r>
              <a:rPr lang="en-US" sz="1300" dirty="0" smtClean="0">
                <a:sym typeface="Wingdings" panose="05000000000000000000" pitchFamily="2" charset="2"/>
              </a:rPr>
              <a:t>Algorithm: </a:t>
            </a:r>
            <a:r>
              <a:rPr lang="en-US" sz="1300" dirty="0" err="1" smtClean="0">
                <a:sym typeface="Wingdings" panose="05000000000000000000" pitchFamily="2" charset="2"/>
              </a:rPr>
              <a:t>StrOUD</a:t>
            </a:r>
            <a:r>
              <a:rPr lang="en-US" sz="1300" dirty="0" smtClean="0">
                <a:sym typeface="Wingdings" panose="05000000000000000000" pitchFamily="2" charset="2"/>
              </a:rPr>
              <a:t> Strangeness-based OD  adapted from Barbara 2006 OD using Transduction and Stat Testing</a:t>
            </a:r>
          </a:p>
          <a:p>
            <a:pPr marL="800100" lvl="1" indent="-342900">
              <a:buFont typeface="+mj-lt"/>
              <a:buAutoNum type="arabicPeriod"/>
            </a:pPr>
            <a:r>
              <a:rPr lang="en-US" sz="1300" dirty="0" smtClean="0">
                <a:sym typeface="Wingdings" panose="05000000000000000000" pitchFamily="2" charset="2"/>
              </a:rPr>
              <a:t>Compute strangeness of point = sum of distances to K </a:t>
            </a:r>
            <a:r>
              <a:rPr lang="en-US" sz="1300" b="1" i="1" dirty="0" smtClean="0">
                <a:sym typeface="Wingdings" panose="05000000000000000000" pitchFamily="2" charset="2"/>
              </a:rPr>
              <a:t>arbitrary</a:t>
            </a:r>
            <a:r>
              <a:rPr lang="en-US" sz="1300" dirty="0" smtClean="0">
                <a:sym typeface="Wingdings" panose="05000000000000000000" pitchFamily="2" charset="2"/>
              </a:rPr>
              <a:t> NN with distance = weighted distance ST &amp; non-ST attributes “kernel”</a:t>
            </a:r>
          </a:p>
          <a:p>
            <a:pPr marL="1200150" lvl="2" indent="-285750">
              <a:buFont typeface="Wingdings" panose="05000000000000000000" pitchFamily="2" charset="2"/>
              <a:buChar char="à"/>
            </a:pPr>
            <a:r>
              <a:rPr lang="en-US" sz="1300" dirty="0" smtClean="0">
                <a:sym typeface="Wingdings" panose="05000000000000000000" pitchFamily="2" charset="2"/>
              </a:rPr>
              <a:t>strangeness = empirical p-value / takes into account ST neighborhood</a:t>
            </a:r>
          </a:p>
          <a:p>
            <a:pPr lvl="2"/>
            <a:r>
              <a:rPr lang="en-US" sz="1300" dirty="0" smtClean="0">
                <a:sym typeface="Wingdings" panose="05000000000000000000" pitchFamily="2" charset="2"/>
              </a:rPr>
              <a:t>// Non-parametric stat-test approach, but with NN </a:t>
            </a:r>
            <a:r>
              <a:rPr lang="en-US" sz="1300" b="1" i="1" dirty="0" smtClean="0">
                <a:sym typeface="Wingdings" panose="05000000000000000000" pitchFamily="2" charset="2"/>
              </a:rPr>
              <a:t>Remark: what about multiple </a:t>
            </a:r>
            <a:r>
              <a:rPr lang="en-US" sz="1300" b="1" i="1" dirty="0" err="1" smtClean="0">
                <a:sym typeface="Wingdings" panose="05000000000000000000" pitchFamily="2" charset="2"/>
              </a:rPr>
              <a:t>hypopthesis</a:t>
            </a:r>
            <a:r>
              <a:rPr lang="en-US" sz="1300" b="1" i="1" dirty="0" smtClean="0">
                <a:sym typeface="Wingdings" panose="05000000000000000000" pitchFamily="2" charset="2"/>
              </a:rPr>
              <a:t> testing risk?</a:t>
            </a:r>
            <a:endParaRPr lang="en-US" sz="1300" dirty="0" smtClean="0">
              <a:sym typeface="Wingdings" panose="05000000000000000000" pitchFamily="2" charset="2"/>
            </a:endParaRPr>
          </a:p>
          <a:p>
            <a:pPr marL="800100" lvl="1" indent="-342900">
              <a:buFont typeface="+mj-lt"/>
              <a:buAutoNum type="arabicPeriod"/>
            </a:pPr>
            <a:r>
              <a:rPr lang="en-US" sz="1300" dirty="0" smtClean="0">
                <a:sym typeface="Wingdings" panose="05000000000000000000" pitchFamily="2" charset="2"/>
              </a:rPr>
              <a:t>Statistical testing to see if Outlier  outlier if p-value below threshold</a:t>
            </a: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Point space point time, with p-value as anomalousness score</a:t>
            </a:r>
          </a:p>
          <a:p>
            <a:pPr marL="285750" indent="-285750">
              <a:buFont typeface="Arial" panose="020B0604020202020204" pitchFamily="34" charset="0"/>
              <a:buChar char="•"/>
            </a:pPr>
            <a:r>
              <a:rPr lang="en-US" sz="1300" b="1" dirty="0" smtClean="0">
                <a:sym typeface="Wingdings" panose="05000000000000000000" pitchFamily="2" charset="2"/>
              </a:rPr>
              <a:t>Complexity</a:t>
            </a:r>
            <a:r>
              <a:rPr lang="en-US" sz="1300" dirty="0" smtClean="0">
                <a:sym typeface="Wingdings" panose="05000000000000000000" pitchFamily="2" charset="2"/>
              </a:rPr>
              <a:t>: n^2 where n is number of instances  compute all the distances, brute force expensive</a:t>
            </a:r>
          </a:p>
          <a:p>
            <a:pPr marL="285750" indent="-285750">
              <a:buFont typeface="Arial" panose="020B0604020202020204" pitchFamily="34" charset="0"/>
              <a:buChar char="•"/>
            </a:pPr>
            <a:endParaRPr lang="en-US" sz="1300" b="1" dirty="0">
              <a:sym typeface="Wingdings" panose="05000000000000000000" pitchFamily="2" charset="2"/>
            </a:endParaRPr>
          </a:p>
          <a:p>
            <a:r>
              <a:rPr lang="en-US" sz="1300" b="1" dirty="0" smtClean="0">
                <a:sym typeface="Wingdings" panose="05000000000000000000" pitchFamily="2" charset="2"/>
              </a:rPr>
              <a:t>Experiment  crime / earthquake / hurricanes buoys</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Crime: spatial point univariate count data – 464 instances  when? Where? not specified </a:t>
            </a:r>
            <a:r>
              <a:rPr lang="en-US" sz="1300" b="1" i="1" dirty="0" smtClean="0">
                <a:sym typeface="Wingdings" panose="05000000000000000000" pitchFamily="2" charset="2"/>
              </a:rPr>
              <a:t>vague</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Earthquake southwestern US: spatial, magnitude &amp; depth – point data – 557 instances</a:t>
            </a:r>
          </a:p>
          <a:p>
            <a:pPr marL="342900" indent="-342900">
              <a:buFont typeface="+mj-lt"/>
              <a:buAutoNum type="arabicPeriod"/>
            </a:pPr>
            <a:r>
              <a:rPr lang="en-US" sz="1300" dirty="0" smtClean="0">
                <a:sym typeface="Wingdings" panose="05000000000000000000" pitchFamily="2" charset="2"/>
              </a:rPr>
              <a:t>Buoys Gulf Mexico: 30 buoys – 2005 – 5 non-ST </a:t>
            </a:r>
            <a:r>
              <a:rPr lang="en-US" sz="1300" dirty="0" err="1" smtClean="0">
                <a:sym typeface="Wingdings" panose="05000000000000000000" pitchFamily="2" charset="2"/>
              </a:rPr>
              <a:t>att</a:t>
            </a:r>
            <a:r>
              <a:rPr lang="en-US" sz="1300" dirty="0" smtClean="0">
                <a:sym typeface="Wingdings" panose="05000000000000000000" pitchFamily="2" charset="2"/>
              </a:rPr>
              <a:t> – 205k instances </a:t>
            </a:r>
          </a:p>
          <a:p>
            <a:pPr lvl="1"/>
            <a:r>
              <a:rPr lang="en-US" sz="1300" dirty="0" smtClean="0">
                <a:sym typeface="Wingdings" panose="05000000000000000000" pitchFamily="2" charset="2"/>
              </a:rPr>
              <a:t> comparison of </a:t>
            </a:r>
            <a:r>
              <a:rPr lang="en-US" sz="1300" dirty="0" err="1" smtClean="0">
                <a:sym typeface="Wingdings" panose="05000000000000000000" pitchFamily="2" charset="2"/>
              </a:rPr>
              <a:t>algo</a:t>
            </a:r>
            <a:r>
              <a:rPr lang="en-US" sz="1300" dirty="0" smtClean="0">
                <a:sym typeface="Wingdings" panose="05000000000000000000" pitchFamily="2" charset="2"/>
              </a:rPr>
              <a:t> with </a:t>
            </a:r>
            <a:r>
              <a:rPr lang="en-US" sz="1300" dirty="0" err="1" smtClean="0">
                <a:sym typeface="Wingdings" panose="05000000000000000000" pitchFamily="2" charset="2"/>
              </a:rPr>
              <a:t>i</a:t>
            </a:r>
            <a:r>
              <a:rPr lang="en-US" sz="1300" dirty="0" smtClean="0">
                <a:sym typeface="Wingdings" panose="05000000000000000000" pitchFamily="2" charset="2"/>
              </a:rPr>
              <a:t>.) no ST-</a:t>
            </a:r>
            <a:r>
              <a:rPr lang="en-US" sz="1300" dirty="0" err="1" smtClean="0">
                <a:sym typeface="Wingdings" panose="05000000000000000000" pitchFamily="2" charset="2"/>
              </a:rPr>
              <a:t>att</a:t>
            </a:r>
            <a:r>
              <a:rPr lang="en-US" sz="1300" dirty="0" smtClean="0">
                <a:sym typeface="Wingdings" panose="05000000000000000000" pitchFamily="2" charset="2"/>
              </a:rPr>
              <a:t> ii.) with space 0.05 weight iii.) 0.1w iv.) with temporal 0.05 v) 0.1 w vi.) 0,1 space 0.1 time</a:t>
            </a:r>
          </a:p>
          <a:p>
            <a:pPr marL="742950" lvl="1" indent="-285750">
              <a:buFont typeface="Wingdings" panose="05000000000000000000" pitchFamily="2" charset="2"/>
              <a:buChar char="à"/>
            </a:pPr>
            <a:r>
              <a:rPr lang="en-US" sz="1300" dirty="0" err="1" smtClean="0">
                <a:sym typeface="Wingdings" panose="05000000000000000000" pitchFamily="2" charset="2"/>
              </a:rPr>
              <a:t>i</a:t>
            </a:r>
            <a:r>
              <a:rPr lang="en-US" sz="1300" dirty="0" smtClean="0">
                <a:sym typeface="Wingdings" panose="05000000000000000000" pitchFamily="2" charset="2"/>
              </a:rPr>
              <a:t>.) 437 </a:t>
            </a:r>
            <a:r>
              <a:rPr lang="en-US" sz="1300" dirty="0" err="1" smtClean="0">
                <a:sym typeface="Wingdings" panose="05000000000000000000" pitchFamily="2" charset="2"/>
              </a:rPr>
              <a:t>ot</a:t>
            </a:r>
            <a:r>
              <a:rPr lang="en-US" sz="1300" dirty="0" smtClean="0">
                <a:sym typeface="Wingdings" panose="05000000000000000000" pitchFamily="2" charset="2"/>
              </a:rPr>
              <a:t> ii.) 370 among 470 iii.) 90 among 370 iv.) 401 among 470 v.) 110 among 401 vi.) 120 among 370 and 401</a:t>
            </a:r>
          </a:p>
          <a:p>
            <a:pPr marL="742950" lvl="1" indent="-285750">
              <a:buFont typeface="Wingdings" panose="05000000000000000000" pitchFamily="2" charset="2"/>
              <a:buChar char="à"/>
            </a:pPr>
            <a:r>
              <a:rPr lang="en-US" sz="1300" dirty="0" smtClean="0">
                <a:sym typeface="Wingdings" panose="05000000000000000000" pitchFamily="2" charset="2"/>
              </a:rPr>
              <a:t>ST filtering helps clear out maybe </a:t>
            </a:r>
            <a:r>
              <a:rPr lang="en-US" sz="1300" dirty="0" err="1" smtClean="0">
                <a:sym typeface="Wingdings" panose="05000000000000000000" pitchFamily="2" charset="2"/>
              </a:rPr>
              <a:t>unrelevant</a:t>
            </a:r>
            <a:r>
              <a:rPr lang="en-US" sz="1300" dirty="0" smtClean="0">
                <a:sym typeface="Wingdings" panose="05000000000000000000" pitchFamily="2" charset="2"/>
              </a:rPr>
              <a:t> OD</a:t>
            </a:r>
          </a:p>
          <a:p>
            <a:endParaRPr lang="en-US" sz="1300" dirty="0" smtClean="0">
              <a:sym typeface="Wingdings" panose="05000000000000000000" pitchFamily="2" charset="2"/>
            </a:endParaRPr>
          </a:p>
          <a:p>
            <a:r>
              <a:rPr lang="en-US" sz="1300" b="1" dirty="0" smtClean="0">
                <a:sym typeface="Wingdings" panose="05000000000000000000" pitchFamily="2" charset="2"/>
              </a:rPr>
              <a:t>Relevant references</a:t>
            </a:r>
            <a:endParaRPr lang="en-US" sz="1300" b="1" dirty="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Local Moran’s module in ArcGIS for spatial analysis</a:t>
            </a:r>
          </a:p>
          <a:p>
            <a:pPr marL="285750" indent="-285750">
              <a:buFont typeface="Arial" panose="020B0604020202020204" pitchFamily="34" charset="0"/>
              <a:buChar char="•"/>
            </a:pPr>
            <a:endParaRPr lang="en-US" sz="1300" dirty="0" smtClean="0">
              <a:sym typeface="Wingdings" panose="05000000000000000000" pitchFamily="2" charset="2"/>
            </a:endParaRPr>
          </a:p>
          <a:p>
            <a:r>
              <a:rPr lang="en-US" sz="1300" b="1" dirty="0" smtClean="0">
                <a:sym typeface="Wingdings" panose="05000000000000000000" pitchFamily="2" charset="2"/>
              </a:rPr>
              <a:t>Remarks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Pretty basic / brute force</a:t>
            </a:r>
          </a:p>
        </p:txBody>
      </p:sp>
      <p:sp>
        <p:nvSpPr>
          <p:cNvPr id="2" name="Rectangle 1"/>
          <p:cNvSpPr/>
          <p:nvPr/>
        </p:nvSpPr>
        <p:spPr>
          <a:xfrm>
            <a:off x="5898524" y="5666704"/>
            <a:ext cx="5022760" cy="8757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Point Contextual ST basic brute force algorithm</a:t>
            </a:r>
            <a:endParaRPr lang="en-US" b="1" dirty="0"/>
          </a:p>
        </p:txBody>
      </p:sp>
    </p:spTree>
    <p:extLst>
      <p:ext uri="{BB962C8B-B14F-4D97-AF65-F5344CB8AC3E}">
        <p14:creationId xmlns:p14="http://schemas.microsoft.com/office/powerpoint/2010/main" val="283222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Yuxiang</a:t>
              </a:r>
              <a:r>
                <a:rPr lang="en-US" sz="2903" b="1" dirty="0" smtClean="0">
                  <a:solidFill>
                    <a:srgbClr val="FFFFFF"/>
                  </a:solidFill>
                  <a:latin typeface="Calibri" panose="020F0502020204030204" pitchFamily="34" charset="0"/>
                </a:rPr>
                <a:t> 2005: Detection ST outlier in Climate Dataset: A Method Study</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Nice problem definition, but very basic solution : threshold on mean NN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6062" y="1089699"/>
            <a:ext cx="11861442" cy="5493812"/>
          </a:xfrm>
          <a:prstGeom prst="rect">
            <a:avLst/>
          </a:prstGeom>
          <a:noFill/>
        </p:spPr>
        <p:txBody>
          <a:bodyPr wrap="square" rtlCol="0">
            <a:spAutoFit/>
          </a:bodyPr>
          <a:lstStyle/>
          <a:p>
            <a:r>
              <a:rPr lang="en-US" sz="1300" b="1" dirty="0" smtClean="0"/>
              <a:t>Category</a:t>
            </a:r>
            <a:r>
              <a:rPr lang="en-US" sz="1300" dirty="0"/>
              <a:t>: </a:t>
            </a:r>
            <a:r>
              <a:rPr lang="en-US" sz="1300" dirty="0" smtClean="0"/>
              <a:t>Unsupervised – NN-based – Point contextual – Scoring – persistent</a:t>
            </a:r>
            <a:endParaRPr lang="en-US" sz="1300" dirty="0"/>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Offline, define well STOD problem given ST data structure and type of outlier looked for</a:t>
            </a:r>
            <a:endParaRPr lang="en-US" sz="1300" b="1"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dirty="0" smtClean="0">
                <a:sym typeface="Wingdings" panose="05000000000000000000" pitchFamily="2" charset="2"/>
              </a:rPr>
              <a:t>Outlier definition</a:t>
            </a:r>
          </a:p>
          <a:p>
            <a:pPr marL="800100" lvl="1" indent="-342900">
              <a:buFont typeface="+mj-lt"/>
              <a:buAutoNum type="arabicPeriod"/>
            </a:pPr>
            <a:r>
              <a:rPr lang="en-US" sz="1300" dirty="0" smtClean="0">
                <a:sym typeface="Wingdings" panose="05000000000000000000" pitchFamily="2" charset="2"/>
              </a:rPr>
              <a:t>what data structure = “basic element”</a:t>
            </a:r>
          </a:p>
          <a:p>
            <a:pPr marL="1257300" lvl="2" indent="-342900">
              <a:buFont typeface="Arial" panose="020B0604020202020204" pitchFamily="34" charset="0"/>
              <a:buChar char="•"/>
            </a:pPr>
            <a:r>
              <a:rPr lang="en-US" sz="1300" dirty="0" smtClean="0">
                <a:sym typeface="Wingdings" panose="05000000000000000000" pitchFamily="2" charset="2"/>
              </a:rPr>
              <a:t>Essential when want to detect large-scale events</a:t>
            </a:r>
          </a:p>
          <a:p>
            <a:pPr marL="1314450" lvl="2" indent="-400050">
              <a:buFont typeface="+mj-lt"/>
              <a:buAutoNum type="romanLcPeriod"/>
            </a:pPr>
            <a:r>
              <a:rPr lang="en-US" sz="1300" b="1" dirty="0" smtClean="0">
                <a:sym typeface="Wingdings" panose="05000000000000000000" pitchFamily="2" charset="2"/>
              </a:rPr>
              <a:t>Location outliers on a time period</a:t>
            </a:r>
            <a:r>
              <a:rPr lang="en-US" sz="1300" dirty="0" smtClean="0">
                <a:sym typeface="Wingdings" panose="05000000000000000000" pitchFamily="2" charset="2"/>
              </a:rPr>
              <a:t>: “what locations have always different temperature from their neighbors in the recent XX years” </a:t>
            </a:r>
            <a:r>
              <a:rPr lang="en-US" sz="1300" b="1" i="1" dirty="0" smtClean="0">
                <a:sym typeface="Wingdings" panose="05000000000000000000" pitchFamily="2" charset="2"/>
              </a:rPr>
              <a:t>persistent event  threshold on normalized difference to space 5x5 NN mean</a:t>
            </a:r>
          </a:p>
          <a:p>
            <a:pPr marL="1771650" lvl="3" indent="-400050">
              <a:buFont typeface="Arial" panose="020B0604020202020204" pitchFamily="34" charset="0"/>
              <a:buChar char="•"/>
            </a:pPr>
            <a:r>
              <a:rPr lang="en-US" sz="1300" u="sng" dirty="0" smtClean="0">
                <a:sym typeface="Wingdings" panose="05000000000000000000" pitchFamily="2" charset="2"/>
              </a:rPr>
              <a:t>Basic element</a:t>
            </a:r>
            <a:r>
              <a:rPr lang="en-US" sz="1300" dirty="0" smtClean="0">
                <a:sym typeface="Wingdings" panose="05000000000000000000" pitchFamily="2" charset="2"/>
              </a:rPr>
              <a:t>: grid cell  look at time series</a:t>
            </a:r>
          </a:p>
          <a:p>
            <a:pPr marL="1771650" lvl="3" indent="-400050">
              <a:buFont typeface="Arial" panose="020B0604020202020204" pitchFamily="34" charset="0"/>
              <a:buChar char="•"/>
            </a:pPr>
            <a:r>
              <a:rPr lang="en-US" sz="1300" u="sng" dirty="0" smtClean="0">
                <a:sym typeface="Wingdings" panose="05000000000000000000" pitchFamily="2" charset="2"/>
              </a:rPr>
              <a:t>Compare element</a:t>
            </a:r>
            <a:r>
              <a:rPr lang="en-US" sz="1300" dirty="0" smtClean="0">
                <a:sym typeface="Wingdings" panose="05000000000000000000" pitchFamily="2" charset="2"/>
              </a:rPr>
              <a:t>: 5x5 neighbors</a:t>
            </a:r>
          </a:p>
          <a:p>
            <a:pPr marL="1771650" lvl="3" indent="-400050">
              <a:buFont typeface="Arial" panose="020B0604020202020204" pitchFamily="34" charset="0"/>
              <a:buChar char="•"/>
            </a:pPr>
            <a:r>
              <a:rPr lang="en-US" sz="1300" u="sng" dirty="0" smtClean="0">
                <a:sym typeface="Wingdings" panose="05000000000000000000" pitchFamily="2" charset="2"/>
              </a:rPr>
              <a:t>Compare function</a:t>
            </a:r>
            <a:r>
              <a:rPr lang="en-US" sz="1300" dirty="0" smtClean="0">
                <a:sym typeface="Wingdings" panose="05000000000000000000" pitchFamily="2" charset="2"/>
              </a:rPr>
              <a:t>: to represent 1location over time, keep 23 columns: 11 year </a:t>
            </a:r>
            <a:r>
              <a:rPr lang="en-US" sz="1300" dirty="0" err="1" smtClean="0">
                <a:sym typeface="Wingdings" panose="05000000000000000000" pitchFamily="2" charset="2"/>
              </a:rPr>
              <a:t>avg</a:t>
            </a:r>
            <a:r>
              <a:rPr lang="en-US" sz="1300" dirty="0" smtClean="0">
                <a:sym typeface="Wingdings" panose="05000000000000000000" pitchFamily="2" charset="2"/>
              </a:rPr>
              <a:t> temp, &amp; 12 month </a:t>
            </a:r>
            <a:r>
              <a:rPr lang="en-US" sz="1300" dirty="0" err="1" smtClean="0">
                <a:sym typeface="Wingdings" panose="05000000000000000000" pitchFamily="2" charset="2"/>
              </a:rPr>
              <a:t>avg</a:t>
            </a:r>
            <a:r>
              <a:rPr lang="en-US" sz="1300" dirty="0" smtClean="0">
                <a:sym typeface="Wingdings" panose="05000000000000000000" pitchFamily="2" charset="2"/>
              </a:rPr>
              <a:t> temp </a:t>
            </a:r>
            <a:r>
              <a:rPr lang="en-US" sz="1300" b="1" i="1" dirty="0" smtClean="0">
                <a:sym typeface="Wingdings" panose="05000000000000000000" pitchFamily="2" charset="2"/>
              </a:rPr>
              <a:t>very specific to weather</a:t>
            </a:r>
          </a:p>
          <a:p>
            <a:pPr marL="2228850" lvl="4" indent="-400050">
              <a:buFont typeface="Arial" panose="020B0604020202020204" pitchFamily="34" charset="0"/>
              <a:buChar char="•"/>
            </a:pPr>
            <a:r>
              <a:rPr lang="en-US" sz="1300" dirty="0" smtClean="0">
                <a:sym typeface="Wingdings" panose="05000000000000000000" pitchFamily="2" charset="2"/>
              </a:rPr>
              <a:t>function = NN distance normalized + threshold</a:t>
            </a:r>
          </a:p>
          <a:p>
            <a:pPr marL="1314450" lvl="2" indent="-400050">
              <a:buFont typeface="+mj-lt"/>
              <a:buAutoNum type="romanLcPeriod"/>
            </a:pPr>
            <a:r>
              <a:rPr lang="en-US" sz="1300" b="1" dirty="0" smtClean="0">
                <a:sym typeface="Wingdings" panose="05000000000000000000" pitchFamily="2" charset="2"/>
              </a:rPr>
              <a:t>Time period outlier given a region</a:t>
            </a:r>
            <a:r>
              <a:rPr lang="en-US" sz="1300" dirty="0" smtClean="0">
                <a:sym typeface="Wingdings" panose="05000000000000000000" pitchFamily="2" charset="2"/>
              </a:rPr>
              <a:t>: “in an area, find the years with anomalously high precipitation” </a:t>
            </a:r>
          </a:p>
          <a:p>
            <a:pPr lvl="3"/>
            <a:r>
              <a:rPr lang="en-US" sz="1300" dirty="0" smtClean="0">
                <a:sym typeface="Wingdings" panose="05000000000000000000" pitchFamily="2" charset="2"/>
              </a:rPr>
              <a:t> </a:t>
            </a:r>
            <a:r>
              <a:rPr lang="en-US" sz="1300" b="1" i="1" dirty="0" smtClean="0">
                <a:sym typeface="Wingdings" panose="05000000000000000000" pitchFamily="2" charset="2"/>
              </a:rPr>
              <a:t>threshold on norm. diff to all years mean</a:t>
            </a:r>
            <a:endParaRPr lang="en-US" sz="1300" dirty="0" smtClean="0">
              <a:sym typeface="Wingdings" panose="05000000000000000000" pitchFamily="2" charset="2"/>
            </a:endParaRPr>
          </a:p>
          <a:p>
            <a:pPr marL="1771650" lvl="3" indent="-400050">
              <a:buFont typeface="Arial" panose="020B0604020202020204" pitchFamily="34" charset="0"/>
              <a:buChar char="•"/>
            </a:pPr>
            <a:r>
              <a:rPr lang="en-US" sz="1300" u="sng" dirty="0">
                <a:sym typeface="Wingdings" panose="05000000000000000000" pitchFamily="2" charset="2"/>
              </a:rPr>
              <a:t>Basic element</a:t>
            </a:r>
            <a:r>
              <a:rPr lang="en-US" sz="1300" dirty="0">
                <a:sym typeface="Wingdings" panose="05000000000000000000" pitchFamily="2" charset="2"/>
              </a:rPr>
              <a:t>: </a:t>
            </a:r>
            <a:r>
              <a:rPr lang="en-US" sz="1300" dirty="0" smtClean="0">
                <a:sym typeface="Wingdings" panose="05000000000000000000" pitchFamily="2" charset="2"/>
              </a:rPr>
              <a:t>ST distribution on the time period in the area studied</a:t>
            </a:r>
          </a:p>
          <a:p>
            <a:pPr marL="1771650" lvl="3" indent="-400050">
              <a:buFont typeface="Arial" panose="020B0604020202020204" pitchFamily="34" charset="0"/>
              <a:buChar char="•"/>
            </a:pPr>
            <a:r>
              <a:rPr lang="en-US" sz="1300" u="sng" dirty="0" smtClean="0">
                <a:sym typeface="Wingdings" panose="05000000000000000000" pitchFamily="2" charset="2"/>
              </a:rPr>
              <a:t>Compare </a:t>
            </a:r>
            <a:r>
              <a:rPr lang="en-US" sz="1300" u="sng" dirty="0">
                <a:sym typeface="Wingdings" panose="05000000000000000000" pitchFamily="2" charset="2"/>
              </a:rPr>
              <a:t>element</a:t>
            </a:r>
            <a:r>
              <a:rPr lang="en-US" sz="1300" dirty="0">
                <a:sym typeface="Wingdings" panose="05000000000000000000" pitchFamily="2" charset="2"/>
              </a:rPr>
              <a:t>: </a:t>
            </a:r>
            <a:r>
              <a:rPr lang="en-US" sz="1300" dirty="0" smtClean="0">
                <a:sym typeface="Wingdings" panose="05000000000000000000" pitchFamily="2" charset="2"/>
              </a:rPr>
              <a:t>all other time periods (not only consecutive periods)</a:t>
            </a:r>
            <a:endParaRPr lang="en-US" sz="1300" dirty="0">
              <a:sym typeface="Wingdings" panose="05000000000000000000" pitchFamily="2" charset="2"/>
            </a:endParaRPr>
          </a:p>
          <a:p>
            <a:pPr marL="1771650" lvl="3" indent="-400050">
              <a:buFont typeface="Arial" panose="020B0604020202020204" pitchFamily="34" charset="0"/>
              <a:buChar char="•"/>
            </a:pPr>
            <a:r>
              <a:rPr lang="en-US" sz="1300" u="sng" dirty="0">
                <a:sym typeface="Wingdings" panose="05000000000000000000" pitchFamily="2" charset="2"/>
              </a:rPr>
              <a:t>Compare function</a:t>
            </a:r>
            <a:r>
              <a:rPr lang="en-US" sz="1300" dirty="0" smtClean="0">
                <a:sym typeface="Wingdings" panose="05000000000000000000" pitchFamily="2" charset="2"/>
              </a:rPr>
              <a:t>: Brute  use all 687locs x 12months observation each year</a:t>
            </a:r>
          </a:p>
          <a:p>
            <a:pPr marL="2228850" lvl="4" indent="-400050">
              <a:buFont typeface="Arial" panose="020B0604020202020204" pitchFamily="34" charset="0"/>
              <a:buChar char="•"/>
            </a:pPr>
            <a:r>
              <a:rPr lang="en-US" sz="1300" dirty="0" smtClean="0">
                <a:sym typeface="Wingdings" panose="05000000000000000000" pitchFamily="2" charset="2"/>
              </a:rPr>
              <a:t>Cheaper: rougher scale 8x3 grid and 4 seasons + pick the most important with domain expert knowledge  </a:t>
            </a:r>
            <a:r>
              <a:rPr lang="en-US" sz="1300" b="1" i="1" dirty="0" smtClean="0">
                <a:sym typeface="Wingdings" panose="05000000000000000000" pitchFamily="2" charset="2"/>
              </a:rPr>
              <a:t>MANUAL OUT</a:t>
            </a:r>
          </a:p>
          <a:p>
            <a:pPr marL="2228850" lvl="4" indent="-400050">
              <a:buFont typeface="Arial" panose="020B0604020202020204" pitchFamily="34" charset="0"/>
              <a:buChar char="•"/>
            </a:pPr>
            <a:r>
              <a:rPr lang="en-US" sz="1300" dirty="0" smtClean="0">
                <a:sym typeface="Wingdings" panose="05000000000000000000" pitchFamily="2" charset="2"/>
              </a:rPr>
              <a:t>Same comparison with NN normalized + threshold</a:t>
            </a:r>
          </a:p>
          <a:p>
            <a:pPr marL="800100" lvl="1" indent="-342900">
              <a:buFont typeface="+mj-lt"/>
              <a:buAutoNum type="arabicPeriod"/>
            </a:pPr>
            <a:r>
              <a:rPr lang="en-US" sz="1300" dirty="0" smtClean="0">
                <a:sym typeface="Wingdings" panose="05000000000000000000" pitchFamily="2" charset="2"/>
              </a:rPr>
              <a:t>point of comparison “compare element”</a:t>
            </a:r>
          </a:p>
          <a:p>
            <a:pPr marL="800100" lvl="1" indent="-342900">
              <a:buFont typeface="+mj-lt"/>
              <a:buAutoNum type="arabicPeriod"/>
            </a:pPr>
            <a:r>
              <a:rPr lang="en-US" sz="1300" dirty="0" smtClean="0">
                <a:sym typeface="Wingdings" panose="05000000000000000000" pitchFamily="2" charset="2"/>
              </a:rPr>
              <a:t>comparison metric “compare function”</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point data </a:t>
            </a:r>
            <a:endParaRPr lang="en-US" sz="1300" dirty="0">
              <a:sym typeface="Wingdings" panose="05000000000000000000" pitchFamily="2" charset="2"/>
            </a:endParaRP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a:t>
            </a:r>
            <a:r>
              <a:rPr lang="en-US" sz="1300" dirty="0" err="1" smtClean="0">
                <a:sym typeface="Wingdings" panose="05000000000000000000" pitchFamily="2" charset="2"/>
              </a:rPr>
              <a:t>i</a:t>
            </a:r>
            <a:r>
              <a:rPr lang="en-US" sz="1300" dirty="0" smtClean="0">
                <a:sym typeface="Wingdings" panose="05000000000000000000" pitchFamily="2" charset="2"/>
              </a:rPr>
              <a:t>.) Point on time interval studied ii.) Year for fixed area</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Experiment</a:t>
            </a:r>
            <a:r>
              <a:rPr lang="en-US" sz="1300" dirty="0" smtClean="0">
                <a:sym typeface="Wingdings" panose="05000000000000000000" pitchFamily="2" charset="2"/>
              </a:rPr>
              <a:t>: very limited, 700locations x 10 years x 12 month</a:t>
            </a:r>
            <a:endParaRPr lang="en-US" sz="1300" b="1" dirty="0">
              <a:sym typeface="Wingdings" panose="05000000000000000000" pitchFamily="2" charset="2"/>
            </a:endParaRPr>
          </a:p>
        </p:txBody>
      </p:sp>
      <p:sp>
        <p:nvSpPr>
          <p:cNvPr id="2" name="Rectangle 1"/>
          <p:cNvSpPr/>
          <p:nvPr/>
        </p:nvSpPr>
        <p:spPr>
          <a:xfrm>
            <a:off x="7418231" y="1334398"/>
            <a:ext cx="4365937" cy="107395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i</a:t>
            </a:r>
            <a:r>
              <a:rPr lang="en-US" b="1" dirty="0" smtClean="0"/>
              <a:t>. Location OD on time period - Classic fixed space NN point contextual problem: if point in middle of anomalous region </a:t>
            </a:r>
            <a:r>
              <a:rPr lang="en-US" b="1" dirty="0" smtClean="0">
                <a:sym typeface="Wingdings" panose="05000000000000000000" pitchFamily="2" charset="2"/>
              </a:rPr>
              <a:t> not detected</a:t>
            </a:r>
            <a:endParaRPr lang="en-US" b="1" dirty="0"/>
          </a:p>
        </p:txBody>
      </p:sp>
      <p:sp>
        <p:nvSpPr>
          <p:cNvPr id="7" name="Rectangle 6"/>
          <p:cNvSpPr/>
          <p:nvPr/>
        </p:nvSpPr>
        <p:spPr>
          <a:xfrm>
            <a:off x="7199291" y="5365485"/>
            <a:ext cx="4365937" cy="11125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ii. Time period given region: very basic solution </a:t>
            </a:r>
            <a:r>
              <a:rPr lang="en-US" b="1" dirty="0" smtClean="0">
                <a:sym typeface="Wingdings" panose="05000000000000000000" pitchFamily="2" charset="2"/>
              </a:rPr>
              <a:t> compare area values to historical means + manual selection to cut computing  OUT</a:t>
            </a:r>
            <a:endParaRPr lang="en-US" b="1" dirty="0"/>
          </a:p>
        </p:txBody>
      </p:sp>
    </p:spTree>
    <p:extLst>
      <p:ext uri="{BB962C8B-B14F-4D97-AF65-F5344CB8AC3E}">
        <p14:creationId xmlns:p14="http://schemas.microsoft.com/office/powerpoint/2010/main" val="17881657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Jin </a:t>
              </a:r>
              <a:r>
                <a:rPr lang="en-US" sz="2903" b="1" dirty="0">
                  <a:solidFill>
                    <a:srgbClr val="FFFFFF"/>
                  </a:solidFill>
                  <a:latin typeface="Calibri" panose="020F0502020204030204" pitchFamily="34" charset="0"/>
                </a:rPr>
                <a:t>2008 Spatial-Temporal Data Mining in Traffic Incident Detection </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Traffic detection along one single line-road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401205"/>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consider both S and T attributes + </a:t>
            </a:r>
            <a:r>
              <a:rPr lang="en-US" sz="1400" dirty="0" err="1" smtClean="0">
                <a:sym typeface="Wingdings" panose="05000000000000000000" pitchFamily="2" charset="2"/>
              </a:rPr>
              <a:t>Mahalanobis</a:t>
            </a:r>
            <a:r>
              <a:rPr lang="en-US" sz="1400" dirty="0" smtClean="0">
                <a:sym typeface="Wingdings" panose="05000000000000000000" pitchFamily="2" charset="2"/>
              </a:rPr>
              <a:t> distance + visualization + incremental learning method to keep model up-to-date</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stream multivariate count</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Generate day-of-week traffic model</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t>
            </a:r>
          </a:p>
          <a:p>
            <a:endParaRPr lang="en-US" sz="1400" dirty="0">
              <a:sym typeface="Wingdings" panose="05000000000000000000" pitchFamily="2" charset="2"/>
            </a:endParaRPr>
          </a:p>
          <a:p>
            <a:r>
              <a:rPr lang="en-US" sz="1400" b="1" dirty="0" smtClean="0">
                <a:sym typeface="Wingdings" panose="05000000000000000000" pitchFamily="2" charset="2"/>
              </a:rPr>
              <a:t>Experiment  ~50 detectors along road I-66</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Good references to deal with single location traffic detection problem</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AITVS Advanced Interactive Traffic Visualization System Lu 2006</a:t>
            </a:r>
          </a:p>
          <a:p>
            <a:pPr marL="285750" indent="-285750">
              <a:buFont typeface="Arial" panose="020B0604020202020204" pitchFamily="34" charset="0"/>
              <a:buChar char="•"/>
            </a:pPr>
            <a:r>
              <a:rPr lang="en-US" sz="1400" dirty="0" smtClean="0">
                <a:sym typeface="Wingdings" panose="05000000000000000000" pitchFamily="2" charset="2"/>
              </a:rPr>
              <a:t>Some references with wavelet pre-processing</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
        <p:nvSpPr>
          <p:cNvPr id="2" name="Rectangle 1"/>
          <p:cNvSpPr/>
          <p:nvPr/>
        </p:nvSpPr>
        <p:spPr>
          <a:xfrm>
            <a:off x="695459" y="5203065"/>
            <a:ext cx="5550794" cy="2318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741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85610" y="1025304"/>
            <a:ext cx="11781893" cy="5816977"/>
          </a:xfrm>
          <a:prstGeom prst="rect">
            <a:avLst/>
          </a:prstGeom>
          <a:noFill/>
        </p:spPr>
        <p:txBody>
          <a:bodyPr wrap="square" rtlCol="0">
            <a:spAutoFit/>
          </a:bodyPr>
          <a:lstStyle/>
          <a:p>
            <a:r>
              <a:rPr lang="en-US" sz="1200" b="1" dirty="0" smtClean="0">
                <a:sym typeface="Wingdings" panose="05000000000000000000" pitchFamily="2" charset="2"/>
              </a:rPr>
              <a:t>Graph data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But ST point data can be mapped as graph data  </a:t>
            </a:r>
            <a:r>
              <a:rPr lang="en-US" sz="1200" dirty="0" err="1" smtClean="0">
                <a:sym typeface="Wingdings" panose="05000000000000000000" pitchFamily="2" charset="2"/>
              </a:rPr>
              <a:t>Shekhar</a:t>
            </a:r>
            <a:r>
              <a:rPr lang="en-US" sz="1200" dirty="0" smtClean="0">
                <a:sym typeface="Wingdings" panose="05000000000000000000" pitchFamily="2" charset="2"/>
              </a:rPr>
              <a:t> 2001-2003</a:t>
            </a:r>
          </a:p>
          <a:p>
            <a:pPr marL="285750" indent="-285750">
              <a:buFont typeface="Arial" panose="020B0604020202020204" pitchFamily="34" charset="0"/>
              <a:buChar char="•"/>
            </a:pPr>
            <a:r>
              <a:rPr lang="en-US" sz="1200" dirty="0" smtClean="0">
                <a:sym typeface="Wingdings" panose="05000000000000000000" pitchFamily="2" charset="2"/>
              </a:rPr>
              <a:t>Neighborhoods from point data may be represented as graphs</a:t>
            </a:r>
          </a:p>
          <a:p>
            <a:pPr marL="285750" indent="-285750">
              <a:buFont typeface="Arial" panose="020B0604020202020204" pitchFamily="34" charset="0"/>
              <a:buChar char="•"/>
            </a:pPr>
            <a:r>
              <a:rPr lang="en-US" sz="1200" dirty="0" smtClean="0">
                <a:sym typeface="Wingdings" panose="05000000000000000000" pitchFamily="2" charset="2"/>
              </a:rPr>
              <a:t>Graphs are useful in spatial data: road network, water network, semantic network…</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Trajectory data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But some trajectory techniques map taxi paths in a grid. However, for a single trip, multiple points are taken into account =/= scope</a:t>
            </a:r>
          </a:p>
          <a:p>
            <a:pPr marL="285750" indent="-285750">
              <a:buFont typeface="Arial" panose="020B0604020202020204" pitchFamily="34" charset="0"/>
              <a:buChar char="•"/>
            </a:pPr>
            <a:r>
              <a:rPr lang="en-US" sz="1200" dirty="0" smtClean="0">
                <a:sym typeface="Wingdings" panose="05000000000000000000" pitchFamily="2" charset="2"/>
              </a:rPr>
              <a:t>To get the better results with taxis, trajectory / path data may be better, but the point is not to get the better solution for taxi data, it is rather to compare what events can be found by different techniques on the most basic ST data that exist: count ST-grid</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Sensor data  depends, mostly out but some interesting models</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Often only anomalous </a:t>
            </a:r>
            <a:r>
              <a:rPr lang="en-US" sz="1200" u="sng" dirty="0">
                <a:sym typeface="Wingdings" panose="05000000000000000000" pitchFamily="2" charset="2"/>
              </a:rPr>
              <a:t>points</a:t>
            </a:r>
          </a:p>
          <a:p>
            <a:pPr marL="285750" indent="-285750">
              <a:buFont typeface="Arial" panose="020B0604020202020204" pitchFamily="34" charset="0"/>
              <a:buChar char="•"/>
            </a:pPr>
            <a:r>
              <a:rPr lang="en-US" sz="1200" dirty="0" smtClean="0">
                <a:sym typeface="Wingdings" panose="05000000000000000000" pitchFamily="2" charset="2"/>
              </a:rPr>
              <a:t>Addresses specific challenges: energy-efficient, distribution of information, measure errors…</a:t>
            </a:r>
          </a:p>
          <a:p>
            <a:pPr marL="285750" indent="-285750">
              <a:buFont typeface="Arial" panose="020B0604020202020204" pitchFamily="34" charset="0"/>
              <a:buChar char="•"/>
            </a:pPr>
            <a:r>
              <a:rPr lang="en-US" sz="1200" dirty="0" smtClean="0">
                <a:sym typeface="Wingdings" panose="05000000000000000000" pitchFamily="2" charset="2"/>
              </a:rPr>
              <a:t>But </a:t>
            </a:r>
            <a:r>
              <a:rPr lang="en-US" sz="1200" b="1" i="1" dirty="0" smtClean="0">
                <a:sym typeface="Wingdings" panose="05000000000000000000" pitchFamily="2" charset="2"/>
              </a:rPr>
              <a:t>techniques may be adapted</a:t>
            </a:r>
            <a:r>
              <a:rPr lang="en-US" sz="1200" dirty="0" smtClean="0">
                <a:sym typeface="Wingdings" panose="05000000000000000000" pitchFamily="2" charset="2"/>
              </a:rPr>
              <a:t>, it is just that in papers much of the efforts are meant to address those specific challenges</a:t>
            </a:r>
          </a:p>
          <a:p>
            <a:pPr marL="285750" indent="-285750">
              <a:buFont typeface="Arial" panose="020B0604020202020204" pitchFamily="34" charset="0"/>
              <a:buChar char="•"/>
            </a:pPr>
            <a:r>
              <a:rPr lang="en-US" sz="1200" dirty="0" smtClean="0">
                <a:sym typeface="Wingdings" panose="05000000000000000000" pitchFamily="2" charset="2"/>
              </a:rPr>
              <a:t>Vast literature, so we may miss something, but searching relevant methods in sensor literature may be the needle in a haystack</a:t>
            </a:r>
          </a:p>
          <a:p>
            <a:pPr marL="285750" indent="-285750">
              <a:buFont typeface="Arial" panose="020B0604020202020204" pitchFamily="34" charset="0"/>
              <a:buChar char="•"/>
            </a:pPr>
            <a:r>
              <a:rPr lang="en-US" sz="1200" dirty="0" smtClean="0">
                <a:sym typeface="Wingdings" panose="05000000000000000000" pitchFamily="2" charset="2"/>
              </a:rPr>
              <a:t>Sometimes relevant: </a:t>
            </a:r>
            <a:r>
              <a:rPr lang="en-US" sz="1200" dirty="0" err="1" smtClean="0">
                <a:sym typeface="Wingdings" panose="05000000000000000000" pitchFamily="2" charset="2"/>
              </a:rPr>
              <a:t>Francke</a:t>
            </a:r>
            <a:r>
              <a:rPr lang="en-US" sz="1200" dirty="0" smtClean="0">
                <a:sym typeface="Wingdings" panose="05000000000000000000" pitchFamily="2" charset="2"/>
              </a:rPr>
              <a:t> 2008  synchronized and centralized sensor : no issue with reporting and distributing data</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Incremental PCA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First we should look at regular PCA. Incremental allows to keep the model updated. On a single month it may not be needed</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Causality</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We only want to identify events, not to explain them</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Moving events, but techniques could be used for comparison of spatial outliers between different time steps</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 </a:t>
            </a:r>
            <a:r>
              <a:rPr lang="en-US" sz="1200" dirty="0" err="1" smtClean="0">
                <a:sym typeface="Wingdings" panose="05000000000000000000" pitchFamily="2" charset="2"/>
              </a:rPr>
              <a:t>Outstrech</a:t>
            </a:r>
            <a:r>
              <a:rPr lang="en-US" sz="1200" dirty="0" smtClean="0">
                <a:sym typeface="Wingdings" panose="05000000000000000000" pitchFamily="2" charset="2"/>
              </a:rPr>
              <a:t>, tracking outlier clusters…  thought for meteorological data // precipitation that move, hurricane</a:t>
            </a:r>
          </a:p>
          <a:p>
            <a:pPr marL="285750" indent="-285750">
              <a:buFont typeface="Arial" panose="020B0604020202020204" pitchFamily="34" charset="0"/>
              <a:buChar char="•"/>
            </a:pPr>
            <a:r>
              <a:rPr lang="en-US" sz="1200" dirty="0" smtClean="0">
                <a:sym typeface="Wingdings" panose="05000000000000000000" pitchFamily="2" charset="2"/>
              </a:rPr>
              <a:t>Often spatial event detection with a tracking approach between contiguous time steps</a:t>
            </a:r>
          </a:p>
          <a:p>
            <a:pPr marL="285750" indent="-285750">
              <a:buFont typeface="Arial" panose="020B0604020202020204" pitchFamily="34" charset="0"/>
              <a:buChar char="•"/>
            </a:pPr>
            <a:r>
              <a:rPr lang="en-US" sz="1200" dirty="0">
                <a:sym typeface="Wingdings" panose="05000000000000000000" pitchFamily="2" charset="2"/>
              </a:rPr>
              <a:t>But could </a:t>
            </a:r>
            <a:r>
              <a:rPr lang="en-US" sz="1200" dirty="0" smtClean="0">
                <a:sym typeface="Wingdings" panose="05000000000000000000" pitchFamily="2" charset="2"/>
              </a:rPr>
              <a:t>be used to detect events that do not move or periodic event  compare time steps not contiguous but regularly separated // week // topology</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t>Pure visualization techniques</a:t>
            </a:r>
            <a:endParaRPr lang="en-US" sz="1200" dirty="0" smtClean="0"/>
          </a:p>
          <a:p>
            <a:pPr marL="285750" indent="-285750">
              <a:buFont typeface="Arial" panose="020B0604020202020204" pitchFamily="34" charset="0"/>
              <a:buChar char="•"/>
            </a:pPr>
            <a:r>
              <a:rPr lang="en-US" sz="1200" dirty="0"/>
              <a:t>R</a:t>
            </a:r>
            <a:r>
              <a:rPr lang="en-US" sz="1200" dirty="0" smtClean="0"/>
              <a:t>equires human analysis to determine what an event is</a:t>
            </a:r>
            <a:endParaRPr lang="en-US" sz="12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285610" y="2870200"/>
            <a:ext cx="4299090" cy="21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01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McGuire 2010: STN discovery in sensor data</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Interesting, thought as pre-processing but maybe applicable, Complex</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provide regions where outlier detection can be focused  method to build SN and time intervals</a:t>
            </a:r>
          </a:p>
          <a:p>
            <a:pPr marL="285750" indent="-285750">
              <a:buFont typeface="Arial" panose="020B0604020202020204" pitchFamily="34" charset="0"/>
              <a:buChar char="•"/>
            </a:pPr>
            <a:r>
              <a:rPr lang="en-US" sz="1400" dirty="0" smtClean="0">
                <a:sym typeface="Wingdings" panose="05000000000000000000" pitchFamily="2" charset="2"/>
              </a:rPr>
              <a:t>Does not seem to be a proper OD technique, the idea is to create relevant neighborhoods  </a:t>
            </a:r>
            <a:r>
              <a:rPr lang="en-US" sz="1400" b="1" i="1" dirty="0" smtClean="0">
                <a:sym typeface="Wingdings" panose="05000000000000000000" pitchFamily="2" charset="2"/>
              </a:rPr>
              <a:t>Can in be understood as region pattern detection?</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How to define SN when not crisp (= striking) boundaries? Overlapping neighborhoods?</a:t>
            </a:r>
          </a:p>
          <a:p>
            <a:pPr marL="285750" indent="-285750">
              <a:buFont typeface="Arial" panose="020B0604020202020204" pitchFamily="34" charset="0"/>
              <a:buChar char="•"/>
            </a:pPr>
            <a:r>
              <a:rPr lang="en-US" sz="1400" dirty="0" smtClean="0">
                <a:sym typeface="Wingdings" panose="05000000000000000000" pitchFamily="2" charset="2"/>
              </a:rPr>
              <a:t>Idea: 1.) Perform spatial characterization of data 2.) define temporal intervals 3.) Defining SN at each interval</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time series</a:t>
            </a:r>
          </a:p>
          <a:p>
            <a:pPr marL="285750" indent="-285750">
              <a:buFont typeface="Arial" panose="020B0604020202020204" pitchFamily="34" charset="0"/>
              <a:buChar char="•"/>
            </a:pPr>
            <a:r>
              <a:rPr lang="en-US" sz="1400" dirty="0" smtClean="0">
                <a:sym typeface="Wingdings" panose="05000000000000000000" pitchFamily="2" charset="2"/>
              </a:rPr>
              <a:t>Definition</a:t>
            </a:r>
          </a:p>
          <a:p>
            <a:pPr marL="742950" lvl="1" indent="-285750">
              <a:buFont typeface="Arial" panose="020B0604020202020204" pitchFamily="34" charset="0"/>
              <a:buChar char="•"/>
            </a:pPr>
            <a:r>
              <a:rPr lang="en-US" sz="1400" dirty="0" smtClean="0">
                <a:sym typeface="Wingdings" panose="05000000000000000000" pitchFamily="2" charset="2"/>
              </a:rPr>
              <a:t>Temporal interval: segment of time that has similar measurements characteristics</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SN Generation  graph structure</a:t>
            </a:r>
          </a:p>
          <a:p>
            <a:pPr marL="800100" lvl="1" indent="-342900">
              <a:buFont typeface="+mj-lt"/>
              <a:buAutoNum type="arabicPeriod"/>
            </a:pPr>
            <a:r>
              <a:rPr lang="en-US" sz="1400" dirty="0" smtClean="0">
                <a:sym typeface="Wingdings" panose="05000000000000000000" pitchFamily="2" charset="2"/>
              </a:rPr>
              <a:t>TN Generation  clustering on individual TS</a:t>
            </a:r>
          </a:p>
          <a:p>
            <a:pPr marL="800100" lvl="1" indent="-342900">
              <a:buFont typeface="+mj-lt"/>
              <a:buAutoNum type="arabicPeriod"/>
            </a:pPr>
            <a:r>
              <a:rPr lang="en-US" sz="1400" dirty="0" smtClean="0">
                <a:sym typeface="Wingdings" panose="05000000000000000000" pitchFamily="2" charset="2"/>
              </a:rPr>
              <a:t>Combining SN and TI to generate STN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Graph spatial neighborhoods &amp; time intervals</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342900" indent="-342900">
              <a:buFont typeface="+mj-lt"/>
              <a:buAutoNum type="arabicPeriod"/>
            </a:pPr>
            <a:r>
              <a:rPr lang="en-US" sz="1400" b="1" dirty="0" smtClean="0">
                <a:sym typeface="Wingdings" panose="05000000000000000000" pitchFamily="2" charset="2"/>
              </a:rPr>
              <a:t>Highway </a:t>
            </a:r>
            <a:r>
              <a:rPr lang="en-US" sz="1400" b="1" dirty="0">
                <a:sym typeface="Wingdings" panose="05000000000000000000" pitchFamily="2" charset="2"/>
              </a:rPr>
              <a:t>line sensor network </a:t>
            </a:r>
            <a:r>
              <a:rPr lang="en-US" sz="1400" dirty="0" smtClean="0">
                <a:sym typeface="Wingdings" panose="05000000000000000000" pitchFamily="2" charset="2"/>
              </a:rPr>
              <a:t>: speed attribute – 5min precision – each sensor = 2100 points – 12 sensors along road</a:t>
            </a:r>
          </a:p>
          <a:p>
            <a:pPr marL="342900" indent="-342900">
              <a:buFont typeface="+mj-lt"/>
              <a:buAutoNum type="arabicPeriod"/>
            </a:pPr>
            <a:r>
              <a:rPr lang="en-US" sz="1400" b="1" dirty="0" smtClean="0">
                <a:sym typeface="Wingdings" panose="05000000000000000000" pitchFamily="2" charset="2"/>
              </a:rPr>
              <a:t>Sea </a:t>
            </a:r>
            <a:r>
              <a:rPr lang="en-US" sz="1400" b="1" dirty="0">
                <a:sym typeface="Wingdings" panose="05000000000000000000" pitchFamily="2" charset="2"/>
              </a:rPr>
              <a:t>surface </a:t>
            </a:r>
            <a:r>
              <a:rPr lang="en-US" sz="1400" b="1" dirty="0" smtClean="0">
                <a:sym typeface="Wingdings" panose="05000000000000000000" pitchFamily="2" charset="2"/>
              </a:rPr>
              <a:t>temperatures</a:t>
            </a:r>
          </a:p>
          <a:p>
            <a:pPr marL="342900" indent="-342900">
              <a:buFont typeface="+mj-lt"/>
              <a:buAutoNum type="arabicPeriod"/>
            </a:pPr>
            <a:endParaRPr lang="en-US" sz="1400" b="1" dirty="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Adam 2004, </a:t>
            </a:r>
            <a:r>
              <a:rPr lang="en-US" sz="1400" dirty="0" err="1" smtClean="0">
                <a:sym typeface="Wingdings" panose="05000000000000000000" pitchFamily="2" charset="2"/>
              </a:rPr>
              <a:t>Shekhar</a:t>
            </a:r>
            <a:r>
              <a:rPr lang="en-US" sz="1400" dirty="0" smtClean="0">
                <a:sym typeface="Wingdings" panose="05000000000000000000" pitchFamily="2" charset="2"/>
              </a:rPr>
              <a:t> 2003</a:t>
            </a:r>
          </a:p>
        </p:txBody>
      </p:sp>
      <p:sp>
        <p:nvSpPr>
          <p:cNvPr id="2" name="Rectangle 1"/>
          <p:cNvSpPr/>
          <p:nvPr/>
        </p:nvSpPr>
        <p:spPr>
          <a:xfrm>
            <a:off x="7884148" y="2936383"/>
            <a:ext cx="3825025" cy="164849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Not directly implementable, but could be used in the future. Need to think of how to use the STN discovery in OD</a:t>
            </a:r>
          </a:p>
          <a:p>
            <a:pPr algn="ctr"/>
            <a:r>
              <a:rPr lang="en-US" b="1" dirty="0" smtClean="0"/>
              <a:t>Not computationally-optimized</a:t>
            </a:r>
            <a:endParaRPr lang="en-US" b="1" dirty="0"/>
          </a:p>
        </p:txBody>
      </p:sp>
      <p:sp>
        <p:nvSpPr>
          <p:cNvPr id="7" name="Rectangle 6"/>
          <p:cNvSpPr/>
          <p:nvPr/>
        </p:nvSpPr>
        <p:spPr>
          <a:xfrm>
            <a:off x="9562385" y="10361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p>
        </p:txBody>
      </p:sp>
    </p:spTree>
    <p:extLst>
      <p:ext uri="{BB962C8B-B14F-4D97-AF65-F5344CB8AC3E}">
        <p14:creationId xmlns:p14="http://schemas.microsoft.com/office/powerpoint/2010/main" val="3080342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Francke</a:t>
              </a:r>
              <a:r>
                <a:rPr lang="en-US" sz="2903" b="1" dirty="0" smtClean="0">
                  <a:solidFill>
                    <a:srgbClr val="FFFFFF"/>
                  </a:solidFill>
                  <a:latin typeface="Calibri" panose="020F0502020204030204" pitchFamily="34" charset="0"/>
                </a:rPr>
                <a:t> 2008: Detection - Exploration of Outlier Regions in Sensor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err="1" smtClean="0">
                  <a:solidFill>
                    <a:srgbClr val="FFFFFF"/>
                  </a:solidFill>
                  <a:latin typeface="Calibri" panose="020F0502020204030204" pitchFamily="34" charset="0"/>
                  <a:sym typeface="Wingdings" panose="05000000000000000000" pitchFamily="2" charset="2"/>
                </a:rPr>
                <a:t>Topo</a:t>
              </a:r>
              <a:r>
                <a:rPr lang="en-US" sz="2903" b="1" i="1" dirty="0" smtClean="0">
                  <a:solidFill>
                    <a:srgbClr val="FFFFFF"/>
                  </a:solidFill>
                  <a:latin typeface="Calibri" panose="020F0502020204030204" pitchFamily="34" charset="0"/>
                  <a:sym typeface="Wingdings" panose="05000000000000000000" pitchFamily="2" charset="2"/>
                </a:rPr>
                <a:t> profile built on global time-window OD, region got by plan cut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47842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Distance-based &amp; topological parallel monitoring OD – Point / Point OD grouped into regions – Time?  – Scoring – persistent/emergent – sensor data – Time contextual but space global</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detect OD points then group into regions, degree of outliers + heterogeneous outlier regions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a:sym typeface="Wingdings" panose="05000000000000000000" pitchFamily="2" charset="2"/>
              </a:rPr>
              <a:t>Time management: </a:t>
            </a:r>
            <a:r>
              <a:rPr lang="en-US" sz="1400" dirty="0">
                <a:sym typeface="Wingdings" panose="05000000000000000000" pitchFamily="2" charset="2"/>
              </a:rPr>
              <a:t>sliding window of the most recent w time steps</a:t>
            </a:r>
            <a:endParaRPr lang="en-US" sz="1400" b="1" dirty="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Outlier sensor</a:t>
            </a:r>
            <a:r>
              <a:rPr lang="en-US" sz="1400" dirty="0" smtClean="0">
                <a:sym typeface="Wingdings" panose="05000000000000000000" pitchFamily="2" charset="2"/>
              </a:rPr>
              <a:t>: if in the global neighborhood (= all sensors’ measures during time window) there are less than k instances in [value –r ; </a:t>
            </a:r>
            <a:r>
              <a:rPr lang="en-US" sz="1400" dirty="0" err="1" smtClean="0">
                <a:sym typeface="Wingdings" panose="05000000000000000000" pitchFamily="2" charset="2"/>
              </a:rPr>
              <a:t>value+r</a:t>
            </a:r>
            <a:r>
              <a:rPr lang="en-US" sz="1400" dirty="0" smtClean="0">
                <a:sym typeface="Wingdings" panose="05000000000000000000" pitchFamily="2" charset="2"/>
              </a:rPr>
              <a:t>]</a:t>
            </a:r>
          </a:p>
          <a:p>
            <a:pPr marL="742950" lvl="1" indent="-285750">
              <a:buFont typeface="Arial" panose="020B0604020202020204" pitchFamily="34" charset="0"/>
              <a:buChar char="•"/>
            </a:pPr>
            <a:r>
              <a:rPr lang="en-US" sz="1400" dirty="0" smtClean="0">
                <a:sym typeface="Wingdings" panose="05000000000000000000" pitchFamily="2" charset="2"/>
              </a:rPr>
              <a:t>score computed as function of the number of similar neighbors</a:t>
            </a:r>
          </a:p>
          <a:p>
            <a:pPr marL="742950" lvl="1" indent="-285750">
              <a:buFont typeface="Arial" panose="020B0604020202020204" pitchFamily="34" charset="0"/>
              <a:buChar char="•"/>
            </a:pPr>
            <a:r>
              <a:rPr lang="en-US" sz="1400" b="1" i="1" dirty="0" smtClean="0">
                <a:sym typeface="Wingdings" panose="05000000000000000000" pitchFamily="2" charset="2"/>
              </a:rPr>
              <a:t>Could be adapted with any spatial neighborhood definition</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sensor count univariate data – centralized synchronized approach (no distributed framework // grid data)</a:t>
            </a:r>
          </a:p>
          <a:p>
            <a:pPr marL="285750" indent="-285750">
              <a:buFont typeface="Arial" panose="020B0604020202020204" pitchFamily="34" charset="0"/>
              <a:buChar char="•"/>
            </a:pPr>
            <a:r>
              <a:rPr lang="en-US" sz="1400" dirty="0" smtClean="0">
                <a:sym typeface="Wingdings" panose="05000000000000000000" pitchFamily="2" charset="2"/>
              </a:rPr>
              <a:t>Algorithm independent steps</a:t>
            </a:r>
          </a:p>
          <a:p>
            <a:pPr marL="800100" lvl="1" indent="-342900">
              <a:buFont typeface="+mj-lt"/>
              <a:buAutoNum type="arabicPeriod"/>
            </a:pPr>
            <a:r>
              <a:rPr lang="en-US" sz="1400" dirty="0" smtClean="0">
                <a:sym typeface="Wingdings" panose="05000000000000000000" pitchFamily="2" charset="2"/>
              </a:rPr>
              <a:t>Track OD score of each individual location</a:t>
            </a:r>
          </a:p>
          <a:p>
            <a:pPr marL="1257300" lvl="2" indent="-342900">
              <a:buFont typeface="+mj-lt"/>
              <a:buAutoNum type="arabicPeriod"/>
            </a:pPr>
            <a:r>
              <a:rPr lang="en-US" sz="1400" dirty="0" smtClean="0">
                <a:sym typeface="Wingdings" panose="05000000000000000000" pitchFamily="2" charset="2"/>
              </a:rPr>
              <a:t>Distance-based  comparison to points </a:t>
            </a:r>
            <a:r>
              <a:rPr lang="en-US" sz="1400" b="1" dirty="0" smtClean="0">
                <a:sym typeface="Wingdings" panose="05000000000000000000" pitchFamily="2" charset="2"/>
              </a:rPr>
              <a:t>in temporal and space neighborhood “reference”</a:t>
            </a:r>
            <a:r>
              <a:rPr lang="en-US" sz="1400" dirty="0" smtClean="0">
                <a:sym typeface="Wingdings" panose="05000000000000000000" pitchFamily="2" charset="2"/>
              </a:rPr>
              <a:t>: normal point if a certain number of instance &gt;k  at distance &lt; d of the point are similar to its value  sliding time window of ALL measurements</a:t>
            </a:r>
          </a:p>
          <a:p>
            <a:pPr marL="800100" lvl="1" indent="-342900">
              <a:buFont typeface="+mj-lt"/>
              <a:buAutoNum type="arabicPeriod"/>
            </a:pPr>
            <a:r>
              <a:rPr lang="en-US" sz="1400" dirty="0" smtClean="0">
                <a:sym typeface="Wingdings" panose="05000000000000000000" pitchFamily="2" charset="2"/>
              </a:rPr>
              <a:t>Compose regions  group outliers with outlier score above certain threshold, polygonal regions </a:t>
            </a:r>
            <a:r>
              <a:rPr lang="en-US" sz="1400" b="1" i="1" dirty="0" smtClean="0">
                <a:sym typeface="Wingdings" panose="05000000000000000000" pitchFamily="2" charset="2"/>
              </a:rPr>
              <a:t>Could use image segmentation techniques or clustering from there on space or ST analysis</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Try to detect any number of distinct anomalous regions / boundary between sensors depend on OD score</a:t>
            </a:r>
          </a:p>
          <a:p>
            <a:pPr marL="1257300" lvl="2" indent="-342900">
              <a:buFont typeface="Arial" panose="020B0604020202020204" pitchFamily="34" charset="0"/>
              <a:buChar char="•"/>
            </a:pPr>
            <a:r>
              <a:rPr lang="en-US" sz="1400" dirty="0" smtClean="0">
                <a:sym typeface="Wingdings" panose="05000000000000000000" pitchFamily="2" charset="2"/>
              </a:rPr>
              <a:t>Inside region, keep OD scores to get finer description of anomalous region</a:t>
            </a:r>
          </a:p>
          <a:p>
            <a:pPr marL="1257300" lvl="2" indent="-342900">
              <a:buFont typeface="Arial" panose="020B0604020202020204" pitchFamily="34" charset="0"/>
              <a:buChar char="•"/>
            </a:pPr>
            <a:r>
              <a:rPr lang="en-US" sz="1400" dirty="0" smtClean="0">
                <a:sym typeface="Wingdings" panose="05000000000000000000" pitchFamily="2" charset="2"/>
              </a:rPr>
              <a:t>Method: topological modeling of valley  </a:t>
            </a:r>
            <a:r>
              <a:rPr lang="en-US" sz="1400" dirty="0">
                <a:sym typeface="Wingdings" panose="05000000000000000000" pitchFamily="2" charset="2"/>
              </a:rPr>
              <a:t>T</a:t>
            </a:r>
            <a:r>
              <a:rPr lang="en-US" sz="1400" dirty="0" smtClean="0">
                <a:sym typeface="Wingdings" panose="05000000000000000000" pitchFamily="2" charset="2"/>
              </a:rPr>
              <a:t>riangulated Wireframe Surface &amp; intersection with </a:t>
            </a:r>
            <a:r>
              <a:rPr lang="en-US" sz="1400" u="sng" dirty="0" smtClean="0">
                <a:sym typeface="Wingdings" panose="05000000000000000000" pitchFamily="2" charset="2"/>
              </a:rPr>
              <a:t>plane threshold </a:t>
            </a:r>
            <a:r>
              <a:rPr lang="en-US" sz="1400" dirty="0" smtClean="0">
                <a:sym typeface="Wingdings" panose="05000000000000000000" pitchFamily="2" charset="2"/>
              </a:rPr>
              <a:t>// Topology method</a:t>
            </a:r>
          </a:p>
          <a:p>
            <a:pPr marL="1714500" lvl="3" indent="-342900">
              <a:buFont typeface="Arial" panose="020B0604020202020204" pitchFamily="34" charset="0"/>
              <a:buChar char="•"/>
            </a:pPr>
            <a:r>
              <a:rPr lang="en-US" sz="1400" dirty="0" smtClean="0">
                <a:sym typeface="Wingdings" panose="05000000000000000000" pitchFamily="2" charset="2"/>
              </a:rPr>
              <a:t>Height = current outlier score, updated at each step</a:t>
            </a:r>
          </a:p>
          <a:p>
            <a:pPr marL="1714500" lvl="3" indent="-342900">
              <a:buFont typeface="Arial" panose="020B0604020202020204" pitchFamily="34" charset="0"/>
              <a:buChar char="•"/>
            </a:pPr>
            <a:r>
              <a:rPr lang="en-US" sz="1400" dirty="0" smtClean="0">
                <a:sym typeface="Wingdings" panose="05000000000000000000" pitchFamily="2" charset="2"/>
              </a:rPr>
              <a:t>Computation: O(m log m) for first time window, then update in O(m)</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most anomalous spatial regions in the time window – ST region</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O(m^2 * w) where m is number of sensors  need to compute all distances to all pair of sensors </a:t>
            </a:r>
            <a:r>
              <a:rPr lang="en-US" sz="1400" b="1" i="1" dirty="0" smtClean="0">
                <a:sym typeface="Wingdings" panose="05000000000000000000" pitchFamily="2" charset="2"/>
              </a:rPr>
              <a:t>brute force</a:t>
            </a:r>
          </a:p>
          <a:p>
            <a:pPr marL="285750" indent="-285750">
              <a:buFont typeface="Arial" panose="020B0604020202020204" pitchFamily="34" charset="0"/>
              <a:buChar char="•"/>
            </a:pPr>
            <a:r>
              <a:rPr lang="en-US" sz="1400" b="1" dirty="0" smtClean="0">
                <a:sym typeface="Wingdings" panose="05000000000000000000" pitchFamily="2" charset="2"/>
              </a:rPr>
              <a:t>Parameters design</a:t>
            </a:r>
            <a:r>
              <a:rPr lang="en-US" sz="1400" dirty="0" smtClean="0">
                <a:sym typeface="Wingdings" panose="05000000000000000000" pitchFamily="2" charset="2"/>
              </a:rPr>
              <a:t>: discussion and guidelines in [13]</a:t>
            </a:r>
            <a:endParaRPr lang="en-US" sz="1400" b="1" dirty="0" smtClean="0">
              <a:sym typeface="Wingdings" panose="05000000000000000000" pitchFamily="2" charset="2"/>
            </a:endParaRPr>
          </a:p>
        </p:txBody>
      </p:sp>
      <p:sp>
        <p:nvSpPr>
          <p:cNvPr id="6" name="Rectangle 5"/>
          <p:cNvSpPr/>
          <p:nvPr/>
        </p:nvSpPr>
        <p:spPr>
          <a:xfrm>
            <a:off x="9270773" y="14679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28625551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Francke</a:t>
              </a:r>
              <a:r>
                <a:rPr lang="en-US" sz="2903" b="1" dirty="0" smtClean="0">
                  <a:solidFill>
                    <a:srgbClr val="FFFFFF"/>
                  </a:solidFill>
                  <a:latin typeface="Calibri" panose="020F0502020204030204" pitchFamily="34" charset="0"/>
                </a:rPr>
                <a:t> 2008: Detection - Exploration of Outlier Regions in Sensor Streams</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Topology framework</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0" y="1141215"/>
            <a:ext cx="11425707" cy="3970318"/>
          </a:xfrm>
          <a:prstGeom prst="rect">
            <a:avLst/>
          </a:prstGeom>
          <a:noFill/>
        </p:spPr>
        <p:txBody>
          <a:bodyPr wrap="square" rtlCol="0">
            <a:spAutoFit/>
          </a:bodyPr>
          <a:lstStyle/>
          <a:p>
            <a:r>
              <a:rPr lang="en-US" sz="1400" b="1" dirty="0" smtClean="0">
                <a:sym typeface="Wingdings" panose="05000000000000000000" pitchFamily="2" charset="2"/>
              </a:rPr>
              <a:t>Experiment real data</a:t>
            </a:r>
          </a:p>
          <a:p>
            <a:pPr marL="285750" indent="-285750">
              <a:buFont typeface="Arial" panose="020B0604020202020204" pitchFamily="34" charset="0"/>
              <a:buChar char="•"/>
            </a:pPr>
            <a:r>
              <a:rPr lang="en-US" sz="1400" dirty="0" smtClean="0">
                <a:sym typeface="Wingdings" panose="05000000000000000000" pitchFamily="2" charset="2"/>
              </a:rPr>
              <a:t>Intel lab sensor data [2]: 54 sensors, 2 months in 2004 – precision 30s – temperature</a:t>
            </a:r>
          </a:p>
          <a:p>
            <a:pPr marL="285750" indent="-285750">
              <a:buFont typeface="Arial" panose="020B0604020202020204" pitchFamily="34" charset="0"/>
              <a:buChar char="•"/>
            </a:pPr>
            <a:r>
              <a:rPr lang="en-US" sz="1400" dirty="0" smtClean="0">
                <a:sym typeface="Wingdings" panose="05000000000000000000" pitchFamily="2" charset="2"/>
              </a:rPr>
              <a:t>CIMIS [1]: 120 weather stations – precision 1 hour- wind speed – studied period??</a:t>
            </a:r>
          </a:p>
          <a:p>
            <a:endParaRPr lang="en-US" sz="1400" b="1" dirty="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Weaknesses: </a:t>
            </a:r>
            <a:r>
              <a:rPr lang="en-US" sz="1400" dirty="0" err="1">
                <a:sym typeface="Wingdings" panose="05000000000000000000" pitchFamily="2" charset="2"/>
              </a:rPr>
              <a:t>i</a:t>
            </a:r>
            <a:r>
              <a:rPr lang="en-US" sz="1400" dirty="0">
                <a:sym typeface="Wingdings" panose="05000000000000000000" pitchFamily="2" charset="2"/>
              </a:rPr>
              <a:t>.) Label methods, scoring would be better ii.) Regions are homogeneously anomalous (all sensors anomalous)</a:t>
            </a:r>
          </a:p>
          <a:p>
            <a:pPr marL="285750" indent="-285750">
              <a:buFont typeface="Arial" panose="020B0604020202020204" pitchFamily="34" charset="0"/>
              <a:buChar char="•"/>
            </a:pPr>
            <a:r>
              <a:rPr lang="en-US" sz="1400" dirty="0" smtClean="0">
                <a:sym typeface="Wingdings" panose="05000000000000000000" pitchFamily="2" charset="2"/>
              </a:rPr>
              <a:t>Point OD: [4] </a:t>
            </a:r>
            <a:r>
              <a:rPr lang="en-US" sz="1400" dirty="0" err="1" smtClean="0">
                <a:sym typeface="Wingdings" panose="05000000000000000000" pitchFamily="2" charset="2"/>
              </a:rPr>
              <a:t>Angiulli</a:t>
            </a:r>
            <a:r>
              <a:rPr lang="en-US" sz="1400" dirty="0" smtClean="0">
                <a:sym typeface="Wingdings" panose="05000000000000000000" pitchFamily="2" charset="2"/>
              </a:rPr>
              <a:t> Detection distance-based outliers in streams of data  STORM algorithm, distance-based OD with sliding window</a:t>
            </a:r>
          </a:p>
          <a:p>
            <a:pPr marL="1200150" lvl="2" indent="-285750">
              <a:buFont typeface="Arial" panose="020B0604020202020204" pitchFamily="34" charset="0"/>
              <a:buChar char="•"/>
            </a:pPr>
            <a:r>
              <a:rPr lang="en-US" sz="1400" dirty="0" smtClean="0">
                <a:sym typeface="Wingdings" panose="05000000000000000000" pitchFamily="2" charset="2"/>
              </a:rPr>
              <a:t>Neighborhood for comparison: current sensor past values and past/current values of other sensors – global or neighborhood in network</a:t>
            </a:r>
          </a:p>
          <a:p>
            <a:pPr marL="742950" lvl="1" indent="-285750">
              <a:buFont typeface="Arial" panose="020B0604020202020204" pitchFamily="34" charset="0"/>
              <a:buChar char="•"/>
            </a:pPr>
            <a:r>
              <a:rPr lang="en-US" sz="1400" dirty="0" smtClean="0">
                <a:sym typeface="Wingdings" panose="05000000000000000000" pitchFamily="2" charset="2"/>
              </a:rPr>
              <a:t>[6] </a:t>
            </a:r>
            <a:r>
              <a:rPr lang="en-US" sz="1400" dirty="0" err="1" smtClean="0">
                <a:sym typeface="Wingdings" panose="05000000000000000000" pitchFamily="2" charset="2"/>
              </a:rPr>
              <a:t>Basu</a:t>
            </a:r>
            <a:r>
              <a:rPr lang="en-US" sz="1400" dirty="0" smtClean="0">
                <a:sym typeface="Wingdings" panose="05000000000000000000" pitchFamily="2" charset="2"/>
              </a:rPr>
              <a:t> 2007: Automatic Outlier detection for TS: an application to sensor data</a:t>
            </a:r>
          </a:p>
          <a:p>
            <a:pPr marL="742950" lvl="1" indent="-285750">
              <a:buFont typeface="Arial" panose="020B0604020202020204" pitchFamily="34" charset="0"/>
              <a:buChar char="•"/>
            </a:pPr>
            <a:r>
              <a:rPr lang="en-US" sz="1400" dirty="0" smtClean="0">
                <a:sym typeface="Wingdings" panose="05000000000000000000" pitchFamily="2" charset="2"/>
              </a:rPr>
              <a:t>[16] </a:t>
            </a:r>
            <a:r>
              <a:rPr lang="en-US" sz="1400" dirty="0" err="1" smtClean="0">
                <a:sym typeface="Wingdings" panose="05000000000000000000" pitchFamily="2" charset="2"/>
              </a:rPr>
              <a:t>Subramaniam</a:t>
            </a:r>
            <a:r>
              <a:rPr lang="en-US" sz="1400" dirty="0">
                <a:sym typeface="Wingdings" panose="05000000000000000000" pitchFamily="2" charset="2"/>
              </a:rPr>
              <a:t> </a:t>
            </a:r>
            <a:r>
              <a:rPr lang="en-US" sz="1400" dirty="0" smtClean="0">
                <a:sym typeface="Wingdings" panose="05000000000000000000" pitchFamily="2" charset="2"/>
              </a:rPr>
              <a:t>2006: Online OD in sensor data using non-parametric models</a:t>
            </a:r>
          </a:p>
          <a:p>
            <a:pPr marL="285750" indent="-285750">
              <a:buFont typeface="Arial" panose="020B0604020202020204" pitchFamily="34" charset="0"/>
              <a:buChar char="•"/>
            </a:pPr>
            <a:r>
              <a:rPr lang="en-US" sz="1400" dirty="0" smtClean="0">
                <a:sym typeface="Wingdings" panose="05000000000000000000" pitchFamily="2" charset="2"/>
              </a:rPr>
              <a:t>Boundaries in sensor fields</a:t>
            </a:r>
          </a:p>
          <a:p>
            <a:pPr marL="742950" lvl="1" indent="-285750">
              <a:buFont typeface="Arial" panose="020B0604020202020204" pitchFamily="34" charset="0"/>
              <a:buChar char="•"/>
            </a:pPr>
            <a:r>
              <a:rPr lang="en-US" sz="1400" dirty="0" smtClean="0">
                <a:sym typeface="Wingdings" panose="05000000000000000000" pitchFamily="2" charset="2"/>
              </a:rPr>
              <a:t>[7] </a:t>
            </a:r>
            <a:r>
              <a:rPr lang="en-US" sz="1400" dirty="0" err="1" smtClean="0">
                <a:sym typeface="Wingdings" panose="05000000000000000000" pitchFamily="2" charset="2"/>
              </a:rPr>
              <a:t>Chintalapudi</a:t>
            </a:r>
            <a:r>
              <a:rPr lang="en-US" sz="1400" dirty="0" smtClean="0">
                <a:sym typeface="Wingdings" panose="05000000000000000000" pitchFamily="2" charset="2"/>
              </a:rPr>
              <a:t> 2003: Localized edge detection in sensor fields  not ok for multiple regions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[9] Ding 2005: Localized fault-tolerant event boundary detection in sensor networks  not ok for multiple regions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[15] Nowak 2003: Boundary estimation in sensor networks  hypothesis: two fields of homogeneous measurements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Other non-weak articles, Offline point sensor OD</a:t>
            </a:r>
          </a:p>
          <a:p>
            <a:pPr marL="742950" lvl="1" indent="-285750">
              <a:buFont typeface="Arial" panose="020B0604020202020204" pitchFamily="34" charset="0"/>
              <a:buChar char="•"/>
            </a:pPr>
            <a:r>
              <a:rPr lang="en-US" sz="1400" dirty="0" smtClean="0">
                <a:sym typeface="Wingdings" panose="05000000000000000000" pitchFamily="2" charset="2"/>
              </a:rPr>
              <a:t>[18] Wu 2007: Localized outlying and boundary data detection in sensor networks</a:t>
            </a:r>
          </a:p>
          <a:p>
            <a:pPr marL="742950" lvl="1" indent="-285750">
              <a:buFont typeface="Arial" panose="020B0604020202020204" pitchFamily="34" charset="0"/>
              <a:buChar char="•"/>
            </a:pPr>
            <a:r>
              <a:rPr lang="en-US" sz="1400" dirty="0" smtClean="0">
                <a:sym typeface="Wingdings" panose="05000000000000000000" pitchFamily="2" charset="2"/>
              </a:rPr>
              <a:t>[19] Zhang 2004: </a:t>
            </a:r>
            <a:r>
              <a:rPr lang="en-US" sz="1400" dirty="0" err="1" smtClean="0">
                <a:sym typeface="Wingdings" panose="05000000000000000000" pitchFamily="2" charset="2"/>
              </a:rPr>
              <a:t>Hosminer</a:t>
            </a:r>
            <a:r>
              <a:rPr lang="en-US" sz="1400" dirty="0" smtClean="0">
                <a:sym typeface="Wingdings" panose="05000000000000000000" pitchFamily="2" charset="2"/>
              </a:rPr>
              <a:t>: a system for detection outlying subspaces of high dim data</a:t>
            </a:r>
            <a:endParaRPr lang="en-US" sz="1400" dirty="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487250" y="5679584"/>
            <a:ext cx="5061398" cy="109561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Region </a:t>
            </a:r>
            <a:r>
              <a:rPr lang="en-US" b="1" dirty="0" err="1" smtClean="0"/>
              <a:t>revents</a:t>
            </a:r>
            <a:r>
              <a:rPr lang="en-US" b="1" dirty="0" smtClean="0"/>
              <a:t> detected as Topology with threshold on topological profile</a:t>
            </a:r>
          </a:p>
          <a:p>
            <a:pPr algn="ctr"/>
            <a:r>
              <a:rPr lang="en-US" b="1" dirty="0" smtClean="0">
                <a:sym typeface="Wingdings" panose="05000000000000000000" pitchFamily="2" charset="2"/>
              </a:rPr>
              <a:t> Scalar function used = anomalousness score based on neighbors’ similarities</a:t>
            </a:r>
            <a:endParaRPr lang="en-US" b="1" dirty="0"/>
          </a:p>
        </p:txBody>
      </p:sp>
      <p:sp>
        <p:nvSpPr>
          <p:cNvPr id="7" name="Rectangle 6"/>
          <p:cNvSpPr/>
          <p:nvPr/>
        </p:nvSpPr>
        <p:spPr>
          <a:xfrm>
            <a:off x="6553199" y="5743977"/>
            <a:ext cx="5061398" cy="9668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Contrary to topology, they take into account past measures of sensors, and spatial neighbors could be plugged in the model</a:t>
            </a:r>
            <a:endParaRPr lang="en-US" b="1" dirty="0"/>
          </a:p>
        </p:txBody>
      </p:sp>
      <p:sp>
        <p:nvSpPr>
          <p:cNvPr id="4" name="Rectangle 3"/>
          <p:cNvSpPr/>
          <p:nvPr/>
        </p:nvSpPr>
        <p:spPr>
          <a:xfrm>
            <a:off x="7817476" y="4301544"/>
            <a:ext cx="4198513" cy="9401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“Topology method”</a:t>
            </a:r>
            <a:endParaRPr lang="en-US" b="1" dirty="0"/>
          </a:p>
        </p:txBody>
      </p:sp>
    </p:spTree>
    <p:extLst>
      <p:ext uri="{BB962C8B-B14F-4D97-AF65-F5344CB8AC3E}">
        <p14:creationId xmlns:p14="http://schemas.microsoft.com/office/powerpoint/2010/main" val="14300817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Janeja</a:t>
              </a:r>
              <a:r>
                <a:rPr lang="en-US" sz="2903" b="1" dirty="0" smtClean="0">
                  <a:solidFill>
                    <a:srgbClr val="FFFFFF"/>
                  </a:solidFill>
                  <a:latin typeface="Calibri" panose="020F0502020204030204" pitchFamily="34" charset="0"/>
                </a:rPr>
                <a:t> 2010: SN based AD in sensor dataset</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Looks very interesting, defines neighborhood as </a:t>
              </a:r>
              <a:r>
                <a:rPr lang="en-US" sz="2903" b="1" i="1" dirty="0" err="1" smtClean="0">
                  <a:solidFill>
                    <a:srgbClr val="FFFFFF"/>
                  </a:solidFill>
                  <a:latin typeface="Calibri" panose="020F0502020204030204" pitchFamily="34" charset="0"/>
                  <a:sym typeface="Wingdings" panose="05000000000000000000" pitchFamily="2" charset="2"/>
                </a:rPr>
                <a:t>Shekhar</a:t>
              </a:r>
              <a:r>
                <a:rPr lang="en-US" sz="2903" b="1" i="1" dirty="0" smtClean="0">
                  <a:solidFill>
                    <a:srgbClr val="FFFFFF"/>
                  </a:solidFill>
                  <a:latin typeface="Calibri" panose="020F0502020204030204" pitchFamily="34" charset="0"/>
                  <a:sym typeface="Wingdings" panose="05000000000000000000" pitchFamily="2" charset="2"/>
                </a:rPr>
                <a:t> 2001, rich</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832092"/>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OD Space Point/Region – OD Time Point/Interval – Contextual – Context space, time? – Scoring </a:t>
            </a:r>
            <a:r>
              <a:rPr lang="en-US" sz="1400" dirty="0"/>
              <a:t>/</a:t>
            </a:r>
            <a:r>
              <a:rPr lang="en-US" sz="1400" dirty="0" smtClean="0"/>
              <a:t> Label – S/T/ST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design relevant neighborhood </a:t>
            </a:r>
            <a:r>
              <a:rPr lang="en-US" sz="1400" dirty="0" err="1" smtClean="0">
                <a:sym typeface="Wingdings" panose="05000000000000000000" pitchFamily="2" charset="2"/>
              </a:rPr>
              <a:t>i</a:t>
            </a:r>
            <a:r>
              <a:rPr lang="en-US" sz="1400" dirty="0" smtClean="0">
                <a:sym typeface="Wingdings" panose="05000000000000000000" pitchFamily="2" charset="2"/>
              </a:rPr>
              <a:t>.) spatial autocorrelation ii.) spatial heterogeneity</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Generating micro-neighborhoods around space objects</a:t>
            </a:r>
          </a:p>
          <a:p>
            <a:pPr marL="800100" lvl="1" indent="-342900">
              <a:buFont typeface="+mj-lt"/>
              <a:buAutoNum type="arabicPeriod"/>
            </a:pPr>
            <a:r>
              <a:rPr lang="en-US" sz="1400" dirty="0" smtClean="0">
                <a:sym typeface="Wingdings" panose="05000000000000000000" pitchFamily="2" charset="2"/>
              </a:rPr>
              <a:t>Merge neighborhoods taking into account autocorrelation relationships and inferential relationships for heterogeneity  macro neighborhoods</a:t>
            </a:r>
          </a:p>
          <a:p>
            <a:pPr marL="800100" lvl="1" indent="-342900">
              <a:buFont typeface="+mj-lt"/>
              <a:buAutoNum type="arabicPeriod"/>
            </a:pPr>
            <a:r>
              <a:rPr lang="en-US" sz="1400" dirty="0" smtClean="0">
                <a:sym typeface="Wingdings" panose="05000000000000000000" pitchFamily="2" charset="2"/>
              </a:rPr>
              <a:t>OD in macro-neighborhood</a:t>
            </a:r>
          </a:p>
          <a:p>
            <a:pPr marL="1314450" lvl="2" indent="-400050">
              <a:buFont typeface="+mj-lt"/>
              <a:buAutoNum type="romanLcPeriod"/>
            </a:pPr>
            <a:r>
              <a:rPr lang="en-US" sz="1400" dirty="0" smtClean="0">
                <a:sym typeface="Wingdings" panose="05000000000000000000" pitchFamily="2" charset="2"/>
              </a:rPr>
              <a:t>STOD: individual sensor measure anomalous</a:t>
            </a:r>
          </a:p>
          <a:p>
            <a:pPr marL="1314450" lvl="2" indent="-400050">
              <a:buFont typeface="+mj-lt"/>
              <a:buAutoNum type="romanLcPeriod"/>
            </a:pPr>
            <a:r>
              <a:rPr lang="en-US" sz="1400" dirty="0" smtClean="0">
                <a:sym typeface="Wingdings" panose="05000000000000000000" pitchFamily="2" charset="2"/>
              </a:rPr>
              <a:t>SOD: entire sensor anomalous</a:t>
            </a:r>
          </a:p>
          <a:p>
            <a:pPr marL="1314450" lvl="2" indent="-400050">
              <a:buFont typeface="+mj-lt"/>
              <a:buAutoNum type="romanLcPeriod"/>
            </a:pPr>
            <a:r>
              <a:rPr lang="en-US" sz="1400" dirty="0" smtClean="0">
                <a:sym typeface="Wingdings" panose="05000000000000000000" pitchFamily="2" charset="2"/>
              </a:rPr>
              <a:t>ST coalesced outliers: group of STOD based on small time gap</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p>
          <a:p>
            <a:pPr marL="342900" indent="-342900">
              <a:buFont typeface="+mj-lt"/>
              <a:buAutoNum type="arabicPeriod"/>
            </a:pPr>
            <a:r>
              <a:rPr lang="en-US" sz="1400" b="1" dirty="0" smtClean="0">
                <a:sym typeface="Wingdings" panose="05000000000000000000" pitchFamily="2" charset="2"/>
              </a:rPr>
              <a:t>Water monitoring</a:t>
            </a:r>
            <a:r>
              <a:rPr lang="en-US" sz="1400" dirty="0" smtClean="0">
                <a:sym typeface="Wingdings" panose="05000000000000000000" pitchFamily="2" charset="2"/>
              </a:rPr>
              <a:t>: locations / time step / time period</a:t>
            </a:r>
          </a:p>
          <a:p>
            <a:pPr marL="342900" indent="-342900">
              <a:buFont typeface="+mj-lt"/>
              <a:buAutoNum type="arabicPeriod"/>
            </a:pPr>
            <a:r>
              <a:rPr lang="en-US" sz="1400" b="1" dirty="0" smtClean="0">
                <a:sym typeface="Wingdings" panose="05000000000000000000" pitchFamily="2" charset="2"/>
              </a:rPr>
              <a:t>Highway monitoring</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r>
              <a:rPr lang="en-US" sz="1400" dirty="0" smtClean="0">
                <a:sym typeface="Wingdings" panose="05000000000000000000" pitchFamily="2" charset="2"/>
              </a:rPr>
              <a:t>  many relevant ones</a:t>
            </a:r>
            <a:endParaRPr lang="en-US" sz="1400" b="1" dirty="0" smtClean="0">
              <a:sym typeface="Wingdings" panose="05000000000000000000" pitchFamily="2" charset="2"/>
            </a:endParaRPr>
          </a:p>
        </p:txBody>
      </p:sp>
      <p:sp>
        <p:nvSpPr>
          <p:cNvPr id="6" name="Rectangle 5"/>
          <p:cNvSpPr/>
          <p:nvPr/>
        </p:nvSpPr>
        <p:spPr>
          <a:xfrm>
            <a:off x="9577589" y="15695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p>
        </p:txBody>
      </p:sp>
    </p:spTree>
    <p:extLst>
      <p:ext uri="{BB962C8B-B14F-4D97-AF65-F5344CB8AC3E}">
        <p14:creationId xmlns:p14="http://schemas.microsoft.com/office/powerpoint/2010/main" val="37201206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ST Clustering Implementation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1169551"/>
          </a:xfrm>
          <a:prstGeom prst="rect">
            <a:avLst/>
          </a:prstGeom>
          <a:noFill/>
        </p:spPr>
        <p:txBody>
          <a:bodyPr wrap="square" rtlCol="0">
            <a:spAutoFit/>
          </a:bodyPr>
          <a:lstStyle/>
          <a:p>
            <a:r>
              <a:rPr lang="en-US" sz="1400" b="1" dirty="0" smtClean="0"/>
              <a:t>Possible techniques</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2006: ST-DBSCAN  Close to classic DB-SCAN</a:t>
            </a:r>
          </a:p>
          <a:p>
            <a:pPr marL="285750" indent="-285750">
              <a:buFont typeface="Arial" panose="020B0604020202020204" pitchFamily="34" charset="0"/>
              <a:buChar char="•"/>
            </a:pPr>
            <a:r>
              <a:rPr lang="en-US" sz="1400" dirty="0" err="1" smtClean="0">
                <a:sym typeface="Wingdings" panose="05000000000000000000" pitchFamily="2" charset="2"/>
              </a:rPr>
              <a:t>Telang</a:t>
            </a:r>
            <a:r>
              <a:rPr lang="en-US" sz="1400" dirty="0" smtClean="0">
                <a:sym typeface="Wingdings" panose="05000000000000000000" pitchFamily="2" charset="2"/>
              </a:rPr>
              <a:t> 2014: designed for region OD  How close to OPTICS / DB-SCAN?</a:t>
            </a:r>
          </a:p>
          <a:p>
            <a:pPr marL="285750" indent="-285750">
              <a:buFont typeface="Arial" panose="020B0604020202020204" pitchFamily="34" charset="0"/>
              <a:buChar char="•"/>
            </a:pPr>
            <a:r>
              <a:rPr lang="en-US" sz="1400" dirty="0" smtClean="0">
                <a:sym typeface="Wingdings" panose="05000000000000000000" pitchFamily="2" charset="2"/>
              </a:rPr>
              <a:t>Agrawal 2015  looks not as promising</a:t>
            </a:r>
          </a:p>
          <a:p>
            <a:pPr marL="285750" indent="-285750">
              <a:buFont typeface="Arial" panose="020B0604020202020204" pitchFamily="34" charset="0"/>
              <a:buChar char="•"/>
            </a:pPr>
            <a:r>
              <a:rPr lang="en-US" sz="1400" dirty="0" smtClean="0">
                <a:sym typeface="Wingdings" panose="05000000000000000000" pitchFamily="2" charset="2"/>
              </a:rPr>
              <a:t>Chen 2016: quick check, rather thought for point OD</a:t>
            </a:r>
          </a:p>
        </p:txBody>
      </p:sp>
    </p:spTree>
    <p:extLst>
      <p:ext uri="{BB962C8B-B14F-4D97-AF65-F5344CB8AC3E}">
        <p14:creationId xmlns:p14="http://schemas.microsoft.com/office/powerpoint/2010/main" val="14603727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Harkat</a:t>
              </a:r>
              <a:r>
                <a:rPr lang="en-US" sz="2903" b="1" dirty="0" smtClean="0">
                  <a:solidFill>
                    <a:srgbClr val="FFFFFF"/>
                  </a:solidFill>
                  <a:latin typeface="Calibri" panose="020F0502020204030204" pitchFamily="34" charset="0"/>
                </a:rPr>
                <a:t> 2006 – Improved PCA scheme for sensor FDI: Air monitoring</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 fault detection PCA in sensor network</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86667"/>
            <a:ext cx="11588708" cy="310854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 Point OD? – Scoring or label – persistent/emergent </a:t>
            </a:r>
            <a:r>
              <a:rPr lang="en-US" sz="1400" dirty="0" smtClean="0">
                <a:sym typeface="Wingdings" panose="05000000000000000000" pitchFamily="2" charset="2"/>
              </a:rPr>
              <a:t> punctual spike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sensor fault detection and isolation and estimate amplitude of fault</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Pca</a:t>
            </a:r>
            <a:r>
              <a:rPr lang="en-US" sz="1400" dirty="0" smtClean="0">
                <a:sym typeface="Wingdings" panose="05000000000000000000" pitchFamily="2" charset="2"/>
              </a:rPr>
              <a:t> captures correlation between variable processes, often used with SPE</a:t>
            </a:r>
          </a:p>
          <a:p>
            <a:pPr marL="285750" indent="-285750">
              <a:buFont typeface="Arial" panose="020B0604020202020204" pitchFamily="34" charset="0"/>
              <a:buChar char="•"/>
            </a:pPr>
            <a:r>
              <a:rPr lang="en-US" sz="1400" dirty="0" smtClean="0">
                <a:sym typeface="Wingdings" panose="05000000000000000000" pitchFamily="2" charset="2"/>
              </a:rPr>
              <a:t>Squared prediction error is sensitive to modelling errors  see articles for details</a:t>
            </a:r>
          </a:p>
          <a:p>
            <a:pPr marL="285750" indent="-285750">
              <a:buFont typeface="Arial" panose="020B0604020202020204" pitchFamily="34" charset="0"/>
              <a:buChar char="•"/>
            </a:pPr>
            <a:r>
              <a:rPr lang="en-US" sz="1400" dirty="0" smtClean="0">
                <a:sym typeface="Wingdings" panose="05000000000000000000" pitchFamily="2" charset="2"/>
              </a:rPr>
              <a:t>Reconstruct data after isolating sensor  out</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Outlier: spikes in sensor values at discrete points of time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p:txBody>
      </p:sp>
    </p:spTree>
    <p:extLst>
      <p:ext uri="{BB962C8B-B14F-4D97-AF65-F5344CB8AC3E}">
        <p14:creationId xmlns:p14="http://schemas.microsoft.com/office/powerpoint/2010/main" val="6676800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5053" y="974993"/>
            <a:ext cx="11781893" cy="5893921"/>
          </a:xfrm>
          <a:prstGeom prst="rect">
            <a:avLst/>
          </a:prstGeom>
          <a:noFill/>
        </p:spPr>
        <p:txBody>
          <a:bodyPr wrap="square" rtlCol="0">
            <a:spAutoFit/>
          </a:bodyPr>
          <a:lstStyle/>
          <a:p>
            <a:r>
              <a:rPr lang="en-US" sz="1300" b="1" dirty="0" smtClean="0">
                <a:sym typeface="Wingdings" panose="05000000000000000000" pitchFamily="2" charset="2"/>
              </a:rPr>
              <a:t>Spatial anomaly detection?</a:t>
            </a:r>
          </a:p>
          <a:p>
            <a:pPr marL="285750" indent="-285750">
              <a:buFont typeface="Arial" panose="020B0604020202020204" pitchFamily="34" charset="0"/>
              <a:buChar char="•"/>
            </a:pPr>
            <a:r>
              <a:rPr lang="en-US" sz="1300" dirty="0" smtClean="0"/>
              <a:t>For any spatial AD technique, we can try to relate time step with each other // topology</a:t>
            </a:r>
          </a:p>
          <a:p>
            <a:pPr marL="285750" indent="-285750">
              <a:buFont typeface="Arial" panose="020B0604020202020204" pitchFamily="34" charset="0"/>
              <a:buChar char="•"/>
            </a:pPr>
            <a:r>
              <a:rPr lang="en-US" sz="1300" dirty="0" smtClean="0"/>
              <a:t>Ex: clustering, Image-processing…</a:t>
            </a:r>
          </a:p>
          <a:p>
            <a:pPr marL="285750" indent="-285750">
              <a:buFont typeface="Arial" panose="020B0604020202020204" pitchFamily="34" charset="0"/>
              <a:buChar char="•"/>
            </a:pPr>
            <a:r>
              <a:rPr lang="en-US" sz="1300" b="1" i="1" dirty="0" smtClean="0"/>
              <a:t>Mainly out-of-scope, but we could use 1 spatial technique to see the difference between taking the time into account and not</a:t>
            </a:r>
          </a:p>
          <a:p>
            <a:pPr marL="742950" lvl="1" indent="-285750">
              <a:buFont typeface="Arial" panose="020B0604020202020204" pitchFamily="34" charset="0"/>
              <a:buChar char="•"/>
            </a:pPr>
            <a:r>
              <a:rPr lang="en-US" sz="1300" dirty="0" smtClean="0"/>
              <a:t>One clustering, one image processing, one statistic based…</a:t>
            </a:r>
          </a:p>
          <a:p>
            <a:r>
              <a:rPr lang="en-US" sz="1300" dirty="0" smtClean="0"/>
              <a:t> </a:t>
            </a:r>
          </a:p>
          <a:p>
            <a:r>
              <a:rPr lang="en-US" sz="1300" b="1" dirty="0" smtClean="0"/>
              <a:t>AD on individual time series?</a:t>
            </a:r>
            <a:endParaRPr lang="en-US" sz="1300" dirty="0" smtClean="0"/>
          </a:p>
          <a:p>
            <a:pPr marL="285750" indent="-285750">
              <a:buFont typeface="Arial" panose="020B0604020202020204" pitchFamily="34" charset="0"/>
              <a:buChar char="•"/>
            </a:pPr>
            <a:r>
              <a:rPr lang="en-US" sz="1300" dirty="0" smtClean="0"/>
              <a:t>But can be used for parallel monitoring </a:t>
            </a:r>
            <a:r>
              <a:rPr lang="en-US" sz="1300" dirty="0" smtClean="0">
                <a:sym typeface="Wingdings" panose="05000000000000000000" pitchFamily="2" charset="2"/>
              </a:rPr>
              <a:t> </a:t>
            </a:r>
            <a:r>
              <a:rPr lang="en-US" sz="1300" dirty="0" err="1" smtClean="0">
                <a:sym typeface="Wingdings" panose="05000000000000000000" pitchFamily="2" charset="2"/>
              </a:rPr>
              <a:t>Guo</a:t>
            </a:r>
            <a:r>
              <a:rPr lang="en-US" sz="1300" dirty="0" smtClean="0">
                <a:sym typeface="Wingdings" panose="05000000000000000000" pitchFamily="2" charset="2"/>
              </a:rPr>
              <a:t> 2014</a:t>
            </a:r>
          </a:p>
          <a:p>
            <a:pPr marL="285750" indent="-285750">
              <a:buFont typeface="Arial" panose="020B0604020202020204" pitchFamily="34" charset="0"/>
              <a:buChar char="•"/>
            </a:pPr>
            <a:r>
              <a:rPr lang="en-US" sz="1300" b="1" i="1" dirty="0" smtClean="0">
                <a:sym typeface="Wingdings" panose="05000000000000000000" pitchFamily="2" charset="2"/>
              </a:rPr>
              <a:t>Chose 1-2 methods in parallel monitoring?</a:t>
            </a:r>
          </a:p>
          <a:p>
            <a:pPr marL="285750" indent="-285750">
              <a:buFont typeface="Arial" panose="020B0604020202020204" pitchFamily="34" charset="0"/>
              <a:buChar char="•"/>
            </a:pPr>
            <a:r>
              <a:rPr lang="en-US" sz="1300" dirty="0" smtClean="0">
                <a:sym typeface="Wingdings" panose="05000000000000000000" pitchFamily="2" charset="2"/>
              </a:rPr>
              <a:t>Still, TS forecast can be used for baseline computing // Neill</a:t>
            </a:r>
            <a:endParaRPr lang="en-US" sz="1300" dirty="0"/>
          </a:p>
          <a:p>
            <a:endParaRPr lang="en-US" sz="1300" dirty="0" smtClean="0"/>
          </a:p>
          <a:p>
            <a:r>
              <a:rPr lang="en-US" sz="1300" b="1" dirty="0" smtClean="0"/>
              <a:t>Specific periodic event mining </a:t>
            </a:r>
            <a:r>
              <a:rPr lang="en-US" sz="1300" b="1" dirty="0" smtClean="0">
                <a:sym typeface="Wingdings" panose="05000000000000000000" pitchFamily="2" charset="2"/>
              </a:rPr>
              <a:t> out for now</a:t>
            </a:r>
            <a:endParaRPr lang="en-US" sz="1300" b="1" dirty="0" smtClean="0"/>
          </a:p>
          <a:p>
            <a:pPr marL="285750" indent="-285750">
              <a:buFont typeface="Arial" panose="020B0604020202020204" pitchFamily="34" charset="0"/>
              <a:buChar char="•"/>
            </a:pPr>
            <a:r>
              <a:rPr lang="en-US" sz="1300" dirty="0" smtClean="0"/>
              <a:t>Could be interested as a next step</a:t>
            </a:r>
          </a:p>
          <a:p>
            <a:pPr marL="285750" indent="-285750">
              <a:buFont typeface="Arial" panose="020B0604020202020204" pitchFamily="34" charset="0"/>
              <a:buChar char="•"/>
            </a:pPr>
            <a:r>
              <a:rPr lang="en-US" sz="1300" dirty="0" smtClean="0"/>
              <a:t>Some papers focus specifically on it </a:t>
            </a:r>
            <a:r>
              <a:rPr lang="en-US" sz="1300" dirty="0" smtClean="0">
                <a:sym typeface="Wingdings" panose="05000000000000000000" pitchFamily="2" charset="2"/>
              </a:rPr>
              <a:t> OUT</a:t>
            </a:r>
            <a:endParaRPr lang="en-US" sz="1300" dirty="0" smtClean="0"/>
          </a:p>
          <a:p>
            <a:pPr marL="285750" indent="-285750">
              <a:buFont typeface="Arial" panose="020B0604020202020204" pitchFamily="34" charset="0"/>
              <a:buChar char="•"/>
            </a:pPr>
            <a:endParaRPr lang="en-US" sz="1300" dirty="0"/>
          </a:p>
          <a:p>
            <a:r>
              <a:rPr lang="en-US" sz="1300" b="1" dirty="0" smtClean="0"/>
              <a:t>Point contextual outlier?</a:t>
            </a:r>
            <a:endParaRPr lang="en-US" sz="1300" dirty="0" smtClean="0"/>
          </a:p>
          <a:p>
            <a:pPr marL="285750" indent="-285750">
              <a:buFont typeface="Arial" panose="020B0604020202020204" pitchFamily="34" charset="0"/>
              <a:buChar char="•"/>
            </a:pPr>
            <a:r>
              <a:rPr lang="en-US" sz="1300" dirty="0" smtClean="0"/>
              <a:t>Problem is when </a:t>
            </a:r>
            <a:r>
              <a:rPr lang="en-US" sz="1300" b="1" dirty="0" smtClean="0"/>
              <a:t>space neighborhood is fixed</a:t>
            </a:r>
            <a:r>
              <a:rPr lang="en-US" sz="1300" dirty="0" smtClean="0"/>
              <a:t>: if the outlier point is in the middle of an outlier region, it will not be detected //</a:t>
            </a:r>
            <a:r>
              <a:rPr lang="en-US" sz="1300" dirty="0" err="1" smtClean="0"/>
              <a:t>Yuxiang</a:t>
            </a:r>
            <a:r>
              <a:rPr lang="en-US" sz="1300" dirty="0" smtClean="0"/>
              <a:t> 2005, </a:t>
            </a:r>
            <a:r>
              <a:rPr lang="en-US" sz="1300" dirty="0" err="1" smtClean="0"/>
              <a:t>Birant</a:t>
            </a:r>
            <a:r>
              <a:rPr lang="en-US" sz="1300" dirty="0" smtClean="0"/>
              <a:t> 2006 check</a:t>
            </a:r>
          </a:p>
          <a:p>
            <a:pPr marL="285750" indent="-285750">
              <a:buFont typeface="Arial" panose="020B0604020202020204" pitchFamily="34" charset="0"/>
              <a:buChar char="•"/>
            </a:pPr>
            <a:r>
              <a:rPr lang="en-US" sz="1300" b="1" dirty="0" smtClean="0"/>
              <a:t>Remark</a:t>
            </a:r>
            <a:r>
              <a:rPr lang="en-US" sz="1300" dirty="0" smtClean="0"/>
              <a:t>: you will have the same problem if you compute a local baseline with Neill-style, in the lower scale is not well chosen</a:t>
            </a:r>
            <a:endParaRPr lang="en-US" sz="1300" b="1" dirty="0" smtClean="0"/>
          </a:p>
          <a:p>
            <a:pPr marL="285750" indent="-285750">
              <a:buFont typeface="Arial" panose="020B0604020202020204" pitchFamily="34" charset="0"/>
              <a:buChar char="•"/>
            </a:pPr>
            <a:r>
              <a:rPr lang="en-US" sz="1300" dirty="0" smtClean="0"/>
              <a:t>Chen 2009: supposed to define ST-Neighborhood to overcome this problem</a:t>
            </a:r>
          </a:p>
          <a:p>
            <a:pPr marL="285750" indent="-285750">
              <a:buFont typeface="Arial" panose="020B0604020202020204" pitchFamily="34" charset="0"/>
              <a:buChar char="•"/>
            </a:pPr>
            <a:endParaRPr lang="en-US" sz="1300" dirty="0"/>
          </a:p>
          <a:p>
            <a:r>
              <a:rPr lang="en-US" sz="1300" b="1" dirty="0" smtClean="0"/>
              <a:t>Complex statistical-based AD = Neill/Tango… ?</a:t>
            </a:r>
            <a:endParaRPr lang="en-US" sz="1300" dirty="0" smtClean="0"/>
          </a:p>
          <a:p>
            <a:pPr marL="285750" indent="-285750">
              <a:buFont typeface="Arial" panose="020B0604020202020204" pitchFamily="34" charset="0"/>
              <a:buChar char="•"/>
            </a:pPr>
            <a:r>
              <a:rPr lang="en-US" sz="1300" dirty="0" smtClean="0"/>
              <a:t>Neill: “A scan statistic is a scan statistic”</a:t>
            </a:r>
          </a:p>
          <a:p>
            <a:pPr marL="285750" indent="-285750">
              <a:buFont typeface="Arial" panose="020B0604020202020204" pitchFamily="34" charset="0"/>
              <a:buChar char="•"/>
            </a:pPr>
            <a:r>
              <a:rPr lang="en-US" sz="1300" dirty="0" smtClean="0"/>
              <a:t>BUT with penalization, the ranking of events could be significantly change</a:t>
            </a:r>
          </a:p>
          <a:p>
            <a:pPr marL="285750" indent="-285750">
              <a:buFont typeface="Arial" panose="020B0604020202020204" pitchFamily="34" charset="0"/>
              <a:buChar char="•"/>
            </a:pPr>
            <a:r>
              <a:rPr lang="en-US" sz="1300" dirty="0" smtClean="0"/>
              <a:t>With different shapes, different scanning </a:t>
            </a:r>
            <a:r>
              <a:rPr lang="en-US" sz="1300" dirty="0" smtClean="0">
                <a:sym typeface="Wingdings" panose="05000000000000000000" pitchFamily="2" charset="2"/>
              </a:rPr>
              <a:t> maybe find variants of the same events, but “my guess is that the results will be rather similar”</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Wavelet transform?</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Rather a </a:t>
            </a:r>
            <a:r>
              <a:rPr lang="en-US" sz="1300" b="1" dirty="0" smtClean="0">
                <a:sym typeface="Wingdings" panose="05000000000000000000" pitchFamily="2" charset="2"/>
              </a:rPr>
              <a:t>pre-processing</a:t>
            </a:r>
            <a:r>
              <a:rPr lang="en-US" sz="1300" dirty="0" smtClean="0">
                <a:sym typeface="Wingdings" panose="05000000000000000000" pitchFamily="2" charset="2"/>
              </a:rPr>
              <a:t> technique which helps apply ED techniques afterwards</a:t>
            </a:r>
          </a:p>
          <a:p>
            <a:pPr marL="285750" indent="-285750">
              <a:buFont typeface="Arial" panose="020B0604020202020204" pitchFamily="34" charset="0"/>
              <a:buChar char="•"/>
            </a:pPr>
            <a:r>
              <a:rPr lang="en-US" sz="1300" dirty="0" smtClean="0">
                <a:sym typeface="Wingdings" panose="05000000000000000000" pitchFamily="2" charset="2"/>
              </a:rPr>
              <a:t>Used as pre-processing for spatial image analysis // Lu2004 or PCA //Kuang2015</a:t>
            </a:r>
          </a:p>
          <a:p>
            <a:pPr marL="285750" indent="-285750">
              <a:buFont typeface="Arial" panose="020B0604020202020204" pitchFamily="34" charset="0"/>
              <a:buChar char="•"/>
            </a:pPr>
            <a:r>
              <a:rPr lang="en-US" sz="1300" dirty="0" smtClean="0">
                <a:sym typeface="Wingdings" panose="05000000000000000000" pitchFamily="2" charset="2"/>
              </a:rPr>
              <a:t>Could be used as pre-processing for topology</a:t>
            </a:r>
            <a:endParaRPr lang="en-US" sz="13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491675" y="1631950"/>
            <a:ext cx="8832629" cy="2138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1676" y="2628900"/>
            <a:ext cx="3062894" cy="195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8136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365483"/>
            <a:ext cx="11781893" cy="2092881"/>
          </a:xfrm>
          <a:prstGeom prst="rect">
            <a:avLst/>
          </a:prstGeom>
          <a:noFill/>
        </p:spPr>
        <p:txBody>
          <a:bodyPr wrap="square" rtlCol="0">
            <a:spAutoFit/>
          </a:bodyPr>
          <a:lstStyle/>
          <a:p>
            <a:r>
              <a:rPr lang="en-US" sz="1300" b="1" dirty="0" smtClean="0">
                <a:sym typeface="Wingdings" panose="05000000000000000000" pitchFamily="2" charset="2"/>
              </a:rPr>
              <a:t>Road traffic-specific AD?  OUT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Out: graph-based with road network</a:t>
            </a:r>
          </a:p>
          <a:p>
            <a:pPr marL="285750" indent="-285750">
              <a:buFont typeface="Arial" panose="020B0604020202020204" pitchFamily="34" charset="0"/>
              <a:buChar char="•"/>
            </a:pPr>
            <a:r>
              <a:rPr lang="en-US" sz="1300" dirty="0" smtClean="0">
                <a:sym typeface="Wingdings" panose="05000000000000000000" pitchFamily="2" charset="2"/>
              </a:rPr>
              <a:t>Unclear out: using links between regions //Chawla2012 or traffic flow matrix //Kuang2015</a:t>
            </a:r>
          </a:p>
          <a:p>
            <a:pPr marL="742950" lvl="1" indent="-285750">
              <a:buFont typeface="Arial" panose="020B0604020202020204" pitchFamily="34" charset="0"/>
              <a:buChar char="•"/>
            </a:pPr>
            <a:r>
              <a:rPr lang="en-US" sz="1300" dirty="0" smtClean="0">
                <a:sym typeface="Wingdings" panose="05000000000000000000" pitchFamily="2" charset="2"/>
              </a:rPr>
              <a:t>Point AD PCA on grid cells  ++ </a:t>
            </a:r>
          </a:p>
          <a:p>
            <a:pPr marL="742950" lvl="1" indent="-285750">
              <a:buFont typeface="Arial" panose="020B0604020202020204" pitchFamily="34" charset="0"/>
              <a:buChar char="•"/>
            </a:pPr>
            <a:r>
              <a:rPr lang="en-US" sz="1300" dirty="0" smtClean="0">
                <a:sym typeface="Wingdings" panose="05000000000000000000" pitchFamily="2" charset="2"/>
              </a:rPr>
              <a:t>But pre-processing steps that are out-of-scope: </a:t>
            </a:r>
            <a:r>
              <a:rPr lang="en-US" sz="1300" dirty="0" err="1" smtClean="0">
                <a:sym typeface="Wingdings" panose="05000000000000000000" pitchFamily="2" charset="2"/>
              </a:rPr>
              <a:t>traffix</a:t>
            </a:r>
            <a:r>
              <a:rPr lang="en-US" sz="1300" dirty="0" smtClean="0">
                <a:sym typeface="Wingdings" panose="05000000000000000000" pitchFamily="2" charset="2"/>
              </a:rPr>
              <a:t> flow matric / links  how hard to adapt?</a:t>
            </a:r>
          </a:p>
          <a:p>
            <a:pPr marL="1200150" lvl="2" indent="-285750">
              <a:buFont typeface="Arial" panose="020B0604020202020204" pitchFamily="34" charset="0"/>
              <a:buChar char="•"/>
            </a:pPr>
            <a:r>
              <a:rPr lang="en-US" sz="1300" dirty="0" smtClean="0">
                <a:sym typeface="Wingdings" panose="05000000000000000000" pitchFamily="2" charset="2"/>
              </a:rPr>
              <a:t>Chawla 2012: seems simple, just use regions instead of links, 1 trip = 1 point</a:t>
            </a:r>
          </a:p>
          <a:p>
            <a:pPr marL="1200150" lvl="2" indent="-285750">
              <a:buFont typeface="Arial" panose="020B0604020202020204" pitchFamily="34" charset="0"/>
              <a:buChar char="•"/>
            </a:pPr>
            <a:r>
              <a:rPr lang="en-US" sz="1300" dirty="0" err="1" smtClean="0">
                <a:sym typeface="Wingdings" panose="05000000000000000000" pitchFamily="2" charset="2"/>
              </a:rPr>
              <a:t>Kuang</a:t>
            </a:r>
            <a:r>
              <a:rPr lang="en-US" sz="1300" dirty="0" smtClean="0">
                <a:sym typeface="Wingdings" panose="05000000000000000000" pitchFamily="2" charset="2"/>
              </a:rPr>
              <a:t> 2015: seems harder because uses taxi paths, 1 trip = multiple points?  check</a:t>
            </a:r>
          </a:p>
          <a:p>
            <a:pPr marL="1200150" lvl="2"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Anomaly detection for Data quality  OUT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Looks for error in data acquisition =/= events</a:t>
            </a:r>
            <a:endParaRPr lang="en-US" sz="13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353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Available software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2339102"/>
          </a:xfrm>
          <a:prstGeom prst="rect">
            <a:avLst/>
          </a:prstGeom>
          <a:noFill/>
        </p:spPr>
        <p:txBody>
          <a:bodyPr wrap="square" rtlCol="0">
            <a:spAutoFit/>
          </a:bodyPr>
          <a:lstStyle/>
          <a:p>
            <a:r>
              <a:rPr lang="en-US" sz="1400" b="1" dirty="0" smtClean="0"/>
              <a:t>ST analysis</a:t>
            </a:r>
          </a:p>
          <a:p>
            <a:pPr marL="457200" indent="-457200">
              <a:buFont typeface="Arial" panose="020B0604020202020204" pitchFamily="34" charset="0"/>
              <a:buChar char="•"/>
            </a:pPr>
            <a:r>
              <a:rPr lang="en-US" sz="1400" dirty="0" err="1" smtClean="0"/>
              <a:t>SaTScan</a:t>
            </a:r>
            <a:endParaRPr lang="en-US" sz="1400" dirty="0" smtClean="0">
              <a:sym typeface="Wingdings" panose="05000000000000000000" pitchFamily="2" charset="2"/>
            </a:endParaRPr>
          </a:p>
          <a:p>
            <a:pPr marL="1371600" lvl="2" indent="-457200">
              <a:buFont typeface="Arial" panose="020B0604020202020204" pitchFamily="34" charset="0"/>
              <a:buChar char="•"/>
            </a:pPr>
            <a:endParaRPr lang="en-US" sz="1400" dirty="0" smtClean="0"/>
          </a:p>
          <a:p>
            <a:r>
              <a:rPr lang="en-US" sz="1400" b="1" dirty="0" smtClean="0"/>
              <a:t>Spatial analysis</a:t>
            </a:r>
          </a:p>
          <a:p>
            <a:pPr marL="457200" indent="-457200">
              <a:buFont typeface="Arial" panose="020B0604020202020204" pitchFamily="34" charset="0"/>
              <a:buChar char="•"/>
            </a:pPr>
            <a:r>
              <a:rPr lang="en-US" sz="1400" dirty="0" smtClean="0"/>
              <a:t>ArcGIS / </a:t>
            </a:r>
            <a:r>
              <a:rPr lang="en-US" sz="1400" dirty="0" err="1" smtClean="0"/>
              <a:t>ArcMap</a:t>
            </a:r>
            <a:r>
              <a:rPr lang="en-US" sz="1400" dirty="0" smtClean="0"/>
              <a:t>: Cluster &amp; OD (</a:t>
            </a:r>
            <a:r>
              <a:rPr lang="en-US" sz="1400" dirty="0" err="1" smtClean="0"/>
              <a:t>Anselin</a:t>
            </a:r>
            <a:r>
              <a:rPr lang="en-US" sz="1400" dirty="0" smtClean="0"/>
              <a:t> Local </a:t>
            </a:r>
            <a:r>
              <a:rPr lang="en-US" sz="1400" dirty="0" err="1" smtClean="0"/>
              <a:t>Morans</a:t>
            </a:r>
            <a:r>
              <a:rPr lang="en-US" sz="1400" dirty="0" smtClean="0"/>
              <a:t> I), Hot Spot</a:t>
            </a:r>
          </a:p>
          <a:p>
            <a:pPr marL="914400" lvl="1" indent="-457200">
              <a:buFont typeface="Arial" panose="020B0604020202020204" pitchFamily="34" charset="0"/>
              <a:buChar char="•"/>
            </a:pPr>
            <a:r>
              <a:rPr lang="fr-FR" sz="1400" dirty="0">
                <a:solidFill>
                  <a:srgbClr val="1155CC"/>
                </a:solidFill>
                <a:latin typeface="Arial" panose="020B0604020202020204" pitchFamily="34" charset="0"/>
                <a:cs typeface="Arial" panose="020B0604020202020204" pitchFamily="34" charset="0"/>
                <a:hlinkClick r:id="rId3"/>
              </a:rPr>
              <a:t>http://pro.arcgis.com/en/pro-app/tool-reference/spatial-statistics/space-time-analysis.htm</a:t>
            </a:r>
            <a:r>
              <a:rPr lang="fr-FR" sz="2000" dirty="0"/>
              <a:t> </a:t>
            </a:r>
            <a:endParaRPr lang="fr-FR" sz="3600" dirty="0">
              <a:latin typeface="Arial" panose="020B0604020202020204" pitchFamily="34" charset="0"/>
            </a:endParaRPr>
          </a:p>
          <a:p>
            <a:pPr marL="457200" indent="-457200">
              <a:buFont typeface="Arial" panose="020B0604020202020204" pitchFamily="34" charset="0"/>
              <a:buChar char="•"/>
            </a:pPr>
            <a:endParaRPr lang="en-US" sz="1400" dirty="0" smtClean="0"/>
          </a:p>
          <a:p>
            <a:r>
              <a:rPr lang="en-US" sz="1400" b="1" dirty="0" err="1" smtClean="0"/>
              <a:t>Anselin</a:t>
            </a:r>
            <a:r>
              <a:rPr lang="en-US" sz="1400" b="1" dirty="0" smtClean="0"/>
              <a:t>: Review of cluster analysis software</a:t>
            </a:r>
          </a:p>
          <a:p>
            <a:pPr marL="285750" indent="-285750">
              <a:buFont typeface="Arial" panose="020B0604020202020204" pitchFamily="34" charset="0"/>
              <a:buChar char="•"/>
            </a:pPr>
            <a:r>
              <a:rPr lang="en-US" sz="1400" dirty="0" smtClean="0"/>
              <a:t>Compares techniques used in four free software packages: </a:t>
            </a:r>
            <a:r>
              <a:rPr lang="en-US" sz="1400" dirty="0" err="1" smtClean="0"/>
              <a:t>CirmeStat</a:t>
            </a:r>
            <a:r>
              <a:rPr lang="en-US" sz="1400" dirty="0" smtClean="0"/>
              <a:t>, </a:t>
            </a:r>
            <a:r>
              <a:rPr lang="en-US" sz="1400" dirty="0" err="1" smtClean="0"/>
              <a:t>GeoData,SaTScan</a:t>
            </a:r>
            <a:r>
              <a:rPr lang="en-US" sz="1400" dirty="0" smtClean="0"/>
              <a:t>, R packages</a:t>
            </a:r>
          </a:p>
          <a:p>
            <a:pPr marL="285750" indent="-285750">
              <a:buFont typeface="Arial" panose="020B0604020202020204" pitchFamily="34" charset="0"/>
              <a:buChar char="•"/>
            </a:pPr>
            <a:r>
              <a:rPr lang="en-US" sz="1400" dirty="0" smtClean="0"/>
              <a:t>Spatial analysis</a:t>
            </a:r>
          </a:p>
        </p:txBody>
      </p:sp>
      <p:sp>
        <p:nvSpPr>
          <p:cNvPr id="2" name="Rectangle 1"/>
          <p:cNvSpPr/>
          <p:nvPr/>
        </p:nvSpPr>
        <p:spPr>
          <a:xfrm>
            <a:off x="8918751" y="70477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1"/>
          <p:cNvSpPr>
            <a:spLocks noChangeArrowheads="1"/>
          </p:cNvSpPr>
          <p:nvPr/>
        </p:nvSpPr>
        <p:spPr bwMode="auto">
          <a:xfrm>
            <a:off x="888642" y="4522562"/>
            <a:ext cx="118485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10086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Future reflections to have</a:t>
              </a:r>
              <a:endParaRPr lang="en-US" sz="2903" b="1" i="1" dirty="0">
                <a:solidFill>
                  <a:srgbClr val="FFFFFF"/>
                </a:solidFill>
                <a:latin typeface="Calibri" panose="020F0502020204030204" pitchFamily="34" charset="0"/>
              </a:endParaRPr>
            </a:p>
          </p:txBody>
        </p:sp>
      </p:grpSp>
      <p:sp>
        <p:nvSpPr>
          <p:cNvPr id="2" name="Rectangle 1"/>
          <p:cNvSpPr/>
          <p:nvPr/>
        </p:nvSpPr>
        <p:spPr>
          <a:xfrm>
            <a:off x="8864194" y="437427"/>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3" name="TextBox 2"/>
          <p:cNvSpPr txBox="1"/>
          <p:nvPr/>
        </p:nvSpPr>
        <p:spPr>
          <a:xfrm>
            <a:off x="491675" y="1154094"/>
            <a:ext cx="11217498" cy="5047536"/>
          </a:xfrm>
          <a:prstGeom prst="rect">
            <a:avLst/>
          </a:prstGeom>
          <a:noFill/>
        </p:spPr>
        <p:txBody>
          <a:bodyPr wrap="square" rtlCol="0">
            <a:spAutoFit/>
          </a:bodyPr>
          <a:lstStyle/>
          <a:p>
            <a:r>
              <a:rPr lang="en-US" sz="1400" b="1" dirty="0" smtClean="0"/>
              <a:t>Decision tree about defining a problem </a:t>
            </a:r>
            <a:r>
              <a:rPr lang="en-US" sz="1400" b="1" dirty="0" smtClean="0">
                <a:sym typeface="Wingdings" panose="05000000000000000000" pitchFamily="2" charset="2"/>
              </a:rPr>
              <a:t> Problem criteria</a:t>
            </a:r>
            <a:endParaRPr lang="en-US" sz="1400" b="1" dirty="0" smtClean="0"/>
          </a:p>
          <a:p>
            <a:pPr marL="342900" indent="-342900">
              <a:buFont typeface="Arial" panose="020B0604020202020204" pitchFamily="34" charset="0"/>
              <a:buChar char="•"/>
            </a:pPr>
            <a:r>
              <a:rPr lang="en-US" sz="1400" dirty="0" smtClean="0"/>
              <a:t>Is my outlier global or local?</a:t>
            </a:r>
          </a:p>
          <a:p>
            <a:pPr marL="342900" indent="-342900">
              <a:buFont typeface="Arial" panose="020B0604020202020204" pitchFamily="34" charset="0"/>
              <a:buChar char="•"/>
            </a:pPr>
            <a:r>
              <a:rPr lang="en-US" sz="1400" dirty="0" smtClean="0"/>
              <a:t>Do I know the space / time extension of my event?</a:t>
            </a:r>
          </a:p>
          <a:p>
            <a:pPr marL="342900" indent="-342900">
              <a:buFont typeface="Arial" panose="020B0604020202020204" pitchFamily="34" charset="0"/>
              <a:buChar char="•"/>
            </a:pPr>
            <a:r>
              <a:rPr lang="en-US" sz="1400" dirty="0" smtClean="0"/>
              <a:t>…</a:t>
            </a:r>
          </a:p>
          <a:p>
            <a:pPr marL="342900" indent="-342900">
              <a:buFont typeface="Arial" panose="020B0604020202020204" pitchFamily="34" charset="0"/>
              <a:buChar char="•"/>
            </a:pPr>
            <a:endParaRPr lang="en-US" sz="1400" dirty="0"/>
          </a:p>
          <a:p>
            <a:r>
              <a:rPr lang="en-US" sz="1400" b="1" dirty="0" smtClean="0"/>
              <a:t>Understand the different independent problem / bricks that can be arranged together</a:t>
            </a:r>
            <a:endParaRPr lang="en-US" sz="1400" dirty="0" smtClean="0"/>
          </a:p>
          <a:p>
            <a:pPr marL="342900" indent="-342900">
              <a:buFont typeface="Arial" panose="020B0604020202020204" pitchFamily="34" charset="0"/>
              <a:buChar char="•"/>
            </a:pPr>
            <a:r>
              <a:rPr lang="en-US" sz="1400" dirty="0" smtClean="0"/>
              <a:t>Baseline computing: basic comparison to mean </a:t>
            </a:r>
            <a:r>
              <a:rPr lang="en-US" sz="1400" dirty="0" err="1" smtClean="0"/>
              <a:t>vs</a:t>
            </a:r>
            <a:r>
              <a:rPr lang="en-US" sz="1400" dirty="0" smtClean="0"/>
              <a:t> TS analysis / individual </a:t>
            </a:r>
            <a:r>
              <a:rPr lang="en-US" sz="1400" dirty="0" err="1" smtClean="0"/>
              <a:t>vs</a:t>
            </a:r>
            <a:r>
              <a:rPr lang="en-US" sz="1400" dirty="0" smtClean="0"/>
              <a:t> global </a:t>
            </a:r>
            <a:r>
              <a:rPr lang="en-US" sz="1400" dirty="0" err="1" smtClean="0"/>
              <a:t>vs</a:t>
            </a:r>
            <a:r>
              <a:rPr lang="en-US" sz="1400" dirty="0" smtClean="0"/>
              <a:t> local with different neighborhoods</a:t>
            </a:r>
          </a:p>
          <a:p>
            <a:pPr marL="342900" indent="-342900">
              <a:buFont typeface="Arial" panose="020B0604020202020204" pitchFamily="34" charset="0"/>
              <a:buChar char="•"/>
            </a:pPr>
            <a:r>
              <a:rPr lang="en-US" sz="1400" dirty="0" smtClean="0"/>
              <a:t>Clustering similar objects and then asses significant difference</a:t>
            </a:r>
          </a:p>
          <a:p>
            <a:pPr marL="342900" indent="-342900">
              <a:buFont typeface="Arial" panose="020B0604020202020204" pitchFamily="34" charset="0"/>
              <a:buChar char="•"/>
            </a:pPr>
            <a:endParaRPr lang="en-US" sz="1400" dirty="0" smtClean="0"/>
          </a:p>
          <a:p>
            <a:pPr marL="285750" indent="-285750">
              <a:buFont typeface="Wingdings" panose="05000000000000000000" pitchFamily="2" charset="2"/>
              <a:buChar char="à"/>
            </a:pPr>
            <a:r>
              <a:rPr lang="en-US" sz="1400" b="1" i="1" dirty="0" smtClean="0">
                <a:sym typeface="Wingdings" panose="05000000000000000000" pitchFamily="2" charset="2"/>
              </a:rPr>
              <a:t>GIVE ST-OUTLIER PROBLEM A STRUCTURE could be a contribution</a:t>
            </a:r>
          </a:p>
          <a:p>
            <a:pPr marL="742950" lvl="1" indent="-285750">
              <a:buFont typeface="Wingdings" panose="05000000000000000000" pitchFamily="2" charset="2"/>
              <a:buChar char="à"/>
            </a:pPr>
            <a:r>
              <a:rPr lang="en-US" sz="1400" i="1" dirty="0" smtClean="0">
                <a:sym typeface="Wingdings" panose="05000000000000000000" pitchFamily="2" charset="2"/>
              </a:rPr>
              <a:t>Pitch of the article: there is plenty of research articles on OD / event detection. However, as problem definition is not clear and heterogeneous, those articles are hard to incorporate easily in one’s research, and even harder to be used for real-life application. The article will help understand the structure of the problem of OD/ED so that one can focus on the most relevant techniques given one’s problem to solve, theoretical or applied</a:t>
            </a:r>
            <a:endParaRPr lang="en-US" sz="1400" i="1" dirty="0" smtClean="0"/>
          </a:p>
          <a:p>
            <a:endParaRPr lang="en-US" sz="1400" dirty="0" smtClean="0"/>
          </a:p>
          <a:p>
            <a:r>
              <a:rPr lang="en-US" sz="1400" b="1" dirty="0" smtClean="0"/>
              <a:t>Theoretical understanding of the problem is crucial, otherwise you cannot justify why you chose to implement a particular technique </a:t>
            </a:r>
            <a:r>
              <a:rPr lang="en-US" sz="1400" b="1" dirty="0" err="1" smtClean="0"/>
              <a:t>vs</a:t>
            </a:r>
            <a:r>
              <a:rPr lang="en-US" sz="1400" b="1" dirty="0" smtClean="0"/>
              <a:t> all the others</a:t>
            </a:r>
            <a:endParaRPr lang="en-US" sz="1400" b="1" dirty="0"/>
          </a:p>
          <a:p>
            <a:endParaRPr lang="en-US" sz="1400" dirty="0" smtClean="0"/>
          </a:p>
          <a:p>
            <a:r>
              <a:rPr lang="en-US" sz="1400" b="1" dirty="0" smtClean="0"/>
              <a:t>Classify all the articles with multiple columns: Point/Region/Contextual/Outlier Category/Persistent…</a:t>
            </a:r>
            <a:endParaRPr lang="en-US" sz="1400" b="1" dirty="0"/>
          </a:p>
          <a:p>
            <a:endParaRPr lang="en-US" sz="1400" dirty="0" smtClean="0"/>
          </a:p>
          <a:p>
            <a:r>
              <a:rPr lang="en-US" sz="1400" b="1" dirty="0" smtClean="0"/>
              <a:t>Mapping the compatible application fields </a:t>
            </a:r>
          </a:p>
          <a:p>
            <a:r>
              <a:rPr lang="en-US" sz="1400" b="1" dirty="0">
                <a:sym typeface="Wingdings" panose="05000000000000000000" pitchFamily="2" charset="2"/>
              </a:rPr>
              <a:t>	</a:t>
            </a:r>
            <a:r>
              <a:rPr lang="en-US" sz="1400" dirty="0" smtClean="0">
                <a:sym typeface="Wingdings" panose="05000000000000000000" pitchFamily="2" charset="2"/>
              </a:rPr>
              <a:t> </a:t>
            </a:r>
            <a:r>
              <a:rPr lang="en-US" sz="1400" dirty="0" err="1" smtClean="0">
                <a:sym typeface="Wingdings" panose="05000000000000000000" pitchFamily="2" charset="2"/>
              </a:rPr>
              <a:t>meteo</a:t>
            </a:r>
            <a:r>
              <a:rPr lang="en-US" sz="1400" dirty="0" smtClean="0">
                <a:sym typeface="Wingdings" panose="05000000000000000000" pitchFamily="2" charset="2"/>
              </a:rPr>
              <a:t> &amp; traffic because grid cell, but gradual change in </a:t>
            </a:r>
            <a:r>
              <a:rPr lang="en-US" sz="1400" dirty="0" err="1" smtClean="0">
                <a:sym typeface="Wingdings" panose="05000000000000000000" pitchFamily="2" charset="2"/>
              </a:rPr>
              <a:t>meteo</a:t>
            </a:r>
            <a:r>
              <a:rPr lang="en-US" sz="1400" dirty="0" smtClean="0">
                <a:sym typeface="Wingdings" panose="05000000000000000000" pitchFamily="2" charset="2"/>
              </a:rPr>
              <a:t> </a:t>
            </a:r>
            <a:r>
              <a:rPr lang="en-US" sz="1400" dirty="0" err="1" smtClean="0">
                <a:sym typeface="Wingdings" panose="05000000000000000000" pitchFamily="2" charset="2"/>
              </a:rPr>
              <a:t>vs</a:t>
            </a:r>
            <a:r>
              <a:rPr lang="en-US" sz="1400" dirty="0" smtClean="0">
                <a:sym typeface="Wingdings" panose="05000000000000000000" pitchFamily="2" charset="2"/>
              </a:rPr>
              <a:t> more brutal in traffic…</a:t>
            </a:r>
            <a:endParaRPr lang="en-US" sz="1400" dirty="0"/>
          </a:p>
          <a:p>
            <a:endParaRPr lang="en-US" sz="1400" dirty="0"/>
          </a:p>
          <a:p>
            <a:r>
              <a:rPr lang="en-US" sz="1400" dirty="0" smtClean="0">
                <a:sym typeface="Wingdings" panose="05000000000000000000" pitchFamily="2" charset="2"/>
              </a:rPr>
              <a:t> </a:t>
            </a:r>
            <a:r>
              <a:rPr lang="en-US" sz="1400" b="1" dirty="0" smtClean="0">
                <a:sym typeface="Wingdings" panose="05000000000000000000" pitchFamily="2" charset="2"/>
              </a:rPr>
              <a:t>Always pay attention to problem definition reflection in articles</a:t>
            </a:r>
            <a:endParaRPr lang="en-US" sz="1400" dirty="0"/>
          </a:p>
        </p:txBody>
      </p:sp>
      <p:sp>
        <p:nvSpPr>
          <p:cNvPr id="5" name="Rectangle 4"/>
          <p:cNvSpPr/>
          <p:nvPr/>
        </p:nvSpPr>
        <p:spPr>
          <a:xfrm>
            <a:off x="4152900" y="2235200"/>
            <a:ext cx="28575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4057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Article Summary Framework</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Main remark about article relevance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OD Space Point/Region – OD Time Point/Interval – Global/Context – Context time / space – Scoring </a:t>
            </a:r>
            <a:r>
              <a:rPr lang="en-US" sz="1400" dirty="0"/>
              <a:t>/</a:t>
            </a:r>
            <a:r>
              <a:rPr lang="en-US" sz="1400" dirty="0" smtClean="0"/>
              <a:t> Label – S/T/ST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trajectories, movement, anomalies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a:t>
            </a:r>
          </a:p>
          <a:p>
            <a:pPr marL="285750" indent="-285750">
              <a:buFont typeface="Arial" panose="020B0604020202020204" pitchFamily="34" charset="0"/>
              <a:buChar char="•"/>
            </a:pPr>
            <a:r>
              <a:rPr lang="en-US" sz="1400" dirty="0" smtClean="0">
                <a:sym typeface="Wingdings" panose="05000000000000000000" pitchFamily="2" charset="2"/>
              </a:rPr>
              <a:t>Computation: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Tree>
    <p:extLst>
      <p:ext uri="{BB962C8B-B14F-4D97-AF65-F5344CB8AC3E}">
        <p14:creationId xmlns:p14="http://schemas.microsoft.com/office/powerpoint/2010/main" val="2690259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Defining an Event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98219"/>
            <a:ext cx="11217498" cy="5509200"/>
          </a:xfrm>
          <a:prstGeom prst="rect">
            <a:avLst/>
          </a:prstGeom>
          <a:noFill/>
        </p:spPr>
        <p:txBody>
          <a:bodyPr wrap="square" rtlCol="0">
            <a:spAutoFit/>
          </a:bodyPr>
          <a:lstStyle/>
          <a:p>
            <a:r>
              <a:rPr lang="en-US" sz="1600" b="1" dirty="0" smtClean="0"/>
              <a:t>Event features</a:t>
            </a:r>
            <a:endParaRPr lang="en-US" sz="1600" dirty="0" smtClean="0"/>
          </a:p>
          <a:p>
            <a:pPr marL="285750" indent="-285750">
              <a:buFont typeface="Arial" panose="020B0604020202020204" pitchFamily="34" charset="0"/>
              <a:buChar char="•"/>
            </a:pPr>
            <a:r>
              <a:rPr lang="en-US" sz="1600" dirty="0" smtClean="0"/>
              <a:t>Values </a:t>
            </a:r>
            <a:r>
              <a:rPr lang="en-US" sz="1600" dirty="0" smtClean="0">
                <a:sym typeface="Wingdings" panose="05000000000000000000" pitchFamily="2" charset="2"/>
              </a:rPr>
              <a:t> ex: anomalous high count</a:t>
            </a:r>
          </a:p>
          <a:p>
            <a:pPr marL="285750" indent="-285750">
              <a:buFont typeface="Arial" panose="020B0604020202020204" pitchFamily="34" charset="0"/>
              <a:buChar char="•"/>
            </a:pPr>
            <a:r>
              <a:rPr lang="en-US" sz="1600" dirty="0" smtClean="0"/>
              <a:t>Spatial extension </a:t>
            </a:r>
            <a:r>
              <a:rPr lang="en-US" sz="1600" dirty="0" smtClean="0">
                <a:sym typeface="Wingdings" panose="05000000000000000000" pitchFamily="2" charset="2"/>
              </a:rPr>
              <a:t> point / region shape</a:t>
            </a:r>
          </a:p>
          <a:p>
            <a:pPr marL="285750" indent="-285750">
              <a:buFont typeface="Arial" panose="020B0604020202020204" pitchFamily="34" charset="0"/>
              <a:buChar char="•"/>
            </a:pPr>
            <a:r>
              <a:rPr lang="en-US" sz="1600" dirty="0" smtClean="0">
                <a:sym typeface="Wingdings" panose="05000000000000000000" pitchFamily="2" charset="2"/>
              </a:rPr>
              <a:t>Temporal definition  interval / punctual / periodic</a:t>
            </a:r>
            <a:endParaRPr lang="en-US" sz="1600" dirty="0" smtClean="0"/>
          </a:p>
          <a:p>
            <a:endParaRPr lang="en-US" sz="1600" b="1" dirty="0" smtClean="0"/>
          </a:p>
          <a:p>
            <a:r>
              <a:rPr lang="en-US" sz="1600" b="1" dirty="0" smtClean="0"/>
              <a:t>Event ST consistency</a:t>
            </a:r>
            <a:endParaRPr lang="en-US" sz="1600" dirty="0" smtClean="0"/>
          </a:p>
          <a:p>
            <a:pPr marL="285750" indent="-285750">
              <a:buFont typeface="Arial" panose="020B0604020202020204" pitchFamily="34" charset="0"/>
              <a:buChar char="•"/>
            </a:pPr>
            <a:r>
              <a:rPr lang="en-US" sz="1600" u="sng" dirty="0" smtClean="0"/>
              <a:t>Spatial consistency for values</a:t>
            </a:r>
          </a:p>
          <a:p>
            <a:pPr marL="742950" lvl="1" indent="-285750">
              <a:buFont typeface="Arial" panose="020B0604020202020204" pitchFamily="34" charset="0"/>
              <a:buChar char="•"/>
            </a:pPr>
            <a:r>
              <a:rPr lang="en-US" sz="1600" dirty="0" smtClean="0"/>
              <a:t>Homogeneous: in the event, values are similar // homogeneous clustering</a:t>
            </a:r>
          </a:p>
          <a:p>
            <a:pPr marL="742950" lvl="1" indent="-285750">
              <a:buFont typeface="Arial" panose="020B0604020202020204" pitchFamily="34" charset="0"/>
              <a:buChar char="•"/>
            </a:pPr>
            <a:r>
              <a:rPr lang="en-US" sz="1600" dirty="0" smtClean="0"/>
              <a:t>Heterogeneous: diverse values in the event</a:t>
            </a:r>
          </a:p>
          <a:p>
            <a:pPr marL="1200150" lvl="2" indent="-285750">
              <a:buFont typeface="Arial" panose="020B0604020202020204" pitchFamily="34" charset="0"/>
              <a:buChar char="•"/>
            </a:pPr>
            <a:r>
              <a:rPr lang="en-US" sz="1600" dirty="0" smtClean="0">
                <a:sym typeface="Wingdings" panose="05000000000000000000" pitchFamily="2" charset="2"/>
              </a:rPr>
              <a:t>Ordered heterogeneity  ex: define event as region with a 2-d </a:t>
            </a:r>
            <a:r>
              <a:rPr lang="en-US" sz="1600" dirty="0" err="1" smtClean="0">
                <a:sym typeface="Wingdings" panose="05000000000000000000" pitchFamily="2" charset="2"/>
              </a:rPr>
              <a:t>gaussian</a:t>
            </a:r>
            <a:r>
              <a:rPr lang="en-US" sz="1600" dirty="0" smtClean="0">
                <a:sym typeface="Wingdings" panose="05000000000000000000" pitchFamily="2" charset="2"/>
              </a:rPr>
              <a:t> spatial distribution of count</a:t>
            </a:r>
          </a:p>
          <a:p>
            <a:pPr marL="1200150" lvl="2" indent="-285750">
              <a:buFont typeface="Arial" panose="020B0604020202020204" pitchFamily="34" charset="0"/>
              <a:buChar char="•"/>
            </a:pPr>
            <a:r>
              <a:rPr lang="en-US" sz="1600" dirty="0" smtClean="0">
                <a:sym typeface="Wingdings" panose="05000000000000000000" pitchFamily="2" charset="2"/>
              </a:rPr>
              <a:t>Random heterogeneity : you know something is wrong, but not exactly what</a:t>
            </a:r>
          </a:p>
          <a:p>
            <a:pPr marL="1657350" lvl="3" indent="-285750">
              <a:buFont typeface="Wingdings" panose="05000000000000000000" pitchFamily="2" charset="2"/>
              <a:buChar char="à"/>
            </a:pPr>
            <a:r>
              <a:rPr lang="en-US" sz="1600" dirty="0" smtClean="0">
                <a:sym typeface="Wingdings" panose="05000000000000000000" pitchFamily="2" charset="2"/>
              </a:rPr>
              <a:t>ex: you group together outlier points // grouping outliers if they are ST neighbors</a:t>
            </a:r>
          </a:p>
          <a:p>
            <a:pPr marL="1657350" lvl="3" indent="-285750">
              <a:buFont typeface="Wingdings" panose="05000000000000000000" pitchFamily="2" charset="2"/>
              <a:buChar char="à"/>
            </a:pPr>
            <a:r>
              <a:rPr lang="en-US" sz="1600" dirty="0" err="1" smtClean="0">
                <a:sym typeface="Wingdings" panose="05000000000000000000" pitchFamily="2" charset="2"/>
              </a:rPr>
              <a:t>cusum</a:t>
            </a:r>
            <a:r>
              <a:rPr lang="en-US" sz="1600" dirty="0" smtClean="0">
                <a:sym typeface="Wingdings" panose="05000000000000000000" pitchFamily="2" charset="2"/>
              </a:rPr>
              <a:t> technique: it is too high recently</a:t>
            </a:r>
          </a:p>
          <a:p>
            <a:pPr marL="285750" indent="-285750">
              <a:buFont typeface="Arial" panose="020B0604020202020204" pitchFamily="34" charset="0"/>
              <a:buChar char="•"/>
            </a:pPr>
            <a:r>
              <a:rPr lang="en-US" sz="1600" u="sng" dirty="0"/>
              <a:t>Temporal consistency for values and shape</a:t>
            </a:r>
          </a:p>
          <a:p>
            <a:pPr marL="742950" lvl="1" indent="-285750">
              <a:buFont typeface="Arial" panose="020B0604020202020204" pitchFamily="34" charset="0"/>
              <a:buChar char="•"/>
            </a:pPr>
            <a:r>
              <a:rPr lang="en-US" sz="1600" dirty="0"/>
              <a:t>Persistent: values and shape keep being the same (for heterogeneous values, they keep being in the same heterogeneous category)</a:t>
            </a:r>
          </a:p>
          <a:p>
            <a:pPr marL="742950" lvl="1" indent="-285750">
              <a:buFont typeface="Arial" panose="020B0604020202020204" pitchFamily="34" charset="0"/>
              <a:buChar char="•"/>
            </a:pPr>
            <a:r>
              <a:rPr lang="en-US" sz="1600" dirty="0"/>
              <a:t>Non- Persistent: value and/or shape change over time</a:t>
            </a:r>
          </a:p>
          <a:p>
            <a:pPr marL="1200150" lvl="2" indent="-285750">
              <a:buFont typeface="Arial" panose="020B0604020202020204" pitchFamily="34" charset="0"/>
              <a:buChar char="•"/>
            </a:pPr>
            <a:r>
              <a:rPr lang="en-US" sz="1600" dirty="0" smtClean="0"/>
              <a:t>Values variations</a:t>
            </a:r>
          </a:p>
          <a:p>
            <a:pPr marL="1657350" lvl="3" indent="-285750">
              <a:buFont typeface="Wingdings" panose="05000000000000000000" pitchFamily="2" charset="2"/>
              <a:buChar char="à"/>
            </a:pPr>
            <a:r>
              <a:rPr lang="en-US" sz="1600" dirty="0" smtClean="0">
                <a:sym typeface="Wingdings" panose="05000000000000000000" pitchFamily="2" charset="2"/>
              </a:rPr>
              <a:t>Emerging: increasing </a:t>
            </a:r>
            <a:r>
              <a:rPr lang="en-US" sz="1600" dirty="0">
                <a:sym typeface="Wingdings" panose="05000000000000000000" pitchFamily="2" charset="2"/>
              </a:rPr>
              <a:t>values in the event – for Pang, shape remains the </a:t>
            </a:r>
            <a:r>
              <a:rPr lang="en-US" sz="1600" dirty="0" smtClean="0">
                <a:sym typeface="Wingdings" panose="05000000000000000000" pitchFamily="2" charset="2"/>
              </a:rPr>
              <a:t>same</a:t>
            </a:r>
          </a:p>
          <a:p>
            <a:pPr marL="1657350" lvl="3" indent="-285750">
              <a:buFont typeface="Wingdings" panose="05000000000000000000" pitchFamily="2" charset="2"/>
              <a:buChar char="à"/>
            </a:pPr>
            <a:r>
              <a:rPr lang="en-US" sz="1600" dirty="0" smtClean="0">
                <a:sym typeface="Wingdings" panose="05000000000000000000" pitchFamily="2" charset="2"/>
              </a:rPr>
              <a:t>Indifferent: values can change randomly, they just have to stay broadly anomalous // </a:t>
            </a:r>
            <a:r>
              <a:rPr lang="en-US" sz="1600" dirty="0" err="1" smtClean="0">
                <a:sym typeface="Wingdings" panose="05000000000000000000" pitchFamily="2" charset="2"/>
              </a:rPr>
              <a:t>SaTScan</a:t>
            </a:r>
            <a:r>
              <a:rPr lang="en-US" sz="1600" dirty="0" smtClean="0">
                <a:sym typeface="Wingdings" panose="05000000000000000000" pitchFamily="2" charset="2"/>
              </a:rPr>
              <a:t> ST-Permutation</a:t>
            </a:r>
            <a:endParaRPr lang="en-US" sz="1600" dirty="0">
              <a:sym typeface="Wingdings" panose="05000000000000000000" pitchFamily="2" charset="2"/>
            </a:endParaRPr>
          </a:p>
          <a:p>
            <a:pPr marL="1200150" lvl="2" indent="-285750">
              <a:buFont typeface="Arial" panose="020B0604020202020204" pitchFamily="34" charset="0"/>
              <a:buChar char="•"/>
            </a:pPr>
            <a:r>
              <a:rPr lang="en-US" sz="1600" dirty="0">
                <a:sym typeface="Wingdings" panose="05000000000000000000" pitchFamily="2" charset="2"/>
              </a:rPr>
              <a:t>Shape </a:t>
            </a:r>
            <a:r>
              <a:rPr lang="en-US" sz="1600" dirty="0" smtClean="0">
                <a:sym typeface="Wingdings" panose="05000000000000000000" pitchFamily="2" charset="2"/>
              </a:rPr>
              <a:t>variations: diffusion </a:t>
            </a:r>
            <a:r>
              <a:rPr lang="en-US" sz="1600" dirty="0">
                <a:sym typeface="Wingdings" panose="05000000000000000000" pitchFamily="2" charset="2"/>
              </a:rPr>
              <a:t>/ </a:t>
            </a:r>
            <a:r>
              <a:rPr lang="en-US" sz="1600" dirty="0" smtClean="0">
                <a:sym typeface="Wingdings" panose="05000000000000000000" pitchFamily="2" charset="2"/>
              </a:rPr>
              <a:t>shrinking </a:t>
            </a:r>
            <a:r>
              <a:rPr lang="en-US" sz="1600" dirty="0">
                <a:sym typeface="Wingdings" panose="05000000000000000000" pitchFamily="2" charset="2"/>
              </a:rPr>
              <a:t>/ </a:t>
            </a:r>
            <a:r>
              <a:rPr lang="en-US" sz="1600" dirty="0" smtClean="0">
                <a:sym typeface="Wingdings" panose="05000000000000000000" pitchFamily="2" charset="2"/>
              </a:rPr>
              <a:t>movement</a:t>
            </a:r>
            <a:endParaRPr lang="en-US" sz="1600" dirty="0">
              <a:sym typeface="Wingdings" panose="05000000000000000000" pitchFamily="2" charset="2"/>
            </a:endParaRPr>
          </a:p>
          <a:p>
            <a:pPr marL="285750" indent="-285750">
              <a:buFont typeface="Arial" panose="020B0604020202020204" pitchFamily="34" charset="0"/>
              <a:buChar char="•"/>
            </a:pPr>
            <a:endParaRPr lang="en-US" sz="1600" dirty="0" smtClean="0">
              <a:sym typeface="Wingdings" panose="05000000000000000000" pitchFamily="2" charset="2"/>
            </a:endParaRPr>
          </a:p>
        </p:txBody>
      </p:sp>
      <p:sp>
        <p:nvSpPr>
          <p:cNvPr id="2" name="Rectangle 1"/>
          <p:cNvSpPr/>
          <p:nvPr/>
        </p:nvSpPr>
        <p:spPr>
          <a:xfrm>
            <a:off x="8648294" y="845509"/>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6697492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Defining an Event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98219"/>
            <a:ext cx="11217498" cy="3046988"/>
          </a:xfrm>
          <a:prstGeom prst="rect">
            <a:avLst/>
          </a:prstGeom>
          <a:noFill/>
        </p:spPr>
        <p:txBody>
          <a:bodyPr wrap="square" rtlCol="0">
            <a:spAutoFit/>
          </a:bodyPr>
          <a:lstStyle/>
          <a:p>
            <a:r>
              <a:rPr lang="en-US" sz="1600" b="1" dirty="0" smtClean="0"/>
              <a:t>Event baseline</a:t>
            </a:r>
            <a:endParaRPr lang="en-US" sz="1600" dirty="0" smtClean="0"/>
          </a:p>
          <a:p>
            <a:pPr marL="285750" indent="-285750">
              <a:buFont typeface="Arial" panose="020B0604020202020204" pitchFamily="34" charset="0"/>
              <a:buChar char="•"/>
            </a:pPr>
            <a:r>
              <a:rPr lang="en-US" sz="1600" u="sng" dirty="0" smtClean="0"/>
              <a:t>Baseline value model</a:t>
            </a:r>
          </a:p>
          <a:p>
            <a:pPr marL="742950" lvl="1" indent="-285750">
              <a:buFont typeface="Arial" panose="020B0604020202020204" pitchFamily="34" charset="0"/>
              <a:buChar char="•"/>
            </a:pPr>
            <a:r>
              <a:rPr lang="en-US" sz="1600" dirty="0" smtClean="0"/>
              <a:t>TS</a:t>
            </a:r>
          </a:p>
          <a:p>
            <a:pPr marL="742950" lvl="1" indent="-285750">
              <a:buFont typeface="Arial" panose="020B0604020202020204" pitchFamily="34" charset="0"/>
              <a:buChar char="•"/>
            </a:pPr>
            <a:r>
              <a:rPr lang="en-US" sz="1600" dirty="0" smtClean="0">
                <a:sym typeface="Wingdings" panose="05000000000000000000" pitchFamily="2" charset="2"/>
              </a:rPr>
              <a:t>Simple historical measure  mean</a:t>
            </a:r>
          </a:p>
          <a:p>
            <a:pPr marL="285750" indent="-285750">
              <a:buFont typeface="Arial" panose="020B0604020202020204" pitchFamily="34" charset="0"/>
              <a:buChar char="•"/>
            </a:pPr>
            <a:r>
              <a:rPr lang="en-US" sz="1600" u="sng" dirty="0" smtClean="0"/>
              <a:t>Baseline extension</a:t>
            </a:r>
            <a:endParaRPr lang="en-US" sz="1600" u="sng" dirty="0"/>
          </a:p>
          <a:p>
            <a:pPr marL="742950" lvl="1" indent="-285750">
              <a:buFont typeface="Arial" panose="020B0604020202020204" pitchFamily="34" charset="0"/>
              <a:buChar char="•"/>
            </a:pPr>
            <a:r>
              <a:rPr lang="en-US" sz="1600" dirty="0" smtClean="0"/>
              <a:t>Global</a:t>
            </a:r>
          </a:p>
          <a:p>
            <a:pPr marL="742950" lvl="1" indent="-285750">
              <a:buFont typeface="Arial" panose="020B0604020202020204" pitchFamily="34" charset="0"/>
              <a:buChar char="•"/>
            </a:pPr>
            <a:r>
              <a:rPr lang="en-US" sz="1600" dirty="0" smtClean="0">
                <a:sym typeface="Wingdings" panose="05000000000000000000" pitchFamily="2" charset="2"/>
              </a:rPr>
              <a:t>Contextual</a:t>
            </a:r>
          </a:p>
          <a:p>
            <a:pPr marL="1200150" lvl="2" indent="-285750">
              <a:buFont typeface="Arial" panose="020B0604020202020204" pitchFamily="34" charset="0"/>
              <a:buChar char="•"/>
            </a:pPr>
            <a:r>
              <a:rPr lang="en-US" sz="1600" dirty="0" smtClean="0">
                <a:sym typeface="Wingdings" panose="05000000000000000000" pitchFamily="2" charset="2"/>
              </a:rPr>
              <a:t>Spatial extension  fixed neighborhood, variable neighborhood // </a:t>
            </a:r>
            <a:r>
              <a:rPr lang="en-US" sz="1600" dirty="0" err="1" smtClean="0">
                <a:sym typeface="Wingdings" panose="05000000000000000000" pitchFamily="2" charset="2"/>
              </a:rPr>
              <a:t>Telang</a:t>
            </a:r>
            <a:r>
              <a:rPr lang="en-US" sz="1600" dirty="0" smtClean="0">
                <a:sym typeface="Wingdings" panose="05000000000000000000" pitchFamily="2" charset="2"/>
              </a:rPr>
              <a:t> 2014</a:t>
            </a:r>
          </a:p>
          <a:p>
            <a:pPr marL="1200150" lvl="2" indent="-285750">
              <a:buFont typeface="Arial" panose="020B0604020202020204" pitchFamily="34" charset="0"/>
              <a:buChar char="•"/>
            </a:pPr>
            <a:r>
              <a:rPr lang="en-US" sz="1600" dirty="0" smtClean="0">
                <a:sym typeface="Wingdings" panose="05000000000000000000" pitchFamily="2" charset="2"/>
              </a:rPr>
              <a:t>Time management </a:t>
            </a:r>
          </a:p>
          <a:p>
            <a:pPr marL="1657350" lvl="3" indent="-285750">
              <a:buFont typeface="Arial" panose="020B0604020202020204" pitchFamily="34" charset="0"/>
              <a:buChar char="•"/>
            </a:pPr>
            <a:r>
              <a:rPr lang="en-US" sz="1600" dirty="0" smtClean="0">
                <a:sym typeface="Wingdings" panose="05000000000000000000" pitchFamily="2" charset="2"/>
              </a:rPr>
              <a:t>Uniform on time neighborhood  Poisson(λ) in ST neighborhood // </a:t>
            </a:r>
            <a:r>
              <a:rPr lang="en-US" sz="1600" dirty="0" err="1" smtClean="0">
                <a:sym typeface="Wingdings" panose="05000000000000000000" pitchFamily="2" charset="2"/>
              </a:rPr>
              <a:t>Telang</a:t>
            </a:r>
            <a:r>
              <a:rPr lang="en-US" sz="1600" dirty="0" smtClean="0">
                <a:sym typeface="Wingdings" panose="05000000000000000000" pitchFamily="2" charset="2"/>
              </a:rPr>
              <a:t> 2014</a:t>
            </a:r>
          </a:p>
          <a:p>
            <a:pPr marL="1657350" lvl="3" indent="-285750">
              <a:buFont typeface="Arial" panose="020B0604020202020204" pitchFamily="34" charset="0"/>
              <a:buChar char="•"/>
            </a:pPr>
            <a:r>
              <a:rPr lang="en-US" sz="1600" dirty="0" smtClean="0">
                <a:sym typeface="Wingdings" panose="05000000000000000000" pitchFamily="2" charset="2"/>
              </a:rPr>
              <a:t>Heterogeneous on time neighborhood // </a:t>
            </a:r>
            <a:r>
              <a:rPr lang="en-US" sz="1600" dirty="0" err="1" smtClean="0">
                <a:sym typeface="Wingdings" panose="05000000000000000000" pitchFamily="2" charset="2"/>
              </a:rPr>
              <a:t>Guo</a:t>
            </a:r>
            <a:r>
              <a:rPr lang="en-US" sz="1600" dirty="0" smtClean="0">
                <a:sym typeface="Wingdings" panose="05000000000000000000" pitchFamily="2" charset="2"/>
              </a:rPr>
              <a:t> 2014 TS analysis or more simply, means every xx hours…</a:t>
            </a:r>
            <a:endParaRPr lang="en-US" sz="1600" dirty="0">
              <a:sym typeface="Wingdings" panose="05000000000000000000" pitchFamily="2" charset="2"/>
            </a:endParaRPr>
          </a:p>
          <a:p>
            <a:pPr marL="285750" indent="-285750">
              <a:buFont typeface="Arial" panose="020B0604020202020204" pitchFamily="34" charset="0"/>
              <a:buChar char="•"/>
            </a:pPr>
            <a:endParaRPr lang="en-US" sz="1600" dirty="0" smtClean="0">
              <a:sym typeface="Wingdings" panose="05000000000000000000" pitchFamily="2" charset="2"/>
            </a:endParaRPr>
          </a:p>
        </p:txBody>
      </p:sp>
      <p:sp>
        <p:nvSpPr>
          <p:cNvPr id="2" name="Rectangle 1"/>
          <p:cNvSpPr/>
          <p:nvPr/>
        </p:nvSpPr>
        <p:spPr>
          <a:xfrm>
            <a:off x="8648294" y="845509"/>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7239479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Defining an Event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693866"/>
          </a:xfrm>
          <a:prstGeom prst="rect">
            <a:avLst/>
          </a:prstGeom>
          <a:noFill/>
        </p:spPr>
        <p:txBody>
          <a:bodyPr wrap="square" rtlCol="0">
            <a:spAutoFit/>
          </a:bodyPr>
          <a:lstStyle/>
          <a:p>
            <a:r>
              <a:rPr lang="en-US" sz="1400" b="1" dirty="0" smtClean="0"/>
              <a:t>Example of event definitions</a:t>
            </a:r>
            <a:endParaRPr lang="en-US" sz="1400" dirty="0"/>
          </a:p>
          <a:p>
            <a:pPr marL="285750" indent="-285750">
              <a:buFont typeface="Arial" panose="020B0604020202020204" pitchFamily="34" charset="0"/>
              <a:buChar char="•"/>
            </a:pPr>
            <a:r>
              <a:rPr lang="en-US" sz="1400" u="sng" dirty="0" err="1">
                <a:sym typeface="Wingdings" panose="05000000000000000000" pitchFamily="2" charset="2"/>
              </a:rPr>
              <a:t>SaTScan</a:t>
            </a:r>
            <a:r>
              <a:rPr lang="en-US" sz="1400" u="sng" dirty="0">
                <a:sym typeface="Wingdings" panose="05000000000000000000" pitchFamily="2" charset="2"/>
              </a:rPr>
              <a:t> original / Neill EBP</a:t>
            </a:r>
            <a:r>
              <a:rPr lang="en-US" sz="1400" dirty="0">
                <a:sym typeface="Wingdings" panose="05000000000000000000" pitchFamily="2" charset="2"/>
              </a:rPr>
              <a:t>: all the counts are supposed to follow a certain Poisson distribution inside the region during all the event</a:t>
            </a:r>
          </a:p>
          <a:p>
            <a:pPr marL="742950" lvl="1" indent="-285750">
              <a:buFont typeface="Arial" panose="020B0604020202020204" pitchFamily="34" charset="0"/>
              <a:buChar char="•"/>
            </a:pPr>
            <a:r>
              <a:rPr lang="en-US" sz="1400" dirty="0">
                <a:sym typeface="Wingdings" panose="05000000000000000000" pitchFamily="2" charset="2"/>
              </a:rPr>
              <a:t>Spatial consistency: Homogeneous </a:t>
            </a:r>
          </a:p>
          <a:p>
            <a:pPr marL="742950" lvl="1" indent="-285750">
              <a:buFont typeface="Arial" panose="020B0604020202020204" pitchFamily="34" charset="0"/>
              <a:buChar char="•"/>
            </a:pPr>
            <a:r>
              <a:rPr lang="en-US" sz="1400" dirty="0" smtClean="0">
                <a:sym typeface="Wingdings" panose="05000000000000000000" pitchFamily="2" charset="2"/>
              </a:rPr>
              <a:t>Temporal </a:t>
            </a:r>
            <a:r>
              <a:rPr lang="en-US" sz="1400" dirty="0">
                <a:sym typeface="Wingdings" panose="05000000000000000000" pitchFamily="2" charset="2"/>
              </a:rPr>
              <a:t>consistency: Persistent values &amp; persistent shape over time</a:t>
            </a:r>
          </a:p>
          <a:p>
            <a:pPr marL="285750" indent="-285750">
              <a:buFont typeface="Arial" panose="020B0604020202020204" pitchFamily="34" charset="0"/>
              <a:buChar char="•"/>
            </a:pPr>
            <a:r>
              <a:rPr lang="en-US" sz="1400" u="sng" dirty="0" err="1" smtClean="0">
                <a:sym typeface="Wingdings" panose="05000000000000000000" pitchFamily="2" charset="2"/>
              </a:rPr>
              <a:t>SaTScan</a:t>
            </a:r>
            <a:r>
              <a:rPr lang="en-US" sz="1400" u="sng" dirty="0" smtClean="0">
                <a:sym typeface="Wingdings" panose="05000000000000000000" pitchFamily="2" charset="2"/>
              </a:rPr>
              <a:t> </a:t>
            </a:r>
            <a:r>
              <a:rPr lang="en-US" sz="1400" u="sng" dirty="0">
                <a:sym typeface="Wingdings" panose="05000000000000000000" pitchFamily="2" charset="2"/>
              </a:rPr>
              <a:t>ST permutation</a:t>
            </a:r>
            <a:r>
              <a:rPr lang="en-US" sz="1400" dirty="0" smtClean="0">
                <a:sym typeface="Wingdings" panose="05000000000000000000" pitchFamily="2" charset="2"/>
              </a:rPr>
              <a:t>:</a:t>
            </a:r>
          </a:p>
          <a:p>
            <a:pPr marL="742950" lvl="1" indent="-285750">
              <a:buFont typeface="Arial" panose="020B0604020202020204" pitchFamily="34" charset="0"/>
              <a:buChar char="•"/>
            </a:pPr>
            <a:r>
              <a:rPr lang="en-US" sz="1400" dirty="0" smtClean="0">
                <a:sym typeface="Wingdings" panose="05000000000000000000" pitchFamily="2" charset="2"/>
              </a:rPr>
              <a:t>Spatial consistency: Random heterogeneous  the whole ST region </a:t>
            </a:r>
            <a:r>
              <a:rPr lang="en-US" sz="1400" u="sng" dirty="0" smtClean="0">
                <a:sym typeface="Wingdings" panose="05000000000000000000" pitchFamily="2" charset="2"/>
              </a:rPr>
              <a:t>aggregated</a:t>
            </a:r>
            <a:r>
              <a:rPr lang="en-US" sz="1400" dirty="0" smtClean="0">
                <a:sym typeface="Wingdings" panose="05000000000000000000" pitchFamily="2" charset="2"/>
              </a:rPr>
              <a:t> has a too low/high count</a:t>
            </a:r>
          </a:p>
          <a:p>
            <a:pPr marL="742950" lvl="1" indent="-285750">
              <a:buFont typeface="Arial" panose="020B0604020202020204" pitchFamily="34" charset="0"/>
              <a:buChar char="•"/>
            </a:pPr>
            <a:r>
              <a:rPr lang="en-US" sz="1400" dirty="0" smtClean="0">
                <a:sym typeface="Wingdings" panose="05000000000000000000" pitchFamily="2" charset="2"/>
              </a:rPr>
              <a:t>Temporal consistency: Non-persistent </a:t>
            </a:r>
            <a:r>
              <a:rPr lang="en-US" sz="1400" dirty="0">
                <a:sym typeface="Wingdings" panose="05000000000000000000" pitchFamily="2" charset="2"/>
              </a:rPr>
              <a:t>Indifferent</a:t>
            </a:r>
            <a:r>
              <a:rPr lang="en-US" sz="1400" dirty="0" smtClean="0">
                <a:sym typeface="Wingdings" panose="05000000000000000000" pitchFamily="2" charset="2"/>
              </a:rPr>
              <a:t> values &amp; persistent shape over time</a:t>
            </a:r>
            <a:endParaRPr lang="en-US" sz="1400" dirty="0">
              <a:sym typeface="Wingdings" panose="05000000000000000000" pitchFamily="2" charset="2"/>
            </a:endParaRPr>
          </a:p>
          <a:p>
            <a:pPr marL="285750" indent="-285750">
              <a:buFont typeface="Arial" panose="020B0604020202020204" pitchFamily="34" charset="0"/>
              <a:buChar char="•"/>
            </a:pPr>
            <a:r>
              <a:rPr lang="en-US" sz="1400" u="sng" dirty="0">
                <a:sym typeface="Wingdings" panose="05000000000000000000" pitchFamily="2" charset="2"/>
              </a:rPr>
              <a:t>Wu 2010</a:t>
            </a:r>
            <a:r>
              <a:rPr lang="en-US" sz="1400" dirty="0">
                <a:sym typeface="Wingdings" panose="05000000000000000000" pitchFamily="2" charset="2"/>
              </a:rPr>
              <a:t>: </a:t>
            </a:r>
            <a:r>
              <a:rPr lang="en-US" sz="1400" dirty="0" err="1">
                <a:sym typeface="Wingdings" panose="05000000000000000000" pitchFamily="2" charset="2"/>
              </a:rPr>
              <a:t>SaTScan</a:t>
            </a:r>
            <a:r>
              <a:rPr lang="en-US" sz="1400" dirty="0">
                <a:sym typeface="Wingdings" panose="05000000000000000000" pitchFamily="2" charset="2"/>
              </a:rPr>
              <a:t> at multiple time steps, then clusters are tracked</a:t>
            </a:r>
          </a:p>
          <a:p>
            <a:pPr marL="742950" lvl="1" indent="-285750">
              <a:buFont typeface="Arial" panose="020B0604020202020204" pitchFamily="34" charset="0"/>
              <a:buChar char="•"/>
            </a:pPr>
            <a:r>
              <a:rPr lang="en-US" sz="1400" dirty="0" smtClean="0">
                <a:sym typeface="Wingdings" panose="05000000000000000000" pitchFamily="2" charset="2"/>
              </a:rPr>
              <a:t>Spatial consistency: Homogeneous at each step, but heterogeneous between different time steps</a:t>
            </a:r>
          </a:p>
          <a:p>
            <a:pPr marL="742950" lvl="1" indent="-285750">
              <a:buFont typeface="Arial" panose="020B0604020202020204" pitchFamily="34" charset="0"/>
              <a:buChar char="•"/>
            </a:pPr>
            <a:r>
              <a:rPr lang="en-US" sz="1400" dirty="0" smtClean="0">
                <a:sym typeface="Wingdings" panose="05000000000000000000" pitchFamily="2" charset="2"/>
              </a:rPr>
              <a:t>Temporal </a:t>
            </a:r>
            <a:r>
              <a:rPr lang="en-US" sz="1400" dirty="0">
                <a:sym typeface="Wingdings" panose="05000000000000000000" pitchFamily="2" charset="2"/>
              </a:rPr>
              <a:t>consistency: Non-persistent value (if two clusters are detected at the same place at t1 and t2, they will be assigned to the same events even if values are different) / Semi-persistent shape: the shape can move/</a:t>
            </a:r>
            <a:r>
              <a:rPr lang="en-US" sz="1400" dirty="0" err="1">
                <a:sym typeface="Wingdings" panose="05000000000000000000" pitchFamily="2" charset="2"/>
              </a:rPr>
              <a:t>shring</a:t>
            </a:r>
            <a:r>
              <a:rPr lang="en-US" sz="1400" dirty="0">
                <a:sym typeface="Wingdings" panose="05000000000000000000" pitchFamily="2" charset="2"/>
              </a:rPr>
              <a:t>/diffuse in the outstretch </a:t>
            </a:r>
            <a:r>
              <a:rPr lang="en-US" sz="1400" dirty="0" smtClean="0">
                <a:sym typeface="Wingdings" panose="05000000000000000000" pitchFamily="2" charset="2"/>
              </a:rPr>
              <a:t>region</a:t>
            </a:r>
          </a:p>
          <a:p>
            <a:pPr marL="285750" indent="-285750">
              <a:buFont typeface="Arial" panose="020B0604020202020204" pitchFamily="34" charset="0"/>
              <a:buChar char="•"/>
            </a:pPr>
            <a:r>
              <a:rPr lang="en-US" sz="1400" dirty="0" smtClean="0">
                <a:sym typeface="Wingdings" panose="05000000000000000000" pitchFamily="2" charset="2"/>
              </a:rPr>
              <a:t>Pang 2013</a:t>
            </a:r>
          </a:p>
          <a:p>
            <a:pPr marL="742950" lvl="1" indent="-285750">
              <a:buFont typeface="Arial" panose="020B0604020202020204" pitchFamily="34" charset="0"/>
              <a:buChar char="•"/>
            </a:pPr>
            <a:r>
              <a:rPr lang="en-US" sz="1400" dirty="0">
                <a:sym typeface="Wingdings" panose="05000000000000000000" pitchFamily="2" charset="2"/>
              </a:rPr>
              <a:t>Spatial consistency: Homogeneous</a:t>
            </a:r>
          </a:p>
          <a:p>
            <a:pPr marL="742950" lvl="1" indent="-285750">
              <a:buFont typeface="Arial" panose="020B0604020202020204" pitchFamily="34" charset="0"/>
              <a:buChar char="•"/>
            </a:pPr>
            <a:r>
              <a:rPr lang="en-US" sz="1400" dirty="0" smtClean="0">
                <a:sym typeface="Wingdings" panose="05000000000000000000" pitchFamily="2" charset="2"/>
              </a:rPr>
              <a:t>Temporal consistency: Non-persistent emerging (= increasing) values / Persistent shape</a:t>
            </a:r>
          </a:p>
          <a:p>
            <a:pPr marL="285750" indent="-285750">
              <a:buFont typeface="Arial" panose="020B0604020202020204" pitchFamily="34" charset="0"/>
              <a:buChar char="•"/>
            </a:pP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742950" lvl="1" indent="-285750">
              <a:buFont typeface="Arial" panose="020B0604020202020204" pitchFamily="34" charset="0"/>
              <a:buChar char="•"/>
            </a:pPr>
            <a:r>
              <a:rPr lang="en-US" sz="1400" dirty="0">
                <a:sym typeface="Wingdings" panose="05000000000000000000" pitchFamily="2" charset="2"/>
              </a:rPr>
              <a:t>Spatial consistency:  </a:t>
            </a:r>
            <a:r>
              <a:rPr lang="en-US" sz="1400" dirty="0" smtClean="0">
                <a:sym typeface="Wingdings" panose="05000000000000000000" pitchFamily="2" charset="2"/>
              </a:rPr>
              <a:t>Homogeneous  similar instances are grouped with clustering technique</a:t>
            </a:r>
            <a:endParaRPr lang="en-US" sz="1400"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Temporal consistency: Persistent values – similar points are grouped together / TBD shape  says not moving/shrinking, but if you just aggregate similar points, then why would the cluster include the same locations over time?</a:t>
            </a:r>
          </a:p>
          <a:p>
            <a:pPr marL="285750" indent="-285750">
              <a:buFont typeface="Arial" panose="020B0604020202020204" pitchFamily="34" charset="0"/>
              <a:buChar char="•"/>
            </a:pPr>
            <a:r>
              <a:rPr lang="en-US" sz="1400" dirty="0" smtClean="0">
                <a:sym typeface="Wingdings" panose="05000000000000000000" pitchFamily="2" charset="2"/>
              </a:rPr>
              <a:t>ST-DBSCAN</a:t>
            </a:r>
          </a:p>
          <a:p>
            <a:pPr marL="742950" lvl="1" indent="-285750">
              <a:buFont typeface="Arial" panose="020B0604020202020204" pitchFamily="34" charset="0"/>
              <a:buChar char="•"/>
            </a:pPr>
            <a:r>
              <a:rPr lang="en-US" sz="1400" dirty="0">
                <a:sym typeface="Wingdings" panose="05000000000000000000" pitchFamily="2" charset="2"/>
              </a:rPr>
              <a:t>Spatial consistency: Homogeneous</a:t>
            </a:r>
          </a:p>
          <a:p>
            <a:pPr marL="742950" lvl="1" indent="-285750">
              <a:buFont typeface="Arial" panose="020B0604020202020204" pitchFamily="34" charset="0"/>
              <a:buChar char="•"/>
            </a:pPr>
            <a:r>
              <a:rPr lang="en-US" sz="1400" dirty="0" smtClean="0">
                <a:sym typeface="Wingdings" panose="05000000000000000000" pitchFamily="2" charset="2"/>
              </a:rPr>
              <a:t>Temporal consistency: Persistent values / non-persistent shape  in different time steps, instances will be added to cluster only if similar</a:t>
            </a:r>
          </a:p>
          <a:p>
            <a:endParaRPr lang="en-US" sz="1400" dirty="0">
              <a:sym typeface="Wingdings" panose="05000000000000000000" pitchFamily="2" charset="2"/>
            </a:endParaRPr>
          </a:p>
          <a:p>
            <a:r>
              <a:rPr lang="en-US" sz="1400" b="1" dirty="0" smtClean="0">
                <a:sym typeface="Wingdings" panose="05000000000000000000" pitchFamily="2" charset="2"/>
              </a:rPr>
              <a:t>What definition to use for experiment?  MOST SIMPLE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Temporal consistency: Persistent shape &amp; Persistent values or Non-persistent Indifferent</a:t>
            </a:r>
          </a:p>
          <a:p>
            <a:pPr marL="285750" indent="-285750">
              <a:buFont typeface="Arial" panose="020B0604020202020204" pitchFamily="34" charset="0"/>
              <a:buChar char="•"/>
            </a:pPr>
            <a:r>
              <a:rPr lang="en-US" sz="1400" dirty="0" smtClean="0">
                <a:sym typeface="Wingdings" panose="05000000000000000000" pitchFamily="2" charset="2"/>
              </a:rPr>
              <a:t>Spatial consistency: homogeneous values OR random heterogeneous</a:t>
            </a:r>
            <a:endParaRPr lang="en-US" sz="1400" dirty="0" smtClean="0"/>
          </a:p>
        </p:txBody>
      </p:sp>
      <p:sp>
        <p:nvSpPr>
          <p:cNvPr id="2" name="Rectangle 1"/>
          <p:cNvSpPr/>
          <p:nvPr/>
        </p:nvSpPr>
        <p:spPr>
          <a:xfrm>
            <a:off x="8751325" y="27094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071074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Is baseline the most important feature?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3970318"/>
          </a:xfrm>
          <a:prstGeom prst="rect">
            <a:avLst/>
          </a:prstGeom>
          <a:noFill/>
        </p:spPr>
        <p:txBody>
          <a:bodyPr wrap="square" rtlCol="0">
            <a:spAutoFit/>
          </a:bodyPr>
          <a:lstStyle/>
          <a:p>
            <a:r>
              <a:rPr lang="en-US" sz="1400" b="1" dirty="0" smtClean="0"/>
              <a:t>Maybe baseline computing is the most important feature</a:t>
            </a:r>
            <a:endParaRPr lang="en-US" sz="1400" dirty="0" smtClean="0"/>
          </a:p>
          <a:p>
            <a:pPr marL="285750" indent="-285750">
              <a:buFont typeface="Arial" panose="020B0604020202020204" pitchFamily="34" charset="0"/>
              <a:buChar char="•"/>
            </a:pPr>
            <a:r>
              <a:rPr lang="en-US" sz="1400" dirty="0" smtClean="0"/>
              <a:t>The baseline determines the </a:t>
            </a:r>
            <a:r>
              <a:rPr lang="en-US" sz="1400" b="1" u="sng" dirty="0" smtClean="0"/>
              <a:t>nature</a:t>
            </a:r>
            <a:r>
              <a:rPr lang="en-US" sz="1400" dirty="0" smtClean="0"/>
              <a:t> of the event you will find</a:t>
            </a:r>
          </a:p>
          <a:p>
            <a:pPr marL="742950" lvl="1" indent="-285750">
              <a:buFont typeface="Wingdings" panose="05000000000000000000" pitchFamily="2" charset="2"/>
              <a:buChar char="à"/>
            </a:pPr>
            <a:r>
              <a:rPr lang="en-US" sz="1400" dirty="0">
                <a:sym typeface="Wingdings" panose="05000000000000000000" pitchFamily="2" charset="2"/>
              </a:rPr>
              <a:t>D</a:t>
            </a:r>
            <a:r>
              <a:rPr lang="en-US" sz="1400" dirty="0" smtClean="0">
                <a:sym typeface="Wingdings" panose="05000000000000000000" pitchFamily="2" charset="2"/>
              </a:rPr>
              <a:t>ifferent from average? // 80% traffic</a:t>
            </a:r>
          </a:p>
          <a:p>
            <a:pPr marL="742950" lvl="1" indent="-285750">
              <a:buFont typeface="Wingdings" panose="05000000000000000000" pitchFamily="2" charset="2"/>
              <a:buChar char="à"/>
            </a:pPr>
            <a:r>
              <a:rPr lang="en-US" sz="1400" dirty="0" smtClean="0">
                <a:sym typeface="Wingdings" panose="05000000000000000000" pitchFamily="2" charset="2"/>
              </a:rPr>
              <a:t>Absolute extreme that may be regular // 3k counts around night clubs every Fridays</a:t>
            </a:r>
          </a:p>
          <a:p>
            <a:pPr marL="742950" lvl="1" indent="-285750">
              <a:buFont typeface="Wingdings" panose="05000000000000000000" pitchFamily="2" charset="2"/>
              <a:buChar char="à"/>
            </a:pPr>
            <a:r>
              <a:rPr lang="en-US" sz="1400" dirty="0" smtClean="0">
                <a:sym typeface="Wingdings" panose="05000000000000000000" pitchFamily="2" charset="2"/>
              </a:rPr>
              <a:t>Do you adjust to day-of-week / hour-of-day?</a:t>
            </a:r>
          </a:p>
          <a:p>
            <a:pPr marL="285750" indent="-285750">
              <a:buFont typeface="Arial" panose="020B0604020202020204" pitchFamily="34" charset="0"/>
              <a:buChar char="•"/>
            </a:pPr>
            <a:r>
              <a:rPr lang="en-US" sz="1400" dirty="0" smtClean="0">
                <a:sym typeface="Wingdings" panose="05000000000000000000" pitchFamily="2" charset="2"/>
              </a:rPr>
              <a:t>Good baseline with parallel computing  you detect the core of events / very localized events, but the events really exist</a:t>
            </a:r>
          </a:p>
          <a:p>
            <a:pPr marL="285750" indent="-285750">
              <a:buFont typeface="Arial" panose="020B0604020202020204" pitchFamily="34" charset="0"/>
              <a:buChar char="•"/>
            </a:pPr>
            <a:r>
              <a:rPr lang="en-US" sz="1400" dirty="0" smtClean="0">
                <a:sym typeface="Wingdings" panose="05000000000000000000" pitchFamily="2" charset="2"/>
              </a:rPr>
              <a:t>Scan statistics is a plus, an extra that will outperform parallel computing only if your baseline is as good as the one of parallel computing</a:t>
            </a:r>
          </a:p>
          <a:p>
            <a:pPr marL="742950" lvl="1" indent="-285750">
              <a:buFont typeface="Wingdings" panose="05000000000000000000" pitchFamily="2" charset="2"/>
              <a:buChar char="à"/>
            </a:pPr>
            <a:r>
              <a:rPr lang="en-US" sz="1400" dirty="0" smtClean="0">
                <a:sym typeface="Wingdings" panose="05000000000000000000" pitchFamily="2" charset="2"/>
              </a:rPr>
              <a:t>with same baseline, you will get more subtle events, better shapes…</a:t>
            </a:r>
          </a:p>
          <a:p>
            <a:pPr marL="285750" indent="-285750">
              <a:buFont typeface="Arial" panose="020B0604020202020204" pitchFamily="34" charset="0"/>
              <a:buChar char="•"/>
            </a:pPr>
            <a:r>
              <a:rPr lang="en-US" sz="1400" dirty="0" smtClean="0">
                <a:sym typeface="Wingdings" panose="05000000000000000000" pitchFamily="2" charset="2"/>
              </a:rPr>
              <a:t>However, if you need to take a rough baseline // </a:t>
            </a:r>
            <a:r>
              <a:rPr lang="en-US" sz="1400" dirty="0" err="1" smtClean="0">
                <a:sym typeface="Wingdings" panose="05000000000000000000" pitchFamily="2" charset="2"/>
              </a:rPr>
              <a:t>SaTScan</a:t>
            </a:r>
            <a:r>
              <a:rPr lang="en-US" sz="1400" dirty="0" smtClean="0">
                <a:sym typeface="Wingdings" panose="05000000000000000000" pitchFamily="2" charset="2"/>
              </a:rPr>
              <a:t> permutation model, then your detection power will fall drastically – maybe lower than parallel computing – because your baseline will generate false events </a:t>
            </a:r>
          </a:p>
          <a:p>
            <a:pPr lvl="1"/>
            <a:r>
              <a:rPr lang="en-US" sz="1400" dirty="0" smtClean="0">
                <a:sym typeface="Wingdings" panose="05000000000000000000" pitchFamily="2" charset="2"/>
              </a:rPr>
              <a:t> Upper East Side on week ends because violate assumption that same behavior on the whole month =/= day-of-week &amp; hour-of-day effect</a:t>
            </a:r>
          </a:p>
          <a:p>
            <a:endParaRPr lang="en-US" sz="1400" dirty="0">
              <a:sym typeface="Wingdings" panose="05000000000000000000" pitchFamily="2" charset="2"/>
            </a:endParaRPr>
          </a:p>
          <a:p>
            <a:r>
              <a:rPr lang="en-US" sz="1400" b="1" dirty="0" smtClean="0">
                <a:sym typeface="Wingdings" panose="05000000000000000000" pitchFamily="2" charset="2"/>
              </a:rPr>
              <a:t>Problem with Pang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You fit a Poisson(λ) to the ST region and complementary</a:t>
            </a:r>
          </a:p>
          <a:p>
            <a:pPr marL="285750" indent="-285750">
              <a:buFont typeface="Arial" panose="020B0604020202020204" pitchFamily="34" charset="0"/>
              <a:buChar char="•"/>
            </a:pPr>
            <a:r>
              <a:rPr lang="en-US" sz="1400" dirty="0" smtClean="0">
                <a:sym typeface="Wingdings" panose="05000000000000000000" pitchFamily="2" charset="2"/>
              </a:rPr>
              <a:t>However, if the ST-region covers a whole day, then using a single </a:t>
            </a:r>
            <a:r>
              <a:rPr lang="en-US" sz="1400" dirty="0" err="1" smtClean="0">
                <a:sym typeface="Wingdings" panose="05000000000000000000" pitchFamily="2" charset="2"/>
              </a:rPr>
              <a:t>poisson</a:t>
            </a:r>
            <a:r>
              <a:rPr lang="en-US" sz="1400" dirty="0" smtClean="0">
                <a:sym typeface="Wingdings" panose="05000000000000000000" pitchFamily="2" charset="2"/>
              </a:rPr>
              <a:t> mean is very approximate  would need one </a:t>
            </a:r>
            <a:r>
              <a:rPr lang="en-US" sz="1400" dirty="0" err="1" smtClean="0">
                <a:sym typeface="Wingdings" panose="05000000000000000000" pitchFamily="2" charset="2"/>
              </a:rPr>
              <a:t>poisson</a:t>
            </a:r>
            <a:r>
              <a:rPr lang="en-US" sz="1400" dirty="0" smtClean="0">
                <a:sym typeface="Wingdings" panose="05000000000000000000" pitchFamily="2" charset="2"/>
              </a:rPr>
              <a:t> model for every xx hours // </a:t>
            </a:r>
            <a:r>
              <a:rPr lang="en-US" sz="1400" dirty="0" err="1" smtClean="0">
                <a:sym typeface="Wingdings" panose="05000000000000000000" pitchFamily="2" charset="2"/>
              </a:rPr>
              <a:t>Guo</a:t>
            </a:r>
            <a:r>
              <a:rPr lang="en-US" sz="1400" dirty="0" smtClean="0">
                <a:sym typeface="Wingdings" panose="05000000000000000000" pitchFamily="2" charset="2"/>
              </a:rPr>
              <a:t> 2014</a:t>
            </a:r>
          </a:p>
          <a:p>
            <a:pPr marL="285750" indent="-285750">
              <a:buFont typeface="Arial" panose="020B0604020202020204" pitchFamily="34" charset="0"/>
              <a:buChar char="•"/>
            </a:pPr>
            <a:endParaRPr lang="en-US" sz="1400" dirty="0">
              <a:sym typeface="Wingdings" panose="05000000000000000000" pitchFamily="2" charset="2"/>
            </a:endParaRPr>
          </a:p>
          <a:p>
            <a:endParaRPr lang="en-US" sz="1400" b="1" dirty="0" smtClean="0">
              <a:sym typeface="Wingdings" panose="05000000000000000000" pitchFamily="2" charset="2"/>
            </a:endParaRPr>
          </a:p>
        </p:txBody>
      </p:sp>
      <p:sp>
        <p:nvSpPr>
          <p:cNvPr id="7" name="Rectangle 6"/>
          <p:cNvSpPr/>
          <p:nvPr/>
        </p:nvSpPr>
        <p:spPr>
          <a:xfrm>
            <a:off x="8918750" y="88843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101509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Other remarks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1169551"/>
          </a:xfrm>
          <a:prstGeom prst="rect">
            <a:avLst/>
          </a:prstGeom>
          <a:noFill/>
        </p:spPr>
        <p:txBody>
          <a:bodyPr wrap="square" rtlCol="0">
            <a:spAutoFit/>
          </a:bodyPr>
          <a:lstStyle/>
          <a:p>
            <a:r>
              <a:rPr lang="en-US" sz="1400" b="1" dirty="0" smtClean="0">
                <a:sym typeface="Wingdings" panose="05000000000000000000" pitchFamily="2" charset="2"/>
              </a:rPr>
              <a:t>Image processing for spatial outlier detection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How to use active contours? For spatial region OD  could initialize a closed active contour around every 20x20 cell square, run them, and look at how anomalous the outliers prove to be  threshold, mean value ranking, statistical</a:t>
            </a:r>
          </a:p>
          <a:p>
            <a:pPr marL="742950" lvl="1" indent="-285750">
              <a:buFont typeface="Arial" panose="020B0604020202020204" pitchFamily="34" charset="0"/>
              <a:buChar char="•"/>
            </a:pPr>
            <a:r>
              <a:rPr lang="en-US" sz="1400" dirty="0" smtClean="0">
                <a:sym typeface="Wingdings" panose="05000000000000000000" pitchFamily="2" charset="2"/>
              </a:rPr>
              <a:t>Then, compare the events to different time frames // topology</a:t>
            </a:r>
          </a:p>
          <a:p>
            <a:pPr marL="742950" lvl="1" indent="-285750">
              <a:buFont typeface="Arial" panose="020B0604020202020204" pitchFamily="34" charset="0"/>
              <a:buChar char="•"/>
            </a:pPr>
            <a:r>
              <a:rPr lang="en-US" sz="1400" dirty="0" smtClean="0">
                <a:sym typeface="Wingdings" panose="05000000000000000000" pitchFamily="2" charset="2"/>
              </a:rPr>
              <a:t>Problem: strong bias of the initialized square closed active contours  may be very unstable</a:t>
            </a:r>
            <a:endParaRPr lang="en-US" sz="14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54679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Meeting 2016/07/21 – </a:t>
              </a:r>
              <a:r>
                <a:rPr lang="en-US" sz="2903" b="1" dirty="0" err="1" smtClean="0">
                  <a:solidFill>
                    <a:srgbClr val="FFFFFF"/>
                  </a:solidFill>
                  <a:latin typeface="Calibri" panose="020F0502020204030204" pitchFamily="34" charset="0"/>
                </a:rPr>
                <a:t>SaTScan</a:t>
              </a:r>
              <a:r>
                <a:rPr lang="en-US" sz="2903" b="1" dirty="0" smtClean="0">
                  <a:solidFill>
                    <a:srgbClr val="FFFFFF"/>
                  </a:solidFill>
                  <a:latin typeface="Calibri" panose="020F0502020204030204" pitchFamily="34" charset="0"/>
                </a:rPr>
                <a:t> alternatives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355312"/>
          </a:xfrm>
          <a:prstGeom prst="rect">
            <a:avLst/>
          </a:prstGeom>
          <a:noFill/>
        </p:spPr>
        <p:txBody>
          <a:bodyPr wrap="square" rtlCol="0">
            <a:spAutoFit/>
          </a:bodyPr>
          <a:lstStyle/>
          <a:p>
            <a:r>
              <a:rPr lang="en-US" b="1" dirty="0" err="1" smtClean="0">
                <a:sym typeface="Wingdings" panose="05000000000000000000" pitchFamily="2" charset="2"/>
              </a:rPr>
              <a:t>SaTScan</a:t>
            </a:r>
            <a:r>
              <a:rPr lang="en-US" b="1" dirty="0" smtClean="0">
                <a:sym typeface="Wingdings" panose="05000000000000000000" pitchFamily="2" charset="2"/>
              </a:rPr>
              <a:t> binary is not enough</a:t>
            </a:r>
          </a:p>
          <a:p>
            <a:pPr marL="285750" indent="-285750">
              <a:buFont typeface="Arial" panose="020B0604020202020204" pitchFamily="34" charset="0"/>
              <a:buChar char="•"/>
            </a:pPr>
            <a:r>
              <a:rPr lang="en-US" dirty="0" smtClean="0">
                <a:sym typeface="Wingdings" panose="05000000000000000000" pitchFamily="2" charset="2"/>
              </a:rPr>
              <a:t>No source code</a:t>
            </a:r>
          </a:p>
          <a:p>
            <a:pPr marL="285750" indent="-285750">
              <a:buFont typeface="Arial" panose="020B0604020202020204" pitchFamily="34" charset="0"/>
              <a:buChar char="•"/>
            </a:pPr>
            <a:r>
              <a:rPr lang="en-US" dirty="0" smtClean="0">
                <a:sym typeface="Wingdings" panose="05000000000000000000" pitchFamily="2" charset="2"/>
              </a:rPr>
              <a:t>Binary cannot report all clusters  1 cluster / location over the whole period</a:t>
            </a:r>
          </a:p>
          <a:p>
            <a:pPr marL="285750" indent="-285750">
              <a:buFont typeface="Arial" panose="020B0604020202020204" pitchFamily="34" charset="0"/>
              <a:buChar char="•"/>
            </a:pPr>
            <a:endParaRPr lang="en-US" dirty="0" smtClean="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r>
              <a:rPr lang="en-US" b="1" dirty="0" smtClean="0"/>
              <a:t>Alternatives</a:t>
            </a:r>
          </a:p>
          <a:p>
            <a:pPr marL="342900" indent="-342900">
              <a:buFont typeface="+mj-lt"/>
              <a:buAutoNum type="arabicPeriod"/>
            </a:pPr>
            <a:r>
              <a:rPr lang="en-US" dirty="0" err="1" smtClean="0"/>
              <a:t>Analyse</a:t>
            </a:r>
            <a:r>
              <a:rPr lang="en-US" dirty="0" smtClean="0"/>
              <a:t> partial results</a:t>
            </a:r>
          </a:p>
          <a:p>
            <a:pPr marL="800100" lvl="1" indent="-342900">
              <a:buFont typeface="Arial" panose="020B0604020202020204" pitchFamily="34" charset="0"/>
              <a:buChar char="•"/>
            </a:pPr>
            <a:r>
              <a:rPr lang="en-US" dirty="0" smtClean="0"/>
              <a:t>300m clusters of 1h-5h: ~ 150 events</a:t>
            </a:r>
          </a:p>
          <a:p>
            <a:pPr marL="800100" lvl="1" indent="-342900">
              <a:buFont typeface="Arial" panose="020B0604020202020204" pitchFamily="34" charset="0"/>
              <a:buChar char="•"/>
            </a:pPr>
            <a:r>
              <a:rPr lang="en-US" dirty="0" smtClean="0"/>
              <a:t>Significance ranking is not accurate</a:t>
            </a:r>
          </a:p>
          <a:p>
            <a:pPr marL="342900" indent="-342900">
              <a:buFont typeface="+mj-lt"/>
              <a:buAutoNum type="arabicPeriod"/>
            </a:pPr>
            <a:r>
              <a:rPr lang="en-US" dirty="0" smtClean="0"/>
              <a:t>Iterative </a:t>
            </a:r>
            <a:r>
              <a:rPr lang="en-US" dirty="0" err="1" smtClean="0"/>
              <a:t>SaTScan</a:t>
            </a:r>
            <a:r>
              <a:rPr lang="en-US" dirty="0" smtClean="0"/>
              <a:t>: find most significant cluster and “remove” it</a:t>
            </a:r>
          </a:p>
          <a:p>
            <a:pPr marL="800100" lvl="1" indent="-342900">
              <a:buFont typeface="Arial" panose="020B0604020202020204" pitchFamily="34" charset="0"/>
              <a:buChar char="•"/>
            </a:pPr>
            <a:r>
              <a:rPr lang="en-US" dirty="0" smtClean="0"/>
              <a:t>Cannot remove cluster data simply</a:t>
            </a:r>
          </a:p>
          <a:p>
            <a:pPr marL="800100" lvl="1" indent="-342900">
              <a:buFont typeface="Arial" panose="020B0604020202020204" pitchFamily="34" charset="0"/>
              <a:buChar char="•"/>
            </a:pPr>
            <a:r>
              <a:rPr lang="en-US" dirty="0" smtClean="0"/>
              <a:t>Must replace instances by expected count </a:t>
            </a:r>
            <a:r>
              <a:rPr lang="en-US" dirty="0" smtClean="0">
                <a:sym typeface="Wingdings" panose="05000000000000000000" pitchFamily="2" charset="2"/>
              </a:rPr>
              <a:t> system of 2</a:t>
            </a:r>
            <a:r>
              <a:rPr lang="en-US" baseline="30000" dirty="0" smtClean="0">
                <a:sym typeface="Wingdings" panose="05000000000000000000" pitchFamily="2" charset="2"/>
              </a:rPr>
              <a:t>nd</a:t>
            </a:r>
            <a:r>
              <a:rPr lang="en-US" dirty="0" smtClean="0">
                <a:sym typeface="Wingdings" panose="05000000000000000000" pitchFamily="2" charset="2"/>
              </a:rPr>
              <a:t> degree polynomial equations</a:t>
            </a:r>
          </a:p>
          <a:p>
            <a:pPr marL="800100" lvl="1" indent="-342900">
              <a:buFont typeface="Arial" panose="020B0604020202020204" pitchFamily="34" charset="0"/>
              <a:buChar char="•"/>
            </a:pPr>
            <a:r>
              <a:rPr lang="en-US" dirty="0" smtClean="0">
                <a:sym typeface="Wingdings" panose="05000000000000000000" pitchFamily="2" charset="2"/>
              </a:rPr>
              <a:t>Every iteration  read counts file ~ 1 min for 1 month hour precision</a:t>
            </a:r>
            <a:endParaRPr lang="en-US" dirty="0" smtClean="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r>
              <a:rPr lang="en-US" b="1" dirty="0" smtClean="0">
                <a:sym typeface="Wingdings" panose="05000000000000000000" pitchFamily="2" charset="2"/>
              </a:rPr>
              <a:t>Theoretical limit: same location weight over time hypothesis</a:t>
            </a:r>
            <a:endParaRPr lang="en-US" dirty="0" smtClean="0">
              <a:sym typeface="Wingdings" panose="05000000000000000000" pitchFamily="2" charset="2"/>
            </a:endParaRPr>
          </a:p>
          <a:p>
            <a:pPr marL="285750" indent="-285750">
              <a:buFont typeface="Arial" panose="020B0604020202020204" pitchFamily="34" charset="0"/>
              <a:buChar char="•"/>
            </a:pPr>
            <a:r>
              <a:rPr lang="en-US" dirty="0" smtClean="0">
                <a:sym typeface="Wingdings" panose="05000000000000000000" pitchFamily="2" charset="2"/>
              </a:rPr>
              <a:t>Space-Time Permutation model assumes that relative importance of location does not vary with time</a:t>
            </a:r>
          </a:p>
          <a:p>
            <a:pPr marL="742950" lvl="1" indent="-285750">
              <a:buFont typeface="Arial" panose="020B0604020202020204" pitchFamily="34" charset="0"/>
              <a:buChar char="•"/>
            </a:pPr>
            <a:r>
              <a:rPr lang="en-US" dirty="0" smtClean="0">
                <a:sym typeface="Wingdings" panose="05000000000000000000" pitchFamily="2" charset="2"/>
              </a:rPr>
              <a:t>Alleged source of error on previous experiments</a:t>
            </a:r>
          </a:p>
          <a:p>
            <a:pPr marL="285750" indent="-285750">
              <a:buFont typeface="Arial" panose="020B0604020202020204" pitchFamily="34" charset="0"/>
              <a:buChar char="•"/>
            </a:pPr>
            <a:r>
              <a:rPr lang="en-US" dirty="0" smtClean="0">
                <a:sym typeface="Wingdings" panose="05000000000000000000" pitchFamily="2" charset="2"/>
              </a:rPr>
              <a:t>“Adjust day-of-week option”  can it be applied for arbitrary time steps – hour?</a:t>
            </a:r>
          </a:p>
        </p:txBody>
      </p:sp>
      <p:sp>
        <p:nvSpPr>
          <p:cNvPr id="2" name="Rectangle 1"/>
          <p:cNvSpPr/>
          <p:nvPr/>
        </p:nvSpPr>
        <p:spPr>
          <a:xfrm>
            <a:off x="9131121" y="191884"/>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2098841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Meeting 2016/07/21 – Clustering &amp; PCA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61493" y="999450"/>
            <a:ext cx="11217498" cy="6124754"/>
          </a:xfrm>
          <a:prstGeom prst="rect">
            <a:avLst/>
          </a:prstGeom>
          <a:noFill/>
        </p:spPr>
        <p:txBody>
          <a:bodyPr wrap="square" rtlCol="0">
            <a:spAutoFit/>
          </a:bodyPr>
          <a:lstStyle/>
          <a:p>
            <a:r>
              <a:rPr lang="en-US" sz="1400" b="1" dirty="0" smtClean="0">
                <a:sym typeface="Wingdings" panose="05000000000000000000" pitchFamily="2" charset="2"/>
              </a:rPr>
              <a:t>Clustering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of </a:t>
            </a: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857250" lvl="1" indent="-400050">
              <a:buFont typeface="Arial" panose="020B0604020202020204" pitchFamily="34" charset="0"/>
              <a:buChar char="•"/>
            </a:pPr>
            <a:r>
              <a:rPr lang="en-US" sz="1400" dirty="0">
                <a:solidFill>
                  <a:prstClr val="black"/>
                </a:solidFill>
                <a:sym typeface="Wingdings" panose="05000000000000000000" pitchFamily="2" charset="2"/>
              </a:rPr>
              <a:t>Grid data</a:t>
            </a:r>
          </a:p>
          <a:p>
            <a:pPr marL="857250" lvl="1" indent="-400050">
              <a:buFont typeface="+mj-lt"/>
              <a:buAutoNum type="romanLcPeriod"/>
            </a:pPr>
            <a:r>
              <a:rPr lang="en-US" sz="1400" dirty="0" smtClean="0">
                <a:sym typeface="Wingdings" panose="05000000000000000000" pitchFamily="2" charset="2"/>
              </a:rPr>
              <a:t>ST-Clustering density based //DB-SCAN with constraint of persistent shape over time</a:t>
            </a:r>
          </a:p>
          <a:p>
            <a:pPr marL="857250" lvl="1" indent="-400050">
              <a:buFont typeface="+mj-lt"/>
              <a:buAutoNum type="romanLcPeriod"/>
            </a:pPr>
            <a:r>
              <a:rPr lang="en-US" sz="1400" dirty="0" smtClean="0">
                <a:sym typeface="Wingdings" panose="05000000000000000000" pitchFamily="2" charset="2"/>
              </a:rPr>
              <a:t>LRT significance testing  fitting a Poisson(λ1) in cluster / Poisson(λ2) in surrounding region</a:t>
            </a:r>
          </a:p>
          <a:p>
            <a:pPr marL="400050" indent="-400050">
              <a:buFont typeface="Arial" panose="020B0604020202020204" pitchFamily="34" charset="0"/>
              <a:buChar char="•"/>
            </a:pPr>
            <a:r>
              <a:rPr lang="en-US" sz="1400" dirty="0" smtClean="0">
                <a:sym typeface="Wingdings" panose="05000000000000000000" pitchFamily="2" charset="2"/>
              </a:rPr>
              <a:t>First compute clusters, then choose the testing?</a:t>
            </a:r>
          </a:p>
          <a:p>
            <a:pPr marL="857250" lvl="1" indent="-400050">
              <a:buFont typeface="Arial" panose="020B0604020202020204" pitchFamily="34" charset="0"/>
              <a:buChar char="•"/>
            </a:pPr>
            <a:r>
              <a:rPr lang="en-US" sz="1400" dirty="0" smtClean="0">
                <a:sym typeface="Wingdings" panose="05000000000000000000" pitchFamily="2" charset="2"/>
              </a:rPr>
              <a:t>Historical mean, raw threshold…</a:t>
            </a:r>
          </a:p>
          <a:p>
            <a:pPr marL="857250" lvl="1" indent="-400050">
              <a:buFont typeface="Arial" panose="020B0604020202020204" pitchFamily="34" charset="0"/>
              <a:buChar char="•"/>
            </a:pPr>
            <a:r>
              <a:rPr lang="en-US" sz="1400" dirty="0" err="1" smtClean="0">
                <a:sym typeface="Wingdings" panose="05000000000000000000" pitchFamily="2" charset="2"/>
              </a:rPr>
              <a:t>Telang</a:t>
            </a:r>
            <a:r>
              <a:rPr lang="en-US" sz="1400" dirty="0" smtClean="0">
                <a:sym typeface="Wingdings" panose="05000000000000000000" pitchFamily="2" charset="2"/>
              </a:rPr>
              <a:t> 2014 use the same LRT Poisson test for </a:t>
            </a:r>
            <a:r>
              <a:rPr lang="en-US" sz="1400" dirty="0" err="1" smtClean="0">
                <a:sym typeface="Wingdings" panose="05000000000000000000" pitchFamily="2" charset="2"/>
              </a:rPr>
              <a:t>SaTScan</a:t>
            </a:r>
            <a:r>
              <a:rPr lang="en-US" sz="1400" dirty="0" smtClean="0">
                <a:sym typeface="Wingdings" panose="05000000000000000000" pitchFamily="2" charset="2"/>
              </a:rPr>
              <a:t> and Clustering AD  “fair” comparison</a:t>
            </a:r>
          </a:p>
          <a:p>
            <a:pPr marL="857250" lvl="1" indent="-400050">
              <a:buFont typeface="Arial" panose="020B0604020202020204" pitchFamily="34" charset="0"/>
              <a:buChar char="•"/>
            </a:pPr>
            <a:r>
              <a:rPr lang="en-US" sz="1400" dirty="0" smtClean="0">
                <a:sym typeface="Wingdings" panose="05000000000000000000" pitchFamily="2" charset="2"/>
              </a:rPr>
              <a:t>Problem: Poisson model obviously does not fit traffic TS</a:t>
            </a:r>
          </a:p>
          <a:p>
            <a:endParaRPr lang="en-US" sz="1400" dirty="0" smtClean="0">
              <a:sym typeface="Wingdings" panose="05000000000000000000" pitchFamily="2" charset="2"/>
            </a:endParaRPr>
          </a:p>
          <a:p>
            <a:r>
              <a:rPr lang="en-US" sz="1400" b="1" dirty="0" smtClean="0">
                <a:sym typeface="Wingdings" panose="05000000000000000000" pitchFamily="2" charset="2"/>
              </a:rPr>
              <a:t>Problem: 2 independent dimensions to compare</a:t>
            </a:r>
          </a:p>
          <a:p>
            <a:pPr marL="342900" indent="-342900">
              <a:buFont typeface="+mj-lt"/>
              <a:buAutoNum type="arabicPeriod"/>
            </a:pPr>
            <a:r>
              <a:rPr lang="en-US" sz="1400" dirty="0" smtClean="0">
                <a:sym typeface="Wingdings" panose="05000000000000000000" pitchFamily="2" charset="2"/>
              </a:rPr>
              <a:t>How to group instances: scan </a:t>
            </a:r>
            <a:r>
              <a:rPr lang="en-US" sz="1400" dirty="0" err="1" smtClean="0">
                <a:sym typeface="Wingdings" panose="05000000000000000000" pitchFamily="2" charset="2"/>
              </a:rPr>
              <a:t>vs</a:t>
            </a:r>
            <a:r>
              <a:rPr lang="en-US" sz="1400" dirty="0" smtClean="0">
                <a:sym typeface="Wingdings" panose="05000000000000000000" pitchFamily="2" charset="2"/>
              </a:rPr>
              <a:t> clustering</a:t>
            </a:r>
          </a:p>
          <a:p>
            <a:pPr marL="342900" indent="-342900">
              <a:buFont typeface="+mj-lt"/>
              <a:buAutoNum type="arabicPeriod"/>
            </a:pPr>
            <a:r>
              <a:rPr lang="en-US" sz="1400" dirty="0" smtClean="0">
                <a:sym typeface="Wingdings" panose="05000000000000000000" pitchFamily="2" charset="2"/>
              </a:rPr>
              <a:t>What baseline to use for AD</a:t>
            </a:r>
          </a:p>
          <a:p>
            <a:pPr marL="742950" lvl="1" indent="-285750">
              <a:buFont typeface="Wingdings" panose="05000000000000000000" pitchFamily="2" charset="2"/>
              <a:buChar char="à"/>
            </a:pPr>
            <a:r>
              <a:rPr lang="en-US" sz="1400" dirty="0" smtClean="0">
                <a:sym typeface="Wingdings" panose="05000000000000000000" pitchFamily="2" charset="2"/>
              </a:rPr>
              <a:t>would be more rigorous to use the same baseline</a:t>
            </a:r>
          </a:p>
          <a:p>
            <a:pPr marL="742950" lvl="1" indent="-285750">
              <a:buFont typeface="Wingdings" panose="05000000000000000000" pitchFamily="2" charset="2"/>
              <a:buChar char="à"/>
            </a:pPr>
            <a:r>
              <a:rPr lang="en-US" sz="1400" dirty="0" smtClean="0">
                <a:sym typeface="Wingdings" panose="05000000000000000000" pitchFamily="2" charset="2"/>
              </a:rPr>
              <a:t>OR “we only implement whole existing techniques”</a:t>
            </a:r>
          </a:p>
          <a:p>
            <a:pPr lvl="1"/>
            <a:endParaRPr lang="en-US" sz="1400" dirty="0" smtClean="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Different input matrixes  different correlations</a:t>
            </a:r>
          </a:p>
          <a:p>
            <a:pPr marL="342900" indent="-342900">
              <a:buFont typeface="+mj-lt"/>
              <a:buAutoNum type="arabicPeriod"/>
            </a:pPr>
            <a:r>
              <a:rPr lang="en-US" sz="1400" dirty="0" err="1" smtClean="0">
                <a:sym typeface="Wingdings" panose="05000000000000000000" pitchFamily="2" charset="2"/>
              </a:rPr>
              <a:t>L_t</a:t>
            </a:r>
            <a:r>
              <a:rPr lang="en-US" sz="1400" dirty="0" smtClean="0">
                <a:sym typeface="Wingdings" panose="05000000000000000000" pitchFamily="2" charset="2"/>
              </a:rPr>
              <a:t> * L  space</a:t>
            </a:r>
          </a:p>
          <a:p>
            <a:pPr marL="800100" lvl="1" indent="-342900">
              <a:buFont typeface="+mj-lt"/>
              <a:buAutoNum type="arabicPeriod"/>
            </a:pPr>
            <a:r>
              <a:rPr lang="en-US" sz="1400" dirty="0" smtClean="0">
                <a:sym typeface="Wingdings" panose="05000000000000000000" pitchFamily="2" charset="2"/>
              </a:rPr>
              <a:t>No time correlation captured  Used with counts assumed to be under same law</a:t>
            </a:r>
          </a:p>
          <a:p>
            <a:pPr marL="742950" lvl="1" indent="-285750">
              <a:buFont typeface="Arial" panose="020B0604020202020204" pitchFamily="34" charset="0"/>
              <a:buChar char="•"/>
            </a:pPr>
            <a:r>
              <a:rPr lang="en-US" sz="1400" dirty="0" smtClean="0">
                <a:sym typeface="Wingdings" panose="05000000000000000000" pitchFamily="2" charset="2"/>
              </a:rPr>
              <a:t>Chawla 2012: 2h or 15min-long time windows only</a:t>
            </a:r>
          </a:p>
          <a:p>
            <a:pPr marL="742950" lvl="1" indent="-285750">
              <a:buFont typeface="Arial" panose="020B0604020202020204" pitchFamily="34" charset="0"/>
              <a:buChar char="•"/>
            </a:pPr>
            <a:r>
              <a:rPr lang="en-US" sz="1400" dirty="0" smtClean="0">
                <a:sym typeface="Wingdings" panose="05000000000000000000" pitchFamily="2" charset="2"/>
              </a:rPr>
              <a:t>AD outputs anomalous regions</a:t>
            </a:r>
          </a:p>
          <a:p>
            <a:pPr marL="342900" indent="-342900">
              <a:buFont typeface="+mj-lt"/>
              <a:buAutoNum type="arabicPeriod"/>
            </a:pPr>
            <a:r>
              <a:rPr lang="en-US" sz="1400" dirty="0" smtClean="0">
                <a:sym typeface="Wingdings" panose="05000000000000000000" pitchFamily="2" charset="2"/>
              </a:rPr>
              <a:t>L * </a:t>
            </a:r>
            <a:r>
              <a:rPr lang="en-US" sz="1400" dirty="0" err="1" smtClean="0">
                <a:sym typeface="Wingdings" panose="05000000000000000000" pitchFamily="2" charset="2"/>
              </a:rPr>
              <a:t>L_t</a:t>
            </a:r>
            <a:r>
              <a:rPr lang="en-US" sz="1400" dirty="0" smtClean="0">
                <a:sym typeface="Wingdings" panose="05000000000000000000" pitchFamily="2" charset="2"/>
              </a:rPr>
              <a:t>  time</a:t>
            </a:r>
          </a:p>
          <a:p>
            <a:pPr marL="742950" lvl="1" indent="-285750">
              <a:buFont typeface="Arial" panose="020B0604020202020204" pitchFamily="34" charset="0"/>
              <a:buChar char="•"/>
            </a:pPr>
            <a:r>
              <a:rPr lang="en-US" sz="1400" dirty="0" smtClean="0">
                <a:sym typeface="Wingdings" panose="05000000000000000000" pitchFamily="2" charset="2"/>
              </a:rPr>
              <a:t>AD outputs anomalous time steps  out</a:t>
            </a:r>
          </a:p>
          <a:p>
            <a:pPr marL="342900" indent="-342900">
              <a:buFont typeface="+mj-lt"/>
              <a:buAutoNum type="arabicPeriod"/>
            </a:pPr>
            <a:r>
              <a:rPr lang="en-US" sz="1400" dirty="0" err="1" smtClean="0">
                <a:sym typeface="Wingdings" panose="05000000000000000000" pitchFamily="2" charset="2"/>
              </a:rPr>
              <a:t>Karhuven-Loeve</a:t>
            </a:r>
            <a:r>
              <a:rPr lang="en-US" sz="1400" dirty="0" smtClean="0">
                <a:sym typeface="Wingdings" panose="05000000000000000000" pitchFamily="2" charset="2"/>
              </a:rPr>
              <a:t> transform  space AND time</a:t>
            </a:r>
          </a:p>
          <a:p>
            <a:pPr marL="742950" lvl="1" indent="-285750">
              <a:buFont typeface="Arial" panose="020B0604020202020204" pitchFamily="34" charset="0"/>
              <a:buChar char="•"/>
            </a:pPr>
            <a:r>
              <a:rPr lang="en-US" sz="1400" dirty="0" smtClean="0">
                <a:sym typeface="Wingdings" panose="05000000000000000000" pitchFamily="2" charset="2"/>
              </a:rPr>
              <a:t>More expensive</a:t>
            </a:r>
          </a:p>
          <a:p>
            <a:pPr marL="742950" lvl="1" indent="-285750">
              <a:buFont typeface="Arial" panose="020B0604020202020204" pitchFamily="34" charset="0"/>
              <a:buChar char="•"/>
            </a:pPr>
            <a:r>
              <a:rPr lang="en-US" sz="1400" dirty="0" smtClean="0">
                <a:sym typeface="Wingdings" panose="05000000000000000000" pitchFamily="2" charset="2"/>
              </a:rPr>
              <a:t>No KL ST-AD found yet</a:t>
            </a:r>
            <a:endParaRPr lang="en-US" sz="1400" dirty="0">
              <a:sym typeface="Wingdings" panose="05000000000000000000" pitchFamily="2" charset="2"/>
            </a:endParaRPr>
          </a:p>
        </p:txBody>
      </p:sp>
      <p:sp>
        <p:nvSpPr>
          <p:cNvPr id="2" name="Rectangle 1"/>
          <p:cNvSpPr/>
          <p:nvPr/>
        </p:nvSpPr>
        <p:spPr>
          <a:xfrm>
            <a:off x="9131121" y="191884"/>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grpSp>
        <p:nvGrpSpPr>
          <p:cNvPr id="7" name="Group 6"/>
          <p:cNvGrpSpPr/>
          <p:nvPr/>
        </p:nvGrpSpPr>
        <p:grpSpPr>
          <a:xfrm>
            <a:off x="8191419" y="4061827"/>
            <a:ext cx="2832895" cy="1847947"/>
            <a:chOff x="8054228" y="2479445"/>
            <a:chExt cx="1809774" cy="1337348"/>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9" name="TextBox 8"/>
            <p:cNvSpPr txBox="1"/>
            <p:nvPr/>
          </p:nvSpPr>
          <p:spPr>
            <a:xfrm>
              <a:off x="8483287" y="3627467"/>
              <a:ext cx="951654" cy="189326"/>
            </a:xfrm>
            <a:prstGeom prst="rect">
              <a:avLst/>
            </a:prstGeom>
            <a:noFill/>
          </p:spPr>
          <p:txBody>
            <a:bodyPr wrap="square" rtlCol="0">
              <a:spAutoFit/>
            </a:bodyPr>
            <a:lstStyle/>
            <a:p>
              <a:r>
                <a:rPr lang="en-US" sz="1100" dirty="0" smtClean="0"/>
                <a:t>Example of matrix L</a:t>
              </a:r>
              <a:endParaRPr lang="en-US" sz="1100" dirty="0"/>
            </a:p>
          </p:txBody>
        </p:sp>
      </p:grpSp>
    </p:spTree>
    <p:extLst>
      <p:ext uri="{BB962C8B-B14F-4D97-AF65-F5344CB8AC3E}">
        <p14:creationId xmlns:p14="http://schemas.microsoft.com/office/powerpoint/2010/main" val="32614936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a:solidFill>
                    <a:srgbClr val="FFFFFF"/>
                  </a:solidFill>
                  <a:latin typeface="Calibri" panose="020F0502020204030204" pitchFamily="34" charset="0"/>
                </a:rPr>
                <a:t>Event detection scope</a:t>
              </a:r>
            </a:p>
          </p:txBody>
        </p:sp>
      </p:grpSp>
      <p:sp>
        <p:nvSpPr>
          <p:cNvPr id="6" name="Rectangle 5"/>
          <p:cNvSpPr/>
          <p:nvPr/>
        </p:nvSpPr>
        <p:spPr>
          <a:xfrm>
            <a:off x="491675" y="1249250"/>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Data</a:t>
            </a:r>
          </a:p>
        </p:txBody>
      </p:sp>
      <p:sp>
        <p:nvSpPr>
          <p:cNvPr id="7" name="Rectangle 6"/>
          <p:cNvSpPr/>
          <p:nvPr/>
        </p:nvSpPr>
        <p:spPr>
          <a:xfrm>
            <a:off x="491675" y="1622737"/>
            <a:ext cx="5342455" cy="31862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452" dirty="0">
                <a:solidFill>
                  <a:prstClr val="black"/>
                </a:solidFill>
                <a:latin typeface="Calibri" panose="020F0502020204030204" pitchFamily="34" charset="0"/>
              </a:rPr>
              <a:t>What kind of dataset? </a:t>
            </a:r>
            <a:r>
              <a:rPr lang="en-US" sz="1452" b="1" i="1" dirty="0">
                <a:solidFill>
                  <a:prstClr val="black"/>
                </a:solidFill>
                <a:latin typeface="Calibri" panose="020F0502020204030204" pitchFamily="34" charset="0"/>
              </a:rPr>
              <a:t>→ Spatial </a:t>
            </a:r>
            <a:r>
              <a:rPr lang="en-US" sz="1452" b="1" i="1" u="sng" dirty="0">
                <a:solidFill>
                  <a:prstClr val="black"/>
                </a:solidFill>
                <a:latin typeface="Calibri" panose="020F0502020204030204" pitchFamily="34" charset="0"/>
              </a:rPr>
              <a:t>time </a:t>
            </a:r>
            <a:r>
              <a:rPr lang="en-US" sz="1452" b="1" i="1" u="sng" dirty="0" smtClean="0">
                <a:solidFill>
                  <a:prstClr val="black"/>
                </a:solidFill>
                <a:latin typeface="Calibri" panose="020F0502020204030204" pitchFamily="34" charset="0"/>
              </a:rPr>
              <a:t>series</a:t>
            </a:r>
            <a:endParaRPr lang="en-US" sz="1452" b="1" i="1"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Out: trajectory </a:t>
            </a:r>
            <a:r>
              <a:rPr lang="en-US" sz="1452" dirty="0" smtClean="0">
                <a:solidFill>
                  <a:prstClr val="black"/>
                </a:solidFill>
                <a:latin typeface="Calibri" panose="020F0502020204030204" pitchFamily="34" charset="0"/>
              </a:rPr>
              <a:t>data</a:t>
            </a:r>
          </a:p>
          <a:p>
            <a:pPr lvl="1">
              <a:buFont typeface="Arial" panose="020B0604020202020204" pitchFamily="34" charset="0"/>
              <a:buChar char="•"/>
            </a:pPr>
            <a:r>
              <a:rPr lang="en-US" sz="1452" dirty="0" smtClean="0">
                <a:solidFill>
                  <a:prstClr val="black"/>
                </a:solidFill>
                <a:latin typeface="Calibri" panose="020F0502020204030204" pitchFamily="34" charset="0"/>
              </a:rPr>
              <a:t>Out for the moment: graph data </a:t>
            </a:r>
            <a:endParaRPr lang="en-US" sz="1452" dirty="0">
              <a:solidFill>
                <a:prstClr val="black"/>
              </a:solidFill>
              <a:latin typeface="Calibri" panose="020F0502020204030204" pitchFamily="34" charset="0"/>
            </a:endParaRPr>
          </a:p>
          <a:p>
            <a:pPr lvl="0">
              <a:buFont typeface="Arial" panose="020B0604020202020204" pitchFamily="34" charset="0"/>
              <a:buChar char="•"/>
            </a:pPr>
            <a:r>
              <a:rPr lang="en-US" sz="1452" dirty="0">
                <a:solidFill>
                  <a:prstClr val="black"/>
                </a:solidFill>
                <a:latin typeface="Calibri" panose="020F0502020204030204" pitchFamily="34" charset="0"/>
              </a:rPr>
              <a:t>Nature: counts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categorical </a:t>
            </a:r>
            <a:r>
              <a:rPr lang="en-US" sz="1452" b="1" i="1" dirty="0">
                <a:solidFill>
                  <a:prstClr val="black"/>
                </a:solidFill>
                <a:latin typeface="Calibri" panose="020F0502020204030204" pitchFamily="34" charset="0"/>
              </a:rPr>
              <a:t>→ Counts</a:t>
            </a:r>
          </a:p>
          <a:p>
            <a:pPr lvl="0">
              <a:buFont typeface="Arial" panose="020B0604020202020204" pitchFamily="34" charset="0"/>
              <a:buChar char="•"/>
            </a:pPr>
            <a:r>
              <a:rPr lang="en-US" sz="1452" dirty="0">
                <a:solidFill>
                  <a:prstClr val="black"/>
                </a:solidFill>
                <a:latin typeface="Calibri" panose="020F0502020204030204" pitchFamily="34" charset="0"/>
              </a:rPr>
              <a:t>Univariate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Multivariate </a:t>
            </a:r>
            <a:r>
              <a:rPr lang="en-US" sz="1452" b="1" i="1" dirty="0">
                <a:solidFill>
                  <a:prstClr val="black"/>
                </a:solidFill>
                <a:latin typeface="Calibri" panose="020F0502020204030204" pitchFamily="34" charset="0"/>
              </a:rPr>
              <a:t>→ </a:t>
            </a:r>
            <a:r>
              <a:rPr lang="en-US" sz="1452" b="1" i="1" u="sng" dirty="0">
                <a:solidFill>
                  <a:prstClr val="black"/>
                </a:solidFill>
                <a:latin typeface="Calibri" panose="020F0502020204030204" pitchFamily="34" charset="0"/>
              </a:rPr>
              <a:t>Univariate</a:t>
            </a:r>
          </a:p>
          <a:p>
            <a:pPr lvl="1">
              <a:buFont typeface="Arial" panose="020B0604020202020204" pitchFamily="34" charset="0"/>
              <a:buChar char="•"/>
            </a:pPr>
            <a:r>
              <a:rPr lang="en-US" sz="1452" dirty="0">
                <a:solidFill>
                  <a:prstClr val="black"/>
                </a:solidFill>
                <a:latin typeface="Calibri" panose="020F0502020204030204" pitchFamily="34" charset="0"/>
              </a:rPr>
              <a:t>Many new techniques focus on multivariate / heterogeneous data </a:t>
            </a:r>
            <a:r>
              <a:rPr lang="en-US" sz="1452" dirty="0" smtClean="0">
                <a:solidFill>
                  <a:prstClr val="black"/>
                </a:solidFill>
                <a:latin typeface="Calibri" panose="020F0502020204030204" pitchFamily="34" charset="0"/>
              </a:rPr>
              <a:t>streams</a:t>
            </a:r>
          </a:p>
          <a:p>
            <a:pPr lvl="0"/>
            <a:endParaRPr lang="en-US" sz="1452" b="1" dirty="0" smtClean="0">
              <a:solidFill>
                <a:prstClr val="black"/>
              </a:solidFill>
              <a:latin typeface="Calibri" panose="020F0502020204030204" pitchFamily="34" charset="0"/>
            </a:endParaRPr>
          </a:p>
          <a:p>
            <a:pPr lvl="0"/>
            <a:r>
              <a:rPr lang="en-US" sz="1452" b="1" dirty="0" smtClean="0">
                <a:solidFill>
                  <a:prstClr val="black"/>
                </a:solidFill>
                <a:latin typeface="Calibri" panose="020F0502020204030204" pitchFamily="34" charset="0"/>
              </a:rPr>
              <a:t>Scale </a:t>
            </a:r>
            <a:endParaRPr lang="en-US" sz="1452" b="1"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Space: 4000 locations</a:t>
            </a:r>
          </a:p>
          <a:p>
            <a:pPr lvl="1">
              <a:buFont typeface="Arial" panose="020B0604020202020204" pitchFamily="34" charset="0"/>
              <a:buChar char="•"/>
            </a:pPr>
            <a:r>
              <a:rPr lang="en-US" sz="1452" dirty="0">
                <a:solidFill>
                  <a:prstClr val="black"/>
                </a:solidFill>
                <a:latin typeface="Calibri" panose="020F0502020204030204" pitchFamily="34" charset="0"/>
              </a:rPr>
              <a:t>Time</a:t>
            </a:r>
          </a:p>
          <a:p>
            <a:pPr lvl="2">
              <a:buSzPct val="45000"/>
              <a:buFont typeface="Wingdings" panose="05000000000000000000" pitchFamily="2" charset="2"/>
              <a:buChar char=""/>
            </a:pPr>
            <a:r>
              <a:rPr lang="en-US" sz="1452" dirty="0">
                <a:solidFill>
                  <a:prstClr val="black"/>
                </a:solidFill>
                <a:latin typeface="Calibri" panose="020F0502020204030204" pitchFamily="34" charset="0"/>
              </a:rPr>
              <a:t>Resolution: hourly/daily</a:t>
            </a:r>
          </a:p>
          <a:p>
            <a:pPr lvl="2">
              <a:buSzPct val="45000"/>
              <a:buFont typeface="Wingdings" panose="05000000000000000000" pitchFamily="2" charset="2"/>
              <a:buChar char=""/>
            </a:pPr>
            <a:r>
              <a:rPr lang="en-US" sz="1452" dirty="0">
                <a:solidFill>
                  <a:prstClr val="black"/>
                </a:solidFill>
                <a:latin typeface="Calibri" panose="020F0502020204030204" pitchFamily="34" charset="0"/>
              </a:rPr>
              <a:t>Period: couple of </a:t>
            </a:r>
            <a:r>
              <a:rPr lang="en-US" sz="1452" dirty="0" smtClean="0">
                <a:solidFill>
                  <a:prstClr val="black"/>
                </a:solidFill>
                <a:latin typeface="Calibri" panose="020F0502020204030204" pitchFamily="34" charset="0"/>
              </a:rPr>
              <a:t>years</a:t>
            </a:r>
            <a:endParaRPr lang="en-US" sz="1452" dirty="0">
              <a:solidFill>
                <a:prstClr val="black"/>
              </a:solidFill>
              <a:latin typeface="Calibri" panose="020F0502020204030204" pitchFamily="34" charset="0"/>
            </a:endParaRPr>
          </a:p>
        </p:txBody>
      </p:sp>
      <p:sp>
        <p:nvSpPr>
          <p:cNvPr id="8" name="Rectangle 7"/>
          <p:cNvSpPr/>
          <p:nvPr/>
        </p:nvSpPr>
        <p:spPr>
          <a:xfrm>
            <a:off x="6288306" y="3994886"/>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Generic event scope</a:t>
            </a:r>
            <a:endParaRPr lang="en-US" b="1" dirty="0">
              <a:latin typeface="Calibri" panose="020F0502020204030204" pitchFamily="34" charset="0"/>
            </a:endParaRPr>
          </a:p>
        </p:txBody>
      </p:sp>
      <p:sp>
        <p:nvSpPr>
          <p:cNvPr id="9" name="Rectangle 8"/>
          <p:cNvSpPr/>
          <p:nvPr/>
        </p:nvSpPr>
        <p:spPr>
          <a:xfrm>
            <a:off x="6288306" y="4368373"/>
            <a:ext cx="5342455" cy="21633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452" dirty="0" smtClean="0">
                <a:solidFill>
                  <a:prstClr val="black"/>
                </a:solidFill>
                <a:latin typeface="Calibri" panose="020F0502020204030204" pitchFamily="34" charset="0"/>
              </a:rPr>
              <a:t>Generic / specific? </a:t>
            </a:r>
            <a:r>
              <a:rPr lang="en-US" sz="1452" dirty="0">
                <a:solidFill>
                  <a:prstClr val="black"/>
                </a:solidFill>
                <a:latin typeface="Calibri" panose="020F0502020204030204" pitchFamily="34" charset="0"/>
              </a:rPr>
              <a:t>→</a:t>
            </a:r>
            <a:r>
              <a:rPr lang="en-US" sz="1452" b="1" i="1" dirty="0">
                <a:solidFill>
                  <a:prstClr val="black"/>
                </a:solidFill>
                <a:latin typeface="Calibri" panose="020F0502020204030204" pitchFamily="34" charset="0"/>
              </a:rPr>
              <a:t> ALL</a:t>
            </a:r>
          </a:p>
          <a:p>
            <a:pPr indent="-171450">
              <a:buFont typeface="Arial" panose="020B0604020202020204" pitchFamily="34" charset="0"/>
              <a:buChar char="•"/>
            </a:pPr>
            <a:r>
              <a:rPr lang="en-US" sz="1452" dirty="0" smtClean="0">
                <a:solidFill>
                  <a:prstClr val="black"/>
                </a:solidFill>
                <a:latin typeface="Calibri" panose="020F0502020204030204" pitchFamily="34" charset="0"/>
              </a:rPr>
              <a:t>Specific </a:t>
            </a:r>
            <a:r>
              <a:rPr lang="en-US" sz="1452" dirty="0">
                <a:solidFill>
                  <a:prstClr val="black"/>
                </a:solidFill>
                <a:latin typeface="Calibri" panose="020F0502020204030204" pitchFamily="34" charset="0"/>
              </a:rPr>
              <a:t>or general event detection? → </a:t>
            </a:r>
            <a:r>
              <a:rPr lang="en-US" sz="1452" b="1" i="1" dirty="0">
                <a:solidFill>
                  <a:prstClr val="black"/>
                </a:solidFill>
                <a:latin typeface="Calibri" panose="020F0502020204030204" pitchFamily="34" charset="0"/>
              </a:rPr>
              <a:t>ALL</a:t>
            </a:r>
            <a:endParaRPr lang="en-US" sz="1452"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Spatial &amp; temporal extension predefined? → </a:t>
            </a:r>
            <a:r>
              <a:rPr lang="en-US" sz="1452" b="1" i="1" dirty="0" smtClean="0">
                <a:solidFill>
                  <a:prstClr val="black"/>
                </a:solidFill>
                <a:latin typeface="Calibri" panose="020F0502020204030204" pitchFamily="34" charset="0"/>
              </a:rPr>
              <a:t>ALL</a:t>
            </a:r>
          </a:p>
          <a:p>
            <a:pPr lvl="1">
              <a:buFont typeface="Arial" panose="020B0604020202020204" pitchFamily="34" charset="0"/>
              <a:buChar char="•"/>
            </a:pPr>
            <a:r>
              <a:rPr lang="en-US" sz="1452" dirty="0" smtClean="0">
                <a:solidFill>
                  <a:prstClr val="black"/>
                </a:solidFill>
                <a:latin typeface="Calibri" panose="020F0502020204030204" pitchFamily="34" charset="0"/>
              </a:rPr>
              <a:t>One-time or periodic ?</a:t>
            </a:r>
            <a:endParaRPr lang="en-US" sz="1452" dirty="0">
              <a:solidFill>
                <a:prstClr val="black"/>
              </a:solidFill>
              <a:latin typeface="Calibri" panose="020F0502020204030204" pitchFamily="34" charset="0"/>
            </a:endParaRPr>
          </a:p>
          <a:p>
            <a:pPr lvl="0"/>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Assumption </a:t>
            </a:r>
            <a:r>
              <a:rPr lang="en-US" sz="1452" dirty="0">
                <a:solidFill>
                  <a:prstClr val="black"/>
                </a:solidFill>
                <a:latin typeface="Calibri" panose="020F0502020204030204" pitchFamily="34" charset="0"/>
              </a:rPr>
              <a:t>on the form of the event? → </a:t>
            </a:r>
            <a:r>
              <a:rPr lang="en-US" sz="1452" b="1" i="1" dirty="0">
                <a:solidFill>
                  <a:prstClr val="black"/>
                </a:solidFill>
                <a:latin typeface="Calibri" panose="020F0502020204030204" pitchFamily="34" charset="0"/>
              </a:rPr>
              <a:t>None</a:t>
            </a:r>
            <a:r>
              <a:rPr lang="en-US" sz="1452" dirty="0">
                <a:solidFill>
                  <a:prstClr val="black"/>
                </a:solidFill>
                <a:latin typeface="Calibri" panose="020F0502020204030204" pitchFamily="34" charset="0"/>
              </a:rPr>
              <a:t>, </a:t>
            </a:r>
            <a:r>
              <a:rPr lang="en-US" sz="1452" b="1" i="1" dirty="0">
                <a:solidFill>
                  <a:prstClr val="black"/>
                </a:solidFill>
                <a:latin typeface="Calibri" panose="020F0502020204030204" pitchFamily="34" charset="0"/>
              </a:rPr>
              <a:t>but a parametric method may be used </a:t>
            </a:r>
            <a:endParaRPr lang="en-US" sz="1452" b="1" i="1" dirty="0" smtClean="0">
              <a:solidFill>
                <a:prstClr val="black"/>
              </a:solidFill>
              <a:latin typeface="Calibri" panose="020F0502020204030204" pitchFamily="34" charset="0"/>
            </a:endParaRP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Parametric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non-parametric </a:t>
            </a:r>
          </a:p>
          <a:p>
            <a:pPr lvl="0"/>
            <a:endParaRPr lang="en-US" sz="1452" dirty="0">
              <a:solidFill>
                <a:prstClr val="black"/>
              </a:solidFill>
              <a:latin typeface="Calibri" panose="020F0502020204030204" pitchFamily="34" charset="0"/>
            </a:endParaRPr>
          </a:p>
        </p:txBody>
      </p:sp>
      <p:sp>
        <p:nvSpPr>
          <p:cNvPr id="12" name="Rectangle 11"/>
          <p:cNvSpPr/>
          <p:nvPr/>
        </p:nvSpPr>
        <p:spPr>
          <a:xfrm>
            <a:off x="6288306" y="1249250"/>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Event Definition</a:t>
            </a:r>
            <a:endParaRPr lang="en-US" b="1" dirty="0">
              <a:latin typeface="Calibri" panose="020F0502020204030204" pitchFamily="34" charset="0"/>
            </a:endParaRPr>
          </a:p>
        </p:txBody>
      </p:sp>
      <p:sp>
        <p:nvSpPr>
          <p:cNvPr id="13" name="Rectangle 12"/>
          <p:cNvSpPr/>
          <p:nvPr/>
        </p:nvSpPr>
        <p:spPr>
          <a:xfrm>
            <a:off x="6288306" y="1622737"/>
            <a:ext cx="5342455" cy="21633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52" b="1" dirty="0" smtClean="0">
                <a:solidFill>
                  <a:prstClr val="black"/>
                </a:solidFill>
                <a:latin typeface="Calibri" panose="020F0502020204030204" pitchFamily="34" charset="0"/>
              </a:rPr>
              <a:t>Event as Anomaly = Outlier</a:t>
            </a:r>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Data instances that differ from a </a:t>
            </a:r>
            <a:r>
              <a:rPr lang="en-US" sz="1452" b="1" u="sng" dirty="0" smtClean="0">
                <a:solidFill>
                  <a:prstClr val="black"/>
                </a:solidFill>
                <a:latin typeface="Calibri" panose="020F0502020204030204" pitchFamily="34" charset="0"/>
              </a:rPr>
              <a:t>well defined</a:t>
            </a:r>
            <a:r>
              <a:rPr lang="en-US" sz="1452" dirty="0" smtClean="0">
                <a:solidFill>
                  <a:prstClr val="black"/>
                </a:solidFill>
                <a:latin typeface="Calibri" panose="020F0502020204030204" pitchFamily="34" charset="0"/>
              </a:rPr>
              <a:t> normal behavior</a:t>
            </a: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Clear anomaly: car accident</a:t>
            </a: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Depends on definition: week-end nightlife</a:t>
            </a:r>
          </a:p>
          <a:p>
            <a:pPr marL="285750" lvl="0" indent="-285750">
              <a:buFont typeface="Arial" panose="020B0604020202020204" pitchFamily="34" charset="0"/>
              <a:buChar char="•"/>
            </a:pPr>
            <a:endParaRPr lang="en-US" sz="1452" dirty="0">
              <a:solidFill>
                <a:prstClr val="black"/>
              </a:solidFill>
              <a:latin typeface="Calibri" panose="020F0502020204030204" pitchFamily="34" charset="0"/>
            </a:endParaRPr>
          </a:p>
          <a:p>
            <a:pPr lvl="0"/>
            <a:r>
              <a:rPr lang="en-US" sz="1452" b="1" dirty="0" smtClean="0">
                <a:solidFill>
                  <a:prstClr val="black"/>
                </a:solidFill>
                <a:latin typeface="Calibri" panose="020F0502020204030204" pitchFamily="34" charset="0"/>
              </a:rPr>
              <a:t>Regular event?</a:t>
            </a:r>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Periodic? May be detected as periodic anomalies / different techniques?</a:t>
            </a:r>
          </a:p>
        </p:txBody>
      </p:sp>
    </p:spTree>
    <p:extLst>
      <p:ext uri="{BB962C8B-B14F-4D97-AF65-F5344CB8AC3E}">
        <p14:creationId xmlns:p14="http://schemas.microsoft.com/office/powerpoint/2010/main" val="41917835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2016-06-23 – Presentation Plan</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429555"/>
            <a:ext cx="11022038" cy="3139321"/>
          </a:xfrm>
          <a:prstGeom prst="rect">
            <a:avLst/>
          </a:prstGeom>
          <a:noFill/>
        </p:spPr>
        <p:txBody>
          <a:bodyPr wrap="square" rtlCol="0">
            <a:spAutoFit/>
          </a:bodyPr>
          <a:lstStyle/>
          <a:p>
            <a:pPr marL="342900" indent="-342900">
              <a:buAutoNum type="arabicPeriod"/>
            </a:pPr>
            <a:r>
              <a:rPr lang="en-US" b="1" dirty="0" smtClean="0"/>
              <a:t>Overview of traffic anomaly detection techniques, </a:t>
            </a:r>
            <a:r>
              <a:rPr lang="en-US" b="1" dirty="0" err="1" smtClean="0"/>
              <a:t>Souto</a:t>
            </a:r>
            <a:r>
              <a:rPr lang="en-US" b="1" dirty="0" smtClean="0"/>
              <a:t> 2015</a:t>
            </a:r>
          </a:p>
          <a:p>
            <a:pPr marL="342900" indent="-342900">
              <a:buAutoNum type="arabicPeriod"/>
            </a:pPr>
            <a:endParaRPr lang="en-US" b="1" dirty="0" smtClean="0"/>
          </a:p>
          <a:p>
            <a:pPr marL="342900" indent="-342900">
              <a:buFontTx/>
              <a:buAutoNum type="arabicPeriod"/>
            </a:pPr>
            <a:r>
              <a:rPr lang="en-US" b="1" dirty="0"/>
              <a:t>Core scope article: </a:t>
            </a:r>
            <a:r>
              <a:rPr lang="en-US" b="1" dirty="0" err="1"/>
              <a:t>Kulldorff</a:t>
            </a:r>
            <a:r>
              <a:rPr lang="en-US" b="1" dirty="0"/>
              <a:t>-Neill framework traffic outlier detection using taxi count grid data, Pang 2013</a:t>
            </a:r>
          </a:p>
          <a:p>
            <a:pPr marL="342900" indent="-342900">
              <a:buAutoNum type="arabicPeriod"/>
            </a:pPr>
            <a:endParaRPr lang="en-US" b="1" dirty="0" smtClean="0"/>
          </a:p>
          <a:p>
            <a:pPr marL="342900" indent="-342900">
              <a:buFontTx/>
              <a:buAutoNum type="arabicPeriod"/>
            </a:pPr>
            <a:r>
              <a:rPr lang="en-US" b="1" dirty="0"/>
              <a:t>Overview of anomaly detection techniques, </a:t>
            </a:r>
            <a:r>
              <a:rPr lang="en-US" b="1" dirty="0" err="1"/>
              <a:t>Chandola</a:t>
            </a:r>
            <a:r>
              <a:rPr lang="en-US" b="1" dirty="0"/>
              <a:t> 2009</a:t>
            </a:r>
          </a:p>
          <a:p>
            <a:pPr marL="342900" indent="-342900">
              <a:buAutoNum type="arabicPeriod"/>
            </a:pPr>
            <a:endParaRPr lang="en-US" b="1" dirty="0"/>
          </a:p>
          <a:p>
            <a:pPr marL="342900" indent="-342900">
              <a:buAutoNum type="arabicPeriod"/>
            </a:pPr>
            <a:r>
              <a:rPr lang="en-US" b="1" dirty="0" smtClean="0"/>
              <a:t>Overview of temporal anomaly detection techniques, Gupta 2014 </a:t>
            </a:r>
            <a:r>
              <a:rPr lang="en-US" b="1" dirty="0" smtClean="0">
                <a:sym typeface="Wingdings" panose="05000000000000000000" pitchFamily="2" charset="2"/>
              </a:rPr>
              <a:t> Focus on spatio-temporal data</a:t>
            </a:r>
          </a:p>
          <a:p>
            <a:pPr marL="342900" indent="-342900">
              <a:buAutoNum type="arabicPeriod"/>
            </a:pPr>
            <a:endParaRPr lang="en-US" b="1" dirty="0">
              <a:sym typeface="Wingdings" panose="05000000000000000000" pitchFamily="2" charset="2"/>
            </a:endParaRPr>
          </a:p>
          <a:p>
            <a:pPr marL="342900" indent="-342900">
              <a:buAutoNum type="arabicPeriod"/>
            </a:pPr>
            <a:r>
              <a:rPr lang="en-US" b="1" dirty="0" smtClean="0"/>
              <a:t>Quick review of Clustering-based spatio-temporal AD – </a:t>
            </a:r>
            <a:r>
              <a:rPr lang="en-US" b="1" dirty="0" err="1" smtClean="0"/>
              <a:t>birant</a:t>
            </a:r>
            <a:r>
              <a:rPr lang="en-US" b="1" dirty="0" smtClean="0"/>
              <a:t> 2006</a:t>
            </a:r>
          </a:p>
          <a:p>
            <a:pPr marL="342900" indent="-342900">
              <a:buAutoNum type="arabicPeriod"/>
            </a:pPr>
            <a:endParaRPr lang="en-US" b="1" dirty="0"/>
          </a:p>
          <a:p>
            <a:pPr marL="342900" indent="-342900">
              <a:buAutoNum type="arabicPeriod"/>
            </a:pPr>
            <a:r>
              <a:rPr lang="en-US" b="1" dirty="0" smtClean="0"/>
              <a:t>Suggested next steps and long term plan</a:t>
            </a:r>
            <a:endParaRPr lang="en-US" b="1" dirty="0"/>
          </a:p>
        </p:txBody>
      </p:sp>
    </p:spTree>
    <p:extLst>
      <p:ext uri="{BB962C8B-B14F-4D97-AF65-F5344CB8AC3E}">
        <p14:creationId xmlns:p14="http://schemas.microsoft.com/office/powerpoint/2010/main" val="13121345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1</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485677" cy="5632311"/>
          </a:xfrm>
          <a:prstGeom prst="rect">
            <a:avLst/>
          </a:prstGeom>
          <a:noFill/>
        </p:spPr>
        <p:txBody>
          <a:bodyPr wrap="square" rtlCol="0">
            <a:spAutoFit/>
          </a:bodyPr>
          <a:lstStyle/>
          <a:p>
            <a:pPr marL="342900" indent="-342900">
              <a:buAutoNum type="arabicPeriod"/>
            </a:pPr>
            <a:r>
              <a:rPr lang="en-US" sz="1200" b="1" u="sng" dirty="0" smtClean="0">
                <a:solidFill>
                  <a:srgbClr val="0070C0"/>
                </a:solidFill>
              </a:rPr>
              <a:t>On event detection from Spatial Time Series for Urban Traffic applications</a:t>
            </a:r>
            <a:r>
              <a:rPr lang="en-US" sz="1200" u="sng" dirty="0" smtClean="0">
                <a:solidFill>
                  <a:srgbClr val="0070C0"/>
                </a:solidFill>
              </a:rPr>
              <a:t>, </a:t>
            </a:r>
            <a:r>
              <a:rPr lang="en-US" sz="1200" u="sng" dirty="0" err="1" smtClean="0">
                <a:solidFill>
                  <a:srgbClr val="0070C0"/>
                </a:solidFill>
              </a:rPr>
              <a:t>Souto</a:t>
            </a:r>
            <a:r>
              <a:rPr lang="en-US" sz="1200" u="sng" dirty="0" smtClean="0">
                <a:solidFill>
                  <a:srgbClr val="0070C0"/>
                </a:solidFill>
              </a:rPr>
              <a:t>, 2015</a:t>
            </a:r>
            <a:endParaRPr lang="en-US" sz="1200" u="sng" dirty="0" smtClean="0"/>
          </a:p>
          <a:p>
            <a:pPr marL="342900" indent="-342900">
              <a:buAutoNum type="arabicPeriod"/>
            </a:pPr>
            <a:endParaRPr lang="en-US" sz="1200" b="1" i="1" dirty="0"/>
          </a:p>
          <a:p>
            <a:pPr marL="342900" indent="-342900">
              <a:buFontTx/>
              <a:buAutoNum type="arabicPeriod"/>
            </a:pPr>
            <a:r>
              <a:rPr lang="en-US" sz="1200" b="1" u="sng" dirty="0" smtClean="0">
                <a:solidFill>
                  <a:srgbClr val="0070C0"/>
                </a:solidFill>
              </a:rPr>
              <a:t>Outlier detection for temporal data, Gupta 2014</a:t>
            </a:r>
            <a:r>
              <a:rPr lang="en-US" sz="1200" b="1" u="sng" dirty="0" smtClean="0"/>
              <a:t> </a:t>
            </a:r>
          </a:p>
          <a:p>
            <a:pPr marL="800100" lvl="1" indent="-342900">
              <a:buFont typeface="Arial" panose="020B0604020202020204" pitchFamily="34" charset="0"/>
              <a:buChar char="•"/>
            </a:pPr>
            <a:r>
              <a:rPr lang="en-US" sz="1200" dirty="0" smtClean="0">
                <a:solidFill>
                  <a:srgbClr val="0070C0"/>
                </a:solidFill>
              </a:rPr>
              <a:t>[123] </a:t>
            </a:r>
            <a:r>
              <a:rPr lang="en-US" sz="1200" dirty="0" err="1">
                <a:solidFill>
                  <a:srgbClr val="0070C0"/>
                </a:solidFill>
              </a:rPr>
              <a:t>B</a:t>
            </a:r>
            <a:r>
              <a:rPr lang="en-US" sz="1200" dirty="0" err="1" smtClean="0">
                <a:solidFill>
                  <a:srgbClr val="0070C0"/>
                </a:solidFill>
              </a:rPr>
              <a:t>irant</a:t>
            </a:r>
            <a:r>
              <a:rPr lang="en-US" sz="1200" dirty="0" smtClean="0">
                <a:solidFill>
                  <a:srgbClr val="0070C0"/>
                </a:solidFill>
              </a:rPr>
              <a:t> 2006, Spatio-temporal outlier detection in Large Databases with DBSCAN</a:t>
            </a:r>
          </a:p>
          <a:p>
            <a:pPr marL="800100" lvl="1" indent="-342900">
              <a:buFont typeface="Arial" panose="020B0604020202020204" pitchFamily="34" charset="0"/>
              <a:buChar char="•"/>
            </a:pPr>
            <a:r>
              <a:rPr lang="en-US" sz="1200" dirty="0" err="1" smtClean="0">
                <a:solidFill>
                  <a:srgbClr val="0070C0"/>
                </a:solidFill>
              </a:rPr>
              <a:t>Birant</a:t>
            </a:r>
            <a:r>
              <a:rPr lang="en-US" sz="1200" dirty="0" smtClean="0">
                <a:solidFill>
                  <a:srgbClr val="0070C0"/>
                </a:solidFill>
              </a:rPr>
              <a:t> 2006bm ST-DBSCAN</a:t>
            </a:r>
            <a:endParaRPr lang="en-US" sz="1200" dirty="0" smtClean="0"/>
          </a:p>
          <a:p>
            <a:pPr marL="800100" lvl="1" indent="-342900">
              <a:buFont typeface="Arial" panose="020B0604020202020204" pitchFamily="34" charset="0"/>
              <a:buChar char="•"/>
            </a:pPr>
            <a:r>
              <a:rPr lang="en-US" sz="1200" strike="sngStrike" dirty="0" smtClean="0"/>
              <a:t>[125-6] Cheng 2006, </a:t>
            </a:r>
            <a:r>
              <a:rPr lang="en-US" sz="1200" strike="sngStrike" dirty="0" err="1" smtClean="0"/>
              <a:t>Multiscale</a:t>
            </a:r>
            <a:r>
              <a:rPr lang="en-US" sz="1200" strike="sngStrike" dirty="0" smtClean="0"/>
              <a:t> approach for spatio-temporal outlier detection </a:t>
            </a:r>
            <a:endParaRPr lang="en-US" sz="1200" dirty="0" smtClean="0">
              <a:sym typeface="Wingdings" panose="05000000000000000000" pitchFamily="2" charset="2"/>
            </a:endParaRPr>
          </a:p>
          <a:p>
            <a:pPr marL="800100" lvl="1" indent="-342900">
              <a:buFont typeface="Arial" panose="020B0604020202020204" pitchFamily="34" charset="0"/>
              <a:buChar char="•"/>
            </a:pPr>
            <a:r>
              <a:rPr lang="en-US" sz="1200" strike="sngStrike" dirty="0" smtClean="0"/>
              <a:t>[127] Adam 2004, Neighborhood based detection of anomalies in High dimensional spatio-temporal sensor dataset </a:t>
            </a:r>
            <a:r>
              <a:rPr lang="en-US" sz="1200" dirty="0" smtClean="0">
                <a:sym typeface="Wingdings" panose="05000000000000000000" pitchFamily="2" charset="2"/>
              </a:rPr>
              <a:t> graph data</a:t>
            </a:r>
          </a:p>
          <a:p>
            <a:pPr marL="800100" lvl="1" indent="-342900">
              <a:buFont typeface="Arial" panose="020B0604020202020204" pitchFamily="34" charset="0"/>
              <a:buChar char="•"/>
            </a:pPr>
            <a:r>
              <a:rPr lang="en-US" sz="1200" dirty="0" smtClean="0">
                <a:solidFill>
                  <a:srgbClr val="0070C0"/>
                </a:solidFill>
                <a:sym typeface="Wingdings" panose="05000000000000000000" pitchFamily="2" charset="2"/>
              </a:rPr>
              <a:t>Wu 2010 </a:t>
            </a:r>
            <a:r>
              <a:rPr lang="en-US" sz="1200" dirty="0" err="1" smtClean="0">
                <a:solidFill>
                  <a:srgbClr val="0070C0"/>
                </a:solidFill>
                <a:sym typeface="Wingdings" panose="05000000000000000000" pitchFamily="2" charset="2"/>
              </a:rPr>
              <a:t>Outstrech</a:t>
            </a:r>
            <a:r>
              <a:rPr lang="en-US" sz="1200" dirty="0" smtClean="0">
                <a:solidFill>
                  <a:srgbClr val="0070C0"/>
                </a:solidFill>
                <a:sym typeface="Wingdings" panose="05000000000000000000" pitchFamily="2" charset="2"/>
              </a:rPr>
              <a:t>: extension of spatial </a:t>
            </a:r>
            <a:r>
              <a:rPr lang="en-US" sz="1200" dirty="0" err="1" smtClean="0">
                <a:solidFill>
                  <a:srgbClr val="0070C0"/>
                </a:solidFill>
                <a:sym typeface="Wingdings" panose="05000000000000000000" pitchFamily="2" charset="2"/>
              </a:rPr>
              <a:t>SaTScan</a:t>
            </a:r>
            <a:r>
              <a:rPr lang="en-US" sz="1200" dirty="0" smtClean="0">
                <a:solidFill>
                  <a:srgbClr val="0070C0"/>
                </a:solidFill>
                <a:sym typeface="Wingdings" panose="05000000000000000000" pitchFamily="2" charset="2"/>
              </a:rPr>
              <a:t> – precipitation data</a:t>
            </a:r>
          </a:p>
          <a:p>
            <a:pPr marL="800100" lvl="1" indent="-342900">
              <a:buFont typeface="Arial" panose="020B0604020202020204" pitchFamily="34" charset="0"/>
              <a:buChar char="•"/>
            </a:pPr>
            <a:r>
              <a:rPr lang="en-US" sz="1200" b="1" dirty="0" smtClean="0">
                <a:sym typeface="Wingdings" panose="05000000000000000000" pitchFamily="2" charset="2"/>
              </a:rPr>
              <a:t>Lu 2004: wavelet classification on meteorological data  P1.5</a:t>
            </a:r>
          </a:p>
          <a:p>
            <a:pPr marL="800100" lvl="1" indent="-342900">
              <a:buFont typeface="Arial" panose="020B0604020202020204" pitchFamily="34" charset="0"/>
              <a:buChar char="•"/>
            </a:pPr>
            <a:endParaRPr lang="en-US" sz="1200" dirty="0" smtClean="0">
              <a:sym typeface="Wingdings" panose="05000000000000000000" pitchFamily="2" charset="2"/>
            </a:endParaRPr>
          </a:p>
          <a:p>
            <a:pPr marL="228600" indent="-228600">
              <a:buAutoNum type="arabicPeriod" startAt="5"/>
            </a:pPr>
            <a:r>
              <a:rPr lang="en-US" sz="1200" b="1" u="sng" dirty="0">
                <a:solidFill>
                  <a:srgbClr val="0070C0"/>
                </a:solidFill>
              </a:rPr>
              <a:t>Anomaly detection: a survey, </a:t>
            </a:r>
            <a:r>
              <a:rPr lang="en-US" sz="1200" b="1" u="sng" dirty="0" err="1">
                <a:solidFill>
                  <a:srgbClr val="0070C0"/>
                </a:solidFill>
              </a:rPr>
              <a:t>Chandola</a:t>
            </a:r>
            <a:r>
              <a:rPr lang="en-US" sz="1200" b="1" u="sng" dirty="0">
                <a:solidFill>
                  <a:srgbClr val="0070C0"/>
                </a:solidFill>
              </a:rPr>
              <a:t> 2009 </a:t>
            </a:r>
            <a:r>
              <a:rPr lang="en-US" sz="1200" b="1" dirty="0">
                <a:sym typeface="Wingdings" panose="05000000000000000000" pitchFamily="2" charset="2"/>
              </a:rPr>
              <a:t> reference to spatial AD</a:t>
            </a:r>
          </a:p>
          <a:p>
            <a:pPr marL="800100" lvl="1" indent="-342900">
              <a:buFont typeface="Arial" panose="020B0604020202020204" pitchFamily="34" charset="0"/>
              <a:buChar char="•"/>
            </a:pPr>
            <a:r>
              <a:rPr lang="en-US" sz="1200" strike="sngStrike" dirty="0" err="1"/>
              <a:t>Shekhar</a:t>
            </a:r>
            <a:r>
              <a:rPr lang="en-US" sz="1200" strike="sngStrike" dirty="0"/>
              <a:t> 2001: Detecting graph-based spatial outliers: Algorithms and applications </a:t>
            </a:r>
            <a:r>
              <a:rPr lang="en-US" sz="1200" dirty="0">
                <a:sym typeface="Wingdings" panose="05000000000000000000" pitchFamily="2" charset="2"/>
              </a:rPr>
              <a:t> graph-based OUT</a:t>
            </a:r>
          </a:p>
          <a:p>
            <a:pPr marL="800100" lvl="1" indent="-342900">
              <a:buFont typeface="Arial" panose="020B0604020202020204" pitchFamily="34" charset="0"/>
              <a:buChar char="•"/>
            </a:pPr>
            <a:r>
              <a:rPr lang="en-US" sz="1200" u="sng" dirty="0" err="1">
                <a:solidFill>
                  <a:srgbClr val="0070C0"/>
                </a:solidFill>
                <a:sym typeface="Wingdings" panose="05000000000000000000" pitchFamily="2" charset="2"/>
              </a:rPr>
              <a:t>Shekhar</a:t>
            </a:r>
            <a:r>
              <a:rPr lang="en-US" sz="1200" u="sng" dirty="0">
                <a:solidFill>
                  <a:srgbClr val="0070C0"/>
                </a:solidFill>
                <a:sym typeface="Wingdings" panose="05000000000000000000" pitchFamily="2" charset="2"/>
              </a:rPr>
              <a:t> 2011: Identifying patterns in spatial information: a survey</a:t>
            </a:r>
          </a:p>
          <a:p>
            <a:pPr marL="800100" lvl="1" indent="-342900">
              <a:buFont typeface="Arial" panose="020B0604020202020204" pitchFamily="34" charset="0"/>
              <a:buChar char="•"/>
            </a:pPr>
            <a:r>
              <a:rPr lang="en-US" sz="1200" u="sng" dirty="0" err="1">
                <a:solidFill>
                  <a:srgbClr val="0070C0"/>
                </a:solidFill>
                <a:sym typeface="Wingdings" panose="05000000000000000000" pitchFamily="2" charset="2"/>
              </a:rPr>
              <a:t>Shekhar</a:t>
            </a:r>
            <a:r>
              <a:rPr lang="en-US" sz="1200" u="sng" dirty="0">
                <a:solidFill>
                  <a:srgbClr val="0070C0"/>
                </a:solidFill>
                <a:sym typeface="Wingdings" panose="05000000000000000000" pitchFamily="2" charset="2"/>
              </a:rPr>
              <a:t> 2007: Spatial and Spatio-Temporal Data Mining: Recent Advances</a:t>
            </a:r>
          </a:p>
          <a:p>
            <a:pPr marL="800100" lvl="1" indent="-342900">
              <a:buFont typeface="Arial" panose="020B0604020202020204" pitchFamily="34" charset="0"/>
              <a:buChar char="•"/>
            </a:pPr>
            <a:r>
              <a:rPr lang="en-US" sz="1200" strike="sngStrike" dirty="0" err="1" smtClean="0">
                <a:sym typeface="Wingdings" panose="05000000000000000000" pitchFamily="2" charset="2"/>
              </a:rPr>
              <a:t>Bogorny</a:t>
            </a:r>
            <a:r>
              <a:rPr lang="en-US" sz="1200" strike="sngStrike" dirty="0" smtClean="0">
                <a:sym typeface="Wingdings" panose="05000000000000000000" pitchFamily="2" charset="2"/>
              </a:rPr>
              <a:t> </a:t>
            </a:r>
            <a:r>
              <a:rPr lang="en-US" sz="1200" strike="sngStrike" dirty="0">
                <a:sym typeface="Wingdings" panose="05000000000000000000" pitchFamily="2" charset="2"/>
              </a:rPr>
              <a:t>&amp; </a:t>
            </a:r>
            <a:r>
              <a:rPr lang="en-US" sz="1200" strike="sngStrike" dirty="0" err="1">
                <a:sym typeface="Wingdings" panose="05000000000000000000" pitchFamily="2" charset="2"/>
              </a:rPr>
              <a:t>Shekhar</a:t>
            </a:r>
            <a:r>
              <a:rPr lang="en-US" sz="1200" strike="sngStrike" dirty="0">
                <a:sym typeface="Wingdings" panose="05000000000000000000" pitchFamily="2" charset="2"/>
              </a:rPr>
              <a:t> 2010  Spatial and spatio-temporal data </a:t>
            </a:r>
            <a:r>
              <a:rPr lang="en-US" sz="1200" strike="sngStrike" dirty="0" smtClean="0">
                <a:sym typeface="Wingdings" panose="05000000000000000000" pitchFamily="2" charset="2"/>
              </a:rPr>
              <a:t>mining </a:t>
            </a:r>
            <a:r>
              <a:rPr lang="en-US" sz="1200" dirty="0" smtClean="0">
                <a:sym typeface="Wingdings" panose="05000000000000000000" pitchFamily="2" charset="2"/>
              </a:rPr>
              <a:t> tutorial vague on trajectories</a:t>
            </a:r>
            <a:endParaRPr lang="en-US" sz="1200" strike="sngStrike" dirty="0" smtClean="0">
              <a:sym typeface="Wingdings" panose="05000000000000000000" pitchFamily="2" charset="2"/>
            </a:endParaRPr>
          </a:p>
          <a:p>
            <a:pPr marL="800100" lvl="1" indent="-342900">
              <a:buFont typeface="Arial" panose="020B0604020202020204" pitchFamily="34" charset="0"/>
              <a:buChar char="•"/>
            </a:pPr>
            <a:r>
              <a:rPr lang="en-US" sz="1200" dirty="0" smtClean="0">
                <a:sym typeface="Wingdings" panose="05000000000000000000" pitchFamily="2" charset="2"/>
              </a:rPr>
              <a:t>Liu 2003 </a:t>
            </a:r>
            <a:r>
              <a:rPr lang="en-US" sz="1200" i="1" dirty="0" smtClean="0">
                <a:sym typeface="Wingdings" panose="05000000000000000000" pitchFamily="2" charset="2"/>
              </a:rPr>
              <a:t>CHECK</a:t>
            </a:r>
            <a:endParaRPr lang="en-US" sz="1200" dirty="0">
              <a:sym typeface="Wingdings" panose="05000000000000000000" pitchFamily="2" charset="2"/>
            </a:endParaRPr>
          </a:p>
          <a:p>
            <a:pPr marL="800100" lvl="1" indent="-342900">
              <a:buFont typeface="Arial" panose="020B0604020202020204" pitchFamily="34" charset="0"/>
              <a:buChar char="•"/>
            </a:pPr>
            <a:r>
              <a:rPr lang="en-US" sz="1200" dirty="0">
                <a:sym typeface="Wingdings" panose="05000000000000000000" pitchFamily="2" charset="2"/>
              </a:rPr>
              <a:t>Kou 2006: NN OD spatial – Spatial weighted </a:t>
            </a:r>
            <a:r>
              <a:rPr lang="en-US" sz="1200" dirty="0" smtClean="0">
                <a:sym typeface="Wingdings" panose="05000000000000000000" pitchFamily="2" charset="2"/>
              </a:rPr>
              <a:t>OD  P2 only spatial</a:t>
            </a:r>
            <a:endParaRPr lang="en-US" sz="1200" dirty="0">
              <a:sym typeface="Wingdings" panose="05000000000000000000" pitchFamily="2" charset="2"/>
            </a:endParaRPr>
          </a:p>
          <a:p>
            <a:pPr marL="800100" lvl="1" indent="-342900">
              <a:buFont typeface="Arial" panose="020B0604020202020204" pitchFamily="34" charset="0"/>
              <a:buChar char="•"/>
            </a:pPr>
            <a:r>
              <a:rPr lang="en-US" sz="1200" u="sng" dirty="0">
                <a:sym typeface="Wingdings" panose="05000000000000000000" pitchFamily="2" charset="2"/>
              </a:rPr>
              <a:t>Chawla and Sun 2004 On local spatial outliers (survey?), 2006 </a:t>
            </a:r>
            <a:r>
              <a:rPr lang="en-US" sz="1200" u="sng" dirty="0" err="1">
                <a:sym typeface="Wingdings" panose="05000000000000000000" pitchFamily="2" charset="2"/>
              </a:rPr>
              <a:t>Slom</a:t>
            </a:r>
            <a:r>
              <a:rPr lang="en-US" sz="1200" u="sng" dirty="0">
                <a:sym typeface="Wingdings" panose="05000000000000000000" pitchFamily="2" charset="2"/>
              </a:rPr>
              <a:t>: a new measure for local spatial outliers </a:t>
            </a:r>
            <a:r>
              <a:rPr lang="en-US" sz="1200" dirty="0">
                <a:sym typeface="Wingdings" panose="05000000000000000000" pitchFamily="2" charset="2"/>
              </a:rPr>
              <a:t>  density-based Local Outlier </a:t>
            </a:r>
            <a:r>
              <a:rPr lang="en-US" sz="1200" dirty="0" smtClean="0">
                <a:sym typeface="Wingdings" panose="05000000000000000000" pitchFamily="2" charset="2"/>
              </a:rPr>
              <a:t>Factor  P2 only spatial</a:t>
            </a:r>
            <a:endParaRPr lang="en-US" sz="1200" dirty="0">
              <a:sym typeface="Wingdings" panose="05000000000000000000" pitchFamily="2" charset="2"/>
            </a:endParaRPr>
          </a:p>
          <a:p>
            <a:pPr marL="800100" lvl="1" indent="-342900">
              <a:buFont typeface="Arial" panose="020B0604020202020204" pitchFamily="34" charset="0"/>
              <a:buChar char="•"/>
            </a:pPr>
            <a:r>
              <a:rPr lang="en-US" sz="1200" dirty="0">
                <a:sym typeface="Wingdings" panose="05000000000000000000" pitchFamily="2" charset="2"/>
              </a:rPr>
              <a:t>Wong 2002: Rule based AD</a:t>
            </a:r>
          </a:p>
          <a:p>
            <a:pPr marL="800100" lvl="1" indent="-342900">
              <a:buFont typeface="Arial" panose="020B0604020202020204" pitchFamily="34" charset="0"/>
              <a:buChar char="•"/>
            </a:pPr>
            <a:r>
              <a:rPr lang="en-US" sz="1200" dirty="0">
                <a:sym typeface="Wingdings" panose="05000000000000000000" pitchFamily="2" charset="2"/>
              </a:rPr>
              <a:t>Wong 2003: Bayesian Networks on univariate data</a:t>
            </a:r>
          </a:p>
          <a:p>
            <a:pPr marL="800100" lvl="1" indent="-342900">
              <a:buFont typeface="Arial" panose="020B0604020202020204" pitchFamily="34" charset="0"/>
              <a:buChar char="•"/>
            </a:pPr>
            <a:r>
              <a:rPr lang="en-US" sz="1200" dirty="0">
                <a:sym typeface="Wingdings" panose="05000000000000000000" pitchFamily="2" charset="2"/>
              </a:rPr>
              <a:t>Ma </a:t>
            </a:r>
            <a:r>
              <a:rPr lang="en-US" sz="1200" dirty="0" err="1">
                <a:sym typeface="Wingdings" panose="05000000000000000000" pitchFamily="2" charset="2"/>
              </a:rPr>
              <a:t>perkins</a:t>
            </a:r>
            <a:r>
              <a:rPr lang="en-US" sz="1200" dirty="0">
                <a:sym typeface="Wingdings" panose="05000000000000000000" pitchFamily="2" charset="2"/>
              </a:rPr>
              <a:t> 2003: SVM on temporal sequence  check for extension to </a:t>
            </a:r>
            <a:r>
              <a:rPr lang="en-US" sz="1200" dirty="0" smtClean="0">
                <a:sym typeface="Wingdings" panose="05000000000000000000" pitchFamily="2" charset="2"/>
              </a:rPr>
              <a:t>space-time</a:t>
            </a:r>
          </a:p>
          <a:p>
            <a:endParaRPr lang="en-US" sz="1200" u="sng" dirty="0">
              <a:solidFill>
                <a:srgbClr val="0070C0"/>
              </a:solidFill>
              <a:sym typeface="Wingdings" panose="05000000000000000000" pitchFamily="2" charset="2"/>
            </a:endParaRPr>
          </a:p>
          <a:p>
            <a:r>
              <a:rPr lang="en-US" sz="1200" u="sng" dirty="0" err="1" smtClean="0">
                <a:solidFill>
                  <a:srgbClr val="0070C0"/>
                </a:solidFill>
                <a:sym typeface="Wingdings" panose="05000000000000000000" pitchFamily="2" charset="2"/>
              </a:rPr>
              <a:t>Shekhar</a:t>
            </a:r>
            <a:r>
              <a:rPr lang="en-US" sz="1200" u="sng" dirty="0" smtClean="0">
                <a:solidFill>
                  <a:srgbClr val="0070C0"/>
                </a:solidFill>
                <a:sym typeface="Wingdings" panose="05000000000000000000" pitchFamily="2" charset="2"/>
              </a:rPr>
              <a:t> </a:t>
            </a:r>
            <a:r>
              <a:rPr lang="en-US" sz="1200" u="sng" dirty="0">
                <a:solidFill>
                  <a:srgbClr val="0070C0"/>
                </a:solidFill>
                <a:sym typeface="Wingdings" panose="05000000000000000000" pitchFamily="2" charset="2"/>
              </a:rPr>
              <a:t>2007: Spatial and Spatio-Temporal Data Mining: Recent Advances</a:t>
            </a:r>
          </a:p>
          <a:p>
            <a:pPr marL="742950" lvl="1" indent="-285750">
              <a:buFont typeface="Arial" panose="020B0604020202020204" pitchFamily="34" charset="0"/>
              <a:buChar char="•"/>
            </a:pPr>
            <a:r>
              <a:rPr lang="en-US" sz="1200" dirty="0"/>
              <a:t>Roddick 99 [37]: A Bibliography of Temporal, Spatial and Spatio-Temporal Data Mining Research </a:t>
            </a:r>
            <a:r>
              <a:rPr lang="en-US" sz="1200" dirty="0">
                <a:sym typeface="Wingdings" panose="05000000000000000000" pitchFamily="2" charset="2"/>
              </a:rPr>
              <a:t> old but may check</a:t>
            </a:r>
          </a:p>
          <a:p>
            <a:pPr marL="742950" lvl="1" indent="-285750">
              <a:buFont typeface="Arial" panose="020B0604020202020204" pitchFamily="34" charset="0"/>
              <a:buChar char="•"/>
            </a:pPr>
            <a:r>
              <a:rPr lang="en-US" sz="1200" dirty="0" err="1">
                <a:sym typeface="Wingdings" panose="05000000000000000000" pitchFamily="2" charset="2"/>
              </a:rPr>
              <a:t>Stolorz</a:t>
            </a:r>
            <a:r>
              <a:rPr lang="en-US" sz="1200" dirty="0">
                <a:sym typeface="Wingdings" panose="05000000000000000000" pitchFamily="2" charset="2"/>
              </a:rPr>
              <a:t> 95 [47]: Fast STDM of Large Geophysical Datasets  quick check if </a:t>
            </a:r>
            <a:r>
              <a:rPr lang="en-US" sz="1200" dirty="0" smtClean="0">
                <a:sym typeface="Wingdings" panose="05000000000000000000" pitchFamily="2" charset="2"/>
              </a:rPr>
              <a:t>scope  P2</a:t>
            </a:r>
            <a:endParaRPr lang="en-US" sz="1200" dirty="0">
              <a:sym typeface="Wingdings" panose="05000000000000000000" pitchFamily="2" charset="2"/>
            </a:endParaRPr>
          </a:p>
          <a:p>
            <a:pPr marL="742950" lvl="1" indent="-285750">
              <a:buFont typeface="Arial" panose="020B0604020202020204" pitchFamily="34" charset="0"/>
              <a:buChar char="•"/>
            </a:pPr>
            <a:r>
              <a:rPr lang="en-US" sz="1200" dirty="0" err="1">
                <a:sym typeface="Wingdings" panose="05000000000000000000" pitchFamily="2" charset="2"/>
              </a:rPr>
              <a:t>Shekhar</a:t>
            </a:r>
            <a:r>
              <a:rPr lang="en-US" sz="1200" dirty="0">
                <a:sym typeface="Wingdings" panose="05000000000000000000" pitchFamily="2" charset="2"/>
              </a:rPr>
              <a:t> &amp; Chawla 02 [39]: Spatial Databases – A Tour  quick check if </a:t>
            </a:r>
            <a:r>
              <a:rPr lang="en-US" sz="1200" dirty="0" smtClean="0">
                <a:sym typeface="Wingdings" panose="05000000000000000000" pitchFamily="2" charset="2"/>
              </a:rPr>
              <a:t>scope  P2</a:t>
            </a:r>
            <a:endParaRPr lang="en-US" sz="1200" dirty="0">
              <a:sym typeface="Wingdings" panose="05000000000000000000" pitchFamily="2" charset="2"/>
            </a:endParaRPr>
          </a:p>
          <a:p>
            <a:endParaRPr lang="en-US" sz="1200" dirty="0" smtClean="0">
              <a:sym typeface="Wingdings" panose="05000000000000000000" pitchFamily="2" charset="2"/>
            </a:endParaRPr>
          </a:p>
          <a:p>
            <a:pPr lvl="0"/>
            <a:r>
              <a:rPr lang="en-US" sz="1200" b="1" u="sng" dirty="0">
                <a:solidFill>
                  <a:srgbClr val="0070C0"/>
                </a:solidFill>
              </a:rPr>
              <a:t>Outlier Detection, Aggarwal 2013 </a:t>
            </a:r>
            <a:endParaRPr lang="en-US" sz="1200" b="1" u="sng" dirty="0" smtClean="0">
              <a:solidFill>
                <a:srgbClr val="0070C0"/>
              </a:solidFill>
            </a:endParaRPr>
          </a:p>
          <a:p>
            <a:pPr marL="171450" lvl="0" indent="-171450">
              <a:buFont typeface="Arial" panose="020B0604020202020204" pitchFamily="34" charset="0"/>
              <a:buChar char="•"/>
            </a:pPr>
            <a:r>
              <a:rPr lang="en-US" sz="1200" dirty="0" smtClean="0">
                <a:sym typeface="Wingdings" panose="05000000000000000000" pitchFamily="2" charset="2"/>
              </a:rPr>
              <a:t>   [</a:t>
            </a:r>
            <a:r>
              <a:rPr lang="en-US" sz="1200" dirty="0">
                <a:sym typeface="Wingdings" panose="05000000000000000000" pitchFamily="2" charset="2"/>
              </a:rPr>
              <a:t>465] Wong Moore 2002 Rule based AD for disease </a:t>
            </a:r>
            <a:r>
              <a:rPr lang="en-US" sz="1200" dirty="0" smtClean="0">
                <a:sym typeface="Wingdings" panose="05000000000000000000" pitchFamily="2" charset="2"/>
              </a:rPr>
              <a:t>Outbreak  P2</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olidFill>
                  <a:srgbClr val="0070C0"/>
                </a:solidFill>
                <a:sym typeface="Wingdings" panose="05000000000000000000" pitchFamily="2" charset="2"/>
              </a:rPr>
              <a:t>[287] </a:t>
            </a:r>
            <a:r>
              <a:rPr lang="en-US" sz="1200" dirty="0" err="1">
                <a:solidFill>
                  <a:srgbClr val="0070C0"/>
                </a:solidFill>
                <a:sym typeface="Wingdings" panose="05000000000000000000" pitchFamily="2" charset="2"/>
              </a:rPr>
              <a:t>Lasaponara</a:t>
            </a:r>
            <a:r>
              <a:rPr lang="en-US" sz="1200" dirty="0">
                <a:solidFill>
                  <a:srgbClr val="0070C0"/>
                </a:solidFill>
                <a:sym typeface="Wingdings" panose="05000000000000000000" pitchFamily="2" charset="2"/>
              </a:rPr>
              <a:t> </a:t>
            </a:r>
            <a:r>
              <a:rPr lang="en-US" sz="1200" dirty="0" smtClean="0">
                <a:solidFill>
                  <a:srgbClr val="0070C0"/>
                </a:solidFill>
                <a:sym typeface="Wingdings" panose="05000000000000000000" pitchFamily="2" charset="2"/>
              </a:rPr>
              <a:t>2006/2015: </a:t>
            </a:r>
            <a:r>
              <a:rPr lang="en-US" sz="1200" dirty="0">
                <a:solidFill>
                  <a:srgbClr val="0070C0"/>
                </a:solidFill>
                <a:sym typeface="Wingdings" panose="05000000000000000000" pitchFamily="2" charset="2"/>
              </a:rPr>
              <a:t>PCA vegetation anomalies from temporal </a:t>
            </a:r>
            <a:r>
              <a:rPr lang="en-US" sz="1200" dirty="0" smtClean="0">
                <a:solidFill>
                  <a:srgbClr val="0070C0"/>
                </a:solidFill>
                <a:sym typeface="Wingdings" panose="05000000000000000000" pitchFamily="2" charset="2"/>
              </a:rPr>
              <a:t>series</a:t>
            </a:r>
            <a:r>
              <a:rPr lang="en-US" sz="1200" b="1" dirty="0">
                <a:solidFill>
                  <a:srgbClr val="0070C0"/>
                </a:solidFill>
                <a:sym typeface="Wingdings" panose="05000000000000000000" pitchFamily="2" charset="2"/>
              </a:rPr>
              <a:t> </a:t>
            </a:r>
            <a:r>
              <a:rPr lang="en-US" sz="1200" b="1" i="1" dirty="0" smtClean="0">
                <a:sym typeface="Wingdings" panose="05000000000000000000" pitchFamily="2" charset="2"/>
              </a:rPr>
              <a:t> PCA, application far from traffic  articles closer to traffic applications exist</a:t>
            </a:r>
            <a:endParaRPr lang="en-US" sz="1200" i="1" dirty="0">
              <a:sym typeface="Wingdings" panose="05000000000000000000" pitchFamily="2" charset="2"/>
            </a:endParaRPr>
          </a:p>
        </p:txBody>
      </p:sp>
    </p:spTree>
    <p:extLst>
      <p:ext uri="{BB962C8B-B14F-4D97-AF65-F5344CB8AC3E}">
        <p14:creationId xmlns:p14="http://schemas.microsoft.com/office/powerpoint/2010/main" val="6494895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Different ways of using ST-clustering for STOD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63941"/>
            <a:ext cx="11217498" cy="5755422"/>
          </a:xfrm>
          <a:prstGeom prst="rect">
            <a:avLst/>
          </a:prstGeom>
          <a:noFill/>
        </p:spPr>
        <p:txBody>
          <a:bodyPr wrap="square" rtlCol="0">
            <a:spAutoFit/>
          </a:bodyPr>
          <a:lstStyle/>
          <a:p>
            <a:pPr marL="457200" indent="-457200">
              <a:buAutoNum type="arabicPeriod"/>
            </a:pPr>
            <a:r>
              <a:rPr lang="en-US" sz="1600" b="1" dirty="0" smtClean="0"/>
              <a:t>Outlier candidates = </a:t>
            </a:r>
            <a:r>
              <a:rPr lang="en-US" sz="1600" b="1" dirty="0" err="1" smtClean="0"/>
              <a:t>unclustered</a:t>
            </a:r>
            <a:r>
              <a:rPr lang="en-US" sz="1600" b="1" dirty="0" smtClean="0"/>
              <a:t> points </a:t>
            </a:r>
            <a:r>
              <a:rPr lang="en-US" sz="1600" b="1" dirty="0" smtClean="0">
                <a:sym typeface="Wingdings" panose="05000000000000000000" pitchFamily="2" charset="2"/>
              </a:rPr>
              <a:t> P2</a:t>
            </a:r>
            <a:endParaRPr lang="en-US" sz="1600" b="1" dirty="0" smtClean="0"/>
          </a:p>
          <a:p>
            <a:pPr marL="914400" lvl="1" indent="-457200">
              <a:buFont typeface="Arial" panose="020B0604020202020204" pitchFamily="34" charset="0"/>
              <a:buChar char="•"/>
            </a:pPr>
            <a:r>
              <a:rPr lang="en-US" sz="1600" dirty="0" smtClean="0"/>
              <a:t>Can take into account space-time context with the ST-neighborhood</a:t>
            </a:r>
          </a:p>
          <a:p>
            <a:pPr marL="1371600" lvl="2" indent="-457200">
              <a:buFont typeface="Arial" panose="020B0604020202020204" pitchFamily="34" charset="0"/>
              <a:buChar char="•"/>
            </a:pPr>
            <a:r>
              <a:rPr lang="en-US" sz="1600" dirty="0" err="1" smtClean="0"/>
              <a:t>Birant</a:t>
            </a:r>
            <a:r>
              <a:rPr lang="en-US" sz="1600" dirty="0" smtClean="0"/>
              <a:t> STOD using DBSCAN</a:t>
            </a:r>
          </a:p>
          <a:p>
            <a:pPr marL="1371600" lvl="2" indent="-457200">
              <a:buFont typeface="Arial" panose="020B0604020202020204" pitchFamily="34" charset="0"/>
              <a:buChar char="•"/>
            </a:pPr>
            <a:r>
              <a:rPr lang="en-US" sz="1600" dirty="0" smtClean="0"/>
              <a:t>Chen 2016 using ST-LDBCAN and ST-LOF</a:t>
            </a:r>
          </a:p>
          <a:p>
            <a:pPr marL="914400" lvl="1" indent="-457200">
              <a:buFont typeface="Arial" panose="020B0604020202020204" pitchFamily="34" charset="0"/>
              <a:buChar char="•"/>
            </a:pPr>
            <a:r>
              <a:rPr lang="en-US" sz="1600" dirty="0" smtClean="0"/>
              <a:t>Is it bound to output point outlier only?</a:t>
            </a:r>
          </a:p>
          <a:p>
            <a:pPr marL="1371600" lvl="2" indent="-457200">
              <a:buFont typeface="Arial" panose="020B0604020202020204" pitchFamily="34" charset="0"/>
              <a:buChar char="•"/>
            </a:pPr>
            <a:r>
              <a:rPr lang="en-US" sz="1600" dirty="0" smtClean="0"/>
              <a:t>Collective outlier in Chen </a:t>
            </a:r>
            <a:r>
              <a:rPr lang="en-US" sz="1600" dirty="0" smtClean="0">
                <a:sym typeface="Wingdings" panose="05000000000000000000" pitchFamily="2" charset="2"/>
              </a:rPr>
              <a:t> collective time steps</a:t>
            </a:r>
          </a:p>
          <a:p>
            <a:pPr marL="1371600" lvl="2" indent="-457200">
              <a:buFont typeface="Arial" panose="020B0604020202020204" pitchFamily="34" charset="0"/>
              <a:buChar char="•"/>
            </a:pPr>
            <a:r>
              <a:rPr lang="en-US" sz="1600" dirty="0" smtClean="0">
                <a:sym typeface="Wingdings" panose="05000000000000000000" pitchFamily="2" charset="2"/>
              </a:rPr>
              <a:t>Could </a:t>
            </a:r>
            <a:r>
              <a:rPr lang="en-US" sz="1600" dirty="0" err="1" smtClean="0">
                <a:sym typeface="Wingdings" panose="05000000000000000000" pitchFamily="2" charset="2"/>
              </a:rPr>
              <a:t>chen</a:t>
            </a:r>
            <a:r>
              <a:rPr lang="en-US" sz="1600" dirty="0" smtClean="0">
                <a:sym typeface="Wingdings" panose="05000000000000000000" pitchFamily="2" charset="2"/>
              </a:rPr>
              <a:t> get space regions?</a:t>
            </a:r>
          </a:p>
          <a:p>
            <a:pPr marL="1371600" lvl="2" indent="-457200">
              <a:buFont typeface="Arial" panose="020B0604020202020204" pitchFamily="34" charset="0"/>
              <a:buChar char="•"/>
            </a:pPr>
            <a:endParaRPr lang="en-US" sz="1600" dirty="0" smtClean="0"/>
          </a:p>
          <a:p>
            <a:pPr marL="457200" indent="-457200">
              <a:buAutoNum type="arabicPeriod"/>
            </a:pPr>
            <a:r>
              <a:rPr lang="en-US" sz="1600" b="1" dirty="0" smtClean="0"/>
              <a:t>Outlier candidates = unusual clusters, ex: with high average value </a:t>
            </a:r>
            <a:r>
              <a:rPr lang="en-US" sz="1600" b="1" dirty="0" smtClean="0">
                <a:sym typeface="Wingdings" panose="05000000000000000000" pitchFamily="2" charset="2"/>
              </a:rPr>
              <a:t> P1</a:t>
            </a:r>
            <a:endParaRPr lang="en-US" sz="1600" b="1" dirty="0" smtClean="0"/>
          </a:p>
          <a:p>
            <a:pPr marL="914400" lvl="1" indent="-457200">
              <a:buFont typeface="Arial" panose="020B0604020202020204" pitchFamily="34" charset="0"/>
              <a:buChar char="•"/>
            </a:pPr>
            <a:r>
              <a:rPr lang="en-US" sz="1600" dirty="0" smtClean="0"/>
              <a:t>Agrawal 2015: very basic application of the idea</a:t>
            </a:r>
          </a:p>
          <a:p>
            <a:pPr marL="914400" lvl="1" indent="-457200">
              <a:buFont typeface="Arial" panose="020B0604020202020204" pitchFamily="34" charset="0"/>
              <a:buChar char="•"/>
            </a:pPr>
            <a:r>
              <a:rPr lang="en-US" sz="1600" dirty="0" err="1" smtClean="0"/>
              <a:t>Telang</a:t>
            </a:r>
            <a:r>
              <a:rPr lang="en-US" sz="1600" dirty="0" smtClean="0"/>
              <a:t> 2014: homogeneous clustering and then statistical outlier testing of clusters</a:t>
            </a:r>
          </a:p>
          <a:p>
            <a:pPr marL="914400" lvl="1" indent="-457200">
              <a:buFont typeface="Arial" panose="020B0604020202020204" pitchFamily="34" charset="0"/>
              <a:buChar char="•"/>
            </a:pPr>
            <a:r>
              <a:rPr lang="en-US" sz="1600" dirty="0" err="1" smtClean="0"/>
              <a:t>Birant</a:t>
            </a:r>
            <a:r>
              <a:rPr lang="en-US" sz="1600" dirty="0" smtClean="0"/>
              <a:t> ST-DB-SCAN 2006 could be used</a:t>
            </a:r>
          </a:p>
          <a:p>
            <a:pPr marL="914400" lvl="1" indent="-457200">
              <a:buFont typeface="Arial" panose="020B0604020202020204" pitchFamily="34" charset="0"/>
              <a:buChar char="•"/>
            </a:pPr>
            <a:r>
              <a:rPr lang="en-US" sz="1600" dirty="0" smtClean="0"/>
              <a:t>No ‘contextual’ outlier, </a:t>
            </a:r>
            <a:r>
              <a:rPr lang="en-US" sz="1600" dirty="0" err="1" smtClean="0"/>
              <a:t>justs</a:t>
            </a:r>
            <a:r>
              <a:rPr lang="en-US" sz="1600" dirty="0" smtClean="0"/>
              <a:t> global outlier given threshold</a:t>
            </a:r>
          </a:p>
          <a:p>
            <a:pPr marL="1371600" lvl="2" indent="-457200">
              <a:buFont typeface="Arial" panose="020B0604020202020204" pitchFamily="34" charset="0"/>
              <a:buChar char="•"/>
            </a:pPr>
            <a:r>
              <a:rPr lang="en-US" sz="1600" dirty="0" smtClean="0"/>
              <a:t>Could it become contextual if threshold was local? in a given neighborhood?</a:t>
            </a:r>
          </a:p>
          <a:p>
            <a:pPr marL="1371600" lvl="2" indent="-457200">
              <a:buFont typeface="Arial" panose="020B0604020202020204" pitchFamily="34" charset="0"/>
              <a:buChar char="•"/>
            </a:pPr>
            <a:r>
              <a:rPr lang="en-US" sz="1600" dirty="0" smtClean="0"/>
              <a:t>Methods to process clusters: statistical test, comparison to baseline with TS analysis…</a:t>
            </a:r>
          </a:p>
          <a:p>
            <a:endParaRPr lang="en-US" sz="1600" dirty="0" smtClean="0"/>
          </a:p>
          <a:p>
            <a:pPr lvl="1"/>
            <a:r>
              <a:rPr lang="en-US" sz="1600" b="1" dirty="0"/>
              <a:t>Two dimensions of </a:t>
            </a:r>
            <a:r>
              <a:rPr lang="en-US" sz="1600" b="1" dirty="0" smtClean="0"/>
              <a:t>whole cluster OD </a:t>
            </a:r>
            <a:r>
              <a:rPr lang="en-US" sz="1600" b="1" dirty="0"/>
              <a:t>technique</a:t>
            </a:r>
          </a:p>
          <a:p>
            <a:pPr marL="1257300" lvl="2" indent="-342900">
              <a:buFont typeface="+mj-lt"/>
              <a:buAutoNum type="arabicPeriod"/>
            </a:pPr>
            <a:r>
              <a:rPr lang="en-US" sz="1600" dirty="0"/>
              <a:t>Compute clusters</a:t>
            </a:r>
          </a:p>
          <a:p>
            <a:pPr marL="1257300" lvl="2" indent="-342900">
              <a:buFont typeface="+mj-lt"/>
              <a:buAutoNum type="arabicPeriod"/>
            </a:pPr>
            <a:r>
              <a:rPr lang="en-US" sz="1600" dirty="0"/>
              <a:t>Assess cluster </a:t>
            </a:r>
            <a:r>
              <a:rPr lang="en-US" sz="1600" dirty="0" smtClean="0"/>
              <a:t>anomalousness</a:t>
            </a:r>
            <a:endParaRPr lang="en-US" sz="1600" dirty="0"/>
          </a:p>
          <a:p>
            <a:endParaRPr lang="en-US" sz="1600" dirty="0"/>
          </a:p>
          <a:p>
            <a:pPr marL="342900" indent="-342900">
              <a:buFont typeface="Wingdings" panose="05000000000000000000" pitchFamily="2" charset="2"/>
              <a:buChar char="à"/>
            </a:pPr>
            <a:r>
              <a:rPr lang="en-US" sz="1600" b="1" dirty="0" smtClean="0">
                <a:sym typeface="Wingdings" panose="05000000000000000000" pitchFamily="2" charset="2"/>
              </a:rPr>
              <a:t>Can a single method used in the two different ways depending on the parameters set?</a:t>
            </a:r>
          </a:p>
          <a:p>
            <a:pPr marL="800100" lvl="1" indent="-342900">
              <a:buFont typeface="Arial" panose="020B0604020202020204" pitchFamily="34" charset="0"/>
              <a:buChar char="•"/>
            </a:pPr>
            <a:r>
              <a:rPr lang="en-US" sz="1600" dirty="0" smtClean="0">
                <a:sym typeface="Wingdings" panose="05000000000000000000" pitchFamily="2" charset="2"/>
              </a:rPr>
              <a:t>In DBSCAN if delta epsilon (current value – </a:t>
            </a:r>
            <a:r>
              <a:rPr lang="en-US" sz="1600" dirty="0" err="1" smtClean="0">
                <a:sym typeface="Wingdings" panose="05000000000000000000" pitchFamily="2" charset="2"/>
              </a:rPr>
              <a:t>avg</a:t>
            </a:r>
            <a:r>
              <a:rPr lang="en-US" sz="1600" dirty="0" smtClean="0">
                <a:sym typeface="Wingdings" panose="05000000000000000000" pitchFamily="2" charset="2"/>
              </a:rPr>
              <a:t> cluster value) is high  maybe method 1</a:t>
            </a:r>
          </a:p>
          <a:p>
            <a:pPr marL="800100" lvl="1" indent="-342900">
              <a:buFont typeface="Arial" panose="020B0604020202020204" pitchFamily="34" charset="0"/>
              <a:buChar char="•"/>
            </a:pPr>
            <a:r>
              <a:rPr lang="en-US" sz="1600" dirty="0">
                <a:sym typeface="Wingdings" panose="05000000000000000000" pitchFamily="2" charset="2"/>
              </a:rPr>
              <a:t>In DBSCAN if delta epsilon </a:t>
            </a:r>
            <a:r>
              <a:rPr lang="en-US" sz="1600" dirty="0" smtClean="0">
                <a:sym typeface="Wingdings" panose="05000000000000000000" pitchFamily="2" charset="2"/>
              </a:rPr>
              <a:t>is low </a:t>
            </a:r>
            <a:r>
              <a:rPr lang="en-US" sz="1600" dirty="0">
                <a:sym typeface="Wingdings" panose="05000000000000000000" pitchFamily="2" charset="2"/>
              </a:rPr>
              <a:t> </a:t>
            </a:r>
            <a:r>
              <a:rPr lang="en-US" sz="1600" dirty="0" smtClean="0">
                <a:sym typeface="Wingdings" panose="05000000000000000000" pitchFamily="2" charset="2"/>
              </a:rPr>
              <a:t>many small clusters  maybe </a:t>
            </a:r>
            <a:r>
              <a:rPr lang="en-US" sz="1600" dirty="0">
                <a:sym typeface="Wingdings" panose="05000000000000000000" pitchFamily="2" charset="2"/>
              </a:rPr>
              <a:t>method </a:t>
            </a:r>
            <a:r>
              <a:rPr lang="en-US" sz="1600" dirty="0" smtClean="0">
                <a:sym typeface="Wingdings" panose="05000000000000000000" pitchFamily="2" charset="2"/>
              </a:rPr>
              <a:t>2</a:t>
            </a:r>
            <a:endParaRPr lang="en-US" sz="1600" dirty="0" smtClean="0"/>
          </a:p>
        </p:txBody>
      </p:sp>
      <p:sp>
        <p:nvSpPr>
          <p:cNvPr id="2" name="Rectangle 1"/>
          <p:cNvSpPr/>
          <p:nvPr/>
        </p:nvSpPr>
        <p:spPr>
          <a:xfrm>
            <a:off x="8648294" y="211692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491675" y="3000777"/>
            <a:ext cx="8665204" cy="27818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903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2</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485677" cy="5847755"/>
          </a:xfrm>
          <a:prstGeom prst="rect">
            <a:avLst/>
          </a:prstGeom>
          <a:noFill/>
        </p:spPr>
        <p:txBody>
          <a:bodyPr wrap="square" rtlCol="0">
            <a:spAutoFit/>
          </a:bodyPr>
          <a:lstStyle/>
          <a:p>
            <a:r>
              <a:rPr lang="en-US" sz="1100" b="1" dirty="0" err="1">
                <a:solidFill>
                  <a:srgbClr val="0070C0"/>
                </a:solidFill>
              </a:rPr>
              <a:t>Shekhar</a:t>
            </a:r>
            <a:r>
              <a:rPr lang="en-US" sz="1100" b="1" dirty="0">
                <a:solidFill>
                  <a:srgbClr val="0070C0"/>
                </a:solidFill>
              </a:rPr>
              <a:t> 2011: Patterns in spatial </a:t>
            </a:r>
            <a:r>
              <a:rPr lang="en-US" sz="1100" b="1" dirty="0" smtClean="0">
                <a:solidFill>
                  <a:srgbClr val="0070C0"/>
                </a:solidFill>
              </a:rPr>
              <a:t>data </a:t>
            </a:r>
            <a:r>
              <a:rPr lang="en-US" sz="1100" b="1" dirty="0" smtClean="0">
                <a:solidFill>
                  <a:srgbClr val="0070C0"/>
                </a:solidFill>
                <a:sym typeface="Wingdings" panose="05000000000000000000" pitchFamily="2" charset="2"/>
              </a:rPr>
              <a:t> P2</a:t>
            </a:r>
            <a:endParaRPr lang="en-US" sz="1100" b="1" dirty="0">
              <a:solidFill>
                <a:srgbClr val="0070C0"/>
              </a:solidFill>
            </a:endParaRPr>
          </a:p>
          <a:p>
            <a:pPr marL="800100" lvl="1" indent="-342900">
              <a:buFont typeface="Arial" panose="020B0604020202020204" pitchFamily="34" charset="0"/>
              <a:buChar char="•"/>
            </a:pPr>
            <a:r>
              <a:rPr lang="en-US" sz="1100" dirty="0">
                <a:sym typeface="Wingdings" panose="05000000000000000000" pitchFamily="2" charset="2"/>
              </a:rPr>
              <a:t>Wu W, Cheng X 2007 Localized outlying and boundary data detection in sensor </a:t>
            </a:r>
            <a:r>
              <a:rPr lang="en-US" sz="1100" dirty="0" smtClean="0">
                <a:sym typeface="Wingdings" panose="05000000000000000000" pitchFamily="2" charset="2"/>
              </a:rPr>
              <a:t>networks – P2</a:t>
            </a:r>
            <a:endParaRPr lang="en-US" sz="1100" dirty="0">
              <a:sym typeface="Wingdings" panose="05000000000000000000" pitchFamily="2" charset="2"/>
            </a:endParaRPr>
          </a:p>
          <a:p>
            <a:pPr marL="800100" lvl="1" indent="-342900">
              <a:buFont typeface="Arial" panose="020B0604020202020204" pitchFamily="34" charset="0"/>
              <a:buChar char="•"/>
            </a:pPr>
            <a:r>
              <a:rPr lang="en-US" sz="1100" dirty="0">
                <a:sym typeface="Wingdings" panose="05000000000000000000" pitchFamily="2" charset="2"/>
              </a:rPr>
              <a:t>Levine 2010 [96]: </a:t>
            </a:r>
            <a:r>
              <a:rPr lang="en-US" sz="1100" dirty="0" err="1">
                <a:sym typeface="Wingdings" panose="05000000000000000000" pitchFamily="2" charset="2"/>
              </a:rPr>
              <a:t>CrimeStat</a:t>
            </a:r>
            <a:r>
              <a:rPr lang="en-US" sz="1100" dirty="0">
                <a:sym typeface="Wingdings" panose="05000000000000000000" pitchFamily="2" charset="2"/>
              </a:rPr>
              <a:t> </a:t>
            </a:r>
            <a:r>
              <a:rPr lang="en-US" sz="1100" dirty="0" smtClean="0">
                <a:sym typeface="Wingdings" panose="05000000000000000000" pitchFamily="2" charset="2"/>
              </a:rPr>
              <a:t>paper – P2</a:t>
            </a:r>
            <a:endParaRPr lang="en-US" sz="1100" dirty="0">
              <a:sym typeface="Wingdings" panose="05000000000000000000" pitchFamily="2" charset="2"/>
            </a:endParaRPr>
          </a:p>
          <a:p>
            <a:pPr marL="742950" lvl="1" indent="-285750">
              <a:buFont typeface="Arial" panose="020B0604020202020204" pitchFamily="34" charset="0"/>
              <a:buChar char="•"/>
            </a:pPr>
            <a:r>
              <a:rPr lang="en-US" sz="1100" strike="sngStrike" dirty="0">
                <a:sym typeface="Wingdings" panose="05000000000000000000" pitchFamily="2" charset="2"/>
              </a:rPr>
              <a:t>Kang 2008 [120]: Discovering Flow anomalies: A SWEET </a:t>
            </a:r>
            <a:r>
              <a:rPr lang="en-US" sz="1100" strike="sngStrike" dirty="0" smtClean="0">
                <a:sym typeface="Wingdings" panose="05000000000000000000" pitchFamily="2" charset="2"/>
              </a:rPr>
              <a:t>approach </a:t>
            </a:r>
            <a:r>
              <a:rPr lang="en-US" sz="1100" b="1" dirty="0" smtClean="0">
                <a:sym typeface="Wingdings" panose="05000000000000000000" pitchFamily="2" charset="2"/>
              </a:rPr>
              <a:t> </a:t>
            </a:r>
            <a:r>
              <a:rPr lang="en-US" sz="1100" dirty="0" smtClean="0">
                <a:sym typeface="Wingdings" panose="05000000000000000000" pitchFamily="2" charset="2"/>
              </a:rPr>
              <a:t>only 2 sensors  OUT</a:t>
            </a:r>
            <a:endParaRPr lang="en-US" sz="1100" dirty="0">
              <a:sym typeface="Wingdings" panose="05000000000000000000" pitchFamily="2" charset="2"/>
            </a:endParaRPr>
          </a:p>
          <a:p>
            <a:pPr marL="742950" lvl="1" indent="-285750">
              <a:buFont typeface="Arial" panose="020B0604020202020204" pitchFamily="34" charset="0"/>
              <a:buChar char="•"/>
            </a:pPr>
            <a:r>
              <a:rPr lang="en-US" sz="1100" b="1" dirty="0" err="1">
                <a:sym typeface="Wingdings" panose="05000000000000000000" pitchFamily="2" charset="2"/>
              </a:rPr>
              <a:t>Franke</a:t>
            </a:r>
            <a:r>
              <a:rPr lang="en-US" sz="1100" b="1" dirty="0">
                <a:sym typeface="Wingdings" panose="05000000000000000000" pitchFamily="2" charset="2"/>
              </a:rPr>
              <a:t> 208 [121]: Detection and exploration of outlier regions in sensor data </a:t>
            </a:r>
            <a:r>
              <a:rPr lang="en-US" sz="1100" b="1" dirty="0" smtClean="0">
                <a:sym typeface="Wingdings" panose="05000000000000000000" pitchFamily="2" charset="2"/>
              </a:rPr>
              <a:t>streams  P1</a:t>
            </a:r>
            <a:endParaRPr lang="en-US" sz="1100" b="1" dirty="0">
              <a:sym typeface="Wingdings" panose="05000000000000000000" pitchFamily="2" charset="2"/>
            </a:endParaRPr>
          </a:p>
          <a:p>
            <a:pPr marL="742950" lvl="1" indent="-285750">
              <a:buFont typeface="Arial" panose="020B0604020202020204" pitchFamily="34" charset="0"/>
              <a:buChar char="•"/>
            </a:pPr>
            <a:r>
              <a:rPr lang="en-US" sz="1100" dirty="0" err="1">
                <a:sym typeface="Wingdings" panose="05000000000000000000" pitchFamily="2" charset="2"/>
              </a:rPr>
              <a:t>Elfeky</a:t>
            </a:r>
            <a:r>
              <a:rPr lang="en-US" sz="1100" dirty="0">
                <a:sym typeface="Wingdings" panose="05000000000000000000" pitchFamily="2" charset="2"/>
              </a:rPr>
              <a:t> 2006 [122]: Stagger: Periodicity mining of data streams using expanding sliding </a:t>
            </a:r>
            <a:r>
              <a:rPr lang="en-US" sz="1100" dirty="0" smtClean="0">
                <a:sym typeface="Wingdings" panose="05000000000000000000" pitchFamily="2" charset="2"/>
              </a:rPr>
              <a:t>windows – P2</a:t>
            </a:r>
            <a:endParaRPr lang="en-US" sz="1100" dirty="0">
              <a:sym typeface="Wingdings" panose="05000000000000000000" pitchFamily="2" charset="2"/>
            </a:endParaRPr>
          </a:p>
          <a:p>
            <a:pPr marL="742950" lvl="1" indent="-285750">
              <a:buFont typeface="Arial" panose="020B0604020202020204" pitchFamily="34" charset="0"/>
              <a:buChar char="•"/>
            </a:pPr>
            <a:r>
              <a:rPr lang="en-US" sz="1100" dirty="0" err="1"/>
              <a:t>Dey</a:t>
            </a:r>
            <a:r>
              <a:rPr lang="en-US" sz="1100" dirty="0"/>
              <a:t> 2009 [123]: Temporal Neighborhood Discovery Using Markov </a:t>
            </a:r>
            <a:r>
              <a:rPr lang="en-US" sz="1100" dirty="0" smtClean="0"/>
              <a:t>Models – P2</a:t>
            </a:r>
            <a:endParaRPr lang="en-US" sz="1100" dirty="0"/>
          </a:p>
          <a:p>
            <a:pPr marL="742950" lvl="1" indent="-285750">
              <a:buFont typeface="Arial" panose="020B0604020202020204" pitchFamily="34" charset="0"/>
              <a:buChar char="•"/>
            </a:pPr>
            <a:r>
              <a:rPr lang="en-US" sz="1100" b="1" dirty="0" err="1"/>
              <a:t>Janeja</a:t>
            </a:r>
            <a:r>
              <a:rPr lang="en-US" sz="1100" b="1" dirty="0"/>
              <a:t> 2010 [124]: Spatial neighborhood based anomaly detection in sensor </a:t>
            </a:r>
            <a:r>
              <a:rPr lang="en-US" sz="1100" b="1" dirty="0" smtClean="0"/>
              <a:t>datasets </a:t>
            </a:r>
            <a:r>
              <a:rPr lang="en-US" sz="1100" b="1" dirty="0" smtClean="0">
                <a:sym typeface="Wingdings" panose="05000000000000000000" pitchFamily="2" charset="2"/>
              </a:rPr>
              <a:t> P1</a:t>
            </a:r>
            <a:endParaRPr lang="en-US" sz="1100" b="1" dirty="0"/>
          </a:p>
          <a:p>
            <a:pPr marL="742950" lvl="1" indent="-285750">
              <a:buFont typeface="Arial" panose="020B0604020202020204" pitchFamily="34" charset="0"/>
              <a:buChar char="•"/>
            </a:pPr>
            <a:r>
              <a:rPr lang="en-US" sz="1100" dirty="0"/>
              <a:t>Shi L., </a:t>
            </a:r>
            <a:r>
              <a:rPr lang="en-US" sz="1100" dirty="0" err="1"/>
              <a:t>Janeja</a:t>
            </a:r>
            <a:r>
              <a:rPr lang="en-US" sz="1100" dirty="0"/>
              <a:t> 2009 [125]: Anomalous window discovery through scan statistics for linear intersecting paths (</a:t>
            </a:r>
            <a:r>
              <a:rPr lang="en-US" sz="1100" dirty="0" err="1"/>
              <a:t>sslip</a:t>
            </a:r>
            <a:r>
              <a:rPr lang="en-US" sz="1100" dirty="0" smtClean="0"/>
              <a:t>) – P2</a:t>
            </a:r>
          </a:p>
          <a:p>
            <a:pPr marL="285750" indent="-285750">
              <a:buFont typeface="Arial" panose="020B0604020202020204" pitchFamily="34" charset="0"/>
              <a:buChar char="•"/>
            </a:pPr>
            <a:endParaRPr lang="en-US" sz="1100" dirty="0"/>
          </a:p>
          <a:p>
            <a:r>
              <a:rPr lang="en-US" sz="1100" b="1" u="sng" dirty="0">
                <a:solidFill>
                  <a:srgbClr val="0070C0"/>
                </a:solidFill>
              </a:rPr>
              <a:t>Spatiotemporal data mining: issues, tasks and applications, Rao 2012</a:t>
            </a:r>
            <a:endParaRPr lang="en-US" sz="1100" b="1" dirty="0">
              <a:solidFill>
                <a:srgbClr val="0070C0"/>
              </a:solidFill>
              <a:sym typeface="Wingdings" panose="05000000000000000000" pitchFamily="2" charset="2"/>
            </a:endParaRPr>
          </a:p>
          <a:p>
            <a:pPr marL="742950" lvl="1" indent="-285750">
              <a:buFont typeface="Arial" panose="020B0604020202020204" pitchFamily="34" charset="0"/>
              <a:buChar char="•"/>
            </a:pPr>
            <a:r>
              <a:rPr lang="en-US" sz="1100" u="sng" dirty="0"/>
              <a:t>Han 2003: Mining Spatiotemporal Knowledge: Methodologies and Research Issues</a:t>
            </a:r>
            <a:r>
              <a:rPr lang="en-US" sz="1100" dirty="0"/>
              <a:t> </a:t>
            </a:r>
            <a:r>
              <a:rPr lang="en-US" sz="1100" dirty="0">
                <a:sym typeface="Wingdings" panose="05000000000000000000" pitchFamily="2" charset="2"/>
              </a:rPr>
              <a:t> check and out?</a:t>
            </a:r>
            <a:endParaRPr lang="en-US" sz="1100" dirty="0"/>
          </a:p>
          <a:p>
            <a:pPr marL="742950" lvl="1" indent="-285750">
              <a:buFont typeface="Arial" panose="020B0604020202020204" pitchFamily="34" charset="0"/>
              <a:buChar char="•"/>
            </a:pPr>
            <a:r>
              <a:rPr lang="en-US" sz="1100" dirty="0" err="1" smtClean="0"/>
              <a:t>Kalnis</a:t>
            </a:r>
            <a:r>
              <a:rPr lang="en-US" sz="1100" dirty="0" smtClean="0"/>
              <a:t> </a:t>
            </a:r>
            <a:r>
              <a:rPr lang="en-US" sz="1100" dirty="0"/>
              <a:t>2005: On Discovering Moving Clusters in ST Data </a:t>
            </a:r>
            <a:r>
              <a:rPr lang="en-US" sz="1100" dirty="0">
                <a:sym typeface="Wingdings" panose="05000000000000000000" pitchFamily="2" charset="2"/>
              </a:rPr>
              <a:t> density </a:t>
            </a:r>
            <a:r>
              <a:rPr lang="en-US" sz="1100" dirty="0" smtClean="0">
                <a:sym typeface="Wingdings" panose="05000000000000000000" pitchFamily="2" charset="2"/>
              </a:rPr>
              <a:t>clusters – P2</a:t>
            </a:r>
            <a:endParaRPr lang="en-US" sz="1100" dirty="0"/>
          </a:p>
          <a:p>
            <a:pPr marL="742950" lvl="1" indent="-285750">
              <a:buFont typeface="Arial" panose="020B0604020202020204" pitchFamily="34" charset="0"/>
              <a:buChar char="•"/>
            </a:pPr>
            <a:r>
              <a:rPr lang="en-US" sz="1100" strike="sngStrike" dirty="0"/>
              <a:t>Li 2010: Swarm: Mining Relaxed Temporal Moving Object Clusters </a:t>
            </a:r>
            <a:r>
              <a:rPr lang="en-US" sz="1100" dirty="0">
                <a:sym typeface="Wingdings" panose="05000000000000000000" pitchFamily="2" charset="2"/>
              </a:rPr>
              <a:t> </a:t>
            </a:r>
            <a:r>
              <a:rPr lang="en-US" sz="1100" dirty="0" smtClean="0">
                <a:sym typeface="Wingdings" panose="05000000000000000000" pitchFamily="2" charset="2"/>
              </a:rPr>
              <a:t>trajectory OUT</a:t>
            </a:r>
            <a:endParaRPr lang="en-US" sz="1100" dirty="0">
              <a:sym typeface="Wingdings" panose="05000000000000000000" pitchFamily="2" charset="2"/>
            </a:endParaRPr>
          </a:p>
          <a:p>
            <a:pPr marL="742950" lvl="1" indent="-285750">
              <a:buFont typeface="Arial" panose="020B0604020202020204" pitchFamily="34" charset="0"/>
              <a:buChar char="•"/>
            </a:pPr>
            <a:r>
              <a:rPr lang="en-US" sz="1100" dirty="0" err="1">
                <a:sym typeface="Wingdings" panose="05000000000000000000" pitchFamily="2" charset="2"/>
              </a:rPr>
              <a:t>Cai</a:t>
            </a:r>
            <a:r>
              <a:rPr lang="en-US" sz="1100" dirty="0">
                <a:sym typeface="Wingdings" panose="05000000000000000000" pitchFamily="2" charset="2"/>
              </a:rPr>
              <a:t> 2006: ST DM for Monitoring Ocean </a:t>
            </a:r>
            <a:r>
              <a:rPr lang="en-US" sz="1100" dirty="0" smtClean="0">
                <a:sym typeface="Wingdings" panose="05000000000000000000" pitchFamily="2" charset="2"/>
              </a:rPr>
              <a:t>Objects – P2 </a:t>
            </a:r>
            <a:endParaRPr lang="en-US" sz="1100" dirty="0">
              <a:sym typeface="Wingdings" panose="05000000000000000000" pitchFamily="2" charset="2"/>
            </a:endParaRPr>
          </a:p>
          <a:p>
            <a:pPr marL="742950" lvl="1" indent="-285750">
              <a:buFont typeface="Arial" panose="020B0604020202020204" pitchFamily="34" charset="0"/>
              <a:buChar char="•"/>
            </a:pPr>
            <a:r>
              <a:rPr lang="en-US" sz="1100" i="1" dirty="0" smtClean="0">
                <a:solidFill>
                  <a:srgbClr val="0070C0"/>
                </a:solidFill>
                <a:sym typeface="Wingdings" panose="05000000000000000000" pitchFamily="2" charset="2"/>
              </a:rPr>
              <a:t>Albanese 2011: A rough set approach to ST OD  specific point-OD framework but maybe applicable</a:t>
            </a:r>
          </a:p>
          <a:p>
            <a:pPr marL="1200150" lvl="2" indent="-285750">
              <a:buFont typeface="Arial" panose="020B0604020202020204" pitchFamily="34" charset="0"/>
              <a:buChar char="•"/>
            </a:pPr>
            <a:r>
              <a:rPr lang="en-US" sz="1100" i="1" dirty="0" smtClean="0">
                <a:solidFill>
                  <a:srgbClr val="0070C0"/>
                </a:solidFill>
                <a:sym typeface="Wingdings" panose="05000000000000000000" pitchFamily="2" charset="2"/>
              </a:rPr>
              <a:t>Zhang 2012: Statistical OD for Wireless sensor networks  specific point-OD framework but maybe applicable</a:t>
            </a:r>
          </a:p>
          <a:p>
            <a:pPr marL="742950" lvl="1" indent="-285750">
              <a:buFont typeface="Arial" panose="020B0604020202020204" pitchFamily="34" charset="0"/>
              <a:buChar char="•"/>
            </a:pPr>
            <a:r>
              <a:rPr lang="en-US" sz="1100" dirty="0" smtClean="0">
                <a:sym typeface="Wingdings" panose="05000000000000000000" pitchFamily="2" charset="2"/>
              </a:rPr>
              <a:t>Cheng 2006: Application of ST DM and Knowledge Discovery for Forest Fire Prevention – P2</a:t>
            </a:r>
            <a:endParaRPr lang="en-US" sz="1100" dirty="0" smtClean="0"/>
          </a:p>
          <a:p>
            <a:pPr marL="285750" indent="-285750">
              <a:buFont typeface="Arial" panose="020B0604020202020204" pitchFamily="34" charset="0"/>
              <a:buChar char="•"/>
            </a:pPr>
            <a:endParaRPr lang="en-US" sz="1100" dirty="0" smtClean="0"/>
          </a:p>
          <a:p>
            <a:pPr lvl="0"/>
            <a:r>
              <a:rPr lang="en-US" sz="1100" b="1" u="sng" dirty="0">
                <a:solidFill>
                  <a:srgbClr val="0070C0"/>
                </a:solidFill>
              </a:rPr>
              <a:t>Spatio-temporal clustering: a Survey, </a:t>
            </a:r>
            <a:r>
              <a:rPr lang="en-US" sz="1100" b="1" u="sng" dirty="0" err="1">
                <a:solidFill>
                  <a:srgbClr val="0070C0"/>
                </a:solidFill>
              </a:rPr>
              <a:t>Kisilevich</a:t>
            </a:r>
            <a:r>
              <a:rPr lang="en-US" sz="1100" b="1" u="sng" dirty="0">
                <a:solidFill>
                  <a:srgbClr val="0070C0"/>
                </a:solidFill>
              </a:rPr>
              <a:t> </a:t>
            </a:r>
            <a:r>
              <a:rPr lang="en-US" sz="1100" b="1" u="sng" dirty="0" smtClean="0">
                <a:solidFill>
                  <a:srgbClr val="0070C0"/>
                </a:solidFill>
              </a:rPr>
              <a:t>2010</a:t>
            </a:r>
            <a:r>
              <a:rPr lang="en-US" sz="1100" dirty="0" smtClean="0">
                <a:solidFill>
                  <a:srgbClr val="0070C0"/>
                </a:solidFill>
              </a:rPr>
              <a:t> </a:t>
            </a:r>
            <a:r>
              <a:rPr lang="en-US" sz="1100" b="1" i="1" dirty="0" smtClean="0">
                <a:sym typeface="Wingdings" panose="05000000000000000000" pitchFamily="2" charset="2"/>
              </a:rPr>
              <a:t> mostly on trajectories clustering but some interesting references</a:t>
            </a:r>
            <a:endParaRPr lang="en-US" sz="1100" b="1" u="sng" dirty="0"/>
          </a:p>
          <a:p>
            <a:pPr marL="685800" lvl="1" indent="-228600">
              <a:buFont typeface="Arial" panose="020B0604020202020204" pitchFamily="34" charset="0"/>
              <a:buChar char="•"/>
            </a:pPr>
            <a:r>
              <a:rPr lang="en-US" sz="1100" b="1" dirty="0"/>
              <a:t>Wang 2006: ST-DBSCAN &amp; ST-GRID clustering </a:t>
            </a:r>
            <a:r>
              <a:rPr lang="en-US" sz="1100" b="1" dirty="0" smtClean="0"/>
              <a:t>techniques </a:t>
            </a:r>
            <a:r>
              <a:rPr lang="en-US" sz="1100" b="1" dirty="0"/>
              <a:t>for analysis of seismic events </a:t>
            </a:r>
            <a:r>
              <a:rPr lang="en-US" sz="1100" b="1" dirty="0" smtClean="0"/>
              <a:t>sequences, gridding techniques too </a:t>
            </a:r>
            <a:r>
              <a:rPr lang="en-US" sz="1100" b="1" dirty="0" smtClean="0">
                <a:sym typeface="Wingdings" panose="05000000000000000000" pitchFamily="2" charset="2"/>
              </a:rPr>
              <a:t> P1</a:t>
            </a:r>
            <a:endParaRPr lang="en-US" sz="1100" b="1" dirty="0"/>
          </a:p>
          <a:p>
            <a:pPr marL="685800" lvl="1" indent="-228600">
              <a:buFont typeface="Arial" panose="020B0604020202020204" pitchFamily="34" charset="0"/>
              <a:buChar char="•"/>
            </a:pPr>
            <a:r>
              <a:rPr lang="en-US" sz="1100" dirty="0"/>
              <a:t>Ester 96: k-</a:t>
            </a:r>
            <a:r>
              <a:rPr lang="en-US" sz="1100" dirty="0" err="1"/>
              <a:t>dist</a:t>
            </a:r>
            <a:r>
              <a:rPr lang="en-US" sz="1100" dirty="0"/>
              <a:t> graph</a:t>
            </a:r>
          </a:p>
          <a:p>
            <a:pPr marL="685800" lvl="1" indent="-228600">
              <a:buFont typeface="Arial" panose="020B0604020202020204" pitchFamily="34" charset="0"/>
              <a:buChar char="•"/>
            </a:pPr>
            <a:r>
              <a:rPr lang="en-US" sz="1100" dirty="0"/>
              <a:t>Zhang </a:t>
            </a:r>
            <a:r>
              <a:rPr lang="en-US" sz="1100" dirty="0" smtClean="0"/>
              <a:t>2003 ??</a:t>
            </a:r>
          </a:p>
          <a:p>
            <a:pPr marL="685800" lvl="1" indent="-228600">
              <a:buFont typeface="Arial" panose="020B0604020202020204" pitchFamily="34" charset="0"/>
              <a:buChar char="•"/>
            </a:pPr>
            <a:r>
              <a:rPr lang="en-US" sz="1400" b="1" dirty="0" err="1" smtClean="0">
                <a:solidFill>
                  <a:srgbClr val="FF0000"/>
                </a:solidFill>
              </a:rPr>
              <a:t>Reades</a:t>
            </a:r>
            <a:r>
              <a:rPr lang="en-US" sz="1400" b="1" dirty="0" smtClean="0">
                <a:solidFill>
                  <a:srgbClr val="FF0000"/>
                </a:solidFill>
              </a:rPr>
              <a:t> 2007: </a:t>
            </a:r>
            <a:r>
              <a:rPr lang="en-US" sz="1400" b="1" dirty="0" err="1" smtClean="0">
                <a:solidFill>
                  <a:srgbClr val="FF0000"/>
                </a:solidFill>
              </a:rPr>
              <a:t>kmeans</a:t>
            </a:r>
            <a:r>
              <a:rPr lang="en-US" sz="1400" b="1" dirty="0" smtClean="0">
                <a:solidFill>
                  <a:srgbClr val="FF0000"/>
                </a:solidFill>
              </a:rPr>
              <a:t> to monitor urban activity through cellular network </a:t>
            </a:r>
            <a:r>
              <a:rPr lang="en-US" sz="1400" b="1" dirty="0" smtClean="0">
                <a:solidFill>
                  <a:srgbClr val="FF0000"/>
                </a:solidFill>
                <a:sym typeface="Wingdings" panose="05000000000000000000" pitchFamily="2" charset="2"/>
              </a:rPr>
              <a:t> P0</a:t>
            </a:r>
            <a:endParaRPr lang="en-US" sz="1400" b="1" dirty="0" smtClean="0">
              <a:solidFill>
                <a:srgbClr val="FF0000"/>
              </a:solidFill>
            </a:endParaRPr>
          </a:p>
          <a:p>
            <a:endParaRPr lang="en-US" sz="1100" b="1" dirty="0"/>
          </a:p>
          <a:p>
            <a:pPr lvl="0"/>
            <a:r>
              <a:rPr lang="en-US" sz="1100" u="sng" dirty="0" err="1">
                <a:solidFill>
                  <a:srgbClr val="0070C0"/>
                </a:solidFill>
              </a:rPr>
              <a:t>Tork</a:t>
            </a:r>
            <a:r>
              <a:rPr lang="en-US" sz="1100" u="sng" dirty="0">
                <a:solidFill>
                  <a:srgbClr val="0070C0"/>
                </a:solidFill>
              </a:rPr>
              <a:t> 2012: ST Clustering methods classification </a:t>
            </a:r>
            <a:r>
              <a:rPr lang="en-US" sz="1100" dirty="0">
                <a:sym typeface="Wingdings" panose="05000000000000000000" pitchFamily="2" charset="2"/>
              </a:rPr>
              <a:t>  </a:t>
            </a:r>
            <a:r>
              <a:rPr lang="en-US" sz="1100" dirty="0" smtClean="0">
                <a:sym typeface="Wingdings" panose="05000000000000000000" pitchFamily="2" charset="2"/>
              </a:rPr>
              <a:t>efficient classification of ST clustering</a:t>
            </a:r>
            <a:endParaRPr lang="en-US" sz="1100" dirty="0" smtClean="0"/>
          </a:p>
          <a:p>
            <a:pPr marL="228600" indent="-228600">
              <a:buFontTx/>
              <a:buAutoNum type="arabicPeriod" startAt="11"/>
            </a:pPr>
            <a:endParaRPr lang="en-US" sz="1100" dirty="0"/>
          </a:p>
          <a:p>
            <a:r>
              <a:rPr lang="en-US" sz="1100" u="sng" dirty="0"/>
              <a:t>MINING FREQUENT PATTERNS FROM SPATIO-TEMPORAL DATA SETS: A SURVEY, </a:t>
            </a:r>
            <a:r>
              <a:rPr lang="en-US" sz="1100" u="sng" dirty="0" err="1"/>
              <a:t>Sunhitha</a:t>
            </a:r>
            <a:r>
              <a:rPr lang="en-US" sz="1100" u="sng" dirty="0"/>
              <a:t> </a:t>
            </a:r>
            <a:r>
              <a:rPr lang="en-US" sz="1100" u="sng" dirty="0" smtClean="0"/>
              <a:t>2014 </a:t>
            </a:r>
            <a:r>
              <a:rPr lang="en-US" sz="1100" u="sng" dirty="0" smtClean="0">
                <a:sym typeface="Wingdings" panose="05000000000000000000" pitchFamily="2" charset="2"/>
              </a:rPr>
              <a:t> P2</a:t>
            </a:r>
            <a:endParaRPr lang="en-US" sz="1100" u="sng" dirty="0" smtClean="0"/>
          </a:p>
          <a:p>
            <a:pPr marL="228600" indent="-228600">
              <a:buFontTx/>
              <a:buAutoNum type="arabicPeriod" startAt="11"/>
            </a:pPr>
            <a:endParaRPr lang="en-US" sz="1100" b="1" u="sng" dirty="0"/>
          </a:p>
          <a:p>
            <a:r>
              <a:rPr lang="en-US" sz="1100" b="1" dirty="0" err="1"/>
              <a:t>M.Hemalatha.M</a:t>
            </a:r>
            <a:r>
              <a:rPr lang="en-US" sz="1100" b="1" dirty="0"/>
              <a:t>; Naga </a:t>
            </a:r>
            <a:r>
              <a:rPr lang="en-US" sz="1100" b="1" dirty="0" err="1"/>
              <a:t>Saranya.N</a:t>
            </a:r>
            <a:r>
              <a:rPr lang="en-US" sz="1100" b="1" dirty="0"/>
              <a:t>. A Recent Survey on Knowledge Discovery in Spatial Data </a:t>
            </a:r>
            <a:r>
              <a:rPr lang="en-US" sz="1100" b="1" dirty="0" smtClean="0"/>
              <a:t>Mining, 2011 </a:t>
            </a:r>
            <a:r>
              <a:rPr lang="en-US" sz="1100" b="1" dirty="0" smtClean="0">
                <a:sym typeface="Wingdings" panose="05000000000000000000" pitchFamily="2" charset="2"/>
              </a:rPr>
              <a:t> P1.5 quick </a:t>
            </a:r>
            <a:r>
              <a:rPr lang="en-US" sz="1100" b="1" dirty="0" err="1" smtClean="0">
                <a:sym typeface="Wingdings" panose="05000000000000000000" pitchFamily="2" charset="2"/>
              </a:rPr>
              <a:t>quick</a:t>
            </a:r>
            <a:r>
              <a:rPr lang="en-US" sz="1100" b="1" dirty="0" smtClean="0">
                <a:sym typeface="Wingdings" panose="05000000000000000000" pitchFamily="2" charset="2"/>
              </a:rPr>
              <a:t> check</a:t>
            </a:r>
            <a:endParaRPr lang="en-US" sz="1100" b="1" dirty="0"/>
          </a:p>
          <a:p>
            <a:endParaRPr lang="en-US" sz="1100" b="1" dirty="0" smtClean="0">
              <a:sym typeface="Wingdings" panose="05000000000000000000" pitchFamily="2" charset="2"/>
            </a:endParaRPr>
          </a:p>
          <a:p>
            <a:r>
              <a:rPr lang="en-US" sz="1100" b="1" dirty="0" err="1" smtClean="0">
                <a:sym typeface="Wingdings" panose="05000000000000000000" pitchFamily="2" charset="2"/>
              </a:rPr>
              <a:t>Tasarti</a:t>
            </a:r>
            <a:r>
              <a:rPr lang="en-US" sz="1100" b="1" dirty="0" smtClean="0">
                <a:sym typeface="Wingdings" panose="05000000000000000000" pitchFamily="2" charset="2"/>
              </a:rPr>
              <a:t> thesis  P1.5</a:t>
            </a:r>
            <a:endParaRPr lang="en-US" sz="1100" b="1" dirty="0">
              <a:sym typeface="Wingdings" panose="05000000000000000000" pitchFamily="2" charset="2"/>
            </a:endParaRPr>
          </a:p>
          <a:p>
            <a:endParaRPr lang="en-US" sz="1100" b="1" dirty="0">
              <a:sym typeface="Wingdings" panose="05000000000000000000" pitchFamily="2" charset="2"/>
            </a:endParaRPr>
          </a:p>
          <a:p>
            <a:r>
              <a:rPr lang="en-US" sz="1100" b="1" dirty="0" err="1">
                <a:sym typeface="Wingdings" panose="05000000000000000000" pitchFamily="2" charset="2"/>
              </a:rPr>
              <a:t>Chandola</a:t>
            </a:r>
            <a:r>
              <a:rPr lang="en-US" sz="1100" b="1" dirty="0">
                <a:sym typeface="Wingdings" panose="05000000000000000000" pitchFamily="2" charset="2"/>
              </a:rPr>
              <a:t> 2012: AD for temporal sequences: a </a:t>
            </a:r>
            <a:r>
              <a:rPr lang="en-US" sz="1100" b="1" dirty="0" smtClean="0">
                <a:sym typeface="Wingdings" panose="05000000000000000000" pitchFamily="2" charset="2"/>
              </a:rPr>
              <a:t>survey  P1.5</a:t>
            </a:r>
            <a:endParaRPr lang="en-US" sz="1100" b="1" dirty="0">
              <a:sym typeface="Wingdings" panose="05000000000000000000" pitchFamily="2" charset="2"/>
            </a:endParaRPr>
          </a:p>
        </p:txBody>
      </p:sp>
    </p:spTree>
    <p:extLst>
      <p:ext uri="{BB962C8B-B14F-4D97-AF65-F5344CB8AC3E}">
        <p14:creationId xmlns:p14="http://schemas.microsoft.com/office/powerpoint/2010/main" val="41735128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3</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713204" cy="3108543"/>
          </a:xfrm>
          <a:prstGeom prst="rect">
            <a:avLst/>
          </a:prstGeom>
          <a:noFill/>
        </p:spPr>
        <p:txBody>
          <a:bodyPr wrap="square" rtlCol="0">
            <a:spAutoFit/>
          </a:bodyPr>
          <a:lstStyle/>
          <a:p>
            <a:r>
              <a:rPr lang="en-US" sz="1100" dirty="0" smtClean="0">
                <a:solidFill>
                  <a:srgbClr val="0070C0"/>
                </a:solidFill>
              </a:rPr>
              <a:t>Spatio-Temporal </a:t>
            </a:r>
            <a:r>
              <a:rPr lang="en-US" sz="1100" dirty="0">
                <a:solidFill>
                  <a:srgbClr val="0070C0"/>
                </a:solidFill>
              </a:rPr>
              <a:t>Data Mining for Climate Data: Advances, Challenges, and Opportunities </a:t>
            </a:r>
            <a:r>
              <a:rPr lang="en-US" sz="1100" dirty="0" err="1">
                <a:solidFill>
                  <a:srgbClr val="0070C0"/>
                </a:solidFill>
              </a:rPr>
              <a:t>Faghmous</a:t>
            </a:r>
            <a:r>
              <a:rPr lang="en-US" sz="1100" dirty="0">
                <a:solidFill>
                  <a:srgbClr val="0070C0"/>
                </a:solidFill>
              </a:rPr>
              <a:t> </a:t>
            </a:r>
            <a:r>
              <a:rPr lang="en-US" sz="1100" dirty="0" smtClean="0">
                <a:solidFill>
                  <a:srgbClr val="0070C0"/>
                </a:solidFill>
              </a:rPr>
              <a:t>2013</a:t>
            </a:r>
            <a:r>
              <a:rPr lang="en-US" sz="1100" dirty="0" smtClean="0">
                <a:solidFill>
                  <a:srgbClr val="0070C0"/>
                </a:solidFill>
                <a:sym typeface="Wingdings" panose="05000000000000000000" pitchFamily="2" charset="2"/>
              </a:rPr>
              <a:t> </a:t>
            </a:r>
          </a:p>
          <a:p>
            <a:pPr marL="285750" indent="-285750">
              <a:buFont typeface="Arial" panose="020B0604020202020204" pitchFamily="34" charset="0"/>
              <a:buChar char="•"/>
            </a:pPr>
            <a:r>
              <a:rPr lang="en-US" sz="1100" b="1" dirty="0" err="1" smtClean="0">
                <a:sym typeface="Wingdings" panose="05000000000000000000" pitchFamily="2" charset="2"/>
              </a:rPr>
              <a:t>Barua</a:t>
            </a:r>
            <a:r>
              <a:rPr lang="en-US" sz="1100" b="1" dirty="0" smtClean="0">
                <a:sym typeface="Wingdings" panose="05000000000000000000" pitchFamily="2" charset="2"/>
              </a:rPr>
              <a:t> </a:t>
            </a:r>
            <a:r>
              <a:rPr lang="en-US" sz="1100" b="1" dirty="0">
                <a:sym typeface="Wingdings" panose="05000000000000000000" pitchFamily="2" charset="2"/>
              </a:rPr>
              <a:t>2007: Parallel wavelet transform for STOD in large </a:t>
            </a:r>
            <a:r>
              <a:rPr lang="en-US" sz="1100" b="1" dirty="0" err="1">
                <a:sym typeface="Wingdings" panose="05000000000000000000" pitchFamily="2" charset="2"/>
              </a:rPr>
              <a:t>meteo</a:t>
            </a:r>
            <a:r>
              <a:rPr lang="en-US" sz="1100" b="1" dirty="0">
                <a:sym typeface="Wingdings" panose="05000000000000000000" pitchFamily="2" charset="2"/>
              </a:rPr>
              <a:t> </a:t>
            </a:r>
            <a:r>
              <a:rPr lang="en-US" sz="1100" b="1" dirty="0" smtClean="0">
                <a:sym typeface="Wingdings" panose="05000000000000000000" pitchFamily="2" charset="2"/>
              </a:rPr>
              <a:t>data  P1</a:t>
            </a:r>
            <a:endParaRPr lang="en-US" sz="1100" b="1"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Camargo 2007: Cluster analysis of </a:t>
            </a:r>
            <a:r>
              <a:rPr lang="en-US" sz="1100" dirty="0" err="1">
                <a:sym typeface="Wingdings" panose="05000000000000000000" pitchFamily="2" charset="2"/>
              </a:rPr>
              <a:t>typhon</a:t>
            </a:r>
            <a:r>
              <a:rPr lang="en-US" sz="1100" dirty="0">
                <a:sym typeface="Wingdings" panose="05000000000000000000" pitchFamily="2" charset="2"/>
              </a:rPr>
              <a:t> </a:t>
            </a:r>
            <a:r>
              <a:rPr lang="en-US" sz="1100" dirty="0" smtClean="0">
                <a:sym typeface="Wingdings" panose="05000000000000000000" pitchFamily="2" charset="2"/>
              </a:rPr>
              <a:t>track  P2</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a:sym typeface="Wingdings" panose="05000000000000000000" pitchFamily="2" charset="2"/>
              </a:rPr>
              <a:t>Chandola</a:t>
            </a:r>
            <a:r>
              <a:rPr lang="en-US" sz="1100" dirty="0">
                <a:sym typeface="Wingdings" panose="05000000000000000000" pitchFamily="2" charset="2"/>
              </a:rPr>
              <a:t> 2012: AD for temporal sequences: a </a:t>
            </a:r>
            <a:r>
              <a:rPr lang="en-US" sz="1100" dirty="0" smtClean="0">
                <a:sym typeface="Wingdings" panose="05000000000000000000" pitchFamily="2" charset="2"/>
              </a:rPr>
              <a:t>survey  P1.5 quick check</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Fu 2012: Drought detection of the last century: An </a:t>
            </a:r>
            <a:r>
              <a:rPr lang="en-US" sz="1100" dirty="0" err="1">
                <a:sym typeface="Wingdings" panose="05000000000000000000" pitchFamily="2" charset="2"/>
              </a:rPr>
              <a:t>mrf</a:t>
            </a:r>
            <a:r>
              <a:rPr lang="en-US" sz="1100" dirty="0">
                <a:sym typeface="Wingdings" panose="05000000000000000000" pitchFamily="2" charset="2"/>
              </a:rPr>
              <a:t>-based </a:t>
            </a:r>
            <a:r>
              <a:rPr lang="en-US" sz="1100" dirty="0" smtClean="0">
                <a:sym typeface="Wingdings" panose="05000000000000000000" pitchFamily="2" charset="2"/>
              </a:rPr>
              <a:t>approach  P1.5</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Gaffney 2007: Probabilistic clustering of </a:t>
            </a:r>
            <a:r>
              <a:rPr lang="en-US" sz="1100" dirty="0" err="1">
                <a:sym typeface="Wingdings" panose="05000000000000000000" pitchFamily="2" charset="2"/>
              </a:rPr>
              <a:t>extratropical</a:t>
            </a:r>
            <a:r>
              <a:rPr lang="en-US" sz="1100" dirty="0">
                <a:sym typeface="Wingdings" panose="05000000000000000000" pitchFamily="2" charset="2"/>
              </a:rPr>
              <a:t> cyclones using </a:t>
            </a:r>
            <a:r>
              <a:rPr lang="en-US" sz="1100" dirty="0" smtClean="0">
                <a:sym typeface="Wingdings" panose="05000000000000000000" pitchFamily="2" charset="2"/>
              </a:rPr>
              <a:t>regression </a:t>
            </a:r>
            <a:r>
              <a:rPr lang="en-US" sz="1100" dirty="0">
                <a:sym typeface="Wingdings" panose="05000000000000000000" pitchFamily="2" charset="2"/>
              </a:rPr>
              <a:t>mixture </a:t>
            </a:r>
            <a:r>
              <a:rPr lang="en-US" sz="1100" dirty="0" smtClean="0">
                <a:sym typeface="Wingdings" panose="05000000000000000000" pitchFamily="2" charset="2"/>
              </a:rPr>
              <a:t>models  P2</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a:sym typeface="Wingdings" panose="05000000000000000000" pitchFamily="2" charset="2"/>
              </a:rPr>
              <a:t>Laxman</a:t>
            </a:r>
            <a:r>
              <a:rPr lang="en-US" sz="1100" dirty="0">
                <a:sym typeface="Wingdings" panose="05000000000000000000" pitchFamily="2" charset="2"/>
              </a:rPr>
              <a:t> 2006: A survey of temporal data </a:t>
            </a:r>
            <a:r>
              <a:rPr lang="en-US" sz="1100" dirty="0" smtClean="0">
                <a:sym typeface="Wingdings" panose="05000000000000000000" pitchFamily="2" charset="2"/>
              </a:rPr>
              <a:t>mining  P 1.5 quick check</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olidFill>
                  <a:srgbClr val="002060"/>
                </a:solidFill>
                <a:sym typeface="Wingdings" panose="05000000000000000000" pitchFamily="2" charset="2"/>
              </a:rPr>
              <a:t>McGuire 2010: ST neighborhood discovery for sensor </a:t>
            </a:r>
            <a:r>
              <a:rPr lang="en-US" sz="1100" dirty="0" smtClean="0">
                <a:solidFill>
                  <a:srgbClr val="002060"/>
                </a:solidFill>
                <a:sym typeface="Wingdings" panose="05000000000000000000" pitchFamily="2" charset="2"/>
              </a:rPr>
              <a:t>data  P1</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err="1">
                <a:sym typeface="Wingdings" panose="05000000000000000000" pitchFamily="2" charset="2"/>
              </a:rPr>
              <a:t>Laxman</a:t>
            </a:r>
            <a:r>
              <a:rPr lang="en-US" sz="1100" dirty="0">
                <a:sym typeface="Wingdings" panose="05000000000000000000" pitchFamily="2" charset="2"/>
              </a:rPr>
              <a:t> 2006: A survey of temporal data mining</a:t>
            </a:r>
          </a:p>
          <a:p>
            <a:endParaRPr lang="en-US" sz="1100" dirty="0" smtClean="0">
              <a:sym typeface="Wingdings" panose="05000000000000000000" pitchFamily="2" charset="2"/>
            </a:endParaRPr>
          </a:p>
          <a:p>
            <a:r>
              <a:rPr lang="en-US" sz="1100" dirty="0" smtClean="0">
                <a:sym typeface="Wingdings" panose="05000000000000000000" pitchFamily="2" charset="2"/>
              </a:rPr>
              <a:t>Kou 2006 Thesis: Abnormal pattern recognition in Spatial Data  seems to be a good survey on SOD, includes wavelets, image analysis, graph-based OD</a:t>
            </a:r>
          </a:p>
          <a:p>
            <a:endParaRPr lang="en-US" sz="1100" dirty="0">
              <a:sym typeface="Wingdings" panose="05000000000000000000" pitchFamily="2" charset="2"/>
            </a:endParaRPr>
          </a:p>
          <a:p>
            <a:r>
              <a:rPr lang="en-US" sz="1400" b="1" dirty="0" err="1">
                <a:solidFill>
                  <a:srgbClr val="FF0000"/>
                </a:solidFill>
                <a:sym typeface="Wingdings" panose="05000000000000000000" pitchFamily="2" charset="2"/>
              </a:rPr>
              <a:t>Schuber</a:t>
            </a:r>
            <a:r>
              <a:rPr lang="en-US" sz="1400" b="1" dirty="0">
                <a:solidFill>
                  <a:srgbClr val="FF0000"/>
                </a:solidFill>
                <a:sym typeface="Wingdings" panose="05000000000000000000" pitchFamily="2" charset="2"/>
              </a:rPr>
              <a:t> 2014: OD survey with STOD  </a:t>
            </a:r>
            <a:r>
              <a:rPr lang="en-US" sz="1400" b="1" dirty="0" smtClean="0">
                <a:solidFill>
                  <a:srgbClr val="FF0000"/>
                </a:solidFill>
                <a:sym typeface="Wingdings" panose="05000000000000000000" pitchFamily="2" charset="2"/>
              </a:rPr>
              <a:t>P0</a:t>
            </a:r>
          </a:p>
          <a:p>
            <a:endParaRPr lang="en-US" sz="1400" b="1" dirty="0">
              <a:solidFill>
                <a:srgbClr val="FF0000"/>
              </a:solidFill>
              <a:sym typeface="Wingdings" panose="05000000000000000000" pitchFamily="2" charset="2"/>
            </a:endParaRPr>
          </a:p>
          <a:p>
            <a:r>
              <a:rPr lang="en-US" sz="1400" b="1" dirty="0" err="1" smtClean="0">
                <a:solidFill>
                  <a:srgbClr val="FF0000"/>
                </a:solidFill>
                <a:sym typeface="Wingdings" panose="05000000000000000000" pitchFamily="2" charset="2"/>
              </a:rPr>
              <a:t>Sadik</a:t>
            </a:r>
            <a:r>
              <a:rPr lang="en-US" sz="1400" b="1" dirty="0" smtClean="0">
                <a:solidFill>
                  <a:srgbClr val="FF0000"/>
                </a:solidFill>
                <a:sym typeface="Wingdings" panose="05000000000000000000" pitchFamily="2" charset="2"/>
              </a:rPr>
              <a:t> 2013: Research issues in OD for data streams  P0</a:t>
            </a:r>
            <a:endParaRPr lang="en-US" sz="1400" b="1" dirty="0">
              <a:solidFill>
                <a:srgbClr val="FF0000"/>
              </a:solidFill>
              <a:sym typeface="Wingdings" panose="05000000000000000000" pitchFamily="2" charset="2"/>
            </a:endParaRPr>
          </a:p>
          <a:p>
            <a:endParaRPr lang="en-US" sz="1100" b="1" dirty="0"/>
          </a:p>
        </p:txBody>
      </p:sp>
    </p:spTree>
    <p:extLst>
      <p:ext uri="{BB962C8B-B14F-4D97-AF65-F5344CB8AC3E}">
        <p14:creationId xmlns:p14="http://schemas.microsoft.com/office/powerpoint/2010/main" val="27933753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Statistical OD</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974983"/>
            <a:ext cx="11485677" cy="4993675"/>
          </a:xfrm>
          <a:prstGeom prst="rect">
            <a:avLst/>
          </a:prstGeom>
          <a:noFill/>
        </p:spPr>
        <p:txBody>
          <a:bodyPr wrap="square" rtlCol="0">
            <a:spAutoFit/>
          </a:bodyPr>
          <a:lstStyle/>
          <a:p>
            <a:pPr marL="228600" indent="-228600">
              <a:buAutoNum type="arabicPeriod" startAt="5"/>
            </a:pPr>
            <a:endParaRPr lang="en-US" sz="1100" b="1" dirty="0">
              <a:sym typeface="Wingdings" panose="05000000000000000000" pitchFamily="2" charset="2"/>
            </a:endParaRPr>
          </a:p>
          <a:p>
            <a:r>
              <a:rPr lang="en-US" sz="1200" dirty="0">
                <a:solidFill>
                  <a:srgbClr val="0070C0"/>
                </a:solidFill>
              </a:rPr>
              <a:t>Pang 2013, On detection of emerging anomalous traffic patterns using </a:t>
            </a:r>
            <a:r>
              <a:rPr lang="en-US" sz="1200" dirty="0" err="1">
                <a:solidFill>
                  <a:srgbClr val="0070C0"/>
                </a:solidFill>
              </a:rPr>
              <a:t>gps</a:t>
            </a:r>
            <a:r>
              <a:rPr lang="en-US" sz="1200" dirty="0">
                <a:solidFill>
                  <a:srgbClr val="0070C0"/>
                </a:solidFill>
              </a:rPr>
              <a:t> data </a:t>
            </a:r>
            <a:r>
              <a:rPr lang="en-US" sz="1200" dirty="0">
                <a:sym typeface="Wingdings" panose="05000000000000000000" pitchFamily="2" charset="2"/>
              </a:rPr>
              <a:t> </a:t>
            </a:r>
            <a:r>
              <a:rPr lang="en-US" sz="1200" i="1" dirty="0">
                <a:sym typeface="Wingdings" panose="05000000000000000000" pitchFamily="2" charset="2"/>
              </a:rPr>
              <a:t>Very relevant</a:t>
            </a:r>
            <a:endParaRPr lang="en-US" sz="1200" dirty="0"/>
          </a:p>
          <a:p>
            <a:pPr marL="800100" lvl="1" indent="-342900">
              <a:buFont typeface="Arial" panose="020B0604020202020204" pitchFamily="34" charset="0"/>
              <a:buChar char="•"/>
            </a:pPr>
            <a:r>
              <a:rPr lang="en-US" sz="1100" dirty="0" smtClean="0">
                <a:solidFill>
                  <a:srgbClr val="0070C0"/>
                </a:solidFill>
                <a:sym typeface="Wingdings" panose="05000000000000000000" pitchFamily="2" charset="2"/>
              </a:rPr>
              <a:t>S</a:t>
            </a:r>
            <a:r>
              <a:rPr lang="en-US" sz="1100" dirty="0">
                <a:solidFill>
                  <a:srgbClr val="0070C0"/>
                </a:solidFill>
                <a:sym typeface="Wingdings" panose="05000000000000000000" pitchFamily="2" charset="2"/>
              </a:rPr>
              <a:t>. Chawla 2012: Inferring the root cause in road traffic anomalies</a:t>
            </a:r>
          </a:p>
          <a:p>
            <a:pPr marL="1257300" lvl="2" indent="-342900">
              <a:buFont typeface="Arial" panose="020B0604020202020204" pitchFamily="34" charset="0"/>
              <a:buChar char="•"/>
            </a:pPr>
            <a:r>
              <a:rPr lang="en-US" sz="1100" dirty="0" err="1">
                <a:solidFill>
                  <a:srgbClr val="0070C0"/>
                </a:solidFill>
                <a:sym typeface="Wingdings" panose="05000000000000000000" pitchFamily="2" charset="2"/>
              </a:rPr>
              <a:t>Brauckhoff</a:t>
            </a:r>
            <a:r>
              <a:rPr lang="en-US" sz="1100" dirty="0">
                <a:solidFill>
                  <a:srgbClr val="0070C0"/>
                </a:solidFill>
                <a:sym typeface="Wingdings" panose="05000000000000000000" pitchFamily="2" charset="2"/>
              </a:rPr>
              <a:t> 2009: Applying PCA for traffic anomaly detection  ++ to understand use of PCA on traffic anomaly </a:t>
            </a:r>
            <a:r>
              <a:rPr lang="en-US" sz="1100" dirty="0" smtClean="0">
                <a:solidFill>
                  <a:srgbClr val="0070C0"/>
                </a:solidFill>
                <a:sym typeface="Wingdings" panose="05000000000000000000" pitchFamily="2" charset="2"/>
              </a:rPr>
              <a:t>detection </a:t>
            </a:r>
          </a:p>
          <a:p>
            <a:pPr marL="1257300" lvl="2" indent="-342900">
              <a:buFont typeface="Arial" panose="020B0604020202020204" pitchFamily="34" charset="0"/>
              <a:buChar char="•"/>
            </a:pPr>
            <a:r>
              <a:rPr lang="en-US" sz="1100" dirty="0" smtClean="0">
                <a:sym typeface="Wingdings" panose="05000000000000000000" pitchFamily="2" charset="2"/>
              </a:rPr>
              <a:t>Ong </a:t>
            </a:r>
            <a:r>
              <a:rPr lang="en-US" sz="1100" dirty="0">
                <a:sym typeface="Wingdings" panose="05000000000000000000" pitchFamily="2" charset="2"/>
              </a:rPr>
              <a:t>2011: Traffic </a:t>
            </a:r>
            <a:r>
              <a:rPr lang="en-US" sz="1100" dirty="0" err="1">
                <a:sym typeface="Wingdings" panose="05000000000000000000" pitchFamily="2" charset="2"/>
              </a:rPr>
              <a:t>ja</a:t>
            </a:r>
            <a:r>
              <a:rPr lang="en-US" sz="1100" dirty="0">
                <a:sym typeface="Wingdings" panose="05000000000000000000" pitchFamily="2" charset="2"/>
              </a:rPr>
              <a:t> detection using flock </a:t>
            </a:r>
            <a:r>
              <a:rPr lang="en-US" sz="1100" dirty="0" smtClean="0">
                <a:sym typeface="Wingdings" panose="05000000000000000000" pitchFamily="2" charset="2"/>
              </a:rPr>
              <a:t>mining  P1.5</a:t>
            </a:r>
            <a:endParaRPr lang="en-US" sz="1100" dirty="0">
              <a:sym typeface="Wingdings" panose="05000000000000000000" pitchFamily="2" charset="2"/>
            </a:endParaRPr>
          </a:p>
          <a:p>
            <a:pPr marL="1257300" lvl="2" indent="-342900">
              <a:buFont typeface="Arial" panose="020B0604020202020204" pitchFamily="34" charset="0"/>
              <a:buChar char="•"/>
            </a:pPr>
            <a:r>
              <a:rPr lang="en-US" sz="1100" dirty="0">
                <a:solidFill>
                  <a:srgbClr val="0070C0"/>
                </a:solidFill>
                <a:sym typeface="Wingdings" panose="05000000000000000000" pitchFamily="2" charset="2"/>
              </a:rPr>
              <a:t>Pang 2011: On mining anomalous patterns in road traffic streams</a:t>
            </a:r>
            <a:r>
              <a:rPr lang="en-US" sz="1100" dirty="0">
                <a:sym typeface="Wingdings" panose="05000000000000000000" pitchFamily="2" charset="2"/>
              </a:rPr>
              <a:t>  //Pang 2013</a:t>
            </a:r>
          </a:p>
          <a:p>
            <a:pPr marL="800100" lvl="1" indent="-342900">
              <a:buFont typeface="Arial" panose="020B0604020202020204" pitchFamily="34" charset="0"/>
              <a:buChar char="•"/>
            </a:pPr>
            <a:r>
              <a:rPr lang="en-US" sz="1100" strike="sngStrike" dirty="0">
                <a:sym typeface="Wingdings" panose="05000000000000000000" pitchFamily="2" charset="2"/>
              </a:rPr>
              <a:t>Liu 2011: Discovering spatio-temporal causal interactions in traffic data </a:t>
            </a:r>
            <a:r>
              <a:rPr lang="en-US" sz="1100" strike="sngStrike" dirty="0" smtClean="0">
                <a:sym typeface="Wingdings" panose="05000000000000000000" pitchFamily="2" charset="2"/>
              </a:rPr>
              <a:t>streams</a:t>
            </a:r>
            <a:endParaRPr lang="en-US" sz="1100" strike="sngStrike" dirty="0">
              <a:sym typeface="Wingdings" panose="05000000000000000000" pitchFamily="2" charset="2"/>
            </a:endParaRPr>
          </a:p>
          <a:p>
            <a:pPr marL="800100" lvl="1" indent="-342900">
              <a:buFont typeface="Arial" panose="020B0604020202020204" pitchFamily="34" charset="0"/>
              <a:buChar char="•"/>
            </a:pPr>
            <a:r>
              <a:rPr lang="en-US" sz="1100" dirty="0" err="1">
                <a:sym typeface="Wingdings" panose="05000000000000000000" pitchFamily="2" charset="2"/>
              </a:rPr>
              <a:t>Zheng</a:t>
            </a:r>
            <a:r>
              <a:rPr lang="en-US" sz="1100" dirty="0">
                <a:sym typeface="Wingdings" panose="05000000000000000000" pitchFamily="2" charset="2"/>
              </a:rPr>
              <a:t> 2011: Urban computing with taxicabs</a:t>
            </a:r>
          </a:p>
          <a:p>
            <a:pPr marL="800100" lvl="1" indent="-342900">
              <a:buFont typeface="Arial" panose="020B0604020202020204" pitchFamily="34" charset="0"/>
              <a:buChar char="•"/>
            </a:pPr>
            <a:r>
              <a:rPr lang="en-US" sz="1100" dirty="0">
                <a:sym typeface="Wingdings" panose="05000000000000000000" pitchFamily="2" charset="2"/>
              </a:rPr>
              <a:t>(Wu 2009: LRT</a:t>
            </a:r>
            <a:r>
              <a:rPr lang="en-US" sz="1100" dirty="0" smtClean="0">
                <a:sym typeface="Wingdings" panose="05000000000000000000" pitchFamily="2" charset="2"/>
              </a:rPr>
              <a:t>)  P2</a:t>
            </a:r>
            <a:endParaRPr lang="en-US" sz="1100" dirty="0">
              <a:sym typeface="Wingdings" panose="05000000000000000000" pitchFamily="2" charset="2"/>
            </a:endParaRPr>
          </a:p>
          <a:p>
            <a:pPr marL="800100" lvl="1" indent="-342900">
              <a:buFont typeface="Arial" panose="020B0604020202020204" pitchFamily="34" charset="0"/>
              <a:buChar char="•"/>
            </a:pPr>
            <a:r>
              <a:rPr lang="en-US" sz="1100" dirty="0">
                <a:sym typeface="Wingdings" panose="05000000000000000000" pitchFamily="2" charset="2"/>
              </a:rPr>
              <a:t>Tango 2010: scan stat for emerging outbreaks, </a:t>
            </a:r>
            <a:r>
              <a:rPr lang="en-US" sz="1100" dirty="0" err="1">
                <a:sym typeface="Wingdings" panose="05000000000000000000" pitchFamily="2" charset="2"/>
              </a:rPr>
              <a:t>NegBin</a:t>
            </a:r>
            <a:r>
              <a:rPr lang="en-US" sz="1100" dirty="0">
                <a:sym typeface="Wingdings" panose="05000000000000000000" pitchFamily="2" charset="2"/>
              </a:rPr>
              <a:t> </a:t>
            </a:r>
            <a:r>
              <a:rPr lang="en-US" sz="1100" dirty="0" smtClean="0">
                <a:sym typeface="Wingdings" panose="05000000000000000000" pitchFamily="2" charset="2"/>
              </a:rPr>
              <a:t>model  P2</a:t>
            </a:r>
          </a:p>
          <a:p>
            <a:pPr marL="800100" lvl="1" indent="-342900">
              <a:buFont typeface="Arial" panose="020B0604020202020204" pitchFamily="34" charset="0"/>
              <a:buChar char="•"/>
            </a:pPr>
            <a:endParaRPr lang="en-US" sz="1100" b="1" dirty="0">
              <a:sym typeface="Wingdings" panose="05000000000000000000" pitchFamily="2" charset="2"/>
            </a:endParaRPr>
          </a:p>
          <a:p>
            <a:pPr lvl="0"/>
            <a:r>
              <a:rPr lang="en-US" sz="1100" dirty="0"/>
              <a:t>Blake 2016 – Fast Detection of Poliomyelitis Outbreaks </a:t>
            </a:r>
            <a:r>
              <a:rPr lang="en-US" sz="1100" dirty="0">
                <a:sym typeface="Wingdings" panose="05000000000000000000" pitchFamily="2" charset="2"/>
              </a:rPr>
              <a:t> mixed-effects ST statistical model: Poisson / </a:t>
            </a:r>
            <a:r>
              <a:rPr lang="en-US" sz="1100" dirty="0" err="1">
                <a:sym typeface="Wingdings" panose="05000000000000000000" pitchFamily="2" charset="2"/>
              </a:rPr>
              <a:t>NegBin</a:t>
            </a:r>
            <a:r>
              <a:rPr lang="en-US" sz="1100" dirty="0">
                <a:sym typeface="Wingdings" panose="05000000000000000000" pitchFamily="2" charset="2"/>
              </a:rPr>
              <a:t> distribution  / random walks / Bayesian framework with INLA package  </a:t>
            </a:r>
            <a:r>
              <a:rPr lang="en-US" sz="1100" dirty="0" smtClean="0">
                <a:sym typeface="Wingdings" panose="05000000000000000000" pitchFamily="2" charset="2"/>
              </a:rPr>
              <a:t>P2</a:t>
            </a:r>
            <a:endParaRPr lang="en-US" sz="1100" dirty="0">
              <a:sym typeface="Wingdings" panose="05000000000000000000" pitchFamily="2" charset="2"/>
            </a:endParaRPr>
          </a:p>
          <a:p>
            <a:pPr marL="342900" indent="-342900">
              <a:buFont typeface="Arial" panose="020B0604020202020204" pitchFamily="34" charset="0"/>
              <a:buChar char="•"/>
            </a:pPr>
            <a:endParaRPr lang="en-US" sz="1100" b="1" dirty="0"/>
          </a:p>
          <a:p>
            <a:r>
              <a:rPr lang="en-US" sz="1200" dirty="0" smtClean="0">
                <a:solidFill>
                  <a:srgbClr val="0070C0"/>
                </a:solidFill>
              </a:rPr>
              <a:t>Neill, </a:t>
            </a:r>
            <a:r>
              <a:rPr lang="en-US" sz="1200" dirty="0" err="1" smtClean="0">
                <a:solidFill>
                  <a:srgbClr val="0070C0"/>
                </a:solidFill>
              </a:rPr>
              <a:t>Kulldorff</a:t>
            </a:r>
            <a:endParaRPr lang="en-US" sz="1200" dirty="0">
              <a:solidFill>
                <a:srgbClr val="0070C0"/>
              </a:solidFill>
            </a:endParaRPr>
          </a:p>
          <a:p>
            <a:endParaRPr lang="en-US" sz="1100" dirty="0" smtClean="0"/>
          </a:p>
          <a:p>
            <a:pPr marL="0" lvl="1"/>
            <a:r>
              <a:rPr lang="en-US" sz="1200" dirty="0">
                <a:solidFill>
                  <a:srgbClr val="0070C0"/>
                </a:solidFill>
                <a:sym typeface="Wingdings" panose="05000000000000000000" pitchFamily="2" charset="2"/>
              </a:rPr>
              <a:t>Wu 2010 </a:t>
            </a:r>
            <a:r>
              <a:rPr lang="en-US" sz="1200" dirty="0" err="1">
                <a:solidFill>
                  <a:srgbClr val="0070C0"/>
                </a:solidFill>
                <a:sym typeface="Wingdings" panose="05000000000000000000" pitchFamily="2" charset="2"/>
              </a:rPr>
              <a:t>Outstrech</a:t>
            </a:r>
            <a:r>
              <a:rPr lang="en-US" sz="1200" dirty="0">
                <a:solidFill>
                  <a:srgbClr val="0070C0"/>
                </a:solidFill>
                <a:sym typeface="Wingdings" panose="05000000000000000000" pitchFamily="2" charset="2"/>
              </a:rPr>
              <a:t>: extension of spatial </a:t>
            </a:r>
            <a:r>
              <a:rPr lang="en-US" sz="1200" dirty="0" err="1">
                <a:solidFill>
                  <a:srgbClr val="0070C0"/>
                </a:solidFill>
                <a:sym typeface="Wingdings" panose="05000000000000000000" pitchFamily="2" charset="2"/>
              </a:rPr>
              <a:t>SaTScan</a:t>
            </a:r>
            <a:r>
              <a:rPr lang="en-US" sz="1200" dirty="0">
                <a:solidFill>
                  <a:srgbClr val="0070C0"/>
                </a:solidFill>
                <a:sym typeface="Wingdings" panose="05000000000000000000" pitchFamily="2" charset="2"/>
              </a:rPr>
              <a:t> – precipitation </a:t>
            </a:r>
            <a:r>
              <a:rPr lang="en-US" sz="1200" dirty="0" smtClean="0">
                <a:solidFill>
                  <a:srgbClr val="0070C0"/>
                </a:solidFill>
                <a:sym typeface="Wingdings" panose="05000000000000000000" pitchFamily="2" charset="2"/>
              </a:rPr>
              <a:t>data  </a:t>
            </a:r>
            <a:r>
              <a:rPr lang="en-US" sz="1200" dirty="0" err="1" smtClean="0">
                <a:solidFill>
                  <a:srgbClr val="0070C0"/>
                </a:solidFill>
                <a:sym typeface="Wingdings" panose="05000000000000000000" pitchFamily="2" charset="2"/>
              </a:rPr>
              <a:t>Kulldorff</a:t>
            </a:r>
            <a:r>
              <a:rPr lang="en-US" sz="1200" dirty="0" smtClean="0">
                <a:solidFill>
                  <a:srgbClr val="0070C0"/>
                </a:solidFill>
                <a:sym typeface="Wingdings" panose="05000000000000000000" pitchFamily="2" charset="2"/>
              </a:rPr>
              <a:t>-like</a:t>
            </a:r>
            <a:endParaRPr lang="en-US" sz="1200" dirty="0">
              <a:solidFill>
                <a:srgbClr val="0070C0"/>
              </a:solidFill>
              <a:sym typeface="Wingdings" panose="05000000000000000000" pitchFamily="2" charset="2"/>
            </a:endParaRPr>
          </a:p>
          <a:p>
            <a:pPr marL="742950" lvl="1" indent="-285750">
              <a:buFont typeface="Arial" panose="020B0604020202020204" pitchFamily="34" charset="0"/>
              <a:buChar char="•"/>
            </a:pPr>
            <a:r>
              <a:rPr lang="en-US" sz="1200" dirty="0" smtClean="0"/>
              <a:t>(</a:t>
            </a:r>
            <a:r>
              <a:rPr lang="en-US" sz="1200" dirty="0"/>
              <a:t>Agarwal 2006: Spatial Scan Statistics: Approximations and Performance Study </a:t>
            </a:r>
            <a:r>
              <a:rPr lang="en-US" sz="1200" dirty="0">
                <a:sym typeface="Wingdings" panose="05000000000000000000" pitchFamily="2" charset="2"/>
              </a:rPr>
              <a:t> approx.-grid and exact-grid derived from </a:t>
            </a:r>
            <a:r>
              <a:rPr lang="en-US" sz="1200" dirty="0" err="1">
                <a:sym typeface="Wingdings" panose="05000000000000000000" pitchFamily="2" charset="2"/>
              </a:rPr>
              <a:t>Kulldorff</a:t>
            </a:r>
            <a:r>
              <a:rPr lang="en-US" sz="1200" dirty="0" smtClean="0">
                <a:sym typeface="Wingdings" panose="05000000000000000000" pitchFamily="2" charset="2"/>
              </a:rPr>
              <a:t>)  P2</a:t>
            </a:r>
            <a:endParaRPr lang="en-US" sz="1200" dirty="0"/>
          </a:p>
          <a:p>
            <a:pPr marL="742950" lvl="1" indent="-285750">
              <a:buFont typeface="Arial" panose="020B0604020202020204" pitchFamily="34" charset="0"/>
              <a:buChar char="•"/>
            </a:pPr>
            <a:r>
              <a:rPr lang="en-US" sz="1200" dirty="0"/>
              <a:t>Ng 2001: Detecting Outliers from Large Datasets in Geographic Data Mining and Knowledge Discovery </a:t>
            </a:r>
            <a:r>
              <a:rPr lang="en-US" sz="1200" dirty="0">
                <a:sym typeface="Wingdings" panose="05000000000000000000" pitchFamily="2" charset="2"/>
              </a:rPr>
              <a:t></a:t>
            </a:r>
            <a:r>
              <a:rPr lang="en-US" sz="1200" dirty="0"/>
              <a:t> P2 only spatial</a:t>
            </a:r>
          </a:p>
          <a:p>
            <a:pPr marL="742950" lvl="1" indent="-285750">
              <a:buFont typeface="Arial" panose="020B0604020202020204" pitchFamily="34" charset="0"/>
              <a:buChar char="•"/>
            </a:pPr>
            <a:r>
              <a:rPr lang="en-US" sz="1200" b="1" dirty="0" err="1"/>
              <a:t>Iyengar</a:t>
            </a:r>
            <a:r>
              <a:rPr lang="en-US" sz="1200" b="1" dirty="0"/>
              <a:t> 2004: On Detecting Space-Time Clusters </a:t>
            </a:r>
            <a:r>
              <a:rPr lang="en-US" sz="1200" b="1" dirty="0">
                <a:sym typeface="Wingdings" panose="05000000000000000000" pitchFamily="2" charset="2"/>
              </a:rPr>
              <a:t> uses scan statistic on point data to find outlier clusters of </a:t>
            </a:r>
            <a:r>
              <a:rPr lang="en-US" sz="1200" b="1" dirty="0" smtClean="0">
                <a:sym typeface="Wingdings" panose="05000000000000000000" pitchFamily="2" charset="2"/>
              </a:rPr>
              <a:t>points  P1 but P2 if scan stat</a:t>
            </a:r>
            <a:endParaRPr lang="en-US" sz="1200" b="1" dirty="0"/>
          </a:p>
          <a:p>
            <a:endParaRPr lang="en-US" sz="1100" dirty="0" smtClean="0"/>
          </a:p>
          <a:p>
            <a:pPr marL="0" lvl="2"/>
            <a:r>
              <a:rPr lang="en-US" sz="1050" i="1" dirty="0">
                <a:solidFill>
                  <a:srgbClr val="0070C0"/>
                </a:solidFill>
                <a:sym typeface="Wingdings" panose="05000000000000000000" pitchFamily="2" charset="2"/>
              </a:rPr>
              <a:t>Zhang 2012: Statistical OD for Wireless sensor networks  specific point-OD framework but maybe applicable</a:t>
            </a:r>
          </a:p>
          <a:p>
            <a:endParaRPr lang="en-US" sz="1100" dirty="0"/>
          </a:p>
          <a:p>
            <a:r>
              <a:rPr lang="en-US" sz="1200" dirty="0" err="1" smtClean="0">
                <a:sym typeface="Wingdings" panose="05000000000000000000" pitchFamily="2" charset="2"/>
              </a:rPr>
              <a:t>Gao</a:t>
            </a:r>
            <a:r>
              <a:rPr lang="en-US" sz="1200" dirty="0" smtClean="0">
                <a:sym typeface="Wingdings" panose="05000000000000000000" pitchFamily="2" charset="2"/>
              </a:rPr>
              <a:t> 2013: Early detection if terrorism outbreaks using prospective space-time scan statistics</a:t>
            </a:r>
          </a:p>
          <a:p>
            <a:endParaRPr lang="en-US" sz="1200" dirty="0">
              <a:sym typeface="Wingdings" panose="05000000000000000000" pitchFamily="2" charset="2"/>
            </a:endParaRPr>
          </a:p>
          <a:p>
            <a:r>
              <a:rPr lang="en-US" sz="1200" b="1" dirty="0" smtClean="0">
                <a:sym typeface="Wingdings" panose="05000000000000000000" pitchFamily="2" charset="2"/>
              </a:rPr>
              <a:t>Rogers 2009: Detecting STOD with kernels and statistical testing  Maybe not statistical  P1</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dirty="0" err="1" smtClean="0">
                <a:sym typeface="Wingdings" panose="05000000000000000000" pitchFamily="2" charset="2"/>
              </a:rPr>
              <a:t>Abramovich</a:t>
            </a:r>
            <a:r>
              <a:rPr lang="en-US" sz="1200" dirty="0" smtClean="0">
                <a:sym typeface="Wingdings" panose="05000000000000000000" pitchFamily="2" charset="2"/>
              </a:rPr>
              <a:t> ~2010: Robust ST cluster analysis of disease  application of Tango 2008 // </a:t>
            </a:r>
            <a:r>
              <a:rPr lang="en-US" sz="1200" dirty="0" err="1" smtClean="0">
                <a:sym typeface="Wingdings" panose="05000000000000000000" pitchFamily="2" charset="2"/>
              </a:rPr>
              <a:t>Kulldorf</a:t>
            </a:r>
            <a:r>
              <a:rPr lang="en-US" sz="1200" dirty="0" smtClean="0">
                <a:sym typeface="Wingdings" panose="05000000000000000000" pitchFamily="2" charset="2"/>
              </a:rPr>
              <a:t>-Neill  P2</a:t>
            </a:r>
          </a:p>
          <a:p>
            <a:pPr marL="342900" indent="-342900">
              <a:buFontTx/>
              <a:buAutoNum type="arabicPeriod"/>
            </a:pPr>
            <a:endParaRPr lang="en-US" sz="1200" b="1" dirty="0" smtClean="0"/>
          </a:p>
        </p:txBody>
      </p:sp>
    </p:spTree>
    <p:extLst>
      <p:ext uri="{BB962C8B-B14F-4D97-AF65-F5344CB8AC3E}">
        <p14:creationId xmlns:p14="http://schemas.microsoft.com/office/powerpoint/2010/main" val="303551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Clustering &amp; OD Clustering</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008101"/>
            <a:ext cx="11485677" cy="5509200"/>
          </a:xfrm>
          <a:prstGeom prst="rect">
            <a:avLst/>
          </a:prstGeom>
          <a:noFill/>
        </p:spPr>
        <p:txBody>
          <a:bodyPr wrap="square" rtlCol="0">
            <a:spAutoFit/>
          </a:bodyPr>
          <a:lstStyle/>
          <a:p>
            <a:pPr marL="0" lvl="1"/>
            <a:r>
              <a:rPr lang="en-US" sz="1100" dirty="0">
                <a:solidFill>
                  <a:srgbClr val="0070C0"/>
                </a:solidFill>
              </a:rPr>
              <a:t>[123] </a:t>
            </a:r>
            <a:r>
              <a:rPr lang="en-US" sz="1100" dirty="0" err="1">
                <a:solidFill>
                  <a:srgbClr val="0070C0"/>
                </a:solidFill>
              </a:rPr>
              <a:t>Birant</a:t>
            </a:r>
            <a:r>
              <a:rPr lang="en-US" sz="1100" dirty="0">
                <a:solidFill>
                  <a:srgbClr val="0070C0"/>
                </a:solidFill>
              </a:rPr>
              <a:t> 2006, Spatio-temporal outlier detection in Large Databases with </a:t>
            </a:r>
            <a:r>
              <a:rPr lang="en-US" sz="1100" dirty="0" smtClean="0">
                <a:solidFill>
                  <a:srgbClr val="0070C0"/>
                </a:solidFill>
              </a:rPr>
              <a:t>DBSCAN</a:t>
            </a:r>
          </a:p>
          <a:p>
            <a:pPr marL="0" lvl="1"/>
            <a:endParaRPr lang="en-US" sz="1100" dirty="0">
              <a:solidFill>
                <a:srgbClr val="0070C0"/>
              </a:solidFill>
            </a:endParaRPr>
          </a:p>
          <a:p>
            <a:pPr marL="0" lvl="1"/>
            <a:r>
              <a:rPr lang="en-US" sz="1100" dirty="0" err="1">
                <a:solidFill>
                  <a:srgbClr val="0070C0"/>
                </a:solidFill>
              </a:rPr>
              <a:t>Birant</a:t>
            </a:r>
            <a:r>
              <a:rPr lang="en-US" sz="1100" dirty="0">
                <a:solidFill>
                  <a:srgbClr val="0070C0"/>
                </a:solidFill>
              </a:rPr>
              <a:t> 2006bm ST-DBSCAN</a:t>
            </a:r>
            <a:endParaRPr lang="en-US" sz="1100" dirty="0"/>
          </a:p>
          <a:p>
            <a:endParaRPr lang="en-US" sz="1100" b="1" dirty="0" smtClean="0"/>
          </a:p>
          <a:p>
            <a:pPr marL="0" lvl="1"/>
            <a:r>
              <a:rPr lang="en-US" sz="1100" strike="sngStrike" dirty="0" err="1"/>
              <a:t>Manso</a:t>
            </a:r>
            <a:r>
              <a:rPr lang="en-US" sz="1100" strike="sngStrike" dirty="0"/>
              <a:t> 2010: DB-</a:t>
            </a:r>
            <a:r>
              <a:rPr lang="en-US" sz="1100" strike="sngStrike" dirty="0" err="1"/>
              <a:t>SMoT</a:t>
            </a:r>
            <a:r>
              <a:rPr lang="en-US" sz="1100" strike="sngStrike" dirty="0"/>
              <a:t>: A Direction based Spatiotemporal Clustering Method </a:t>
            </a:r>
            <a:r>
              <a:rPr lang="en-US" sz="1100" dirty="0">
                <a:sym typeface="Wingdings" panose="05000000000000000000" pitchFamily="2" charset="2"/>
              </a:rPr>
              <a:t> trajectories</a:t>
            </a:r>
            <a:endParaRPr lang="en-US" sz="1100" dirty="0"/>
          </a:p>
          <a:p>
            <a:endParaRPr lang="en-US" sz="1100" b="1" dirty="0"/>
          </a:p>
          <a:p>
            <a:r>
              <a:rPr lang="en-US" sz="1100" b="1" dirty="0" err="1" smtClean="0">
                <a:solidFill>
                  <a:srgbClr val="0070C0"/>
                </a:solidFill>
              </a:rPr>
              <a:t>SpatioTemporal</a:t>
            </a:r>
            <a:r>
              <a:rPr lang="en-US" sz="1100" b="1" dirty="0" smtClean="0">
                <a:solidFill>
                  <a:srgbClr val="0070C0"/>
                </a:solidFill>
              </a:rPr>
              <a:t> </a:t>
            </a:r>
            <a:r>
              <a:rPr lang="en-US" sz="1100" b="1" dirty="0">
                <a:solidFill>
                  <a:srgbClr val="0070C0"/>
                </a:solidFill>
              </a:rPr>
              <a:t>Outlier Detection Technique, Agrawal 2015 </a:t>
            </a:r>
            <a:r>
              <a:rPr lang="en-US" sz="1100" b="1" dirty="0">
                <a:sym typeface="Wingdings" panose="05000000000000000000" pitchFamily="2" charset="2"/>
              </a:rPr>
              <a:t> </a:t>
            </a:r>
            <a:r>
              <a:rPr lang="en-US" sz="1100" b="1" dirty="0" smtClean="0">
                <a:sym typeface="Wingdings" panose="05000000000000000000" pitchFamily="2" charset="2"/>
              </a:rPr>
              <a:t>clustering and then OD with basic threshold-like criteria. Simple but ok</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dirty="0">
                <a:solidFill>
                  <a:srgbClr val="0070C0"/>
                </a:solidFill>
                <a:sym typeface="Wingdings" panose="05000000000000000000" pitchFamily="2" charset="2"/>
              </a:rPr>
              <a:t>Jiang 2008: Clustering-based OD method </a:t>
            </a:r>
            <a:endParaRPr lang="en-US" sz="1100" dirty="0" smtClean="0">
              <a:solidFill>
                <a:srgbClr val="0070C0"/>
              </a:solidFill>
              <a:sym typeface="Wingdings" panose="05000000000000000000" pitchFamily="2" charset="2"/>
            </a:endParaRPr>
          </a:p>
          <a:p>
            <a:pPr marL="628650" lvl="1" indent="-171450">
              <a:buFont typeface="Arial" panose="020B0604020202020204" pitchFamily="34" charset="0"/>
              <a:buChar char="•"/>
            </a:pPr>
            <a:r>
              <a:rPr lang="en-US" sz="1100" dirty="0" smtClean="0">
                <a:sym typeface="Wingdings" panose="05000000000000000000" pitchFamily="2" charset="2"/>
              </a:rPr>
              <a:t>Papadimitriou </a:t>
            </a:r>
            <a:r>
              <a:rPr lang="en-US" sz="1100" dirty="0">
                <a:sym typeface="Wingdings" panose="05000000000000000000" pitchFamily="2" charset="2"/>
              </a:rPr>
              <a:t>2003: Cross-Outlier detection, in ST Databases</a:t>
            </a:r>
          </a:p>
          <a:p>
            <a:endParaRPr lang="en-US" sz="1100" dirty="0"/>
          </a:p>
          <a:p>
            <a:r>
              <a:rPr lang="en-US" sz="1100" dirty="0" smtClean="0"/>
              <a:t>Fitrianah2015</a:t>
            </a:r>
            <a:r>
              <a:rPr lang="en-US" sz="1100" dirty="0"/>
              <a:t>: ST-AGRID – A ST grid density based Clustering &amp; </a:t>
            </a:r>
            <a:r>
              <a:rPr lang="en-US" sz="1100" dirty="0" err="1"/>
              <a:t>appli</a:t>
            </a:r>
            <a:r>
              <a:rPr lang="en-US" sz="1100" dirty="0"/>
              <a:t> Fishing Zones </a:t>
            </a:r>
            <a:r>
              <a:rPr lang="en-US" sz="1100" dirty="0">
                <a:sym typeface="Wingdings" panose="05000000000000000000" pitchFamily="2" charset="2"/>
              </a:rPr>
              <a:t> </a:t>
            </a:r>
            <a:r>
              <a:rPr lang="en-US" sz="1100" dirty="0" smtClean="0">
                <a:sym typeface="Wingdings" panose="05000000000000000000" pitchFamily="2" charset="2"/>
              </a:rPr>
              <a:t>P1.5</a:t>
            </a:r>
          </a:p>
          <a:p>
            <a:endParaRPr lang="en-US" sz="1100" dirty="0"/>
          </a:p>
          <a:p>
            <a:pPr lvl="0"/>
            <a:r>
              <a:rPr lang="en-US" sz="1100" dirty="0">
                <a:sym typeface="Wingdings" panose="05000000000000000000" pitchFamily="2" charset="2"/>
              </a:rPr>
              <a:t>Moore 2015: A ST Analysis of </a:t>
            </a:r>
            <a:r>
              <a:rPr lang="en-US" sz="1100" dirty="0" err="1">
                <a:sym typeface="Wingdings" panose="05000000000000000000" pitchFamily="2" charset="2"/>
              </a:rPr>
              <a:t>Hurriance</a:t>
            </a:r>
            <a:r>
              <a:rPr lang="en-US" sz="1100" dirty="0">
                <a:sym typeface="Wingdings" panose="05000000000000000000" pitchFamily="2" charset="2"/>
              </a:rPr>
              <a:t> </a:t>
            </a:r>
            <a:r>
              <a:rPr lang="en-US" sz="1100" dirty="0" err="1">
                <a:sym typeface="Wingdings" panose="05000000000000000000" pitchFamily="2" charset="2"/>
              </a:rPr>
              <a:t>Invan</a:t>
            </a:r>
            <a:r>
              <a:rPr lang="en-US" sz="1100" dirty="0">
                <a:sym typeface="Wingdings" panose="05000000000000000000" pitchFamily="2" charset="2"/>
              </a:rPr>
              <a:t> Tornado Clusters  more clustering than OD  </a:t>
            </a:r>
            <a:r>
              <a:rPr lang="en-US" sz="1100" dirty="0" smtClean="0">
                <a:sym typeface="Wingdings" panose="05000000000000000000" pitchFamily="2" charset="2"/>
              </a:rPr>
              <a:t>P2</a:t>
            </a:r>
          </a:p>
          <a:p>
            <a:pPr lvl="0"/>
            <a:endParaRPr lang="en-US" sz="1100" dirty="0">
              <a:sym typeface="Wingdings" panose="05000000000000000000" pitchFamily="2" charset="2"/>
            </a:endParaRPr>
          </a:p>
          <a:p>
            <a:pPr lvl="0"/>
            <a:r>
              <a:rPr lang="en-US" sz="1100" dirty="0" err="1">
                <a:sym typeface="Wingdings" panose="05000000000000000000" pitchFamily="2" charset="2"/>
              </a:rPr>
              <a:t>Nsoedie</a:t>
            </a:r>
            <a:r>
              <a:rPr lang="en-US" sz="1100" dirty="0">
                <a:sym typeface="Wingdings" panose="05000000000000000000" pitchFamily="2" charset="2"/>
              </a:rPr>
              <a:t> 2015: ST Clustering of </a:t>
            </a:r>
            <a:r>
              <a:rPr lang="en-US" sz="1100" dirty="0" err="1">
                <a:sym typeface="Wingdings" panose="05000000000000000000" pitchFamily="2" charset="2"/>
              </a:rPr>
              <a:t>Chikungunya</a:t>
            </a:r>
            <a:r>
              <a:rPr lang="en-US" sz="1100" dirty="0">
                <a:sym typeface="Wingdings" panose="05000000000000000000" pitchFamily="2" charset="2"/>
              </a:rPr>
              <a:t>  more clustering than OD  </a:t>
            </a:r>
            <a:r>
              <a:rPr lang="en-US" sz="1100" dirty="0" smtClean="0">
                <a:sym typeface="Wingdings" panose="05000000000000000000" pitchFamily="2" charset="2"/>
              </a:rPr>
              <a:t>P2</a:t>
            </a:r>
          </a:p>
          <a:p>
            <a:pPr lvl="0"/>
            <a:endParaRPr lang="en-US" sz="1100" dirty="0"/>
          </a:p>
          <a:p>
            <a:pPr lvl="0"/>
            <a:r>
              <a:rPr lang="en-US" sz="1100" dirty="0"/>
              <a:t>Pei 2010: Windowed NN method for mining ST clusters </a:t>
            </a:r>
            <a:r>
              <a:rPr lang="en-US" sz="1100" dirty="0">
                <a:sym typeface="Wingdings" panose="05000000000000000000" pitchFamily="2" charset="2"/>
              </a:rPr>
              <a:t> more clustering than OD  </a:t>
            </a:r>
            <a:r>
              <a:rPr lang="en-US" sz="1100" dirty="0" smtClean="0">
                <a:sym typeface="Wingdings" panose="05000000000000000000" pitchFamily="2" charset="2"/>
              </a:rPr>
              <a:t>P2</a:t>
            </a:r>
          </a:p>
          <a:p>
            <a:pPr marL="228600" lvl="0" indent="-228600">
              <a:buFontTx/>
              <a:buAutoNum type="arabicPeriod" startAt="8"/>
            </a:pPr>
            <a:endParaRPr lang="en-US" sz="1100" b="1" dirty="0">
              <a:sym typeface="Wingdings" panose="05000000000000000000" pitchFamily="2" charset="2"/>
            </a:endParaRPr>
          </a:p>
          <a:p>
            <a:r>
              <a:rPr lang="en-US" sz="1100" b="1" dirty="0">
                <a:solidFill>
                  <a:srgbClr val="0070C0"/>
                </a:solidFill>
              </a:rPr>
              <a:t>Spatiotemporal Outlier Detection: Did Buoys Tell Where the Hurricanes Were? Chen 2016</a:t>
            </a:r>
            <a:r>
              <a:rPr lang="en-US" sz="1100" b="1" dirty="0"/>
              <a:t> </a:t>
            </a:r>
            <a:r>
              <a:rPr lang="en-US" sz="1100" b="1" dirty="0">
                <a:sym typeface="Wingdings" panose="05000000000000000000" pitchFamily="2" charset="2"/>
              </a:rPr>
              <a:t> </a:t>
            </a:r>
            <a:r>
              <a:rPr lang="en-US" sz="1100" b="1" dirty="0" smtClean="0">
                <a:sym typeface="Wingdings" panose="05000000000000000000" pitchFamily="2" charset="2"/>
              </a:rPr>
              <a:t>relevant &amp; clear, Point collective-time OD, ST-LOF, outlier as unlabeled point, could be region?</a:t>
            </a:r>
          </a:p>
          <a:p>
            <a:pPr marL="628650" lvl="1" indent="-171450">
              <a:buFont typeface="Arial" panose="020B0604020202020204" pitchFamily="34" charset="0"/>
              <a:buChar char="•"/>
            </a:pPr>
            <a:r>
              <a:rPr lang="en-US" sz="1100" dirty="0" err="1" smtClean="0">
                <a:sym typeface="Wingdings" panose="05000000000000000000" pitchFamily="2" charset="2"/>
              </a:rPr>
              <a:t>Gao</a:t>
            </a:r>
            <a:r>
              <a:rPr lang="en-US" sz="1100" dirty="0" smtClean="0">
                <a:sym typeface="Wingdings" panose="05000000000000000000" pitchFamily="2" charset="2"/>
              </a:rPr>
              <a:t> </a:t>
            </a:r>
            <a:r>
              <a:rPr lang="en-US" sz="1100" dirty="0">
                <a:sym typeface="Wingdings" panose="05000000000000000000" pitchFamily="2" charset="2"/>
              </a:rPr>
              <a:t>2013: Early detection if terrorism outbreaks using prospective space-time scan statistics</a:t>
            </a:r>
          </a:p>
          <a:p>
            <a:pPr marL="628650" lvl="1" indent="-171450">
              <a:buFont typeface="Arial" panose="020B0604020202020204" pitchFamily="34" charset="0"/>
              <a:buChar char="•"/>
            </a:pPr>
            <a:r>
              <a:rPr lang="en-US" sz="1100" b="1" dirty="0">
                <a:sym typeface="Wingdings" panose="05000000000000000000" pitchFamily="2" charset="2"/>
              </a:rPr>
              <a:t>Rogers 2009: Detecting STOD with kernels and statistical testing  Maybe not </a:t>
            </a:r>
            <a:r>
              <a:rPr lang="en-US" sz="1100" b="1" dirty="0" smtClean="0">
                <a:sym typeface="Wingdings" panose="05000000000000000000" pitchFamily="2" charset="2"/>
              </a:rPr>
              <a:t>statistical  P1</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b="1" dirty="0" err="1">
                <a:sym typeface="Wingdings" panose="05000000000000000000" pitchFamily="2" charset="2"/>
              </a:rPr>
              <a:t>Buckeridge</a:t>
            </a:r>
            <a:r>
              <a:rPr lang="en-US" sz="1100" b="1" dirty="0">
                <a:sym typeface="Wingdings" panose="05000000000000000000" pitchFamily="2" charset="2"/>
              </a:rPr>
              <a:t> 2007: Outbreak detection through automated </a:t>
            </a:r>
            <a:r>
              <a:rPr lang="en-US" sz="1100" b="1" dirty="0" smtClean="0">
                <a:sym typeface="Wingdings" panose="05000000000000000000" pitchFamily="2" charset="2"/>
              </a:rPr>
              <a:t>surveillance  P1</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b="1" dirty="0" err="1">
                <a:sym typeface="Wingdings" panose="05000000000000000000" pitchFamily="2" charset="2"/>
              </a:rPr>
              <a:t>Duggimpudi</a:t>
            </a:r>
            <a:r>
              <a:rPr lang="en-US" sz="1100" b="1" dirty="0">
                <a:sym typeface="Wingdings" panose="05000000000000000000" pitchFamily="2" charset="2"/>
              </a:rPr>
              <a:t> 2016: A Parallelized DM approach for STOD  </a:t>
            </a:r>
            <a:r>
              <a:rPr lang="en-US" sz="1100" b="1" dirty="0" smtClean="0">
                <a:sym typeface="Wingdings" panose="05000000000000000000" pitchFamily="2" charset="2"/>
              </a:rPr>
              <a:t>ST-LDBCAN  P1</a:t>
            </a:r>
            <a:endParaRPr lang="en-US" sz="1100" b="1" dirty="0">
              <a:sym typeface="Wingdings" panose="05000000000000000000" pitchFamily="2" charset="2"/>
            </a:endParaRPr>
          </a:p>
          <a:p>
            <a:pPr marL="228600" indent="-228600">
              <a:buFontTx/>
              <a:buAutoNum type="arabicPeriod" startAt="5"/>
            </a:pPr>
            <a:endParaRPr lang="en-US" sz="1100" dirty="0"/>
          </a:p>
          <a:p>
            <a:r>
              <a:rPr lang="en-US" sz="1100" dirty="0">
                <a:solidFill>
                  <a:srgbClr val="0070C0"/>
                </a:solidFill>
              </a:rPr>
              <a:t>Detecting localized homogeneous anomalies over spatio-temporal data, </a:t>
            </a:r>
            <a:r>
              <a:rPr lang="en-US" sz="1100" dirty="0" err="1">
                <a:solidFill>
                  <a:srgbClr val="0070C0"/>
                </a:solidFill>
              </a:rPr>
              <a:t>Telang</a:t>
            </a:r>
            <a:r>
              <a:rPr lang="en-US" sz="1100" dirty="0">
                <a:solidFill>
                  <a:srgbClr val="0070C0"/>
                </a:solidFill>
              </a:rPr>
              <a:t> 2014 </a:t>
            </a:r>
            <a:r>
              <a:rPr lang="en-US" sz="1100" b="1" dirty="0">
                <a:sym typeface="Wingdings" panose="05000000000000000000" pitchFamily="2" charset="2"/>
              </a:rPr>
              <a:t> </a:t>
            </a:r>
            <a:r>
              <a:rPr lang="en-US" sz="1100" b="1" dirty="0" smtClean="0">
                <a:sym typeface="Wingdings" panose="05000000000000000000" pitchFamily="2" charset="2"/>
              </a:rPr>
              <a:t>Excellent, detect homogeneous regions with clustering and asses anomalousness with statistical test</a:t>
            </a:r>
          </a:p>
          <a:p>
            <a:endParaRPr lang="en-US" sz="1100" b="1" dirty="0"/>
          </a:p>
          <a:p>
            <a:r>
              <a:rPr lang="en-US" sz="1100" dirty="0" smtClean="0">
                <a:sym typeface="Wingdings" panose="05000000000000000000" pitchFamily="2" charset="2"/>
              </a:rPr>
              <a:t>Camargo </a:t>
            </a:r>
            <a:r>
              <a:rPr lang="en-US" sz="1100" dirty="0">
                <a:sym typeface="Wingdings" panose="05000000000000000000" pitchFamily="2" charset="2"/>
              </a:rPr>
              <a:t>2007: Cluster analysis of </a:t>
            </a:r>
            <a:r>
              <a:rPr lang="en-US" sz="1100" dirty="0" err="1">
                <a:sym typeface="Wingdings" panose="05000000000000000000" pitchFamily="2" charset="2"/>
              </a:rPr>
              <a:t>typhon</a:t>
            </a:r>
            <a:r>
              <a:rPr lang="en-US" sz="1100" dirty="0">
                <a:sym typeface="Wingdings" panose="05000000000000000000" pitchFamily="2" charset="2"/>
              </a:rPr>
              <a:t> </a:t>
            </a:r>
            <a:r>
              <a:rPr lang="en-US" sz="1100" dirty="0" smtClean="0">
                <a:sym typeface="Wingdings" panose="05000000000000000000" pitchFamily="2" charset="2"/>
              </a:rPr>
              <a:t>track  out if moving objects</a:t>
            </a:r>
          </a:p>
          <a:p>
            <a:endParaRPr lang="en-US" sz="1100" dirty="0" smtClean="0">
              <a:sym typeface="Wingdings" panose="05000000000000000000" pitchFamily="2" charset="2"/>
            </a:endParaRPr>
          </a:p>
          <a:p>
            <a:r>
              <a:rPr lang="en-US" sz="1100" dirty="0" smtClean="0">
                <a:solidFill>
                  <a:srgbClr val="0070C0"/>
                </a:solidFill>
                <a:sym typeface="Wingdings" panose="05000000000000000000" pitchFamily="2" charset="2"/>
              </a:rPr>
              <a:t>Jiang 2008: Clustering-based Outlier Detection Method </a:t>
            </a:r>
            <a:r>
              <a:rPr lang="en-US" sz="1100" dirty="0" smtClean="0">
                <a:sym typeface="Wingdings" panose="05000000000000000000" pitchFamily="2" charset="2"/>
              </a:rPr>
              <a:t> general framework for identifying whole cluster outlier with LOF</a:t>
            </a:r>
          </a:p>
          <a:p>
            <a:endParaRPr lang="en-US" sz="1100" dirty="0" smtClean="0">
              <a:sym typeface="Wingdings" panose="05000000000000000000" pitchFamily="2" charset="2"/>
            </a:endParaRPr>
          </a:p>
          <a:p>
            <a:r>
              <a:rPr lang="en-US" sz="1100" dirty="0" err="1" smtClean="0">
                <a:sym typeface="Wingdings" panose="05000000000000000000" pitchFamily="2" charset="2"/>
              </a:rPr>
              <a:t>Duan</a:t>
            </a:r>
            <a:r>
              <a:rPr lang="en-US" sz="1100" dirty="0" smtClean="0">
                <a:sym typeface="Wingdings" panose="05000000000000000000" pitchFamily="2" charset="2"/>
              </a:rPr>
              <a:t> 2009: Cluster-based outlier detection  ST?</a:t>
            </a:r>
          </a:p>
          <a:p>
            <a:endParaRPr lang="en-US" sz="1100" dirty="0">
              <a:sym typeface="Wingdings" panose="05000000000000000000" pitchFamily="2" charset="2"/>
            </a:endParaRPr>
          </a:p>
        </p:txBody>
      </p:sp>
    </p:spTree>
    <p:extLst>
      <p:ext uri="{BB962C8B-B14F-4D97-AF65-F5344CB8AC3E}">
        <p14:creationId xmlns:p14="http://schemas.microsoft.com/office/powerpoint/2010/main" val="4263521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Clustering &amp; OD Clustering - 2</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008101"/>
            <a:ext cx="11485677" cy="2292935"/>
          </a:xfrm>
          <a:prstGeom prst="rect">
            <a:avLst/>
          </a:prstGeom>
          <a:noFill/>
        </p:spPr>
        <p:txBody>
          <a:bodyPr wrap="square" rtlCol="0">
            <a:spAutoFit/>
          </a:bodyPr>
          <a:lstStyle/>
          <a:p>
            <a:r>
              <a:rPr lang="en-US" sz="1100" dirty="0" err="1" smtClean="0">
                <a:solidFill>
                  <a:srgbClr val="0070C0"/>
                </a:solidFill>
                <a:sym typeface="Wingdings" panose="05000000000000000000" pitchFamily="2" charset="2"/>
              </a:rPr>
              <a:t>Koupale</a:t>
            </a:r>
            <a:r>
              <a:rPr lang="en-US" sz="1100" dirty="0" smtClean="0">
                <a:solidFill>
                  <a:srgbClr val="0070C0"/>
                </a:solidFill>
                <a:sym typeface="Wingdings" panose="05000000000000000000" pitchFamily="2" charset="2"/>
              </a:rPr>
              <a:t> 2013: OD in stream data by clustering Method </a:t>
            </a:r>
            <a:r>
              <a:rPr lang="en-US" sz="1100" dirty="0" smtClean="0">
                <a:sym typeface="Wingdings" panose="05000000000000000000" pitchFamily="2" charset="2"/>
              </a:rPr>
              <a:t> basic k-means + OD, unclear, very bad English, clustering on univariate individual stream  useful for parallel monitoring?</a:t>
            </a:r>
          </a:p>
          <a:p>
            <a:endParaRPr lang="en-US" sz="1100" dirty="0" smtClean="0">
              <a:sym typeface="Wingdings" panose="05000000000000000000" pitchFamily="2" charset="2"/>
            </a:endParaRPr>
          </a:p>
          <a:p>
            <a:r>
              <a:rPr lang="en-US" sz="1100" dirty="0" smtClean="0">
                <a:sym typeface="Wingdings" panose="05000000000000000000" pitchFamily="2" charset="2"/>
              </a:rPr>
              <a:t>Bansal 2013: Differentiate Clustering Approaches for OD  ST?</a:t>
            </a:r>
            <a:endParaRPr lang="en-US" sz="1100" dirty="0">
              <a:sym typeface="Wingdings" panose="05000000000000000000" pitchFamily="2" charset="2"/>
            </a:endParaRPr>
          </a:p>
          <a:p>
            <a:endParaRPr lang="en-US" sz="1100" dirty="0" smtClean="0">
              <a:sym typeface="Wingdings" panose="05000000000000000000" pitchFamily="2" charset="2"/>
            </a:endParaRPr>
          </a:p>
          <a:p>
            <a:r>
              <a:rPr lang="en-US" sz="1100" dirty="0" err="1" smtClean="0">
                <a:sym typeface="Wingdings" panose="05000000000000000000" pitchFamily="2" charset="2"/>
              </a:rPr>
              <a:t>Izakian</a:t>
            </a:r>
            <a:r>
              <a:rPr lang="en-US" sz="1100" dirty="0" smtClean="0">
                <a:sym typeface="Wingdings" panose="05000000000000000000" pitchFamily="2" charset="2"/>
              </a:rPr>
              <a:t> 2014 thesis: Cluster-Centric AD and Characterization in Spatial Time Series</a:t>
            </a:r>
          </a:p>
          <a:p>
            <a:endParaRPr lang="en-US" sz="1100" dirty="0">
              <a:sym typeface="Wingdings" panose="05000000000000000000" pitchFamily="2" charset="2"/>
            </a:endParaRPr>
          </a:p>
          <a:p>
            <a:r>
              <a:rPr lang="en-US" sz="1100" dirty="0" err="1" smtClean="0">
                <a:sym typeface="Wingdings" panose="05000000000000000000" pitchFamily="2" charset="2"/>
              </a:rPr>
              <a:t>Sedaghat</a:t>
            </a:r>
            <a:r>
              <a:rPr lang="en-US" sz="1100" dirty="0" smtClean="0">
                <a:sym typeface="Wingdings" panose="05000000000000000000" pitchFamily="2" charset="2"/>
              </a:rPr>
              <a:t> 2013: Detection STO in </a:t>
            </a:r>
            <a:r>
              <a:rPr lang="en-US" sz="1100" dirty="0" err="1" smtClean="0">
                <a:sym typeface="Wingdings" panose="05000000000000000000" pitchFamily="2" charset="2"/>
              </a:rPr>
              <a:t>crowdsourced</a:t>
            </a:r>
            <a:r>
              <a:rPr lang="en-US" sz="1100" dirty="0" smtClean="0">
                <a:sym typeface="Wingdings" panose="05000000000000000000" pitchFamily="2" charset="2"/>
              </a:rPr>
              <a:t> bathymetry data  LOF + DBSCAN to find ST clusters of anomalous measures &amp; other spatial autocorrelation method  check</a:t>
            </a:r>
          </a:p>
          <a:p>
            <a:endParaRPr lang="en-US" sz="1100" dirty="0">
              <a:sym typeface="Wingdings" panose="05000000000000000000" pitchFamily="2" charset="2"/>
            </a:endParaRPr>
          </a:p>
          <a:p>
            <a:r>
              <a:rPr lang="en-US" sz="1100" dirty="0" err="1" smtClean="0">
                <a:sym typeface="Wingdings" panose="05000000000000000000" pitchFamily="2" charset="2"/>
              </a:rPr>
              <a:t>Pilz</a:t>
            </a:r>
            <a:r>
              <a:rPr lang="en-US" sz="1100" dirty="0" smtClean="0">
                <a:sym typeface="Wingdings" panose="05000000000000000000" pitchFamily="2" charset="2"/>
              </a:rPr>
              <a:t> 2009: ST Clustering of Monitoring Network  Detect homogeneous climate ST clusters in Pakistan. Problem: only abstract available on Internet</a:t>
            </a:r>
          </a:p>
          <a:p>
            <a:endParaRPr lang="en-US" sz="1100" dirty="0">
              <a:sym typeface="Wingdings" panose="05000000000000000000" pitchFamily="2" charset="2"/>
            </a:endParaRPr>
          </a:p>
          <a:p>
            <a:r>
              <a:rPr lang="en-US" sz="1100" dirty="0" err="1" smtClean="0">
                <a:sym typeface="Wingdings" panose="05000000000000000000" pitchFamily="2" charset="2"/>
              </a:rPr>
              <a:t>Anbaroglu</a:t>
            </a:r>
            <a:r>
              <a:rPr lang="en-US" sz="1100" dirty="0" smtClean="0">
                <a:sym typeface="Wingdings" panose="05000000000000000000" pitchFamily="2" charset="2"/>
              </a:rPr>
              <a:t> 2014: ST clustering for non-recurrent traffic congestion…</a:t>
            </a:r>
          </a:p>
          <a:p>
            <a:endParaRPr lang="en-US" sz="1100" dirty="0">
              <a:sym typeface="Wingdings" panose="05000000000000000000" pitchFamily="2" charset="2"/>
            </a:endParaRPr>
          </a:p>
          <a:p>
            <a:r>
              <a:rPr lang="en-US" sz="1100" dirty="0" smtClean="0">
                <a:sym typeface="Wingdings" panose="05000000000000000000" pitchFamily="2" charset="2"/>
              </a:rPr>
              <a:t>Ceyhan 2013: Exploratory and inferential methods for ST analysis of residential fire clustering in urban areas  cluster fires in cities  P2</a:t>
            </a:r>
            <a:endParaRPr lang="en-US" sz="1100" dirty="0">
              <a:sym typeface="Wingdings" panose="05000000000000000000" pitchFamily="2" charset="2"/>
            </a:endParaRPr>
          </a:p>
        </p:txBody>
      </p:sp>
    </p:spTree>
    <p:extLst>
      <p:ext uri="{BB962C8B-B14F-4D97-AF65-F5344CB8AC3E}">
        <p14:creationId xmlns:p14="http://schemas.microsoft.com/office/powerpoint/2010/main" val="8368351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Spectral OD &amp; Wavelet</a:t>
              </a:r>
              <a:endParaRPr lang="en-US" sz="2903" b="1" dirty="0">
                <a:solidFill>
                  <a:srgbClr val="FFFFFF"/>
                </a:solidFill>
                <a:latin typeface="Calibri" panose="020F0502020204030204" pitchFamily="34" charset="0"/>
              </a:endParaRPr>
            </a:p>
          </p:txBody>
        </p:sp>
      </p:grpSp>
      <p:sp>
        <p:nvSpPr>
          <p:cNvPr id="2" name="TextBox 1"/>
          <p:cNvSpPr txBox="1"/>
          <p:nvPr/>
        </p:nvSpPr>
        <p:spPr>
          <a:xfrm>
            <a:off x="71971" y="1000741"/>
            <a:ext cx="11713204" cy="6001643"/>
          </a:xfrm>
          <a:prstGeom prst="rect">
            <a:avLst/>
          </a:prstGeom>
          <a:noFill/>
        </p:spPr>
        <p:txBody>
          <a:bodyPr wrap="square" rtlCol="0">
            <a:spAutoFit/>
          </a:bodyPr>
          <a:lstStyle/>
          <a:p>
            <a:r>
              <a:rPr lang="en-US" sz="1200" b="1" dirty="0">
                <a:solidFill>
                  <a:srgbClr val="0070C0"/>
                </a:solidFill>
              </a:rPr>
              <a:t>Detecting Traffic Anomalies in Urban Areas Using Taxi GPS Data, </a:t>
            </a:r>
            <a:r>
              <a:rPr lang="en-US" sz="1200" b="1" dirty="0" err="1">
                <a:solidFill>
                  <a:srgbClr val="0070C0"/>
                </a:solidFill>
              </a:rPr>
              <a:t>Kuang</a:t>
            </a:r>
            <a:r>
              <a:rPr lang="en-US" sz="1200" b="1" dirty="0">
                <a:solidFill>
                  <a:srgbClr val="0070C0"/>
                </a:solidFill>
              </a:rPr>
              <a:t> 2015 </a:t>
            </a:r>
            <a:r>
              <a:rPr lang="en-US" sz="1200" b="1" dirty="0">
                <a:solidFill>
                  <a:srgbClr val="0070C0"/>
                </a:solidFill>
                <a:sym typeface="Wingdings" panose="05000000000000000000" pitchFamily="2" charset="2"/>
              </a:rPr>
              <a:t> wavelet transform and PCA on grid data </a:t>
            </a:r>
            <a:r>
              <a:rPr lang="en-US" sz="1200" dirty="0">
                <a:sym typeface="Wingdings" panose="05000000000000000000" pitchFamily="2" charset="2"/>
              </a:rPr>
              <a:t> Complex, seems Point OD, traffic flow </a:t>
            </a:r>
            <a:r>
              <a:rPr lang="en-US" sz="1200" dirty="0" smtClean="0">
                <a:sym typeface="Wingdings" panose="05000000000000000000" pitchFamily="2" charset="2"/>
              </a:rPr>
              <a:t>matrix, maybe adaptable? Experiment outputs anomalous regions</a:t>
            </a:r>
            <a:endParaRPr lang="en-US" sz="1200" dirty="0"/>
          </a:p>
          <a:p>
            <a:pPr marL="742950" lvl="1" indent="-285750">
              <a:buFont typeface="Arial" panose="020B0604020202020204" pitchFamily="34" charset="0"/>
              <a:buChar char="•"/>
            </a:pPr>
            <a:r>
              <a:rPr lang="en-US" sz="1200" dirty="0"/>
              <a:t>Building the grid according to road network seems to be a challenge here</a:t>
            </a:r>
          </a:p>
          <a:p>
            <a:pPr marL="742950" lvl="1" indent="-285750">
              <a:buFont typeface="Arial" panose="020B0604020202020204" pitchFamily="34" charset="0"/>
              <a:buChar char="•"/>
            </a:pPr>
            <a:r>
              <a:rPr lang="en-US" sz="1200" strike="sngStrike" dirty="0" smtClean="0"/>
              <a:t>J. Zhang 2012: “Smarter outlier detection and deeper understanding of large-scale taxi trip records: a case study of NYC”</a:t>
            </a:r>
          </a:p>
          <a:p>
            <a:pPr marL="742950" lvl="1" indent="-285750">
              <a:buFont typeface="Arial" panose="020B0604020202020204" pitchFamily="34" charset="0"/>
              <a:buChar char="•"/>
            </a:pPr>
            <a:r>
              <a:rPr lang="en-US" sz="1200" b="1" dirty="0" smtClean="0">
                <a:solidFill>
                  <a:srgbClr val="0070C0"/>
                </a:solidFill>
              </a:rPr>
              <a:t>Jiang 2011: A wavelet-based detection approach to traffic anomalies</a:t>
            </a:r>
            <a:r>
              <a:rPr lang="en-US" sz="1200" b="1" dirty="0" smtClean="0"/>
              <a:t> </a:t>
            </a:r>
            <a:r>
              <a:rPr lang="en-US" sz="1200" dirty="0" smtClean="0">
                <a:sym typeface="Wingdings" panose="05000000000000000000" pitchFamily="2" charset="2"/>
              </a:rPr>
              <a:t> computer traffic, complex unclear, need </a:t>
            </a:r>
            <a:r>
              <a:rPr lang="en-US" sz="1200" dirty="0" err="1" smtClean="0">
                <a:sym typeface="Wingdings" panose="05000000000000000000" pitchFamily="2" charset="2"/>
              </a:rPr>
              <a:t>Lakhina</a:t>
            </a:r>
            <a:r>
              <a:rPr lang="en-US" sz="1200" dirty="0" smtClean="0">
                <a:sym typeface="Wingdings" panose="05000000000000000000" pitchFamily="2" charset="2"/>
              </a:rPr>
              <a:t> 2004 to understand, adaptable?</a:t>
            </a:r>
            <a:endParaRPr lang="en-US" sz="1200" dirty="0" smtClean="0"/>
          </a:p>
          <a:p>
            <a:pPr marL="742950" lvl="1" indent="-285750">
              <a:buFont typeface="Arial" panose="020B0604020202020204" pitchFamily="34" charset="0"/>
              <a:buChar char="•"/>
            </a:pPr>
            <a:r>
              <a:rPr lang="en-US" sz="1200" dirty="0" err="1" smtClean="0"/>
              <a:t>Lakhina</a:t>
            </a:r>
            <a:r>
              <a:rPr lang="en-US" sz="1200" dirty="0" smtClean="0"/>
              <a:t> </a:t>
            </a:r>
            <a:r>
              <a:rPr lang="en-US" sz="1200" dirty="0"/>
              <a:t>2004: </a:t>
            </a:r>
            <a:r>
              <a:rPr lang="fr-FR" sz="1200" dirty="0" err="1"/>
              <a:t>Diagnosing</a:t>
            </a:r>
            <a:r>
              <a:rPr lang="fr-FR" sz="1200" dirty="0"/>
              <a:t> network-</a:t>
            </a:r>
            <a:r>
              <a:rPr lang="fr-FR" sz="1200" dirty="0" err="1"/>
              <a:t>wide</a:t>
            </a:r>
            <a:r>
              <a:rPr lang="fr-FR" sz="1200" dirty="0"/>
              <a:t> </a:t>
            </a:r>
            <a:r>
              <a:rPr lang="fr-FR" sz="1200" dirty="0" err="1"/>
              <a:t>traffic</a:t>
            </a:r>
            <a:r>
              <a:rPr lang="fr-FR" sz="1200" dirty="0"/>
              <a:t> anomalies</a:t>
            </a:r>
            <a:endParaRPr lang="en-US" sz="1200" dirty="0"/>
          </a:p>
          <a:p>
            <a:pPr marL="228600" indent="-228600">
              <a:buFontTx/>
              <a:buAutoNum type="arabicPeriod" startAt="5"/>
            </a:pPr>
            <a:endParaRPr lang="en-US" sz="1200" dirty="0"/>
          </a:p>
          <a:p>
            <a:r>
              <a:rPr lang="en-US" sz="1200" dirty="0">
                <a:solidFill>
                  <a:srgbClr val="0070C0"/>
                </a:solidFill>
              </a:rPr>
              <a:t>Yang 2014, Detecting road traffic events by coupling multiple time series with a nonparametric Bayesian method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interesting but not directly applicable </a:t>
            </a:r>
            <a:r>
              <a:rPr lang="en-US" sz="1200" dirty="0" smtClean="0">
                <a:solidFill>
                  <a:srgbClr val="0070C0"/>
                </a:solidFill>
                <a:sym typeface="Wingdings" panose="05000000000000000000" pitchFamily="2" charset="2"/>
              </a:rPr>
              <a:t></a:t>
            </a:r>
            <a:r>
              <a:rPr lang="en-US" sz="1200" dirty="0" smtClean="0">
                <a:solidFill>
                  <a:srgbClr val="0070C0"/>
                </a:solidFill>
              </a:rPr>
              <a:t> OUT</a:t>
            </a:r>
          </a:p>
          <a:p>
            <a:endParaRPr lang="en-US" sz="1200" dirty="0">
              <a:solidFill>
                <a:srgbClr val="0070C0"/>
              </a:solidFill>
            </a:endParaRPr>
          </a:p>
          <a:p>
            <a:r>
              <a:rPr lang="en-US" sz="1200" dirty="0">
                <a:solidFill>
                  <a:srgbClr val="0070C0"/>
                </a:solidFill>
              </a:rPr>
              <a:t>Yang 2011, Anomaly detection on collective moving patterns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interesting but not directly applicable (although close)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P2</a:t>
            </a:r>
          </a:p>
          <a:p>
            <a:endParaRPr lang="en-US" sz="1200" dirty="0" smtClean="0"/>
          </a:p>
          <a:p>
            <a:r>
              <a:rPr lang="fr-FR" sz="1200" b="1" dirty="0" err="1" smtClean="0"/>
              <a:t>Barua</a:t>
            </a:r>
            <a:r>
              <a:rPr lang="fr-FR" sz="1200" b="1" dirty="0" smtClean="0"/>
              <a:t> 2007: </a:t>
            </a:r>
            <a:r>
              <a:rPr lang="fr-FR" sz="1200" b="1" dirty="0" err="1" smtClean="0"/>
              <a:t>Parallel</a:t>
            </a:r>
            <a:r>
              <a:rPr lang="fr-FR" sz="1200" b="1" dirty="0" smtClean="0"/>
              <a:t> </a:t>
            </a:r>
            <a:r>
              <a:rPr lang="fr-FR" sz="1200" b="1" dirty="0" err="1"/>
              <a:t>Wavelet</a:t>
            </a:r>
            <a:r>
              <a:rPr lang="fr-FR" sz="1200" b="1" dirty="0"/>
              <a:t> </a:t>
            </a:r>
            <a:r>
              <a:rPr lang="fr-FR" sz="1200" b="1" dirty="0" err="1"/>
              <a:t>Transform</a:t>
            </a:r>
            <a:r>
              <a:rPr lang="fr-FR" sz="1200" b="1" dirty="0"/>
              <a:t> for </a:t>
            </a:r>
            <a:r>
              <a:rPr lang="fr-FR" sz="1200" b="1" dirty="0" err="1"/>
              <a:t>Spatio-Temporal</a:t>
            </a:r>
            <a:r>
              <a:rPr lang="fr-FR" sz="1200" b="1" dirty="0"/>
              <a:t> </a:t>
            </a:r>
            <a:r>
              <a:rPr lang="fr-FR" sz="1200" b="1" dirty="0" err="1"/>
              <a:t>Outlier</a:t>
            </a:r>
            <a:r>
              <a:rPr lang="fr-FR" sz="1200" b="1" dirty="0"/>
              <a:t> </a:t>
            </a:r>
            <a:r>
              <a:rPr lang="fr-FR" sz="1200" b="1" dirty="0" err="1"/>
              <a:t>Detection</a:t>
            </a:r>
            <a:r>
              <a:rPr lang="fr-FR" sz="1200" b="1" dirty="0"/>
              <a:t> in Large </a:t>
            </a:r>
            <a:r>
              <a:rPr lang="fr-FR" sz="1200" b="1" dirty="0" err="1"/>
              <a:t>Meteorological</a:t>
            </a:r>
            <a:r>
              <a:rPr lang="fr-FR" sz="1200" b="1" dirty="0"/>
              <a:t> </a:t>
            </a:r>
            <a:r>
              <a:rPr lang="fr-FR" sz="1200" b="1" dirty="0" smtClean="0"/>
              <a:t>Data </a:t>
            </a:r>
            <a:r>
              <a:rPr lang="fr-FR" sz="1200" b="1" dirty="0" smtClean="0">
                <a:sym typeface="Wingdings" panose="05000000000000000000" pitchFamily="2" charset="2"/>
              </a:rPr>
              <a:t> P1</a:t>
            </a:r>
            <a:endParaRPr lang="en-US" sz="1200" b="1" dirty="0"/>
          </a:p>
          <a:p>
            <a:endParaRPr lang="en-US" sz="1200" b="1" dirty="0" smtClean="0">
              <a:sym typeface="Wingdings" panose="05000000000000000000" pitchFamily="2" charset="2"/>
            </a:endParaRPr>
          </a:p>
          <a:p>
            <a:pPr lvl="0"/>
            <a:r>
              <a:rPr lang="en-US" sz="1200" b="1" dirty="0" smtClean="0">
                <a:solidFill>
                  <a:srgbClr val="0070C0"/>
                </a:solidFill>
              </a:rPr>
              <a:t>Incremental PCA based OD methods for ST data streams, </a:t>
            </a:r>
            <a:r>
              <a:rPr lang="en-US" sz="1200" b="1" dirty="0" err="1" smtClean="0">
                <a:solidFill>
                  <a:srgbClr val="0070C0"/>
                </a:solidFill>
              </a:rPr>
              <a:t>Bhushan</a:t>
            </a:r>
            <a:r>
              <a:rPr lang="en-US" sz="1200" b="1" dirty="0" smtClean="0">
                <a:solidFill>
                  <a:srgbClr val="0070C0"/>
                </a:solidFill>
              </a:rPr>
              <a:t> 2015 </a:t>
            </a:r>
            <a:r>
              <a:rPr lang="en-US" sz="1200" b="1" dirty="0" smtClean="0">
                <a:solidFill>
                  <a:srgbClr val="0070C0"/>
                </a:solidFill>
                <a:sym typeface="Wingdings" panose="05000000000000000000" pitchFamily="2" charset="2"/>
              </a:rPr>
              <a:t> PCA in space-time sensor data </a:t>
            </a:r>
            <a:r>
              <a:rPr lang="en-US" sz="1200" dirty="0" smtClean="0">
                <a:sym typeface="Wingdings" panose="05000000000000000000" pitchFamily="2" charset="2"/>
              </a:rPr>
              <a:t> should start with simple PCA  Incremental allow to update the PCA model over time  online OD or offline OD on long period of time  </a:t>
            </a:r>
            <a:r>
              <a:rPr lang="en-US" sz="1200" b="1" dirty="0" smtClean="0">
                <a:sym typeface="Wingdings" panose="05000000000000000000" pitchFamily="2" charset="2"/>
              </a:rPr>
              <a:t>P0</a:t>
            </a:r>
          </a:p>
          <a:p>
            <a:pPr marL="285750" indent="-285750">
              <a:buFont typeface="Arial" panose="020B0604020202020204" pitchFamily="34" charset="0"/>
              <a:buChar char="•"/>
            </a:pPr>
            <a:r>
              <a:rPr lang="en-US" sz="1200" b="1" dirty="0" err="1">
                <a:sym typeface="Wingdings" panose="05000000000000000000" pitchFamily="2" charset="2"/>
              </a:rPr>
              <a:t>Appice</a:t>
            </a:r>
            <a:r>
              <a:rPr lang="en-US" sz="1200" b="1" dirty="0">
                <a:sym typeface="Wingdings" panose="05000000000000000000" pitchFamily="2" charset="2"/>
              </a:rPr>
              <a:t> 2014: Dealing with temporal and spatial correlations to classify outliers in geophysical data streams  forecasting-based </a:t>
            </a:r>
            <a:r>
              <a:rPr lang="en-US" sz="1200" b="1" dirty="0" smtClean="0">
                <a:sym typeface="Wingdings" panose="05000000000000000000" pitchFamily="2" charset="2"/>
              </a:rPr>
              <a:t>method  P1</a:t>
            </a:r>
            <a:endParaRPr lang="en-US" sz="1200" b="1" dirty="0">
              <a:sym typeface="Wingdings" panose="05000000000000000000" pitchFamily="2" charset="2"/>
            </a:endParaRPr>
          </a:p>
          <a:p>
            <a:pPr marL="285750" indent="-285750">
              <a:buFont typeface="Arial" panose="020B0604020202020204" pitchFamily="34" charset="0"/>
              <a:buChar char="•"/>
            </a:pPr>
            <a:r>
              <a:rPr lang="en-US" sz="1200" strike="sngStrike" dirty="0" err="1">
                <a:sym typeface="Wingdings" panose="05000000000000000000" pitchFamily="2" charset="2"/>
              </a:rPr>
              <a:t>Chatzigiannis</a:t>
            </a:r>
            <a:r>
              <a:rPr lang="en-US" sz="1200" strike="sngStrike" dirty="0">
                <a:sym typeface="Wingdings" panose="05000000000000000000" pitchFamily="2" charset="2"/>
              </a:rPr>
              <a:t> 2007: Diagnosing anomalies &amp; identifying faulty nodes  distributed sensor networks + training </a:t>
            </a:r>
            <a:r>
              <a:rPr lang="en-US" sz="1200" strike="sngStrike" dirty="0" smtClean="0">
                <a:sym typeface="Wingdings" panose="05000000000000000000" pitchFamily="2" charset="2"/>
              </a:rPr>
              <a:t>data </a:t>
            </a:r>
            <a:r>
              <a:rPr lang="en-US" sz="1200" dirty="0" smtClean="0">
                <a:sym typeface="Wingdings" panose="05000000000000000000" pitchFamily="2" charset="2"/>
              </a:rPr>
              <a:t> OUT</a:t>
            </a:r>
            <a:endParaRPr lang="en-US" sz="1200" dirty="0">
              <a:sym typeface="Wingdings" panose="05000000000000000000" pitchFamily="2" charset="2"/>
            </a:endParaRPr>
          </a:p>
          <a:p>
            <a:pPr marL="285750" indent="-285750">
              <a:buFont typeface="Arial" panose="020B0604020202020204" pitchFamily="34" charset="0"/>
              <a:buChar char="•"/>
            </a:pPr>
            <a:r>
              <a:rPr lang="en-US" sz="1200" b="1" dirty="0">
                <a:sym typeface="Wingdings" panose="05000000000000000000" pitchFamily="2" charset="2"/>
              </a:rPr>
              <a:t>Hill 2010: AD in streaming environmental sensor data</a:t>
            </a:r>
          </a:p>
          <a:p>
            <a:pPr marL="285750" indent="-285750">
              <a:buFont typeface="Arial" panose="020B0604020202020204" pitchFamily="34" charset="0"/>
              <a:buChar char="•"/>
            </a:pPr>
            <a:r>
              <a:rPr lang="en-US" sz="1200" b="1" dirty="0" err="1">
                <a:solidFill>
                  <a:srgbClr val="FF0000"/>
                </a:solidFill>
                <a:sym typeface="Wingdings" panose="05000000000000000000" pitchFamily="2" charset="2"/>
              </a:rPr>
              <a:t>Harkat</a:t>
            </a:r>
            <a:r>
              <a:rPr lang="en-US" sz="1200" b="1" dirty="0">
                <a:solidFill>
                  <a:srgbClr val="FF0000"/>
                </a:solidFill>
                <a:sym typeface="Wingdings" panose="05000000000000000000" pitchFamily="2" charset="2"/>
              </a:rPr>
              <a:t> 2006: an improved PCA scheme for sensor FDI: Application to an air quality monitoring network  training </a:t>
            </a:r>
            <a:r>
              <a:rPr lang="en-US" sz="1200" b="1" dirty="0" smtClean="0">
                <a:solidFill>
                  <a:srgbClr val="FF0000"/>
                </a:solidFill>
                <a:sym typeface="Wingdings" panose="05000000000000000000" pitchFamily="2" charset="2"/>
              </a:rPr>
              <a:t>data  P0</a:t>
            </a:r>
            <a:endParaRPr lang="en-US" sz="1200" b="1" dirty="0">
              <a:solidFill>
                <a:srgbClr val="FF0000"/>
              </a:solidFill>
              <a:sym typeface="Wingdings" panose="05000000000000000000" pitchFamily="2" charset="2"/>
            </a:endParaRPr>
          </a:p>
          <a:p>
            <a:pPr marL="285750" indent="-285750">
              <a:buFont typeface="Arial" panose="020B0604020202020204" pitchFamily="34" charset="0"/>
              <a:buChar char="•"/>
            </a:pPr>
            <a:r>
              <a:rPr lang="en-US" sz="1200" b="1" dirty="0" err="1">
                <a:solidFill>
                  <a:srgbClr val="FF0000"/>
                </a:solidFill>
                <a:sym typeface="Wingdings" panose="05000000000000000000" pitchFamily="2" charset="2"/>
              </a:rPr>
              <a:t>Harrou</a:t>
            </a:r>
            <a:r>
              <a:rPr lang="en-US" sz="1200" b="1" dirty="0">
                <a:solidFill>
                  <a:srgbClr val="FF0000"/>
                </a:solidFill>
                <a:sym typeface="Wingdings" panose="05000000000000000000" pitchFamily="2" charset="2"/>
              </a:rPr>
              <a:t> 2013: Detecting Abnormal Ozone Levels using PCA-based GLR Hypothesis testing  training </a:t>
            </a:r>
            <a:r>
              <a:rPr lang="en-US" sz="1200" b="1" dirty="0" smtClean="0">
                <a:solidFill>
                  <a:srgbClr val="FF0000"/>
                </a:solidFill>
                <a:sym typeface="Wingdings" panose="05000000000000000000" pitchFamily="2" charset="2"/>
              </a:rPr>
              <a:t>data  P0</a:t>
            </a:r>
            <a:endParaRPr lang="en-US" sz="1200" b="1" dirty="0">
              <a:solidFill>
                <a:srgbClr val="FF0000"/>
              </a:solidFill>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Lee 2013: AD via online oversampling PCA</a:t>
            </a:r>
          </a:p>
          <a:p>
            <a:pPr marL="285750" indent="-285750">
              <a:buFont typeface="Arial" panose="020B0604020202020204" pitchFamily="34" charset="0"/>
              <a:buChar char="•"/>
            </a:pPr>
            <a:r>
              <a:rPr lang="en-US" sz="1200" b="1" dirty="0">
                <a:sym typeface="Wingdings" panose="05000000000000000000" pitchFamily="2" charset="2"/>
              </a:rPr>
              <a:t>O’Reilly 2014: AD in wireless sensor networks in a non-stationary environment</a:t>
            </a:r>
          </a:p>
          <a:p>
            <a:pPr marL="285750" indent="-285750">
              <a:buFont typeface="Arial" panose="020B0604020202020204" pitchFamily="34" charset="0"/>
              <a:buChar char="•"/>
            </a:pPr>
            <a:r>
              <a:rPr lang="en-US" sz="1200" dirty="0">
                <a:sym typeface="Wingdings" panose="05000000000000000000" pitchFamily="2" charset="2"/>
              </a:rPr>
              <a:t>Papadimitriou 2005: streaming pattern discovery in Multiple Time-Series</a:t>
            </a:r>
          </a:p>
          <a:p>
            <a:pPr marL="285750" indent="-285750">
              <a:buFont typeface="Arial" panose="020B0604020202020204" pitchFamily="34" charset="0"/>
              <a:buChar char="•"/>
            </a:pPr>
            <a:r>
              <a:rPr lang="en-US" sz="1200" b="1" dirty="0" err="1">
                <a:sym typeface="Wingdings" panose="05000000000000000000" pitchFamily="2" charset="2"/>
              </a:rPr>
              <a:t>Sadik</a:t>
            </a:r>
            <a:r>
              <a:rPr lang="en-US" sz="1200" b="1" dirty="0">
                <a:sym typeface="Wingdings" panose="05000000000000000000" pitchFamily="2" charset="2"/>
              </a:rPr>
              <a:t> 2013: Research issues in OD for data streams  </a:t>
            </a:r>
            <a:r>
              <a:rPr lang="en-US" sz="1200" b="1" dirty="0" smtClean="0">
                <a:sym typeface="Wingdings" panose="05000000000000000000" pitchFamily="2" charset="2"/>
              </a:rPr>
              <a:t>survey  P0</a:t>
            </a:r>
            <a:endParaRPr lang="en-US" sz="1200" b="1" dirty="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Zhang 2010: OD techniques for wireless sensor </a:t>
            </a:r>
            <a:r>
              <a:rPr lang="en-US" sz="1200" dirty="0" smtClean="0">
                <a:sym typeface="Wingdings" panose="05000000000000000000" pitchFamily="2" charset="2"/>
              </a:rPr>
              <a:t>networks</a:t>
            </a:r>
            <a:endParaRPr lang="en-US" sz="1200" b="1" dirty="0" smtClean="0">
              <a:sym typeface="Wingdings" panose="05000000000000000000" pitchFamily="2" charset="2"/>
            </a:endParaRPr>
          </a:p>
          <a:p>
            <a:endParaRPr lang="fr-FR" sz="1200" b="1" dirty="0"/>
          </a:p>
          <a:p>
            <a:pPr marL="0" lvl="1"/>
            <a:r>
              <a:rPr lang="en-US" sz="1200" dirty="0">
                <a:solidFill>
                  <a:srgbClr val="0070C0"/>
                </a:solidFill>
                <a:sym typeface="Wingdings" panose="05000000000000000000" pitchFamily="2" charset="2"/>
              </a:rPr>
              <a:t>Lu 2004: wavelet classification on meteorological </a:t>
            </a:r>
            <a:r>
              <a:rPr lang="en-US" sz="1200" dirty="0" smtClean="0">
                <a:solidFill>
                  <a:srgbClr val="0070C0"/>
                </a:solidFill>
                <a:sym typeface="Wingdings" panose="05000000000000000000" pitchFamily="2" charset="2"/>
              </a:rPr>
              <a:t>data </a:t>
            </a:r>
            <a:r>
              <a:rPr lang="en-US" sz="1200" b="1" dirty="0" smtClean="0">
                <a:sym typeface="Wingdings" panose="05000000000000000000" pitchFamily="2" charset="2"/>
              </a:rPr>
              <a:t> </a:t>
            </a:r>
            <a:r>
              <a:rPr lang="en-US" sz="1200" dirty="0" smtClean="0">
                <a:sym typeface="Wingdings" panose="05000000000000000000" pitchFamily="2" charset="2"/>
              </a:rPr>
              <a:t> Wavelet pre-processing then image analysis to get purely spatial clusters, and then manual tracking of clusters: designed to track 1-2 clusters // hurricane</a:t>
            </a:r>
            <a:endParaRPr lang="en-US" sz="1200" b="1" dirty="0">
              <a:sym typeface="Wingdings" panose="05000000000000000000" pitchFamily="2" charset="2"/>
            </a:endParaRPr>
          </a:p>
          <a:p>
            <a:pPr marL="0" lvl="1"/>
            <a:endParaRPr lang="en-US" sz="1200" b="1" dirty="0" smtClean="0"/>
          </a:p>
          <a:p>
            <a:pPr marL="0" lvl="2"/>
            <a:r>
              <a:rPr lang="en-US" sz="1200" dirty="0" err="1">
                <a:solidFill>
                  <a:srgbClr val="0070C0"/>
                </a:solidFill>
                <a:sym typeface="Wingdings" panose="05000000000000000000" pitchFamily="2" charset="2"/>
              </a:rPr>
              <a:t>Brauckhoff</a:t>
            </a:r>
            <a:r>
              <a:rPr lang="en-US" sz="1200" dirty="0">
                <a:solidFill>
                  <a:srgbClr val="0070C0"/>
                </a:solidFill>
                <a:sym typeface="Wingdings" panose="05000000000000000000" pitchFamily="2" charset="2"/>
              </a:rPr>
              <a:t> 2009: Applying PCA for traffic anomaly detection  ++ to understand use of PCA on traffic anomaly </a:t>
            </a:r>
            <a:r>
              <a:rPr lang="en-US" sz="1200" dirty="0" smtClean="0">
                <a:solidFill>
                  <a:srgbClr val="0070C0"/>
                </a:solidFill>
                <a:sym typeface="Wingdings" panose="05000000000000000000" pitchFamily="2" charset="2"/>
              </a:rPr>
              <a:t>detection </a:t>
            </a:r>
            <a:r>
              <a:rPr lang="en-US" sz="1200" dirty="0">
                <a:sym typeface="Wingdings" panose="05000000000000000000" pitchFamily="2" charset="2"/>
              </a:rPr>
              <a:t> theoretical to understand why KL transform should be used with / instead of PCA with ST correlated </a:t>
            </a:r>
            <a:r>
              <a:rPr lang="en-US" sz="1200" dirty="0" smtClean="0">
                <a:sym typeface="Wingdings" panose="05000000000000000000" pitchFamily="2" charset="2"/>
              </a:rPr>
              <a:t>data</a:t>
            </a:r>
          </a:p>
        </p:txBody>
      </p:sp>
    </p:spTree>
    <p:extLst>
      <p:ext uri="{BB962C8B-B14F-4D97-AF65-F5344CB8AC3E}">
        <p14:creationId xmlns:p14="http://schemas.microsoft.com/office/powerpoint/2010/main" val="39479564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Spectral OD &amp; Wavelet 2</a:t>
              </a:r>
              <a:endParaRPr lang="en-US" sz="2903" b="1" dirty="0">
                <a:solidFill>
                  <a:srgbClr val="FFFFFF"/>
                </a:solidFill>
                <a:latin typeface="Calibri" panose="020F0502020204030204" pitchFamily="34" charset="0"/>
              </a:endParaRPr>
            </a:p>
          </p:txBody>
        </p:sp>
      </p:grpSp>
      <p:sp>
        <p:nvSpPr>
          <p:cNvPr id="2" name="TextBox 1"/>
          <p:cNvSpPr txBox="1"/>
          <p:nvPr/>
        </p:nvSpPr>
        <p:spPr>
          <a:xfrm>
            <a:off x="342427" y="1374228"/>
            <a:ext cx="11713204" cy="2677656"/>
          </a:xfrm>
          <a:prstGeom prst="rect">
            <a:avLst/>
          </a:prstGeom>
          <a:noFill/>
        </p:spPr>
        <p:txBody>
          <a:bodyPr wrap="square" rtlCol="0">
            <a:spAutoFit/>
          </a:bodyPr>
          <a:lstStyle/>
          <a:p>
            <a:pPr marL="0" lvl="2"/>
            <a:r>
              <a:rPr lang="en-US" sz="1200" b="1" dirty="0" err="1">
                <a:sym typeface="Wingdings" panose="05000000000000000000" pitchFamily="2" charset="2"/>
              </a:rPr>
              <a:t>Lakhina</a:t>
            </a:r>
            <a:r>
              <a:rPr lang="en-US" sz="1200" b="1" dirty="0">
                <a:sym typeface="Wingdings" panose="05000000000000000000" pitchFamily="2" charset="2"/>
              </a:rPr>
              <a:t> 2004: PCA for AD in traffic data  basis of PCA AD on traffic data (maybe network)  P1</a:t>
            </a:r>
          </a:p>
          <a:p>
            <a:pPr marL="0" lvl="2"/>
            <a:endParaRPr lang="en-US" sz="1200" dirty="0">
              <a:sym typeface="Wingdings" panose="05000000000000000000" pitchFamily="2" charset="2"/>
            </a:endParaRPr>
          </a:p>
          <a:p>
            <a:pPr marL="0" lvl="2"/>
            <a:r>
              <a:rPr lang="en-US" sz="1200" b="1" dirty="0">
                <a:sym typeface="Wingdings" panose="05000000000000000000" pitchFamily="2" charset="2"/>
              </a:rPr>
              <a:t>Remarks</a:t>
            </a:r>
            <a:endParaRPr lang="en-US" sz="1200" dirty="0">
              <a:sym typeface="Wingdings" panose="05000000000000000000" pitchFamily="2" charset="2"/>
            </a:endParaRPr>
          </a:p>
          <a:p>
            <a:pPr marL="171450" lvl="2" indent="-171450">
              <a:buFont typeface="Arial" panose="020B0604020202020204" pitchFamily="34" charset="0"/>
              <a:buChar char="•"/>
            </a:pPr>
            <a:r>
              <a:rPr lang="en-US" sz="1200" dirty="0">
                <a:sym typeface="Wingdings" panose="05000000000000000000" pitchFamily="2" charset="2"/>
              </a:rPr>
              <a:t>Link between computer traffic AD and road traffic AD</a:t>
            </a:r>
          </a:p>
          <a:p>
            <a:pPr marL="171450" lvl="2" indent="-171450">
              <a:buFont typeface="Arial" panose="020B0604020202020204" pitchFamily="34" charset="0"/>
              <a:buChar char="•"/>
            </a:pPr>
            <a:endParaRPr lang="en-US" sz="1200" dirty="0">
              <a:sym typeface="Wingdings" panose="05000000000000000000" pitchFamily="2" charset="2"/>
            </a:endParaRPr>
          </a:p>
          <a:p>
            <a:pPr marL="0" lvl="2"/>
            <a:r>
              <a:rPr lang="en-US" sz="1200" dirty="0">
                <a:sym typeface="Wingdings" panose="05000000000000000000" pitchFamily="2" charset="2"/>
              </a:rPr>
              <a:t>Broader articles using PCA for ST-analysis</a:t>
            </a:r>
          </a:p>
          <a:p>
            <a:pPr marL="171450" lvl="2" indent="-171450">
              <a:buFont typeface="Arial" panose="020B0604020202020204" pitchFamily="34" charset="0"/>
              <a:buChar char="•"/>
            </a:pPr>
            <a:r>
              <a:rPr lang="en-US" sz="1200" dirty="0">
                <a:sym typeface="Wingdings" panose="05000000000000000000" pitchFamily="2" charset="2"/>
                <a:hlinkClick r:id="rId3"/>
              </a:rPr>
              <a:t>http://onlinelibrary.wiley.com/doi/10.1029/2005JB003806/full</a:t>
            </a:r>
          </a:p>
          <a:p>
            <a:pPr marL="171450" lvl="2" indent="-171450">
              <a:buFont typeface="Arial" panose="020B0604020202020204" pitchFamily="34" charset="0"/>
              <a:buChar char="•"/>
            </a:pPr>
            <a:r>
              <a:rPr lang="en-US" sz="1200" dirty="0">
                <a:sym typeface="Wingdings" panose="05000000000000000000" pitchFamily="2" charset="2"/>
                <a:hlinkClick r:id="rId3"/>
              </a:rPr>
              <a:t>http://link.springer.com/article/10.1007/s40328-015-0100-1</a:t>
            </a:r>
            <a:endParaRPr lang="en-US" sz="1200" dirty="0">
              <a:sym typeface="Wingdings" panose="05000000000000000000" pitchFamily="2" charset="2"/>
            </a:endParaRPr>
          </a:p>
          <a:p>
            <a:pPr marL="171450" lvl="2" indent="-171450">
              <a:buFont typeface="Arial" panose="020B0604020202020204" pitchFamily="34" charset="0"/>
              <a:buChar char="•"/>
            </a:pPr>
            <a:r>
              <a:rPr lang="en-US" sz="1200" dirty="0">
                <a:sym typeface="Wingdings" panose="05000000000000000000" pitchFamily="2" charset="2"/>
                <a:hlinkClick r:id="rId4"/>
              </a:rPr>
              <a:t>https://earth-planets-space.springeropen.com/articles/10.1186/s40623-015-0357-1</a:t>
            </a:r>
            <a:endParaRPr lang="en-US" sz="1200" dirty="0">
              <a:sym typeface="Wingdings" panose="05000000000000000000" pitchFamily="2" charset="2"/>
            </a:endParaRPr>
          </a:p>
          <a:p>
            <a:endParaRPr lang="en-US" sz="1200" b="1" dirty="0" smtClean="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Jiang 2013: A Family of Joint Sparse PCA algorithms for Anomaly localization in Network data streams  P0</a:t>
            </a:r>
          </a:p>
          <a:p>
            <a:endParaRPr lang="en-US" sz="1200" b="1" dirty="0">
              <a:sym typeface="Wingdings" panose="05000000000000000000" pitchFamily="2" charset="2"/>
            </a:endParaRPr>
          </a:p>
          <a:p>
            <a:r>
              <a:rPr lang="en-US" sz="1200" b="1" dirty="0" smtClean="0">
                <a:sym typeface="Wingdings" panose="05000000000000000000" pitchFamily="2" charset="2"/>
              </a:rPr>
              <a:t>Lee 2013: AD via online oversampling PCA  check ST?</a:t>
            </a:r>
          </a:p>
        </p:txBody>
      </p:sp>
    </p:spTree>
    <p:extLst>
      <p:ext uri="{BB962C8B-B14F-4D97-AF65-F5344CB8AC3E}">
        <p14:creationId xmlns:p14="http://schemas.microsoft.com/office/powerpoint/2010/main" val="19544615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Density-based and NN</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405404"/>
            <a:ext cx="11485677" cy="2816156"/>
          </a:xfrm>
          <a:prstGeom prst="rect">
            <a:avLst/>
          </a:prstGeom>
          <a:noFill/>
        </p:spPr>
        <p:txBody>
          <a:bodyPr wrap="square" rtlCol="0">
            <a:spAutoFit/>
          </a:bodyPr>
          <a:lstStyle/>
          <a:p>
            <a:pPr lvl="0"/>
            <a:r>
              <a:rPr lang="en-US" sz="1200" b="1" dirty="0" smtClean="0">
                <a:sym typeface="Wingdings" panose="05000000000000000000" pitchFamily="2" charset="2"/>
              </a:rPr>
              <a:t>Remark</a:t>
            </a:r>
            <a:r>
              <a:rPr lang="en-US" sz="1200" dirty="0" smtClean="0">
                <a:sym typeface="Wingdings" panose="05000000000000000000" pitchFamily="2" charset="2"/>
              </a:rPr>
              <a:t>: clustering techniques use density &amp; NN // DBSCAN  not clear separation</a:t>
            </a:r>
            <a:endParaRPr lang="en-US" sz="1200" b="1" dirty="0" smtClean="0">
              <a:sym typeface="Wingdings" panose="05000000000000000000" pitchFamily="2" charset="2"/>
            </a:endParaRPr>
          </a:p>
          <a:p>
            <a:pPr lvl="0"/>
            <a:endParaRPr lang="en-US" sz="1200" b="1" dirty="0" smtClean="0">
              <a:sym typeface="Wingdings" panose="05000000000000000000" pitchFamily="2" charset="2"/>
            </a:endParaRPr>
          </a:p>
          <a:p>
            <a:pPr lvl="0"/>
            <a:r>
              <a:rPr lang="en-US" sz="1200" dirty="0" err="1" smtClean="0">
                <a:sym typeface="Wingdings" panose="05000000000000000000" pitchFamily="2" charset="2"/>
              </a:rPr>
              <a:t>Francke</a:t>
            </a:r>
            <a:r>
              <a:rPr lang="en-US" sz="1200" dirty="0" smtClean="0">
                <a:sym typeface="Wingdings" panose="05000000000000000000" pitchFamily="2" charset="2"/>
              </a:rPr>
              <a:t> 2008</a:t>
            </a:r>
          </a:p>
          <a:p>
            <a:pPr marL="171450" lvl="0" indent="-171450">
              <a:buFont typeface="Arial" panose="020B0604020202020204" pitchFamily="34" charset="0"/>
              <a:buChar char="•"/>
            </a:pPr>
            <a:r>
              <a:rPr lang="en-US" sz="1200" dirty="0" err="1" smtClean="0">
                <a:sym typeface="Wingdings" panose="05000000000000000000" pitchFamily="2" charset="2"/>
              </a:rPr>
              <a:t>Francke</a:t>
            </a:r>
            <a:r>
              <a:rPr lang="en-US" sz="1200" dirty="0" smtClean="0">
                <a:sym typeface="Wingdings" panose="05000000000000000000" pitchFamily="2" charset="2"/>
              </a:rPr>
              <a:t> 2008 ORDEN  same idea</a:t>
            </a:r>
            <a:endParaRPr lang="en-US" sz="1200" dirty="0">
              <a:sym typeface="Wingdings" panose="05000000000000000000" pitchFamily="2" charset="2"/>
            </a:endParaRPr>
          </a:p>
          <a:p>
            <a:pPr marL="228600" lvl="0" indent="-228600">
              <a:buFontTx/>
              <a:buAutoNum type="arabicPeriod" startAt="8"/>
            </a:pPr>
            <a:endParaRPr lang="en-US" sz="1200" b="1" dirty="0">
              <a:sym typeface="Wingdings" panose="05000000000000000000" pitchFamily="2" charset="2"/>
            </a:endParaRPr>
          </a:p>
          <a:p>
            <a:r>
              <a:rPr lang="en-US" sz="1200" dirty="0">
                <a:sym typeface="Wingdings" panose="05000000000000000000" pitchFamily="2" charset="2"/>
              </a:rPr>
              <a:t>Kou 2006: NN OD spatial – Spatial weighted </a:t>
            </a:r>
            <a:r>
              <a:rPr lang="en-US" sz="1200" dirty="0" smtClean="0">
                <a:sym typeface="Wingdings" panose="05000000000000000000" pitchFamily="2" charset="2"/>
              </a:rPr>
              <a:t>OD  P2 spatial</a:t>
            </a:r>
            <a:endParaRPr lang="en-US" sz="1200" dirty="0">
              <a:sym typeface="Wingdings" panose="05000000000000000000" pitchFamily="2" charset="2"/>
            </a:endParaRPr>
          </a:p>
          <a:p>
            <a:pPr marL="228600" lvl="0" indent="-228600">
              <a:buFontTx/>
              <a:buAutoNum type="arabicPeriod" startAt="8"/>
            </a:pPr>
            <a:endParaRPr lang="en-US" sz="1200" b="1" dirty="0"/>
          </a:p>
          <a:p>
            <a:pPr marL="0" lvl="1"/>
            <a:r>
              <a:rPr lang="en-US" sz="1200" u="sng" dirty="0">
                <a:sym typeface="Wingdings" panose="05000000000000000000" pitchFamily="2" charset="2"/>
              </a:rPr>
              <a:t>Chawla and Sun 2004 On local spatial outliers (survey?), 2006 </a:t>
            </a:r>
            <a:r>
              <a:rPr lang="en-US" sz="1200" u="sng" dirty="0" err="1">
                <a:sym typeface="Wingdings" panose="05000000000000000000" pitchFamily="2" charset="2"/>
              </a:rPr>
              <a:t>Slom</a:t>
            </a:r>
            <a:r>
              <a:rPr lang="en-US" sz="1200" u="sng" dirty="0">
                <a:sym typeface="Wingdings" panose="05000000000000000000" pitchFamily="2" charset="2"/>
              </a:rPr>
              <a:t>: a new measure for local spatial outliers </a:t>
            </a:r>
            <a:r>
              <a:rPr lang="en-US" sz="1200" dirty="0">
                <a:sym typeface="Wingdings" panose="05000000000000000000" pitchFamily="2" charset="2"/>
              </a:rPr>
              <a:t>  density-based Local Outlier </a:t>
            </a:r>
            <a:r>
              <a:rPr lang="en-US" sz="1200" dirty="0" smtClean="0">
                <a:sym typeface="Wingdings" panose="05000000000000000000" pitchFamily="2" charset="2"/>
              </a:rPr>
              <a:t>Factor  P2 spatial</a:t>
            </a:r>
            <a:endParaRPr lang="en-US" sz="1200" dirty="0">
              <a:sym typeface="Wingdings" panose="05000000000000000000" pitchFamily="2" charset="2"/>
            </a:endParaRPr>
          </a:p>
          <a:p>
            <a:pPr marL="228600" indent="-228600">
              <a:buFontTx/>
              <a:buAutoNum type="arabicPeriod" startAt="5"/>
            </a:pPr>
            <a:endParaRPr lang="en-US" sz="1200" dirty="0"/>
          </a:p>
          <a:p>
            <a:r>
              <a:rPr lang="fr-FR" sz="1100" dirty="0" err="1">
                <a:solidFill>
                  <a:srgbClr val="0070C0"/>
                </a:solidFill>
              </a:rPr>
              <a:t>Yuxiang</a:t>
            </a:r>
            <a:r>
              <a:rPr lang="fr-FR" sz="1100" dirty="0">
                <a:solidFill>
                  <a:srgbClr val="0070C0"/>
                </a:solidFill>
              </a:rPr>
              <a:t>, </a:t>
            </a:r>
            <a:r>
              <a:rPr lang="en-US" sz="1100" dirty="0">
                <a:solidFill>
                  <a:srgbClr val="0070C0"/>
                </a:solidFill>
              </a:rPr>
              <a:t>Detecting </a:t>
            </a:r>
            <a:r>
              <a:rPr lang="en-US" sz="1100" dirty="0" err="1">
                <a:solidFill>
                  <a:srgbClr val="0070C0"/>
                </a:solidFill>
              </a:rPr>
              <a:t>SpatioTemporal</a:t>
            </a:r>
            <a:r>
              <a:rPr lang="en-US" sz="1100" dirty="0">
                <a:solidFill>
                  <a:srgbClr val="0070C0"/>
                </a:solidFill>
              </a:rPr>
              <a:t> Outliers in Climate Dataset: A Method Study, 2005 </a:t>
            </a:r>
            <a:r>
              <a:rPr lang="en-US" sz="1100" dirty="0">
                <a:solidFill>
                  <a:srgbClr val="0070C0"/>
                </a:solidFill>
                <a:sym typeface="Wingdings" panose="05000000000000000000" pitchFamily="2" charset="2"/>
              </a:rPr>
              <a:t></a:t>
            </a:r>
            <a:r>
              <a:rPr lang="en-US" sz="1100" dirty="0">
                <a:sym typeface="Wingdings" panose="05000000000000000000" pitchFamily="2" charset="2"/>
              </a:rPr>
              <a:t> SO over time as persistent event / TO detected separately  basic Point Contextual OD, fixed space </a:t>
            </a:r>
            <a:r>
              <a:rPr lang="en-US" sz="1100" dirty="0" smtClean="0">
                <a:sym typeface="Wingdings" panose="05000000000000000000" pitchFamily="2" charset="2"/>
              </a:rPr>
              <a:t>neighborhood with threshold on normalized distance to NN mean</a:t>
            </a:r>
            <a:endParaRPr lang="en-US" sz="1100" dirty="0">
              <a:sym typeface="Wingdings" panose="05000000000000000000" pitchFamily="2" charset="2"/>
            </a:endParaRPr>
          </a:p>
          <a:p>
            <a:endParaRPr lang="en-US" sz="1100" dirty="0"/>
          </a:p>
          <a:p>
            <a:pPr marL="342900" indent="-342900">
              <a:buAutoNum type="arabicPeriod"/>
            </a:pPr>
            <a:endParaRPr lang="en-US" sz="1200" dirty="0">
              <a:sym typeface="Wingdings" panose="05000000000000000000" pitchFamily="2" charset="2"/>
            </a:endParaRPr>
          </a:p>
          <a:p>
            <a:pPr marL="342900" indent="-342900">
              <a:buFont typeface="Arial" panose="020B0604020202020204" pitchFamily="34" charset="0"/>
              <a:buChar char="•"/>
            </a:pPr>
            <a:endParaRPr lang="en-US" sz="1200" dirty="0" smtClean="0">
              <a:sym typeface="Wingdings" panose="05000000000000000000" pitchFamily="2" charset="2"/>
            </a:endParaRPr>
          </a:p>
          <a:p>
            <a:endParaRPr lang="en-US" sz="1200" b="1" dirty="0" smtClean="0"/>
          </a:p>
        </p:txBody>
      </p:sp>
    </p:spTree>
    <p:extLst>
      <p:ext uri="{BB962C8B-B14F-4D97-AF65-F5344CB8AC3E}">
        <p14:creationId xmlns:p14="http://schemas.microsoft.com/office/powerpoint/2010/main" val="3733095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Other topics</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169747"/>
            <a:ext cx="11485677" cy="4154984"/>
          </a:xfrm>
          <a:prstGeom prst="rect">
            <a:avLst/>
          </a:prstGeom>
          <a:noFill/>
        </p:spPr>
        <p:txBody>
          <a:bodyPr wrap="square" rtlCol="0">
            <a:spAutoFit/>
          </a:bodyPr>
          <a:lstStyle/>
          <a:p>
            <a:pPr marL="0" lvl="1"/>
            <a:r>
              <a:rPr lang="en-US" sz="2000" b="1" u="sng" dirty="0" smtClean="0">
                <a:solidFill>
                  <a:srgbClr val="0070C0"/>
                </a:solidFill>
              </a:rPr>
              <a:t>Time series Analysis</a:t>
            </a:r>
          </a:p>
          <a:p>
            <a:pPr marL="0" lvl="1"/>
            <a:endParaRPr lang="en-US" sz="1200" dirty="0">
              <a:solidFill>
                <a:srgbClr val="0070C0"/>
              </a:solidFill>
            </a:endParaRPr>
          </a:p>
          <a:p>
            <a:pPr marL="0" lvl="1"/>
            <a:r>
              <a:rPr lang="en-US" sz="1200" dirty="0" err="1" smtClean="0">
                <a:solidFill>
                  <a:srgbClr val="0070C0"/>
                </a:solidFill>
              </a:rPr>
              <a:t>Guo</a:t>
            </a:r>
            <a:r>
              <a:rPr lang="en-US" sz="1200" dirty="0" smtClean="0">
                <a:solidFill>
                  <a:srgbClr val="0070C0"/>
                </a:solidFill>
              </a:rPr>
              <a:t> </a:t>
            </a:r>
            <a:r>
              <a:rPr lang="en-US" sz="1200" dirty="0">
                <a:solidFill>
                  <a:srgbClr val="0070C0"/>
                </a:solidFill>
              </a:rPr>
              <a:t>2014: Parallel monitor OD with fine time series forecast specific to traffic flow data </a:t>
            </a:r>
            <a:r>
              <a:rPr lang="en-US" sz="1200" dirty="0">
                <a:sym typeface="Wingdings" panose="05000000000000000000" pitchFamily="2" charset="2"/>
              </a:rPr>
              <a:t> parallel monitoring may be out, but interesting TS forecast model</a:t>
            </a:r>
            <a:endParaRPr lang="en-US" sz="1200" dirty="0"/>
          </a:p>
          <a:p>
            <a:endParaRPr lang="en-US" sz="1200" dirty="0" smtClean="0">
              <a:sym typeface="Wingdings" panose="05000000000000000000" pitchFamily="2" charset="2"/>
            </a:endParaRPr>
          </a:p>
          <a:p>
            <a:r>
              <a:rPr lang="en-US" sz="1200" dirty="0" smtClean="0">
                <a:sym typeface="Wingdings" panose="05000000000000000000" pitchFamily="2" charset="2"/>
              </a:rPr>
              <a:t>General TS </a:t>
            </a:r>
            <a:r>
              <a:rPr lang="en-US" sz="1200" dirty="0">
                <a:sym typeface="Wingdings" panose="05000000000000000000" pitchFamily="2" charset="2"/>
              </a:rPr>
              <a:t>&amp; space TS </a:t>
            </a:r>
            <a:r>
              <a:rPr lang="en-US" sz="1200" dirty="0" smtClean="0">
                <a:sym typeface="Wingdings" panose="05000000000000000000" pitchFamily="2" charset="2"/>
              </a:rPr>
              <a:t>analysis from Cheng 2009 STOD Climate data</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Pfeifer 1980: A 3-Stage approach for ST Modeling</a:t>
            </a:r>
          </a:p>
          <a:p>
            <a:pPr marL="285750" indent="-285750">
              <a:buFont typeface="Arial" panose="020B0604020202020204" pitchFamily="34" charset="0"/>
              <a:buChar char="•"/>
            </a:pPr>
            <a:r>
              <a:rPr lang="en-US" sz="1200" dirty="0">
                <a:sym typeface="Wingdings" panose="05000000000000000000" pitchFamily="2" charset="2"/>
              </a:rPr>
              <a:t>Cheng 2011: a hybrid approach to model </a:t>
            </a:r>
            <a:r>
              <a:rPr lang="en-US" sz="1200" dirty="0" err="1">
                <a:sym typeface="Wingdings" panose="05000000000000000000" pitchFamily="2" charset="2"/>
              </a:rPr>
              <a:t>Nonstationary</a:t>
            </a:r>
            <a:r>
              <a:rPr lang="en-US" sz="1200" dirty="0">
                <a:sym typeface="Wingdings" panose="05000000000000000000" pitchFamily="2" charset="2"/>
              </a:rPr>
              <a:t> ST series</a:t>
            </a:r>
          </a:p>
          <a:p>
            <a:pPr marL="285750" indent="-285750">
              <a:buFont typeface="Arial" panose="020B0604020202020204" pitchFamily="34" charset="0"/>
              <a:buChar char="•"/>
            </a:pPr>
            <a:r>
              <a:rPr lang="en-US" sz="1200" dirty="0">
                <a:sym typeface="Wingdings" panose="05000000000000000000" pitchFamily="2" charset="2"/>
              </a:rPr>
              <a:t>Martin 1975: Identification of regional forecasting models using ST correlation functions</a:t>
            </a:r>
          </a:p>
          <a:p>
            <a:pPr marL="285750" indent="-285750">
              <a:buFont typeface="Arial" panose="020B0604020202020204" pitchFamily="34" charset="0"/>
              <a:buChar char="•"/>
            </a:pPr>
            <a:r>
              <a:rPr lang="en-US" sz="1200" dirty="0">
                <a:sym typeface="Wingdings" panose="05000000000000000000" pitchFamily="2" charset="2"/>
              </a:rPr>
              <a:t>Box 94: TS Analysis – Forecasting and control</a:t>
            </a:r>
          </a:p>
          <a:p>
            <a:endParaRPr lang="en-US" sz="1200" b="1" dirty="0" smtClean="0"/>
          </a:p>
          <a:p>
            <a:r>
              <a:rPr lang="en-US" sz="2000" b="1" u="sng" dirty="0" smtClean="0"/>
              <a:t>Topology</a:t>
            </a:r>
          </a:p>
          <a:p>
            <a:endParaRPr lang="en-US" sz="1200" dirty="0"/>
          </a:p>
          <a:p>
            <a:pPr marL="171450" indent="-171450">
              <a:buFont typeface="Arial" panose="020B0604020202020204" pitchFamily="34" charset="0"/>
              <a:buChar char="•"/>
            </a:pPr>
            <a:r>
              <a:rPr lang="en-US" sz="1200" dirty="0" smtClean="0"/>
              <a:t>Harish paper</a:t>
            </a:r>
          </a:p>
          <a:p>
            <a:pPr marL="171450" indent="-171450">
              <a:buFont typeface="Arial" panose="020B0604020202020204" pitchFamily="34" charset="0"/>
              <a:buChar char="•"/>
            </a:pPr>
            <a:r>
              <a:rPr lang="en-US" sz="1200" dirty="0" err="1" smtClean="0"/>
              <a:t>Francke</a:t>
            </a:r>
            <a:r>
              <a:rPr lang="en-US" sz="1200" dirty="0" smtClean="0"/>
              <a:t> 2008</a:t>
            </a:r>
          </a:p>
          <a:p>
            <a:endParaRPr lang="en-US" sz="1200" dirty="0"/>
          </a:p>
          <a:p>
            <a:r>
              <a:rPr lang="en-US" sz="1200" b="1" u="sng" dirty="0" smtClean="0"/>
              <a:t>Other</a:t>
            </a:r>
            <a:endParaRPr lang="en-US" sz="1200" dirty="0" smtClean="0"/>
          </a:p>
          <a:p>
            <a:endParaRPr lang="en-US" sz="1100" dirty="0">
              <a:sym typeface="Wingdings" panose="05000000000000000000" pitchFamily="2" charset="2"/>
            </a:endParaRPr>
          </a:p>
          <a:p>
            <a:pPr marL="0" lvl="1"/>
            <a:r>
              <a:rPr lang="en-US" sz="1100" i="1" dirty="0">
                <a:solidFill>
                  <a:srgbClr val="0070C0"/>
                </a:solidFill>
                <a:sym typeface="Wingdings" panose="05000000000000000000" pitchFamily="2" charset="2"/>
              </a:rPr>
              <a:t>Albanese 2011: A rough set approach to ST OD  specific point-OD framework but maybe </a:t>
            </a:r>
            <a:r>
              <a:rPr lang="en-US" sz="1100" i="1" dirty="0" smtClean="0">
                <a:solidFill>
                  <a:srgbClr val="0070C0"/>
                </a:solidFill>
                <a:sym typeface="Wingdings" panose="05000000000000000000" pitchFamily="2" charset="2"/>
              </a:rPr>
              <a:t>applicable</a:t>
            </a:r>
          </a:p>
          <a:p>
            <a:pPr marL="171450" lvl="1" indent="-171450">
              <a:buFont typeface="Arial" panose="020B0604020202020204" pitchFamily="34" charset="0"/>
              <a:buChar char="•"/>
            </a:pPr>
            <a:r>
              <a:rPr lang="en-US" sz="1100" i="1" dirty="0" smtClean="0">
                <a:sym typeface="Wingdings" panose="05000000000000000000" pitchFamily="2" charset="2"/>
              </a:rPr>
              <a:t>2010  thesis Albanese rough set OD in ST data</a:t>
            </a:r>
          </a:p>
          <a:p>
            <a:pPr marL="171450" lvl="1" indent="-171450">
              <a:buFont typeface="Arial" panose="020B0604020202020204" pitchFamily="34" charset="0"/>
              <a:buChar char="•"/>
            </a:pPr>
            <a:r>
              <a:rPr lang="en-US" sz="1100" i="1" dirty="0" smtClean="0">
                <a:sym typeface="Wingdings" panose="05000000000000000000" pitchFamily="2" charset="2"/>
              </a:rPr>
              <a:t>Albanese 2014: Rough sets, Kernel set and STOD</a:t>
            </a:r>
            <a:endParaRPr lang="en-US" sz="1100" i="1" dirty="0">
              <a:sym typeface="Wingdings" panose="05000000000000000000" pitchFamily="2" charset="2"/>
            </a:endParaRPr>
          </a:p>
          <a:p>
            <a:endParaRPr lang="en-US" sz="1200" dirty="0" smtClean="0"/>
          </a:p>
        </p:txBody>
      </p:sp>
    </p:spTree>
    <p:extLst>
      <p:ext uri="{BB962C8B-B14F-4D97-AF65-F5344CB8AC3E}">
        <p14:creationId xmlns:p14="http://schemas.microsoft.com/office/powerpoint/2010/main" val="2123556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AD in WSN</a:t>
              </a:r>
              <a:endParaRPr lang="en-US" sz="2903" b="1" dirty="0">
                <a:solidFill>
                  <a:srgbClr val="FFFFFF"/>
                </a:solidFill>
                <a:latin typeface="Calibri" panose="020F0502020204030204" pitchFamily="34" charset="0"/>
              </a:endParaRPr>
            </a:p>
          </p:txBody>
        </p:sp>
      </p:grpSp>
      <p:sp>
        <p:nvSpPr>
          <p:cNvPr id="3" name="TextBox 2"/>
          <p:cNvSpPr txBox="1"/>
          <p:nvPr/>
        </p:nvSpPr>
        <p:spPr>
          <a:xfrm>
            <a:off x="618186" y="1262130"/>
            <a:ext cx="10947042" cy="1200329"/>
          </a:xfrm>
          <a:prstGeom prst="rect">
            <a:avLst/>
          </a:prstGeom>
          <a:noFill/>
        </p:spPr>
        <p:txBody>
          <a:bodyPr wrap="square" rtlCol="0">
            <a:spAutoFit/>
          </a:bodyPr>
          <a:lstStyle/>
          <a:p>
            <a:r>
              <a:rPr lang="en-US" sz="1200" b="1" dirty="0"/>
              <a:t>Hill </a:t>
            </a:r>
            <a:r>
              <a:rPr lang="en-US" sz="1200" b="1" dirty="0" err="1"/>
              <a:t>Minsker</a:t>
            </a:r>
            <a:r>
              <a:rPr lang="en-US" sz="1200" b="1" dirty="0"/>
              <a:t> 2010: AD in streaming </a:t>
            </a:r>
            <a:r>
              <a:rPr lang="en-US" sz="1200" b="1" dirty="0" err="1"/>
              <a:t>env</a:t>
            </a:r>
            <a:r>
              <a:rPr lang="en-US" sz="1200" b="1" dirty="0"/>
              <a:t> sensor data: a data-driven modelling approach </a:t>
            </a:r>
            <a:r>
              <a:rPr lang="en-US" sz="1200" b="1" dirty="0">
                <a:sym typeface="Wingdings" panose="05000000000000000000" pitchFamily="2" charset="2"/>
              </a:rPr>
              <a:t> P1</a:t>
            </a:r>
            <a:endParaRPr lang="en-US" sz="1200" b="1" dirty="0"/>
          </a:p>
          <a:p>
            <a:endParaRPr lang="en-US" sz="1200" dirty="0" smtClean="0"/>
          </a:p>
          <a:p>
            <a:r>
              <a:rPr lang="en-US" sz="1200" b="1" dirty="0" smtClean="0"/>
              <a:t>O’Reilly 2014: AD in WSN in a non-stationary environment </a:t>
            </a:r>
            <a:r>
              <a:rPr lang="en-US" sz="1200" b="1" dirty="0" smtClean="0">
                <a:sym typeface="Wingdings" panose="05000000000000000000" pitchFamily="2" charset="2"/>
              </a:rPr>
              <a:t> P1</a:t>
            </a:r>
            <a:endParaRPr lang="en-US" sz="1200" b="1" dirty="0" smtClean="0"/>
          </a:p>
          <a:p>
            <a:endParaRPr lang="en-US" sz="1200" b="1" dirty="0"/>
          </a:p>
          <a:p>
            <a:r>
              <a:rPr lang="en-US" sz="1200" b="1" dirty="0" smtClean="0">
                <a:solidFill>
                  <a:srgbClr val="FF0000"/>
                </a:solidFill>
              </a:rPr>
              <a:t>Zhang 2010: OD techniques for WSN: A survey </a:t>
            </a:r>
            <a:r>
              <a:rPr lang="en-US" sz="1200" b="1" dirty="0" smtClean="0">
                <a:solidFill>
                  <a:srgbClr val="FF0000"/>
                </a:solidFill>
                <a:sym typeface="Wingdings" panose="05000000000000000000" pitchFamily="2" charset="2"/>
              </a:rPr>
              <a:t> P0</a:t>
            </a:r>
          </a:p>
          <a:p>
            <a:endParaRPr lang="en-US" sz="1200" b="1" dirty="0"/>
          </a:p>
        </p:txBody>
      </p:sp>
    </p:spTree>
    <p:extLst>
      <p:ext uri="{BB962C8B-B14F-4D97-AF65-F5344CB8AC3E}">
        <p14:creationId xmlns:p14="http://schemas.microsoft.com/office/powerpoint/2010/main" val="13205211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Methods of evaluation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632311"/>
          </a:xfrm>
          <a:prstGeom prst="rect">
            <a:avLst/>
          </a:prstGeom>
          <a:noFill/>
        </p:spPr>
        <p:txBody>
          <a:bodyPr wrap="square" rtlCol="0">
            <a:spAutoFit/>
          </a:bodyPr>
          <a:lstStyle/>
          <a:p>
            <a:pPr marL="457200" indent="-457200">
              <a:buAutoNum type="arabicPeriod"/>
            </a:pPr>
            <a:r>
              <a:rPr lang="en-US" sz="2000" b="1" dirty="0" smtClean="0"/>
              <a:t>Find events that were reported</a:t>
            </a:r>
          </a:p>
          <a:p>
            <a:pPr marL="914400" lvl="1" indent="-457200">
              <a:buFont typeface="Arial" panose="020B0604020202020204" pitchFamily="34" charset="0"/>
              <a:buChar char="•"/>
            </a:pPr>
            <a:r>
              <a:rPr lang="en-US" sz="2000" dirty="0" smtClean="0"/>
              <a:t>News</a:t>
            </a:r>
          </a:p>
          <a:p>
            <a:pPr marL="914400" lvl="1" indent="-457200">
              <a:buFont typeface="Arial" panose="020B0604020202020204" pitchFamily="34" charset="0"/>
              <a:buChar char="•"/>
            </a:pPr>
            <a:r>
              <a:rPr lang="en-US" sz="2000" dirty="0" smtClean="0"/>
              <a:t>Road incident reports / special permissions on roads…</a:t>
            </a:r>
          </a:p>
          <a:p>
            <a:pPr marL="914400" lvl="1" indent="-457200">
              <a:buFont typeface="Arial" panose="020B0604020202020204" pitchFamily="34" charset="0"/>
              <a:buChar char="•"/>
            </a:pPr>
            <a:endParaRPr lang="en-US" sz="2000" dirty="0" smtClean="0"/>
          </a:p>
          <a:p>
            <a:pPr marL="457200" indent="-457200">
              <a:buAutoNum type="arabicPeriod"/>
            </a:pPr>
            <a:r>
              <a:rPr lang="en-US" sz="2000" b="1" dirty="0" smtClean="0"/>
              <a:t>Compare the events outputted by the different techniques </a:t>
            </a:r>
            <a:r>
              <a:rPr lang="en-US" sz="2000" b="1" dirty="0" smtClean="0">
                <a:sym typeface="Wingdings" panose="05000000000000000000" pitchFamily="2" charset="2"/>
              </a:rPr>
              <a:t> P1</a:t>
            </a:r>
            <a:endParaRPr lang="en-US" sz="2000" b="1" dirty="0" smtClean="0"/>
          </a:p>
          <a:p>
            <a:pPr marL="914400" lvl="1" indent="-457200">
              <a:buFont typeface="Arial" panose="020B0604020202020204" pitchFamily="34" charset="0"/>
              <a:buChar char="•"/>
            </a:pPr>
            <a:r>
              <a:rPr lang="en-US" sz="2000" dirty="0" smtClean="0"/>
              <a:t>// </a:t>
            </a:r>
            <a:r>
              <a:rPr lang="en-US" sz="2000" dirty="0" err="1" smtClean="0"/>
              <a:t>Kuang</a:t>
            </a:r>
            <a:r>
              <a:rPr lang="en-US" sz="2000" dirty="0" smtClean="0"/>
              <a:t> 2015</a:t>
            </a:r>
          </a:p>
          <a:p>
            <a:pPr marL="914400" lvl="1" indent="-457200">
              <a:buFont typeface="Arial" panose="020B0604020202020204" pitchFamily="34" charset="0"/>
              <a:buChar char="•"/>
            </a:pPr>
            <a:r>
              <a:rPr lang="en-US" sz="2000" dirty="0" smtClean="0"/>
              <a:t>Date-time / spatial and temporal extension</a:t>
            </a:r>
          </a:p>
          <a:p>
            <a:pPr marL="914400" lvl="1" indent="-457200">
              <a:buFont typeface="Arial" panose="020B0604020202020204" pitchFamily="34" charset="0"/>
              <a:buChar char="•"/>
            </a:pPr>
            <a:r>
              <a:rPr lang="en-US" sz="2000" dirty="0" smtClean="0"/>
              <a:t>Qualitative analysis / find criteria</a:t>
            </a:r>
          </a:p>
          <a:p>
            <a:pPr marL="914400" lvl="1" indent="-457200">
              <a:buFont typeface="Arial" panose="020B0604020202020204" pitchFamily="34" charset="0"/>
              <a:buChar char="•"/>
            </a:pPr>
            <a:r>
              <a:rPr lang="en-US" sz="2000" dirty="0" smtClean="0"/>
              <a:t>Data driven approach: look at the counts of the detected events</a:t>
            </a:r>
          </a:p>
          <a:p>
            <a:pPr marL="914400" lvl="1" indent="-457200">
              <a:buFont typeface="Arial" panose="020B0604020202020204" pitchFamily="34" charset="0"/>
              <a:buChar char="•"/>
            </a:pPr>
            <a:r>
              <a:rPr lang="en-US" sz="2000" dirty="0" smtClean="0"/>
              <a:t>What are the intersecting events? </a:t>
            </a:r>
          </a:p>
          <a:p>
            <a:pPr marL="457200" indent="-457200">
              <a:buFont typeface="+mj-lt"/>
              <a:buAutoNum type="arabicPeriod"/>
            </a:pPr>
            <a:endParaRPr lang="en-US" sz="2000" dirty="0" smtClean="0"/>
          </a:p>
          <a:p>
            <a:pPr marL="457200" indent="-457200">
              <a:buFont typeface="+mj-lt"/>
              <a:buAutoNum type="arabicPeriod"/>
            </a:pPr>
            <a:r>
              <a:rPr lang="en-US" sz="2000" b="1" dirty="0" smtClean="0"/>
              <a:t>User experience</a:t>
            </a:r>
            <a:endParaRPr lang="en-US" sz="2000" dirty="0" smtClean="0"/>
          </a:p>
          <a:p>
            <a:pPr marL="914400" lvl="1" indent="-457200">
              <a:buFont typeface="Arial" panose="020B0604020202020204" pitchFamily="34" charset="0"/>
              <a:buChar char="•"/>
            </a:pPr>
            <a:r>
              <a:rPr lang="en-US" sz="2000" dirty="0" smtClean="0"/>
              <a:t>// </a:t>
            </a:r>
            <a:r>
              <a:rPr lang="en-US" sz="2000" dirty="0" err="1" smtClean="0"/>
              <a:t>Telang</a:t>
            </a:r>
            <a:r>
              <a:rPr lang="en-US" sz="2000" dirty="0" smtClean="0"/>
              <a:t> 2014: ask anonymous people to rate the anomalies detected</a:t>
            </a:r>
          </a:p>
          <a:p>
            <a:pPr marL="914400" lvl="1" indent="-457200">
              <a:buFont typeface="Arial" panose="020B0604020202020204" pitchFamily="34" charset="0"/>
              <a:buChar char="•"/>
            </a:pPr>
            <a:endParaRPr lang="en-US" sz="2000" dirty="0"/>
          </a:p>
          <a:p>
            <a:pPr marL="457200" indent="-457200">
              <a:buFont typeface="+mj-lt"/>
              <a:buAutoNum type="arabicPeriod"/>
            </a:pPr>
            <a:r>
              <a:rPr lang="en-US" sz="2000" b="1" dirty="0" smtClean="0"/>
              <a:t>Semi-synthetic data </a:t>
            </a:r>
            <a:r>
              <a:rPr lang="en-US" sz="2000" b="1" dirty="0" smtClean="0">
                <a:sym typeface="Wingdings" panose="05000000000000000000" pitchFamily="2" charset="2"/>
              </a:rPr>
              <a:t> Too long P2</a:t>
            </a:r>
            <a:endParaRPr lang="en-US" sz="2000" dirty="0" smtClean="0"/>
          </a:p>
          <a:p>
            <a:pPr marL="914400" lvl="1" indent="-457200">
              <a:buFont typeface="Arial" panose="020B0604020202020204" pitchFamily="34" charset="0"/>
              <a:buChar char="•"/>
            </a:pPr>
            <a:r>
              <a:rPr lang="en-US" sz="2000" dirty="0" smtClean="0"/>
              <a:t>Good if you want to test the ability of a method to detect a particular kind of event</a:t>
            </a:r>
          </a:p>
          <a:p>
            <a:pPr marL="800100" lvl="1" indent="-342900">
              <a:buFont typeface="Wingdings" panose="05000000000000000000" pitchFamily="2" charset="2"/>
              <a:buChar char="à"/>
            </a:pPr>
            <a:r>
              <a:rPr lang="en-US" sz="2000" dirty="0" smtClean="0">
                <a:sym typeface="Wingdings" panose="05000000000000000000" pitchFamily="2" charset="2"/>
              </a:rPr>
              <a:t>not fitted to an exploratory framework</a:t>
            </a:r>
          </a:p>
          <a:p>
            <a:pPr marL="457200" indent="-457200">
              <a:buFont typeface="+mj-lt"/>
              <a:buAutoNum type="arabicPeriod"/>
            </a:pPr>
            <a:endParaRPr lang="en-US" sz="2000" dirty="0"/>
          </a:p>
        </p:txBody>
      </p:sp>
      <p:sp>
        <p:nvSpPr>
          <p:cNvPr id="2" name="Rectangle 1"/>
          <p:cNvSpPr/>
          <p:nvPr/>
        </p:nvSpPr>
        <p:spPr>
          <a:xfrm>
            <a:off x="8648294" y="211692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7567801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974983"/>
            <a:ext cx="11485677" cy="5847755"/>
          </a:xfrm>
          <a:prstGeom prst="rect">
            <a:avLst/>
          </a:prstGeom>
          <a:noFill/>
        </p:spPr>
        <p:txBody>
          <a:bodyPr wrap="square" rtlCol="0">
            <a:spAutoFit/>
          </a:bodyPr>
          <a:lstStyle/>
          <a:p>
            <a:r>
              <a:rPr lang="fr-FR" sz="1100" b="1" dirty="0" err="1" smtClean="0">
                <a:solidFill>
                  <a:srgbClr val="0070C0"/>
                </a:solidFill>
              </a:rPr>
              <a:t>Spatio-Temporal</a:t>
            </a:r>
            <a:r>
              <a:rPr lang="fr-FR" sz="1100" b="1" dirty="0" smtClean="0">
                <a:solidFill>
                  <a:srgbClr val="0070C0"/>
                </a:solidFill>
              </a:rPr>
              <a:t> </a:t>
            </a:r>
            <a:r>
              <a:rPr lang="fr-FR" sz="1100" b="1" dirty="0" err="1">
                <a:solidFill>
                  <a:srgbClr val="0070C0"/>
                </a:solidFill>
              </a:rPr>
              <a:t>Outlier</a:t>
            </a:r>
            <a:r>
              <a:rPr lang="fr-FR" sz="1100" b="1" dirty="0">
                <a:solidFill>
                  <a:srgbClr val="0070C0"/>
                </a:solidFill>
              </a:rPr>
              <a:t> </a:t>
            </a:r>
            <a:r>
              <a:rPr lang="fr-FR" sz="1100" b="1" dirty="0" err="1">
                <a:solidFill>
                  <a:srgbClr val="0070C0"/>
                </a:solidFill>
              </a:rPr>
              <a:t>Detection</a:t>
            </a:r>
            <a:r>
              <a:rPr lang="fr-FR" sz="1100" b="1" dirty="0">
                <a:solidFill>
                  <a:srgbClr val="0070C0"/>
                </a:solidFill>
              </a:rPr>
              <a:t> in </a:t>
            </a:r>
            <a:r>
              <a:rPr lang="fr-FR" sz="1100" b="1" dirty="0" err="1">
                <a:solidFill>
                  <a:srgbClr val="0070C0"/>
                </a:solidFill>
              </a:rPr>
              <a:t>Environmental</a:t>
            </a:r>
            <a:r>
              <a:rPr lang="fr-FR" sz="1100" b="1" dirty="0">
                <a:solidFill>
                  <a:srgbClr val="0070C0"/>
                </a:solidFill>
              </a:rPr>
              <a:t> Data, Cheng </a:t>
            </a:r>
            <a:r>
              <a:rPr lang="fr-FR" sz="1100" b="1" dirty="0" smtClean="0">
                <a:solidFill>
                  <a:srgbClr val="0070C0"/>
                </a:solidFill>
              </a:rPr>
              <a:t>200</a:t>
            </a:r>
            <a:r>
              <a:rPr lang="fr-FR" sz="1100" b="1" dirty="0" smtClean="0"/>
              <a:t>9 </a:t>
            </a:r>
            <a:r>
              <a:rPr lang="fr-FR" sz="1100" b="1" dirty="0" smtClean="0">
                <a:sym typeface="Wingdings" panose="05000000000000000000" pitchFamily="2" charset="2"/>
              </a:rPr>
              <a:t></a:t>
            </a:r>
            <a:r>
              <a:rPr lang="fr-FR" sz="1100" b="1" dirty="0" smtClean="0"/>
              <a:t> </a:t>
            </a:r>
            <a:r>
              <a:rPr lang="en-US" sz="1100" dirty="0">
                <a:sym typeface="Wingdings" panose="05000000000000000000" pitchFamily="2" charset="2"/>
              </a:rPr>
              <a:t>ST autoregressive integrated moving </a:t>
            </a:r>
            <a:r>
              <a:rPr lang="en-US" sz="1100" dirty="0" err="1">
                <a:sym typeface="Wingdings" panose="05000000000000000000" pitchFamily="2" charset="2"/>
              </a:rPr>
              <a:t>avg</a:t>
            </a:r>
            <a:r>
              <a:rPr lang="en-US" sz="1100" dirty="0">
                <a:sym typeface="Wingdings" panose="05000000000000000000" pitchFamily="2" charset="2"/>
              </a:rPr>
              <a:t> to define coherent ST neighborhood. Outlier = different from mean of neighborhood (Point OD?)  P1 </a:t>
            </a:r>
            <a:endParaRPr lang="en-US" sz="1100" dirty="0" smtClean="0">
              <a:sym typeface="Wingdings" panose="05000000000000000000" pitchFamily="2" charset="2"/>
            </a:endParaRPr>
          </a:p>
          <a:p>
            <a:pPr marL="171450" indent="-171450">
              <a:buFont typeface="Arial" panose="020B0604020202020204" pitchFamily="34" charset="0"/>
              <a:buChar char="•"/>
            </a:pPr>
            <a:r>
              <a:rPr lang="fr-FR" sz="1100" dirty="0" err="1" smtClean="0">
                <a:solidFill>
                  <a:srgbClr val="0070C0"/>
                </a:solidFill>
              </a:rPr>
              <a:t>Yuxiang</a:t>
            </a:r>
            <a:r>
              <a:rPr lang="fr-FR" sz="1100" dirty="0">
                <a:solidFill>
                  <a:srgbClr val="0070C0"/>
                </a:solidFill>
              </a:rPr>
              <a:t>, </a:t>
            </a:r>
            <a:r>
              <a:rPr lang="en-US" sz="1100" dirty="0">
                <a:solidFill>
                  <a:srgbClr val="0070C0"/>
                </a:solidFill>
              </a:rPr>
              <a:t>Detecting </a:t>
            </a:r>
            <a:r>
              <a:rPr lang="en-US" sz="1100" dirty="0" err="1">
                <a:solidFill>
                  <a:srgbClr val="0070C0"/>
                </a:solidFill>
              </a:rPr>
              <a:t>SpatioTemporal</a:t>
            </a:r>
            <a:r>
              <a:rPr lang="en-US" sz="1100" dirty="0">
                <a:solidFill>
                  <a:srgbClr val="0070C0"/>
                </a:solidFill>
              </a:rPr>
              <a:t> Outliers in Climate Dataset: A Method </a:t>
            </a:r>
            <a:r>
              <a:rPr lang="en-US" sz="1100" dirty="0" smtClean="0">
                <a:solidFill>
                  <a:srgbClr val="0070C0"/>
                </a:solidFill>
              </a:rPr>
              <a:t>Study, 2005 </a:t>
            </a:r>
            <a:r>
              <a:rPr lang="en-US" sz="1100" dirty="0" smtClean="0">
                <a:solidFill>
                  <a:srgbClr val="0070C0"/>
                </a:solidFill>
                <a:sym typeface="Wingdings" panose="05000000000000000000" pitchFamily="2" charset="2"/>
              </a:rPr>
              <a:t></a:t>
            </a:r>
            <a:r>
              <a:rPr lang="en-US" sz="1100" dirty="0" smtClean="0">
                <a:sym typeface="Wingdings" panose="05000000000000000000" pitchFamily="2" charset="2"/>
              </a:rPr>
              <a:t> SO over time as persistent event / TO detected separately  basic Point Contextual OD, fixed space neighborhood</a:t>
            </a:r>
            <a:endParaRPr lang="en-US" sz="1100" dirty="0">
              <a:sym typeface="Wingdings" panose="05000000000000000000" pitchFamily="2" charset="2"/>
            </a:endParaRPr>
          </a:p>
          <a:p>
            <a:pPr marL="171450" indent="-171450">
              <a:buFont typeface="Arial" panose="020B0604020202020204" pitchFamily="34" charset="0"/>
              <a:buChar char="•"/>
            </a:pPr>
            <a:r>
              <a:rPr lang="en-US" sz="1100" dirty="0" smtClean="0"/>
              <a:t>Ester </a:t>
            </a:r>
            <a:r>
              <a:rPr lang="en-US" sz="1100" dirty="0"/>
              <a:t>96 A Density-Based Algorithm for Discovering Clusters in Large Spatial Databases with </a:t>
            </a:r>
            <a:r>
              <a:rPr lang="en-US" sz="1100" dirty="0" smtClean="0"/>
              <a:t>Noise </a:t>
            </a:r>
            <a:r>
              <a:rPr lang="en-US" sz="1100" dirty="0" smtClean="0">
                <a:sym typeface="Wingdings" panose="05000000000000000000" pitchFamily="2" charset="2"/>
              </a:rPr>
              <a:t> P2</a:t>
            </a:r>
            <a:endParaRPr lang="en-US" sz="1100" dirty="0" smtClean="0"/>
          </a:p>
          <a:p>
            <a:pPr marL="285750" indent="-285750">
              <a:buFont typeface="Arial" panose="020B0604020202020204" pitchFamily="34" charset="0"/>
              <a:buChar char="•"/>
            </a:pPr>
            <a:r>
              <a:rPr lang="en-US" sz="1100" dirty="0" smtClean="0">
                <a:sym typeface="Wingdings" panose="05000000000000000000" pitchFamily="2" charset="2"/>
              </a:rPr>
              <a:t>TS &amp; space TS analysis</a:t>
            </a:r>
          </a:p>
          <a:p>
            <a:pPr marL="742950" lvl="1" indent="-285750">
              <a:buFont typeface="Arial" panose="020B0604020202020204" pitchFamily="34" charset="0"/>
              <a:buChar char="•"/>
            </a:pPr>
            <a:r>
              <a:rPr lang="en-US" sz="1100" dirty="0" smtClean="0">
                <a:sym typeface="Wingdings" panose="05000000000000000000" pitchFamily="2" charset="2"/>
              </a:rPr>
              <a:t>Pfeifer </a:t>
            </a:r>
            <a:r>
              <a:rPr lang="en-US" sz="1100" dirty="0">
                <a:sym typeface="Wingdings" panose="05000000000000000000" pitchFamily="2" charset="2"/>
              </a:rPr>
              <a:t>1980: A 3-Stage approach for ST Modeling</a:t>
            </a:r>
          </a:p>
          <a:p>
            <a:pPr marL="742950" lvl="1" indent="-285750">
              <a:buFont typeface="Arial" panose="020B0604020202020204" pitchFamily="34" charset="0"/>
              <a:buChar char="•"/>
            </a:pPr>
            <a:r>
              <a:rPr lang="en-US" sz="1100" dirty="0">
                <a:sym typeface="Wingdings" panose="05000000000000000000" pitchFamily="2" charset="2"/>
              </a:rPr>
              <a:t>Cheng 2011: a hybrid approach to model </a:t>
            </a:r>
            <a:r>
              <a:rPr lang="en-US" sz="1100" dirty="0" err="1">
                <a:sym typeface="Wingdings" panose="05000000000000000000" pitchFamily="2" charset="2"/>
              </a:rPr>
              <a:t>Nonstationary</a:t>
            </a:r>
            <a:r>
              <a:rPr lang="en-US" sz="1100" dirty="0">
                <a:sym typeface="Wingdings" panose="05000000000000000000" pitchFamily="2" charset="2"/>
              </a:rPr>
              <a:t> ST series</a:t>
            </a:r>
          </a:p>
          <a:p>
            <a:pPr marL="742950" lvl="1" indent="-285750">
              <a:buFont typeface="Arial" panose="020B0604020202020204" pitchFamily="34" charset="0"/>
              <a:buChar char="•"/>
            </a:pPr>
            <a:r>
              <a:rPr lang="en-US" sz="1100" dirty="0">
                <a:sym typeface="Wingdings" panose="05000000000000000000" pitchFamily="2" charset="2"/>
              </a:rPr>
              <a:t>Martin 1975: Identification of regional forecasting models using ST correlation functions</a:t>
            </a:r>
          </a:p>
          <a:p>
            <a:pPr marL="742950" lvl="1" indent="-285750">
              <a:buFont typeface="Arial" panose="020B0604020202020204" pitchFamily="34" charset="0"/>
              <a:buChar char="•"/>
            </a:pPr>
            <a:r>
              <a:rPr lang="en-US" sz="1100" dirty="0">
                <a:sym typeface="Wingdings" panose="05000000000000000000" pitchFamily="2" charset="2"/>
              </a:rPr>
              <a:t>Box 94: TS Analysis – Forecasting and control</a:t>
            </a:r>
          </a:p>
          <a:p>
            <a:pPr marL="285750" indent="-285750">
              <a:buFont typeface="Arial" panose="020B0604020202020204" pitchFamily="34" charset="0"/>
              <a:buChar char="•"/>
            </a:pPr>
            <a:r>
              <a:rPr lang="en-US" sz="1100" dirty="0">
                <a:sym typeface="Wingdings" panose="05000000000000000000" pitchFamily="2" charset="2"/>
              </a:rPr>
              <a:t>Adam 2004 Neighborhood based AD in ST Sensor data  S-</a:t>
            </a:r>
            <a:r>
              <a:rPr lang="en-US" sz="1100" dirty="0" err="1">
                <a:sym typeface="Wingdings" panose="05000000000000000000" pitchFamily="2" charset="2"/>
              </a:rPr>
              <a:t>neighb</a:t>
            </a:r>
            <a:r>
              <a:rPr lang="en-US" sz="1100" dirty="0">
                <a:sym typeface="Wingdings" panose="05000000000000000000" pitchFamily="2" charset="2"/>
              </a:rPr>
              <a:t>. with </a:t>
            </a:r>
            <a:r>
              <a:rPr lang="en-US" sz="1100" dirty="0" err="1">
                <a:sym typeface="Wingdings" panose="05000000000000000000" pitchFamily="2" charset="2"/>
              </a:rPr>
              <a:t>Voronoi</a:t>
            </a:r>
            <a:r>
              <a:rPr lang="en-US" sz="1100" dirty="0">
                <a:sym typeface="Wingdings" panose="05000000000000000000" pitchFamily="2" charset="2"/>
              </a:rPr>
              <a:t> </a:t>
            </a:r>
            <a:r>
              <a:rPr lang="en-US" sz="1100" dirty="0" err="1">
                <a:sym typeface="Wingdings" panose="05000000000000000000" pitchFamily="2" charset="2"/>
              </a:rPr>
              <a:t>polyongs</a:t>
            </a:r>
            <a:r>
              <a:rPr lang="en-US" sz="1100" dirty="0">
                <a:sym typeface="Wingdings" panose="05000000000000000000" pitchFamily="2" charset="2"/>
              </a:rPr>
              <a:t> and semantic </a:t>
            </a:r>
            <a:r>
              <a:rPr lang="en-US" sz="1100" dirty="0" err="1">
                <a:sym typeface="Wingdings" panose="05000000000000000000" pitchFamily="2" charset="2"/>
              </a:rPr>
              <a:t>neighb</a:t>
            </a:r>
            <a:r>
              <a:rPr lang="en-US" sz="1100" dirty="0">
                <a:sym typeface="Wingdings" panose="05000000000000000000" pitchFamily="2" charset="2"/>
              </a:rPr>
              <a:t>. Parameters  </a:t>
            </a:r>
            <a:r>
              <a:rPr lang="en-US" sz="1100" dirty="0" smtClean="0">
                <a:sym typeface="Wingdings" panose="05000000000000000000" pitchFamily="2" charset="2"/>
              </a:rPr>
              <a:t>intuition  check again P1.5</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smtClean="0">
                <a:sym typeface="Wingdings" panose="05000000000000000000" pitchFamily="2" charset="2"/>
              </a:rPr>
              <a:t>Barua</a:t>
            </a:r>
            <a:r>
              <a:rPr lang="en-US" sz="1100" dirty="0" smtClean="0">
                <a:sym typeface="Wingdings" panose="05000000000000000000" pitchFamily="2" charset="2"/>
              </a:rPr>
              <a:t> </a:t>
            </a:r>
            <a:r>
              <a:rPr lang="en-US" sz="1100" dirty="0">
                <a:sym typeface="Wingdings" panose="05000000000000000000" pitchFamily="2" charset="2"/>
              </a:rPr>
              <a:t>2007: Parallel Wavelet Transform for sea surface outliers, only spatial, arbitrary threshold</a:t>
            </a:r>
          </a:p>
          <a:p>
            <a:pPr marL="285750" indent="-285750">
              <a:buFont typeface="Arial" panose="020B0604020202020204" pitchFamily="34" charset="0"/>
              <a:buChar char="•"/>
            </a:pPr>
            <a:r>
              <a:rPr lang="en-US" sz="1100" dirty="0">
                <a:sym typeface="Wingdings" panose="05000000000000000000" pitchFamily="2" charset="2"/>
              </a:rPr>
              <a:t>Liang Lu 2004: wavelet Fuzzy </a:t>
            </a:r>
            <a:r>
              <a:rPr lang="en-US" sz="1100" dirty="0" err="1">
                <a:sym typeface="Wingdings" panose="05000000000000000000" pitchFamily="2" charset="2"/>
              </a:rPr>
              <a:t>classif</a:t>
            </a:r>
            <a:r>
              <a:rPr lang="en-US" sz="1100" dirty="0">
                <a:sym typeface="Wingdings" panose="05000000000000000000" pitchFamily="2" charset="2"/>
              </a:rPr>
              <a:t> for detecting &amp; tracking region outliers  only spatial</a:t>
            </a:r>
          </a:p>
          <a:p>
            <a:endParaRPr lang="en-US" sz="1100" dirty="0" smtClean="0"/>
          </a:p>
          <a:p>
            <a:r>
              <a:rPr lang="en-US" sz="1400" b="1" dirty="0">
                <a:solidFill>
                  <a:srgbClr val="FF0000"/>
                </a:solidFill>
                <a:sym typeface="Wingdings" panose="05000000000000000000" pitchFamily="2" charset="2"/>
              </a:rPr>
              <a:t>Wang 2008 [50] STAD in gas monitoring sensors </a:t>
            </a:r>
            <a:r>
              <a:rPr lang="en-US" sz="1400" b="1" dirty="0" smtClean="0">
                <a:solidFill>
                  <a:srgbClr val="FF0000"/>
                </a:solidFill>
                <a:sym typeface="Wingdings" panose="05000000000000000000" pitchFamily="2" charset="2"/>
              </a:rPr>
              <a:t>networks  P0</a:t>
            </a:r>
            <a:endParaRPr lang="en-US" sz="1400" b="1" dirty="0">
              <a:solidFill>
                <a:srgbClr val="FF0000"/>
              </a:solidFill>
            </a:endParaRPr>
          </a:p>
          <a:p>
            <a:r>
              <a:rPr lang="en-US" sz="1100" dirty="0" smtClean="0"/>
              <a:t>A </a:t>
            </a:r>
            <a:r>
              <a:rPr lang="en-US" sz="1100" dirty="0"/>
              <a:t>NEW SPATIO-TEMPORAL DATA MINING METHOD AND ITS APPLICATION TO RESERVOIR SYSTEM OPERATION , Mohan 2014 </a:t>
            </a:r>
            <a:r>
              <a:rPr lang="en-US" sz="1100" dirty="0" smtClean="0"/>
              <a:t>Thesis </a:t>
            </a:r>
            <a:r>
              <a:rPr lang="en-US" sz="1100" dirty="0" smtClean="0">
                <a:sym typeface="Wingdings" panose="05000000000000000000" pitchFamily="2" charset="2"/>
              </a:rPr>
              <a:t> Check</a:t>
            </a:r>
            <a:endParaRPr lang="en-US" sz="1100" dirty="0"/>
          </a:p>
          <a:p>
            <a:r>
              <a:rPr lang="en-US" sz="1100" b="1" dirty="0" err="1" smtClean="0"/>
              <a:t>Appice</a:t>
            </a:r>
            <a:r>
              <a:rPr lang="en-US" sz="1100" b="1" dirty="0" smtClean="0"/>
              <a:t> 2014: Dealing with temporal and spatial correlations to classify outliers in geophysical data streams </a:t>
            </a:r>
            <a:r>
              <a:rPr lang="en-US" sz="1100" b="1" dirty="0" smtClean="0">
                <a:sym typeface="Wingdings" panose="05000000000000000000" pitchFamily="2" charset="2"/>
              </a:rPr>
              <a:t> P0</a:t>
            </a:r>
            <a:endParaRPr lang="en-US" sz="1100" b="1" dirty="0" smtClean="0"/>
          </a:p>
          <a:p>
            <a:r>
              <a:rPr lang="en-US" sz="1100" dirty="0" err="1" smtClean="0"/>
              <a:t>Elfeky</a:t>
            </a:r>
            <a:r>
              <a:rPr lang="en-US" sz="1100" dirty="0" smtClean="0"/>
              <a:t> 2006: Stagger – Periodicity mining of data streams using expanding sliding windows</a:t>
            </a:r>
            <a:endParaRPr lang="en-US" sz="1100" dirty="0"/>
          </a:p>
          <a:p>
            <a:r>
              <a:rPr lang="en-US" sz="1100" dirty="0">
                <a:sym typeface="Wingdings" panose="05000000000000000000" pitchFamily="2" charset="2"/>
              </a:rPr>
              <a:t>Fu 2012: Drought detection of the last century: An </a:t>
            </a:r>
            <a:r>
              <a:rPr lang="en-US" sz="1100" dirty="0" err="1">
                <a:sym typeface="Wingdings" panose="05000000000000000000" pitchFamily="2" charset="2"/>
              </a:rPr>
              <a:t>mrf</a:t>
            </a:r>
            <a:r>
              <a:rPr lang="en-US" sz="1100" dirty="0">
                <a:sym typeface="Wingdings" panose="05000000000000000000" pitchFamily="2" charset="2"/>
              </a:rPr>
              <a:t>-based </a:t>
            </a:r>
            <a:r>
              <a:rPr lang="en-US" sz="1100" dirty="0" smtClean="0">
                <a:sym typeface="Wingdings" panose="05000000000000000000" pitchFamily="2" charset="2"/>
              </a:rPr>
              <a:t>approach</a:t>
            </a:r>
            <a:endParaRPr lang="fr-FR" sz="1100" dirty="0" smtClean="0"/>
          </a:p>
          <a:p>
            <a:r>
              <a:rPr lang="en-US" sz="1100" dirty="0">
                <a:sym typeface="Wingdings" panose="05000000000000000000" pitchFamily="2" charset="2"/>
              </a:rPr>
              <a:t>Gaffney 2007: Probabilistic clustering of </a:t>
            </a:r>
            <a:r>
              <a:rPr lang="en-US" sz="1100" dirty="0" err="1">
                <a:sym typeface="Wingdings" panose="05000000000000000000" pitchFamily="2" charset="2"/>
              </a:rPr>
              <a:t>extratropical</a:t>
            </a:r>
            <a:r>
              <a:rPr lang="en-US" sz="1100" dirty="0">
                <a:sym typeface="Wingdings" panose="05000000000000000000" pitchFamily="2" charset="2"/>
              </a:rPr>
              <a:t> cyclones using </a:t>
            </a:r>
            <a:r>
              <a:rPr lang="en-US" sz="1100" dirty="0" smtClean="0">
                <a:sym typeface="Wingdings" panose="05000000000000000000" pitchFamily="2" charset="2"/>
              </a:rPr>
              <a:t>regression </a:t>
            </a:r>
            <a:r>
              <a:rPr lang="en-US" sz="1100" dirty="0">
                <a:sym typeface="Wingdings" panose="05000000000000000000" pitchFamily="2" charset="2"/>
              </a:rPr>
              <a:t>mixture models</a:t>
            </a:r>
          </a:p>
          <a:p>
            <a:endParaRPr lang="fr-FR" sz="1100" dirty="0"/>
          </a:p>
          <a:p>
            <a:r>
              <a:rPr lang="en-US" sz="1100" dirty="0">
                <a:solidFill>
                  <a:srgbClr val="0070C0"/>
                </a:solidFill>
                <a:sym typeface="Wingdings" panose="05000000000000000000" pitchFamily="2" charset="2"/>
              </a:rPr>
              <a:t>McGuire 2010: ST neighborhood discovery for sensor </a:t>
            </a:r>
            <a:r>
              <a:rPr lang="en-US" sz="1100" dirty="0" smtClean="0">
                <a:solidFill>
                  <a:srgbClr val="0070C0"/>
                </a:solidFill>
                <a:sym typeface="Wingdings" panose="05000000000000000000" pitchFamily="2" charset="2"/>
              </a:rPr>
              <a:t>data </a:t>
            </a:r>
            <a:r>
              <a:rPr lang="en-US" sz="1100" b="1" dirty="0" smtClean="0">
                <a:sym typeface="Wingdings" panose="05000000000000000000" pitchFamily="2" charset="2"/>
              </a:rPr>
              <a:t> </a:t>
            </a:r>
            <a:r>
              <a:rPr lang="en-US" sz="1100" dirty="0" smtClean="0">
                <a:sym typeface="Wingdings" panose="05000000000000000000" pitchFamily="2" charset="2"/>
              </a:rPr>
              <a:t>computes STN with graph-based structure. Not proper OD technique but could be integrated in OD algorithm, would need better understanding</a:t>
            </a:r>
          </a:p>
          <a:p>
            <a:pPr marL="171450" indent="-171450">
              <a:buFont typeface="Arial" panose="020B0604020202020204" pitchFamily="34" charset="0"/>
              <a:buChar char="•"/>
            </a:pPr>
            <a:r>
              <a:rPr lang="en-US" sz="1100" dirty="0" smtClean="0">
                <a:sym typeface="Wingdings" panose="05000000000000000000" pitchFamily="2" charset="2"/>
              </a:rPr>
              <a:t>McGuire 2013</a:t>
            </a:r>
            <a:endParaRPr lang="fr-FR" sz="1100" dirty="0"/>
          </a:p>
          <a:p>
            <a:endParaRPr lang="fr-FR" sz="1100" dirty="0"/>
          </a:p>
          <a:p>
            <a:r>
              <a:rPr lang="en-US" sz="1100" dirty="0"/>
              <a:t>Periodic Pattern Mining–Algorithms and Applications. </a:t>
            </a:r>
            <a:r>
              <a:rPr lang="en-US" sz="1100" dirty="0" err="1"/>
              <a:t>Sirisha</a:t>
            </a:r>
            <a:r>
              <a:rPr lang="en-US" sz="1100" dirty="0"/>
              <a:t> 2014 </a:t>
            </a:r>
            <a:r>
              <a:rPr lang="en-US" sz="1100" dirty="0">
                <a:sym typeface="Wingdings" panose="05000000000000000000" pitchFamily="2" charset="2"/>
              </a:rPr>
              <a:t> treat spatiotemporal </a:t>
            </a:r>
            <a:r>
              <a:rPr lang="en-US" sz="1100" dirty="0" smtClean="0">
                <a:sym typeface="Wingdings" panose="05000000000000000000" pitchFamily="2" charset="2"/>
              </a:rPr>
              <a:t>case</a:t>
            </a:r>
            <a:endParaRPr lang="en-US" sz="1100" dirty="0">
              <a:sym typeface="Wingdings" panose="05000000000000000000" pitchFamily="2" charset="2"/>
            </a:endParaRPr>
          </a:p>
          <a:p>
            <a:r>
              <a:rPr lang="en-US" sz="1100" dirty="0">
                <a:sym typeface="Wingdings" panose="05000000000000000000" pitchFamily="2" charset="2"/>
              </a:rPr>
              <a:t>Wong 2002: Rule based AD</a:t>
            </a:r>
          </a:p>
          <a:p>
            <a:r>
              <a:rPr lang="en-US" sz="1100" dirty="0">
                <a:sym typeface="Wingdings" panose="05000000000000000000" pitchFamily="2" charset="2"/>
              </a:rPr>
              <a:t>Wong 2003: Bayesian Networks on univariate data</a:t>
            </a:r>
          </a:p>
          <a:p>
            <a:r>
              <a:rPr lang="en-US" sz="1100" dirty="0">
                <a:sym typeface="Wingdings" panose="05000000000000000000" pitchFamily="2" charset="2"/>
              </a:rPr>
              <a:t>Ma </a:t>
            </a:r>
            <a:r>
              <a:rPr lang="en-US" sz="1100" dirty="0" err="1">
                <a:sym typeface="Wingdings" panose="05000000000000000000" pitchFamily="2" charset="2"/>
              </a:rPr>
              <a:t>perkins</a:t>
            </a:r>
            <a:r>
              <a:rPr lang="en-US" sz="1100" dirty="0">
                <a:sym typeface="Wingdings" panose="05000000000000000000" pitchFamily="2" charset="2"/>
              </a:rPr>
              <a:t> 2003: SVM on temporal sequence  check for extension to space-time</a:t>
            </a:r>
          </a:p>
          <a:p>
            <a:endParaRPr lang="en-US" sz="1100" dirty="0" smtClean="0">
              <a:sym typeface="Wingdings" panose="05000000000000000000" pitchFamily="2" charset="2"/>
            </a:endParaRPr>
          </a:p>
          <a:p>
            <a:r>
              <a:rPr lang="en-US" sz="1100" dirty="0"/>
              <a:t>Bonus: A </a:t>
            </a:r>
            <a:r>
              <a:rPr lang="en-US" sz="1100" dirty="0" smtClean="0"/>
              <a:t>STDM Approach </a:t>
            </a:r>
            <a:r>
              <a:rPr lang="en-US" sz="1100" dirty="0"/>
              <a:t>to Fraud Detection</a:t>
            </a:r>
            <a:r>
              <a:rPr lang="fr-FR" sz="1100" dirty="0"/>
              <a:t>, </a:t>
            </a:r>
            <a:r>
              <a:rPr lang="fr-FR" sz="1100" dirty="0" err="1"/>
              <a:t>project</a:t>
            </a:r>
            <a:r>
              <a:rPr lang="fr-FR" sz="1100" dirty="0"/>
              <a:t> </a:t>
            </a:r>
            <a:r>
              <a:rPr lang="fr-FR" sz="1100" dirty="0" err="1"/>
              <a:t>currently</a:t>
            </a:r>
            <a:r>
              <a:rPr lang="fr-FR" sz="1100" dirty="0"/>
              <a:t> by J. Chen (no article) </a:t>
            </a:r>
            <a:r>
              <a:rPr lang="fr-FR" sz="1100" dirty="0">
                <a:hlinkClick r:id="rId3"/>
              </a:rPr>
              <a:t>http://www.nsfcvdi.org/projects/year-2-jchen/</a:t>
            </a:r>
            <a:r>
              <a:rPr lang="fr-FR" sz="1100" dirty="0"/>
              <a:t> LOF, </a:t>
            </a:r>
            <a:r>
              <a:rPr lang="fr-FR" sz="1100" dirty="0" err="1"/>
              <a:t>density</a:t>
            </a:r>
            <a:r>
              <a:rPr lang="fr-FR" sz="1100" dirty="0"/>
              <a:t>/</a:t>
            </a:r>
            <a:r>
              <a:rPr lang="fr-FR" sz="1100" dirty="0" err="1"/>
              <a:t>clustering</a:t>
            </a:r>
            <a:r>
              <a:rPr lang="fr-FR" sz="1100" dirty="0"/>
              <a:t> </a:t>
            </a:r>
            <a:r>
              <a:rPr lang="fr-FR" sz="1100" dirty="0" err="1"/>
              <a:t>based</a:t>
            </a:r>
            <a:r>
              <a:rPr lang="fr-FR" sz="1100" dirty="0" smtClean="0"/>
              <a:t>…</a:t>
            </a:r>
          </a:p>
          <a:p>
            <a:endParaRPr lang="fr-FR" sz="1100" dirty="0">
              <a:sym typeface="Wingdings" panose="05000000000000000000" pitchFamily="2" charset="2"/>
            </a:endParaRPr>
          </a:p>
          <a:p>
            <a:r>
              <a:rPr lang="fr-FR" sz="1100" dirty="0" err="1" smtClean="0">
                <a:sym typeface="Wingdings" panose="05000000000000000000" pitchFamily="2" charset="2"/>
              </a:rPr>
              <a:t>We</a:t>
            </a:r>
            <a:r>
              <a:rPr lang="fr-FR" sz="1100" dirty="0" smtClean="0">
                <a:sym typeface="Wingdings" panose="05000000000000000000" pitchFamily="2" charset="2"/>
              </a:rPr>
              <a:t> 2001: </a:t>
            </a:r>
            <a:r>
              <a:rPr lang="fr-FR" sz="1100" dirty="0" err="1" smtClean="0">
                <a:sym typeface="Wingdings" panose="05000000000000000000" pitchFamily="2" charset="2"/>
              </a:rPr>
              <a:t>Wavelet</a:t>
            </a:r>
            <a:r>
              <a:rPr lang="fr-FR" sz="1100" dirty="0" smtClean="0">
                <a:sym typeface="Wingdings" panose="05000000000000000000" pitchFamily="2" charset="2"/>
              </a:rPr>
              <a:t> Neural Network model for </a:t>
            </a:r>
            <a:r>
              <a:rPr lang="fr-FR" sz="1100" dirty="0" err="1" smtClean="0">
                <a:sym typeface="Wingdings" panose="05000000000000000000" pitchFamily="2" charset="2"/>
              </a:rPr>
              <a:t>automatic</a:t>
            </a:r>
            <a:r>
              <a:rPr lang="fr-FR" sz="1100" dirty="0" smtClean="0">
                <a:sym typeface="Wingdings" panose="05000000000000000000" pitchFamily="2" charset="2"/>
              </a:rPr>
              <a:t> </a:t>
            </a:r>
            <a:r>
              <a:rPr lang="fr-FR" sz="1100" dirty="0" err="1" smtClean="0">
                <a:sym typeface="Wingdings" panose="05000000000000000000" pitchFamily="2" charset="2"/>
              </a:rPr>
              <a:t>traffic</a:t>
            </a:r>
            <a:r>
              <a:rPr lang="fr-FR" sz="1100" dirty="0" smtClean="0">
                <a:sym typeface="Wingdings" panose="05000000000000000000" pitchFamily="2" charset="2"/>
              </a:rPr>
              <a:t> incident </a:t>
            </a:r>
            <a:r>
              <a:rPr lang="fr-FR" sz="1100" dirty="0" err="1" smtClean="0">
                <a:sym typeface="Wingdings" panose="05000000000000000000" pitchFamily="2" charset="2"/>
              </a:rPr>
              <a:t>detection</a:t>
            </a:r>
            <a:r>
              <a:rPr lang="fr-FR" sz="1100" dirty="0" smtClean="0">
                <a:sym typeface="Wingdings" panose="05000000000000000000" pitchFamily="2" charset="2"/>
              </a:rPr>
              <a:t> </a:t>
            </a:r>
            <a:r>
              <a:rPr lang="fr-FR" sz="1100" i="1" dirty="0" smtClean="0">
                <a:sym typeface="Wingdings" panose="05000000000000000000" pitchFamily="2" charset="2"/>
              </a:rPr>
              <a:t>in Jin 2008</a:t>
            </a:r>
            <a:endParaRPr lang="en-US" sz="1100" dirty="0">
              <a:sym typeface="Wingdings" panose="05000000000000000000" pitchFamily="2" charset="2"/>
            </a:endParaRPr>
          </a:p>
        </p:txBody>
      </p:sp>
    </p:spTree>
    <p:extLst>
      <p:ext uri="{BB962C8B-B14F-4D97-AF65-F5344CB8AC3E}">
        <p14:creationId xmlns:p14="http://schemas.microsoft.com/office/powerpoint/2010/main" val="1344684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 2</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5339923"/>
          </a:xfrm>
          <a:prstGeom prst="rect">
            <a:avLst/>
          </a:prstGeom>
          <a:noFill/>
        </p:spPr>
        <p:txBody>
          <a:bodyPr wrap="square" rtlCol="0">
            <a:spAutoFit/>
          </a:bodyPr>
          <a:lstStyle/>
          <a:p>
            <a:r>
              <a:rPr lang="en-US" sz="1100" dirty="0" smtClean="0"/>
              <a:t>Liang 2010: Modeling and AD for Event Occurrences Following an Inhomogeneous ST </a:t>
            </a:r>
            <a:r>
              <a:rPr lang="en-US" sz="1100" dirty="0" err="1" smtClean="0"/>
              <a:t>poisson</a:t>
            </a:r>
            <a:r>
              <a:rPr lang="en-US" sz="1100" dirty="0" smtClean="0"/>
              <a:t> process </a:t>
            </a:r>
            <a:r>
              <a:rPr lang="en-US" sz="1100" dirty="0" smtClean="0">
                <a:sym typeface="Wingdings" panose="05000000000000000000" pitchFamily="2" charset="2"/>
              </a:rPr>
              <a:t> statistical  P1</a:t>
            </a:r>
          </a:p>
          <a:p>
            <a:endParaRPr lang="en-US" sz="1100" dirty="0">
              <a:sym typeface="Wingdings" panose="05000000000000000000" pitchFamily="2" charset="2"/>
            </a:endParaRPr>
          </a:p>
          <a:p>
            <a:r>
              <a:rPr lang="en-US" sz="1100" dirty="0" err="1" smtClean="0">
                <a:sym typeface="Wingdings" panose="05000000000000000000" pitchFamily="2" charset="2"/>
              </a:rPr>
              <a:t>Zheng</a:t>
            </a:r>
            <a:r>
              <a:rPr lang="en-US" sz="1100" dirty="0" smtClean="0">
                <a:sym typeface="Wingdings" panose="05000000000000000000" pitchFamily="2" charset="2"/>
              </a:rPr>
              <a:t> 2015: Detecting Collective Anomalies from Multiple ST Datasets across Different Domains  events over consecutive time steps. Multiple-Source Latent-Topic model, ST_LRT, generation algorithm  P1</a:t>
            </a:r>
          </a:p>
          <a:p>
            <a:pPr marL="285750" indent="-285750">
              <a:buFont typeface="Arial" panose="020B0604020202020204" pitchFamily="34" charset="0"/>
              <a:buChar char="•"/>
            </a:pPr>
            <a:r>
              <a:rPr lang="en-US" sz="1100" dirty="0" smtClean="0">
                <a:sym typeface="Wingdings" panose="05000000000000000000" pitchFamily="2" charset="2"/>
              </a:rPr>
              <a:t>Evaluation with 5 datasets in NY: 311, </a:t>
            </a:r>
            <a:r>
              <a:rPr lang="en-US" sz="1100" dirty="0" err="1" smtClean="0">
                <a:sym typeface="Wingdings" panose="05000000000000000000" pitchFamily="2" charset="2"/>
              </a:rPr>
              <a:t>taxicab,bike</a:t>
            </a:r>
            <a:r>
              <a:rPr lang="en-US" sz="1100" dirty="0" smtClean="0">
                <a:sym typeface="Wingdings" panose="05000000000000000000" pitchFamily="2" charset="2"/>
              </a:rPr>
              <a:t> rental, </a:t>
            </a:r>
            <a:r>
              <a:rPr lang="en-US" sz="1100" dirty="0" err="1" smtClean="0">
                <a:sym typeface="Wingdings" panose="05000000000000000000" pitchFamily="2" charset="2"/>
              </a:rPr>
              <a:t>PoI</a:t>
            </a:r>
            <a:r>
              <a:rPr lang="en-US" sz="1100" dirty="0" smtClean="0">
                <a:sym typeface="Wingdings" panose="05000000000000000000" pitchFamily="2" charset="2"/>
              </a:rPr>
              <a:t>, road network</a:t>
            </a:r>
          </a:p>
          <a:p>
            <a:pPr marL="285750" indent="-285750">
              <a:buFont typeface="Arial" panose="020B0604020202020204" pitchFamily="34" charset="0"/>
              <a:buChar char="•"/>
            </a:pPr>
            <a:r>
              <a:rPr lang="en-US" sz="1100" dirty="0" smtClean="0">
                <a:sym typeface="Wingdings" panose="05000000000000000000" pitchFamily="2" charset="2"/>
              </a:rPr>
              <a:t>Six baseline methods, but seem very basic: distance based with distance &gt; 3 * sigma…</a:t>
            </a:r>
          </a:p>
          <a:p>
            <a:pPr marL="285750" indent="-285750">
              <a:buFont typeface="Arial" panose="020B0604020202020204" pitchFamily="34" charset="0"/>
              <a:buChar char="•"/>
            </a:pPr>
            <a:r>
              <a:rPr lang="en-US" sz="1100" dirty="0" smtClean="0">
                <a:sym typeface="Wingdings" panose="05000000000000000000" pitchFamily="2" charset="2"/>
              </a:rPr>
              <a:t>Event detection with real events check</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err="1" smtClean="0"/>
              <a:t>Goffredi</a:t>
            </a:r>
            <a:r>
              <a:rPr lang="en-US" sz="1100" dirty="0" smtClean="0"/>
              <a:t> </a:t>
            </a:r>
            <a:r>
              <a:rPr lang="en-US" sz="1100" dirty="0" err="1" smtClean="0"/>
              <a:t>tesis</a:t>
            </a:r>
            <a:r>
              <a:rPr lang="en-US" sz="1100" dirty="0" smtClean="0"/>
              <a:t> 2015: Multivariate STAD in mobile network</a:t>
            </a:r>
          </a:p>
          <a:p>
            <a:endParaRPr lang="en-US" sz="1100" dirty="0"/>
          </a:p>
          <a:p>
            <a:r>
              <a:rPr lang="en-US" sz="1100" dirty="0" smtClean="0"/>
              <a:t>Young 2014: Detecting and Classifying Anomalous behavior in ST network data</a:t>
            </a:r>
            <a:endParaRPr lang="en-US" sz="1100" dirty="0"/>
          </a:p>
          <a:p>
            <a:endParaRPr lang="en-US" sz="1100" dirty="0" smtClean="0"/>
          </a:p>
          <a:p>
            <a:r>
              <a:rPr lang="en-US" sz="1100" dirty="0" err="1" smtClean="0"/>
              <a:t>Mahashweta</a:t>
            </a:r>
            <a:r>
              <a:rPr lang="en-US" sz="1100" dirty="0" smtClean="0"/>
              <a:t> Das 2009: AD and ST analysis of global climate system / STAD</a:t>
            </a:r>
          </a:p>
          <a:p>
            <a:endParaRPr lang="en-US" sz="1100" dirty="0"/>
          </a:p>
          <a:p>
            <a:r>
              <a:rPr lang="en-US" sz="1100" dirty="0" smtClean="0"/>
              <a:t>Dobra 2015: STD of unusual human population behavior using mobile phone data</a:t>
            </a:r>
          </a:p>
          <a:p>
            <a:endParaRPr lang="en-US" sz="1100" dirty="0" smtClean="0"/>
          </a:p>
          <a:p>
            <a:r>
              <a:rPr lang="en-US" sz="1100" dirty="0" err="1" smtClean="0"/>
              <a:t>Avram</a:t>
            </a:r>
            <a:r>
              <a:rPr lang="en-US" sz="1100" dirty="0" smtClean="0"/>
              <a:t> 2012: ST data representation framework with application to anomaly detection in the maritime domain </a:t>
            </a:r>
            <a:r>
              <a:rPr lang="en-US" sz="1100" dirty="0" smtClean="0">
                <a:sym typeface="Wingdings" panose="05000000000000000000" pitchFamily="2" charset="2"/>
              </a:rPr>
              <a:t> with software API</a:t>
            </a:r>
          </a:p>
          <a:p>
            <a:endParaRPr lang="en-US" sz="1100" dirty="0">
              <a:sym typeface="Wingdings" panose="05000000000000000000" pitchFamily="2" charset="2"/>
            </a:endParaRPr>
          </a:p>
          <a:p>
            <a:r>
              <a:rPr lang="en-US" sz="1100" dirty="0" smtClean="0">
                <a:sym typeface="Wingdings" panose="05000000000000000000" pitchFamily="2" charset="2"/>
              </a:rPr>
              <a:t>Adam 2008: Robust real-time unusual event detection using multiple fixed-location monitors</a:t>
            </a:r>
          </a:p>
          <a:p>
            <a:endParaRPr lang="en-US" sz="1100" dirty="0">
              <a:sym typeface="Wingdings" panose="05000000000000000000" pitchFamily="2" charset="2"/>
            </a:endParaRPr>
          </a:p>
          <a:p>
            <a:r>
              <a:rPr lang="en-US" sz="1100" dirty="0" smtClean="0">
                <a:sym typeface="Wingdings" panose="05000000000000000000" pitchFamily="2" charset="2"/>
              </a:rPr>
              <a:t>Detecting Non Compliant consumer in ST Health-Data: K.S. Ng 2010</a:t>
            </a:r>
          </a:p>
          <a:p>
            <a:endParaRPr lang="en-US" sz="1100" dirty="0">
              <a:sym typeface="Wingdings" panose="05000000000000000000" pitchFamily="2" charset="2"/>
            </a:endParaRPr>
          </a:p>
          <a:p>
            <a:r>
              <a:rPr lang="en-US" sz="1100" dirty="0" smtClean="0">
                <a:sym typeface="Wingdings" panose="05000000000000000000" pitchFamily="2" charset="2"/>
              </a:rPr>
              <a:t>Zhang 2014: Analyzing STA through Interactive Visualization  </a:t>
            </a:r>
            <a:r>
              <a:rPr lang="en-US" sz="1100" dirty="0" err="1" smtClean="0">
                <a:sym typeface="Wingdings" panose="05000000000000000000" pitchFamily="2" charset="2"/>
              </a:rPr>
              <a:t>Viz</a:t>
            </a:r>
            <a:endParaRPr lang="en-US" sz="1100" dirty="0" smtClean="0">
              <a:sym typeface="Wingdings" panose="05000000000000000000" pitchFamily="2" charset="2"/>
            </a:endParaRPr>
          </a:p>
          <a:p>
            <a:endParaRPr lang="en-US" sz="1100" dirty="0">
              <a:sym typeface="Wingdings" panose="05000000000000000000" pitchFamily="2" charset="2"/>
            </a:endParaRPr>
          </a:p>
          <a:p>
            <a:r>
              <a:rPr lang="en-US" sz="1100" dirty="0" err="1" smtClean="0">
                <a:sym typeface="Wingdings" panose="05000000000000000000" pitchFamily="2" charset="2"/>
              </a:rPr>
              <a:t>Bhaduri</a:t>
            </a:r>
            <a:r>
              <a:rPr lang="en-US" sz="1100" dirty="0" smtClean="0">
                <a:sym typeface="Wingdings" panose="05000000000000000000" pitchFamily="2" charset="2"/>
              </a:rPr>
              <a:t> ~2010: Distributed AD using satellite data from multiple modalities  challenge on combining different datasets, SVM model</a:t>
            </a:r>
          </a:p>
          <a:p>
            <a:endParaRPr lang="en-US" sz="1100" dirty="0">
              <a:sym typeface="Wingdings" panose="05000000000000000000" pitchFamily="2" charset="2"/>
            </a:endParaRPr>
          </a:p>
          <a:p>
            <a:r>
              <a:rPr lang="en-US" sz="1100" dirty="0" smtClean="0">
                <a:sym typeface="Wingdings" panose="05000000000000000000" pitchFamily="2" charset="2"/>
              </a:rPr>
              <a:t>Levy 2012: ST pattern Detection in Climate data</a:t>
            </a:r>
            <a:endParaRPr lang="en-US" sz="1100" dirty="0"/>
          </a:p>
          <a:p>
            <a:endParaRPr lang="en-US" sz="1100" dirty="0" smtClean="0"/>
          </a:p>
          <a:p>
            <a:r>
              <a:rPr lang="en-US" sz="1100" dirty="0" smtClean="0"/>
              <a:t> Shah??: Contextual AD using Log-linear Tensor Factorization </a:t>
            </a:r>
            <a:r>
              <a:rPr lang="en-US" sz="1100" dirty="0" smtClean="0">
                <a:sym typeface="Wingdings" panose="05000000000000000000" pitchFamily="2" charset="2"/>
              </a:rPr>
              <a:t> </a:t>
            </a:r>
            <a:r>
              <a:rPr lang="en-US" sz="1100" dirty="0" err="1" smtClean="0">
                <a:sym typeface="Wingdings" panose="05000000000000000000" pitchFamily="2" charset="2"/>
              </a:rPr>
              <a:t>xp</a:t>
            </a:r>
            <a:r>
              <a:rPr lang="en-US" sz="1100" dirty="0" smtClean="0">
                <a:sym typeface="Wingdings" panose="05000000000000000000" pitchFamily="2" charset="2"/>
              </a:rPr>
              <a:t> on trajectories</a:t>
            </a:r>
          </a:p>
          <a:p>
            <a:endParaRPr lang="en-US" sz="1100" dirty="0">
              <a:sym typeface="Wingdings" panose="05000000000000000000" pitchFamily="2" charset="2"/>
            </a:endParaRPr>
          </a:p>
          <a:p>
            <a:r>
              <a:rPr lang="en-US" sz="1100" dirty="0" err="1" smtClean="0">
                <a:sym typeface="Wingdings" panose="05000000000000000000" pitchFamily="2" charset="2"/>
              </a:rPr>
              <a:t>Difallah</a:t>
            </a:r>
            <a:r>
              <a:rPr lang="en-US" sz="1100" dirty="0" smtClean="0">
                <a:sym typeface="Wingdings" panose="05000000000000000000" pitchFamily="2" charset="2"/>
              </a:rPr>
              <a:t> 2013: Scalable AD for Smart City Infrastructure Networks  distributed networks</a:t>
            </a:r>
            <a:endParaRPr lang="en-US" sz="1100" dirty="0"/>
          </a:p>
        </p:txBody>
      </p:sp>
    </p:spTree>
    <p:extLst>
      <p:ext uri="{BB962C8B-B14F-4D97-AF65-F5344CB8AC3E}">
        <p14:creationId xmlns:p14="http://schemas.microsoft.com/office/powerpoint/2010/main" val="2818902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 3</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5678478"/>
          </a:xfrm>
          <a:prstGeom prst="rect">
            <a:avLst/>
          </a:prstGeom>
          <a:noFill/>
        </p:spPr>
        <p:txBody>
          <a:bodyPr wrap="square" rtlCol="0">
            <a:spAutoFit/>
          </a:bodyPr>
          <a:lstStyle/>
          <a:p>
            <a:r>
              <a:rPr lang="en-US" sz="1100" dirty="0" err="1" smtClean="0"/>
              <a:t>Turlapaty</a:t>
            </a:r>
            <a:r>
              <a:rPr lang="en-US" sz="1100" dirty="0" smtClean="0"/>
              <a:t> 2010: Application of Pattern Recognition and Adaptive DSP Methods for ST analysis of Satellite </a:t>
            </a:r>
            <a:r>
              <a:rPr lang="en-US" sz="1100" dirty="0" err="1" smtClean="0"/>
              <a:t>Baed</a:t>
            </a:r>
            <a:r>
              <a:rPr lang="en-US" sz="1100" dirty="0" smtClean="0"/>
              <a:t> Hydrological Datasets</a:t>
            </a:r>
          </a:p>
          <a:p>
            <a:endParaRPr lang="en-US" sz="1100" dirty="0"/>
          </a:p>
          <a:p>
            <a:r>
              <a:rPr lang="en-US" sz="1100" dirty="0" smtClean="0"/>
              <a:t>Jiang 2008: A BN model for ST event surveillance</a:t>
            </a:r>
          </a:p>
          <a:p>
            <a:endParaRPr lang="en-US" sz="1100" dirty="0"/>
          </a:p>
          <a:p>
            <a:r>
              <a:rPr lang="en-US" sz="1100" dirty="0" err="1" smtClean="0"/>
              <a:t>Bhojannawar</a:t>
            </a:r>
            <a:r>
              <a:rPr lang="en-US" sz="1100" dirty="0" smtClean="0"/>
              <a:t> 2013: Anomaly Detection Techniques for WSN – A Survey </a:t>
            </a:r>
            <a:r>
              <a:rPr lang="en-US" sz="1100" dirty="0" smtClean="0">
                <a:sym typeface="Wingdings" panose="05000000000000000000" pitchFamily="2" charset="2"/>
              </a:rPr>
              <a:t> no region outlier, classic sensor challenges, check</a:t>
            </a:r>
          </a:p>
          <a:p>
            <a:endParaRPr lang="en-US" sz="1100" dirty="0">
              <a:sym typeface="Wingdings" panose="05000000000000000000" pitchFamily="2" charset="2"/>
            </a:endParaRPr>
          </a:p>
          <a:p>
            <a:r>
              <a:rPr lang="en-US" sz="1100" dirty="0" err="1" smtClean="0">
                <a:sym typeface="Wingdings" panose="05000000000000000000" pitchFamily="2" charset="2"/>
              </a:rPr>
              <a:t>Witayangkurn</a:t>
            </a:r>
            <a:r>
              <a:rPr lang="en-US" sz="1100" dirty="0" smtClean="0">
                <a:sym typeface="Wingdings" panose="05000000000000000000" pitchFamily="2" charset="2"/>
              </a:rPr>
              <a:t> 2013: Anomalous ED on Large-Scale GPS Data from Mobile phones using HMM and Cloud Platform</a:t>
            </a:r>
          </a:p>
          <a:p>
            <a:endParaRPr lang="en-US" sz="1100" dirty="0" smtClean="0">
              <a:sym typeface="Wingdings" panose="05000000000000000000" pitchFamily="2" charset="2"/>
            </a:endParaRPr>
          </a:p>
          <a:p>
            <a:r>
              <a:rPr lang="en-US" sz="1100" dirty="0" smtClean="0">
                <a:sym typeface="Wingdings" panose="05000000000000000000" pitchFamily="2" charset="2"/>
              </a:rPr>
              <a:t>Ghosh  ?? : Forecasting Rare disease outbreaks with ST topic models  Forecasting  P2</a:t>
            </a:r>
          </a:p>
          <a:p>
            <a:endParaRPr lang="en-US" sz="1100" dirty="0">
              <a:sym typeface="Wingdings" panose="05000000000000000000" pitchFamily="2" charset="2"/>
            </a:endParaRPr>
          </a:p>
          <a:p>
            <a:r>
              <a:rPr lang="en-US" sz="1100" dirty="0" err="1" smtClean="0">
                <a:sym typeface="Wingdings" panose="05000000000000000000" pitchFamily="2" charset="2"/>
              </a:rPr>
              <a:t>Vikas</a:t>
            </a:r>
            <a:r>
              <a:rPr lang="en-US" sz="1100" dirty="0" smtClean="0">
                <a:sym typeface="Wingdings" panose="05000000000000000000" pitchFamily="2" charset="2"/>
              </a:rPr>
              <a:t> 2015: Rough Set Based OD technique for ST Data  Could be interested, see Albanese 2012</a:t>
            </a:r>
          </a:p>
          <a:p>
            <a:endParaRPr lang="en-US" sz="1100" dirty="0">
              <a:sym typeface="Wingdings" panose="05000000000000000000" pitchFamily="2" charset="2"/>
            </a:endParaRPr>
          </a:p>
          <a:p>
            <a:r>
              <a:rPr lang="en-US" sz="1100" dirty="0" smtClean="0">
                <a:sym typeface="Wingdings" panose="05000000000000000000" pitchFamily="2" charset="2"/>
              </a:rPr>
              <a:t>Bettencourt 2007: Practical AD Schemes in Ecological Application of Distributed Sensor networks</a:t>
            </a:r>
          </a:p>
          <a:p>
            <a:endParaRPr lang="en-US" sz="1100" dirty="0">
              <a:sym typeface="Wingdings" panose="05000000000000000000" pitchFamily="2" charset="2"/>
            </a:endParaRPr>
          </a:p>
          <a:p>
            <a:r>
              <a:rPr lang="en-US" sz="1100" dirty="0" err="1" smtClean="0">
                <a:sym typeface="Wingdings" panose="05000000000000000000" pitchFamily="2" charset="2"/>
              </a:rPr>
              <a:t>Makanju</a:t>
            </a:r>
            <a:r>
              <a:rPr lang="en-US" sz="1100" dirty="0" smtClean="0">
                <a:sym typeface="Wingdings" panose="05000000000000000000" pitchFamily="2" charset="2"/>
              </a:rPr>
              <a:t> 2011: ST decomposition, Clustering and identification for Alert detection in System Logs  computer network  P2</a:t>
            </a:r>
          </a:p>
          <a:p>
            <a:endParaRPr lang="en-US" sz="1100" dirty="0">
              <a:sym typeface="Wingdings" panose="05000000000000000000" pitchFamily="2" charset="2"/>
            </a:endParaRPr>
          </a:p>
          <a:p>
            <a:r>
              <a:rPr lang="en-US" sz="1100" dirty="0" err="1" smtClean="0">
                <a:sym typeface="Wingdings" panose="05000000000000000000" pitchFamily="2" charset="2"/>
              </a:rPr>
              <a:t>Antwerpen</a:t>
            </a:r>
            <a:r>
              <a:rPr lang="en-US" sz="1100" dirty="0" smtClean="0">
                <a:sym typeface="Wingdings" panose="05000000000000000000" pitchFamily="2" charset="2"/>
              </a:rPr>
              <a:t> 2012: Identifying and </a:t>
            </a:r>
            <a:r>
              <a:rPr lang="en-US" sz="1100" dirty="0" err="1" smtClean="0">
                <a:sym typeface="Wingdings" panose="05000000000000000000" pitchFamily="2" charset="2"/>
              </a:rPr>
              <a:t>Characterising</a:t>
            </a:r>
            <a:r>
              <a:rPr lang="en-US" sz="1100" dirty="0" smtClean="0">
                <a:sym typeface="Wingdings" panose="05000000000000000000" pitchFamily="2" charset="2"/>
              </a:rPr>
              <a:t> Anomalies in Data  section ST AD</a:t>
            </a:r>
          </a:p>
          <a:p>
            <a:endParaRPr lang="en-US" sz="1100" dirty="0">
              <a:sym typeface="Wingdings" panose="05000000000000000000" pitchFamily="2" charset="2"/>
            </a:endParaRPr>
          </a:p>
          <a:p>
            <a:r>
              <a:rPr lang="en-US" sz="1100" dirty="0" smtClean="0">
                <a:sym typeface="Wingdings" panose="05000000000000000000" pitchFamily="2" charset="2"/>
              </a:rPr>
              <a:t>Chang ??: Mote-based Online AD using echo state networks  training data sparse neural networks</a:t>
            </a:r>
          </a:p>
          <a:p>
            <a:endParaRPr lang="en-US" sz="1100" dirty="0">
              <a:sym typeface="Wingdings" panose="05000000000000000000" pitchFamily="2" charset="2"/>
            </a:endParaRPr>
          </a:p>
          <a:p>
            <a:r>
              <a:rPr lang="en-US" sz="1100" dirty="0" err="1" smtClean="0">
                <a:sym typeface="Wingdings" panose="05000000000000000000" pitchFamily="2" charset="2"/>
              </a:rPr>
              <a:t>Zscheischler</a:t>
            </a:r>
            <a:r>
              <a:rPr lang="en-US" sz="1100" dirty="0" smtClean="0">
                <a:sym typeface="Wingdings" panose="05000000000000000000" pitchFamily="2" charset="2"/>
              </a:rPr>
              <a:t> 2013: Detection and attribution of large ST extreme events in earth observation data</a:t>
            </a:r>
          </a:p>
          <a:p>
            <a:endParaRPr lang="en-US" sz="1100" dirty="0">
              <a:sym typeface="Wingdings" panose="05000000000000000000" pitchFamily="2" charset="2"/>
            </a:endParaRPr>
          </a:p>
          <a:p>
            <a:r>
              <a:rPr lang="en-US" sz="1100" dirty="0" smtClean="0">
                <a:sym typeface="Wingdings" panose="05000000000000000000" pitchFamily="2" charset="2"/>
              </a:rPr>
              <a:t>Jiang 2014: Real-time contextual collective AD over multiple data streams  ST?</a:t>
            </a:r>
          </a:p>
          <a:p>
            <a:endParaRPr lang="en-US" sz="1100" dirty="0">
              <a:sym typeface="Wingdings" panose="05000000000000000000" pitchFamily="2" charset="2"/>
            </a:endParaRPr>
          </a:p>
          <a:p>
            <a:r>
              <a:rPr lang="en-US" sz="1100" dirty="0" err="1" smtClean="0">
                <a:sym typeface="Wingdings" panose="05000000000000000000" pitchFamily="2" charset="2"/>
              </a:rPr>
              <a:t>Janeja</a:t>
            </a:r>
            <a:r>
              <a:rPr lang="en-US" sz="1100" dirty="0" smtClean="0">
                <a:sym typeface="Wingdings" panose="05000000000000000000" pitchFamily="2" charset="2"/>
              </a:rPr>
              <a:t> 2009: Discretized ST Scan Window</a:t>
            </a:r>
          </a:p>
          <a:p>
            <a:endParaRPr lang="en-US" sz="1100" dirty="0">
              <a:sym typeface="Wingdings" panose="05000000000000000000" pitchFamily="2" charset="2"/>
            </a:endParaRPr>
          </a:p>
          <a:p>
            <a:r>
              <a:rPr lang="en-US" sz="1100" dirty="0" err="1" smtClean="0">
                <a:sym typeface="Wingdings" panose="05000000000000000000" pitchFamily="2" charset="2"/>
              </a:rPr>
              <a:t>Priya</a:t>
            </a:r>
            <a:r>
              <a:rPr lang="en-US" sz="1100" dirty="0" smtClean="0">
                <a:sym typeface="Wingdings" panose="05000000000000000000" pitchFamily="2" charset="2"/>
              </a:rPr>
              <a:t> 2015: STOD using K-</a:t>
            </a:r>
            <a:r>
              <a:rPr lang="en-US" sz="1100" dirty="0" err="1" smtClean="0">
                <a:sym typeface="Wingdings" panose="05000000000000000000" pitchFamily="2" charset="2"/>
              </a:rPr>
              <a:t>medoids</a:t>
            </a:r>
            <a:r>
              <a:rPr lang="en-US" sz="1100" dirty="0" smtClean="0">
                <a:sym typeface="Wingdings" panose="05000000000000000000" pitchFamily="2" charset="2"/>
              </a:rPr>
              <a:t> with SVM  could be interesting but not good looking and only 3 references</a:t>
            </a:r>
          </a:p>
          <a:p>
            <a:endParaRPr lang="en-US" sz="1100" dirty="0">
              <a:sym typeface="Wingdings" panose="05000000000000000000" pitchFamily="2" charset="2"/>
            </a:endParaRPr>
          </a:p>
          <a:p>
            <a:r>
              <a:rPr lang="en-US" sz="1100" dirty="0" err="1" smtClean="0">
                <a:sym typeface="Wingdings" panose="05000000000000000000" pitchFamily="2" charset="2"/>
              </a:rPr>
              <a:t>Anselin</a:t>
            </a:r>
            <a:r>
              <a:rPr lang="en-US" sz="1100" dirty="0" smtClean="0">
                <a:sym typeface="Wingdings" panose="05000000000000000000" pitchFamily="2" charset="2"/>
              </a:rPr>
              <a:t> 2008: Review of cluster analysis software</a:t>
            </a:r>
          </a:p>
          <a:p>
            <a:endParaRPr lang="en-US" sz="1100" dirty="0">
              <a:sym typeface="Wingdings" panose="05000000000000000000" pitchFamily="2" charset="2"/>
            </a:endParaRPr>
          </a:p>
          <a:p>
            <a:r>
              <a:rPr lang="en-US" sz="1100" dirty="0" smtClean="0">
                <a:sym typeface="Wingdings" panose="05000000000000000000" pitchFamily="2" charset="2"/>
              </a:rPr>
              <a:t>ST Cluster Analysis of County-based West Nile Virus in US  application of </a:t>
            </a:r>
            <a:r>
              <a:rPr lang="en-US" sz="1100" dirty="0" err="1" smtClean="0">
                <a:sym typeface="Wingdings" panose="05000000000000000000" pitchFamily="2" charset="2"/>
              </a:rPr>
              <a:t>ArcMap</a:t>
            </a:r>
            <a:r>
              <a:rPr lang="en-US" sz="1100" dirty="0" smtClean="0">
                <a:sym typeface="Wingdings" panose="05000000000000000000" pitchFamily="2" charset="2"/>
              </a:rPr>
              <a:t> Cluster &amp; Outlier analysis and </a:t>
            </a:r>
            <a:r>
              <a:rPr lang="en-US" sz="1100" dirty="0" err="1" smtClean="0">
                <a:sym typeface="Wingdings" panose="05000000000000000000" pitchFamily="2" charset="2"/>
              </a:rPr>
              <a:t>SaTScan</a:t>
            </a:r>
            <a:endParaRPr lang="en-US" sz="1100" dirty="0" smtClean="0">
              <a:sym typeface="Wingdings" panose="05000000000000000000" pitchFamily="2" charset="2"/>
            </a:endParaRPr>
          </a:p>
          <a:p>
            <a:endParaRPr lang="en-US" sz="1100" dirty="0">
              <a:sym typeface="Wingdings" panose="05000000000000000000" pitchFamily="2" charset="2"/>
            </a:endParaRPr>
          </a:p>
          <a:p>
            <a:r>
              <a:rPr lang="en-US" sz="1100" dirty="0" err="1" smtClean="0">
                <a:sym typeface="Wingdings" panose="05000000000000000000" pitchFamily="2" charset="2"/>
              </a:rPr>
              <a:t>Radoux</a:t>
            </a:r>
            <a:r>
              <a:rPr lang="en-US" sz="1100" dirty="0" smtClean="0">
                <a:sym typeface="Wingdings" panose="05000000000000000000" pitchFamily="2" charset="2"/>
              </a:rPr>
              <a:t> 2012: Change detection in and around UNESCO World Heritage sites  builds ST images / detect statistical outliers / classify outliers </a:t>
            </a:r>
            <a:r>
              <a:rPr lang="en-US" sz="1100" i="1" dirty="0" smtClean="0">
                <a:sym typeface="Wingdings" panose="05000000000000000000" pitchFamily="2" charset="2"/>
              </a:rPr>
              <a:t>unavailable?</a:t>
            </a:r>
            <a:endParaRPr lang="en-US" sz="1100" dirty="0" smtClean="0">
              <a:sym typeface="Wingdings" panose="05000000000000000000" pitchFamily="2" charset="2"/>
            </a:endParaRPr>
          </a:p>
        </p:txBody>
      </p:sp>
    </p:spTree>
    <p:extLst>
      <p:ext uri="{BB962C8B-B14F-4D97-AF65-F5344CB8AC3E}">
        <p14:creationId xmlns:p14="http://schemas.microsoft.com/office/powerpoint/2010/main" val="211780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 4</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4662815"/>
          </a:xfrm>
          <a:prstGeom prst="rect">
            <a:avLst/>
          </a:prstGeom>
          <a:noFill/>
        </p:spPr>
        <p:txBody>
          <a:bodyPr wrap="square" rtlCol="0">
            <a:spAutoFit/>
          </a:bodyPr>
          <a:lstStyle/>
          <a:p>
            <a:r>
              <a:rPr lang="en-US" sz="1100" b="1" dirty="0" err="1" smtClean="0"/>
              <a:t>Saranya</a:t>
            </a:r>
            <a:r>
              <a:rPr lang="en-US" sz="1100" b="1" dirty="0" smtClean="0"/>
              <a:t> 2014: An innovative idea to discover the trend on multi-dimensional ST datasets </a:t>
            </a:r>
            <a:r>
              <a:rPr lang="en-US" sz="1100" b="1" dirty="0" smtClean="0">
                <a:sym typeface="Wingdings" panose="05000000000000000000" pitchFamily="2" charset="2"/>
              </a:rPr>
              <a:t> check literature review + structure of OD problem  P1</a:t>
            </a:r>
          </a:p>
          <a:p>
            <a:endParaRPr lang="en-US" sz="1100" b="1" dirty="0">
              <a:sym typeface="Wingdings" panose="05000000000000000000" pitchFamily="2" charset="2"/>
            </a:endParaRPr>
          </a:p>
          <a:p>
            <a:r>
              <a:rPr lang="en-US" sz="1100" dirty="0" err="1" smtClean="0">
                <a:sym typeface="Wingdings" panose="05000000000000000000" pitchFamily="2" charset="2"/>
              </a:rPr>
              <a:t>Grejousis</a:t>
            </a:r>
            <a:r>
              <a:rPr lang="en-US" sz="1100" dirty="0" smtClean="0">
                <a:sym typeface="Wingdings" panose="05000000000000000000" pitchFamily="2" charset="2"/>
              </a:rPr>
              <a:t> 2011: A fuzzy index for detecting STO</a:t>
            </a:r>
          </a:p>
          <a:p>
            <a:endParaRPr lang="en-US" sz="1100" dirty="0">
              <a:sym typeface="Wingdings" panose="05000000000000000000" pitchFamily="2" charset="2"/>
            </a:endParaRPr>
          </a:p>
          <a:p>
            <a:r>
              <a:rPr lang="en-US" sz="1100" dirty="0" err="1" smtClean="0">
                <a:sym typeface="Wingdings" panose="05000000000000000000" pitchFamily="2" charset="2"/>
              </a:rPr>
              <a:t>Aghabozorgi</a:t>
            </a:r>
            <a:r>
              <a:rPr lang="en-US" sz="1100" dirty="0" smtClean="0">
                <a:sym typeface="Wingdings" panose="05000000000000000000" pitchFamily="2" charset="2"/>
              </a:rPr>
              <a:t> 2014: Spatial and Temporal Clustering of Air Pollution in Malaysia: A review</a:t>
            </a:r>
          </a:p>
          <a:p>
            <a:endParaRPr lang="en-US" sz="1100" dirty="0">
              <a:sym typeface="Wingdings" panose="05000000000000000000" pitchFamily="2" charset="2"/>
            </a:endParaRPr>
          </a:p>
          <a:p>
            <a:r>
              <a:rPr lang="en-US" sz="1100" dirty="0" smtClean="0">
                <a:sym typeface="Wingdings" panose="05000000000000000000" pitchFamily="2" charset="2"/>
              </a:rPr>
              <a:t>STDM for Air Pollution problems  need to pay for article 30$</a:t>
            </a:r>
          </a:p>
          <a:p>
            <a:endParaRPr lang="en-US" sz="1100" dirty="0">
              <a:sym typeface="Wingdings" panose="05000000000000000000" pitchFamily="2" charset="2"/>
            </a:endParaRPr>
          </a:p>
          <a:p>
            <a:r>
              <a:rPr lang="en-US" sz="1100" dirty="0" err="1" smtClean="0">
                <a:sym typeface="Wingdings" panose="05000000000000000000" pitchFamily="2" charset="2"/>
              </a:rPr>
              <a:t>Sebag</a:t>
            </a:r>
            <a:r>
              <a:rPr lang="en-US" sz="1100" dirty="0" smtClean="0">
                <a:sym typeface="Wingdings" panose="05000000000000000000" pitchFamily="2" charset="2"/>
              </a:rPr>
              <a:t> ~2006: A Multi-Objective Multi-Modal Optimization Approach for Mining Stable ST Patterns  used for brain imagery  P2, annex</a:t>
            </a:r>
          </a:p>
          <a:p>
            <a:endParaRPr lang="en-US" sz="1100" dirty="0">
              <a:sym typeface="Wingdings" panose="05000000000000000000" pitchFamily="2" charset="2"/>
            </a:endParaRPr>
          </a:p>
          <a:p>
            <a:r>
              <a:rPr lang="en-US" sz="1100" dirty="0" smtClean="0">
                <a:sym typeface="Wingdings" panose="05000000000000000000" pitchFamily="2" charset="2"/>
              </a:rPr>
              <a:t>Liu 2011: STOD within the space-time framework  </a:t>
            </a:r>
            <a:r>
              <a:rPr lang="en-US" sz="1100" dirty="0" err="1" smtClean="0">
                <a:sym typeface="Wingdings" panose="05000000000000000000" pitchFamily="2" charset="2"/>
              </a:rPr>
              <a:t>buid</a:t>
            </a:r>
            <a:r>
              <a:rPr lang="en-US" sz="1100" dirty="0" smtClean="0">
                <a:sym typeface="Wingdings" panose="05000000000000000000" pitchFamily="2" charset="2"/>
              </a:rPr>
              <a:t> STN / STOD using ST autocorrelation and heterogeneity / tree step strategy. Application on temperature data  P1</a:t>
            </a:r>
          </a:p>
          <a:p>
            <a:endParaRPr lang="en-US" sz="1100" dirty="0">
              <a:sym typeface="Wingdings" panose="05000000000000000000" pitchFamily="2" charset="2"/>
            </a:endParaRPr>
          </a:p>
          <a:p>
            <a:r>
              <a:rPr lang="en-US" sz="1100" dirty="0" smtClean="0">
                <a:sym typeface="Wingdings" panose="05000000000000000000" pitchFamily="2" charset="2"/>
              </a:rPr>
              <a:t>Takahashi 2011: Detection of Outliers in Meteorological Observation Data  space time series, rather data quality, idea is to detect erroneous data and delete the outlier points  P2</a:t>
            </a:r>
          </a:p>
          <a:p>
            <a:endParaRPr lang="en-US" sz="1100" dirty="0">
              <a:sym typeface="Wingdings" panose="05000000000000000000" pitchFamily="2" charset="2"/>
            </a:endParaRPr>
          </a:p>
          <a:p>
            <a:r>
              <a:rPr lang="en-US" sz="1100" dirty="0" err="1" smtClean="0">
                <a:sym typeface="Wingdings" panose="05000000000000000000" pitchFamily="2" charset="2"/>
              </a:rPr>
              <a:t>Croitoru</a:t>
            </a:r>
            <a:r>
              <a:rPr lang="en-US" sz="1100" dirty="0" smtClean="0">
                <a:sym typeface="Wingdings" panose="05000000000000000000" pitchFamily="2" charset="2"/>
              </a:rPr>
              <a:t> 2006: STED and Analysis over Multiple Granularities  helps determine the right scale to analyze ST data</a:t>
            </a:r>
          </a:p>
          <a:p>
            <a:endParaRPr lang="en-US" sz="1100" dirty="0">
              <a:sym typeface="Wingdings" panose="05000000000000000000" pitchFamily="2" charset="2"/>
            </a:endParaRPr>
          </a:p>
          <a:p>
            <a:r>
              <a:rPr lang="en-US" sz="1100" dirty="0" smtClean="0">
                <a:sym typeface="Wingdings" panose="05000000000000000000" pitchFamily="2" charset="2"/>
              </a:rPr>
              <a:t>Dong 2015: Inferring Unusual Crowd events from mobile phone call detail…</a:t>
            </a:r>
          </a:p>
          <a:p>
            <a:endParaRPr lang="en-US" sz="1100" dirty="0">
              <a:sym typeface="Wingdings" panose="05000000000000000000" pitchFamily="2" charset="2"/>
            </a:endParaRPr>
          </a:p>
          <a:p>
            <a:r>
              <a:rPr lang="en-US" sz="1100" dirty="0" err="1" smtClean="0">
                <a:sym typeface="Wingdings" panose="05000000000000000000" pitchFamily="2" charset="2"/>
              </a:rPr>
              <a:t>Anbaroglu</a:t>
            </a:r>
            <a:r>
              <a:rPr lang="en-US" sz="1100" dirty="0" smtClean="0">
                <a:sym typeface="Wingdings" panose="05000000000000000000" pitchFamily="2" charset="2"/>
              </a:rPr>
              <a:t> 2015: Non-recurrent traffic congestion detection on heterogeneous urban…</a:t>
            </a:r>
          </a:p>
          <a:p>
            <a:endParaRPr lang="en-US" sz="1100" dirty="0">
              <a:sym typeface="Wingdings" panose="05000000000000000000" pitchFamily="2" charset="2"/>
            </a:endParaRPr>
          </a:p>
          <a:p>
            <a:r>
              <a:rPr lang="en-US" sz="1100" dirty="0" smtClean="0">
                <a:sym typeface="Wingdings" panose="05000000000000000000" pitchFamily="2" charset="2"/>
              </a:rPr>
              <a:t>Silva 2015: Describing the Levels of Detail for the Analysis of ST events  how to choose the right scale? Very small article</a:t>
            </a:r>
          </a:p>
          <a:p>
            <a:endParaRPr lang="en-US" sz="1100" dirty="0">
              <a:sym typeface="Wingdings" panose="05000000000000000000" pitchFamily="2" charset="2"/>
            </a:endParaRPr>
          </a:p>
          <a:p>
            <a:r>
              <a:rPr lang="en-US" sz="1100" dirty="0" err="1" smtClean="0">
                <a:sym typeface="Wingdings" panose="05000000000000000000" pitchFamily="2" charset="2"/>
              </a:rPr>
              <a:t>Hadi</a:t>
            </a:r>
            <a:r>
              <a:rPr lang="en-US" sz="1100" dirty="0" smtClean="0">
                <a:sym typeface="Wingdings" panose="05000000000000000000" pitchFamily="2" charset="2"/>
              </a:rPr>
              <a:t> </a:t>
            </a:r>
            <a:r>
              <a:rPr lang="en-US" sz="1100" dirty="0" err="1" smtClean="0">
                <a:sym typeface="Wingdings" panose="05000000000000000000" pitchFamily="2" charset="2"/>
              </a:rPr>
              <a:t>Fanaee</a:t>
            </a:r>
            <a:r>
              <a:rPr lang="en-US" sz="1100" dirty="0" smtClean="0">
                <a:sym typeface="Wingdings" panose="05000000000000000000" pitchFamily="2" charset="2"/>
              </a:rPr>
              <a:t> </a:t>
            </a:r>
            <a:r>
              <a:rPr lang="en-US" sz="1100" dirty="0" err="1" smtClean="0">
                <a:sym typeface="Wingdings" panose="05000000000000000000" pitchFamily="2" charset="2"/>
              </a:rPr>
              <a:t>Tork</a:t>
            </a:r>
            <a:r>
              <a:rPr lang="en-US" sz="1100" dirty="0" smtClean="0">
                <a:sym typeface="Wingdings" panose="05000000000000000000" pitchFamily="2" charset="2"/>
              </a:rPr>
              <a:t>: Event Detection, PhD Work Plan  partial overview of ST event detection, check</a:t>
            </a:r>
          </a:p>
          <a:p>
            <a:endParaRPr lang="en-US" sz="1100" dirty="0" smtClean="0">
              <a:sym typeface="Wingdings" panose="05000000000000000000" pitchFamily="2" charset="2"/>
            </a:endParaRPr>
          </a:p>
          <a:p>
            <a:r>
              <a:rPr lang="en-US" sz="1100" dirty="0" err="1" smtClean="0">
                <a:sym typeface="Wingdings" panose="05000000000000000000" pitchFamily="2" charset="2"/>
              </a:rPr>
              <a:t>Panagiotu</a:t>
            </a:r>
            <a:r>
              <a:rPr lang="en-US" sz="1100" dirty="0" smtClean="0">
                <a:sym typeface="Wingdings" panose="05000000000000000000" pitchFamily="2" charset="2"/>
              </a:rPr>
              <a:t> 20XX: Intelligent Urban Data Monitoring for Smart Cities  BUS data, Twitter data…</a:t>
            </a:r>
          </a:p>
          <a:p>
            <a:endParaRPr lang="en-US" sz="1100" dirty="0">
              <a:sym typeface="Wingdings" panose="05000000000000000000" pitchFamily="2" charset="2"/>
            </a:endParaRPr>
          </a:p>
          <a:p>
            <a:r>
              <a:rPr lang="en-US" sz="1100" dirty="0" smtClean="0">
                <a:sym typeface="Wingdings" panose="05000000000000000000" pitchFamily="2" charset="2"/>
              </a:rPr>
              <a:t>Alvarez, Garcia… General project: ST Events processing Framework for Smart city application</a:t>
            </a:r>
            <a:endParaRPr lang="en-US" sz="1100" dirty="0">
              <a:sym typeface="Wingdings" panose="05000000000000000000" pitchFamily="2" charset="2"/>
            </a:endParaRPr>
          </a:p>
        </p:txBody>
      </p:sp>
    </p:spTree>
    <p:extLst>
      <p:ext uri="{BB962C8B-B14F-4D97-AF65-F5344CB8AC3E}">
        <p14:creationId xmlns:p14="http://schemas.microsoft.com/office/powerpoint/2010/main" val="16361903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Backup – Articles overview – </a:t>
              </a:r>
              <a:r>
                <a:rPr lang="en-US" sz="2903" b="1" dirty="0" smtClean="0">
                  <a:solidFill>
                    <a:srgbClr val="FFFFFF"/>
                  </a:solidFill>
                  <a:latin typeface="Calibri" panose="020F0502020204030204" pitchFamily="34" charset="0"/>
                </a:rPr>
                <a:t>Out-of-scope category</a:t>
              </a:r>
              <a:endParaRPr lang="en-US" sz="2903" b="1" dirty="0">
                <a:solidFill>
                  <a:srgbClr val="FFFFFF"/>
                </a:solidFill>
                <a:latin typeface="Calibri" panose="020F0502020204030204" pitchFamily="34" charset="0"/>
              </a:endParaRPr>
            </a:p>
          </p:txBody>
        </p:sp>
      </p:grpSp>
      <p:sp>
        <p:nvSpPr>
          <p:cNvPr id="2" name="TextBox 1"/>
          <p:cNvSpPr txBox="1"/>
          <p:nvPr/>
        </p:nvSpPr>
        <p:spPr>
          <a:xfrm>
            <a:off x="340283" y="974983"/>
            <a:ext cx="11737239" cy="5709255"/>
          </a:xfrm>
          <a:prstGeom prst="rect">
            <a:avLst/>
          </a:prstGeom>
          <a:noFill/>
        </p:spPr>
        <p:txBody>
          <a:bodyPr wrap="square" rtlCol="0">
            <a:spAutoFit/>
          </a:bodyPr>
          <a:lstStyle/>
          <a:p>
            <a:r>
              <a:rPr lang="en-US" sz="1100" dirty="0"/>
              <a:t>Spatio-temporal Outlier Detection Based on Context: A Summary of Results, Wang 2011 </a:t>
            </a:r>
            <a:r>
              <a:rPr lang="en-US" sz="1100" dirty="0">
                <a:sym typeface="Wingdings" panose="05000000000000000000" pitchFamily="2" charset="2"/>
              </a:rPr>
              <a:t> graph data and very vague experiment</a:t>
            </a:r>
          </a:p>
          <a:p>
            <a:pPr marL="685800" lvl="1" indent="-228600">
              <a:buFont typeface="Arial" panose="020B0604020202020204" pitchFamily="34" charset="0"/>
              <a:buChar char="•"/>
            </a:pPr>
            <a:r>
              <a:rPr lang="en-US" sz="1100" dirty="0">
                <a:sym typeface="Wingdings" panose="05000000000000000000" pitchFamily="2" charset="2"/>
              </a:rPr>
              <a:t>Wang 2011: Mining at most top-k% STOD based context: A Summary of Results  graph data </a:t>
            </a:r>
            <a:endParaRPr lang="en-US" sz="1100" dirty="0" smtClean="0">
              <a:sym typeface="Wingdings" panose="05000000000000000000" pitchFamily="2" charset="2"/>
            </a:endParaRPr>
          </a:p>
          <a:p>
            <a:pPr marL="685800" lvl="1" indent="-228600">
              <a:buFont typeface="Arial" panose="020B0604020202020204" pitchFamily="34" charset="0"/>
              <a:buChar char="•"/>
            </a:pPr>
            <a:endParaRPr lang="en-US" sz="1100" dirty="0" smtClean="0">
              <a:sym typeface="Wingdings" panose="05000000000000000000" pitchFamily="2" charset="2"/>
            </a:endParaRPr>
          </a:p>
          <a:p>
            <a:r>
              <a:rPr lang="en-US" sz="1100" dirty="0"/>
              <a:t>Li 2009 Temporal Outlier Detection in Vehicle Traffic </a:t>
            </a:r>
            <a:r>
              <a:rPr lang="en-US" sz="1100" dirty="0" smtClean="0"/>
              <a:t>Data </a:t>
            </a:r>
            <a:r>
              <a:rPr lang="en-US" sz="1100" dirty="0" smtClean="0">
                <a:sym typeface="Wingdings" panose="05000000000000000000" pitchFamily="2" charset="2"/>
              </a:rPr>
              <a:t> graph</a:t>
            </a:r>
          </a:p>
          <a:p>
            <a:endParaRPr lang="en-US" sz="1100" dirty="0">
              <a:sym typeface="Wingdings" panose="05000000000000000000" pitchFamily="2" charset="2"/>
            </a:endParaRPr>
          </a:p>
          <a:p>
            <a:r>
              <a:rPr lang="en-US" sz="1100" dirty="0" smtClean="0"/>
              <a:t>Cheng </a:t>
            </a:r>
            <a:r>
              <a:rPr lang="en-US" sz="1100" dirty="0"/>
              <a:t>2006, </a:t>
            </a:r>
            <a:r>
              <a:rPr lang="en-US" sz="1100" dirty="0" err="1"/>
              <a:t>Multiscale</a:t>
            </a:r>
            <a:r>
              <a:rPr lang="en-US" sz="1100" dirty="0"/>
              <a:t> approach for spatio-temporal outlier detection </a:t>
            </a:r>
            <a:r>
              <a:rPr lang="en-US" sz="1100" dirty="0" smtClean="0">
                <a:sym typeface="Wingdings" panose="05000000000000000000" pitchFamily="2" charset="2"/>
              </a:rPr>
              <a:t> visual non automated vague analysis</a:t>
            </a:r>
          </a:p>
          <a:p>
            <a:endParaRPr lang="en-US" sz="1100" dirty="0">
              <a:sym typeface="Wingdings" panose="05000000000000000000" pitchFamily="2" charset="2"/>
            </a:endParaRPr>
          </a:p>
          <a:p>
            <a:r>
              <a:rPr lang="en-US" sz="1100" dirty="0" smtClean="0"/>
              <a:t>Adam </a:t>
            </a:r>
            <a:r>
              <a:rPr lang="en-US" sz="1100" dirty="0"/>
              <a:t>2004, Neighborhood based detection of anomalies in High dimensional spatio-temporal sensor dataset </a:t>
            </a:r>
            <a:r>
              <a:rPr lang="en-US" sz="1100" dirty="0">
                <a:sym typeface="Wingdings" panose="05000000000000000000" pitchFamily="2" charset="2"/>
              </a:rPr>
              <a:t> graph </a:t>
            </a:r>
            <a:r>
              <a:rPr lang="en-US" sz="1100" dirty="0" smtClean="0">
                <a:sym typeface="Wingdings" panose="05000000000000000000" pitchFamily="2" charset="2"/>
              </a:rPr>
              <a:t>data, but may need another chance</a:t>
            </a:r>
          </a:p>
          <a:p>
            <a:pPr marL="342900" indent="-342900">
              <a:buFont typeface="Arial" panose="020B0604020202020204" pitchFamily="34" charset="0"/>
              <a:buChar char="•"/>
            </a:pPr>
            <a:endParaRPr lang="en-US" sz="1100" dirty="0">
              <a:sym typeface="Wingdings" panose="05000000000000000000" pitchFamily="2" charset="2"/>
            </a:endParaRPr>
          </a:p>
          <a:p>
            <a:pPr marL="0" lvl="1"/>
            <a:r>
              <a:rPr lang="en-US" sz="1100" dirty="0" err="1"/>
              <a:t>Shekhar</a:t>
            </a:r>
            <a:r>
              <a:rPr lang="en-US" sz="1100" dirty="0"/>
              <a:t> </a:t>
            </a:r>
            <a:r>
              <a:rPr lang="en-US" sz="1100" dirty="0" smtClean="0"/>
              <a:t>2003: </a:t>
            </a:r>
            <a:r>
              <a:rPr lang="en-US" sz="1100" dirty="0"/>
              <a:t>Detecting graph-based spatial outliers: Algorithms and applications </a:t>
            </a:r>
            <a:r>
              <a:rPr lang="en-US" sz="1100" dirty="0">
                <a:sym typeface="Wingdings" panose="05000000000000000000" pitchFamily="2" charset="2"/>
              </a:rPr>
              <a:t> graph-based </a:t>
            </a:r>
            <a:r>
              <a:rPr lang="en-US" sz="1100" dirty="0" smtClean="0">
                <a:sym typeface="Wingdings" panose="05000000000000000000" pitchFamily="2" charset="2"/>
              </a:rPr>
              <a:t>OUT but traffic</a:t>
            </a:r>
          </a:p>
          <a:p>
            <a:pPr marL="0" lvl="1"/>
            <a:endParaRPr lang="en-US" sz="1100" dirty="0">
              <a:sym typeface="Wingdings" panose="05000000000000000000" pitchFamily="2" charset="2"/>
            </a:endParaRPr>
          </a:p>
          <a:p>
            <a:pPr marL="0" lvl="1"/>
            <a:r>
              <a:rPr lang="en-US" sz="1100" dirty="0">
                <a:sym typeface="Wingdings" panose="05000000000000000000" pitchFamily="2" charset="2"/>
              </a:rPr>
              <a:t>Liu 2011: Outliers &amp; Causality ST Traffic patterns  </a:t>
            </a:r>
            <a:r>
              <a:rPr lang="en-US" sz="1100" dirty="0" smtClean="0">
                <a:sym typeface="Wingdings" panose="05000000000000000000" pitchFamily="2" charset="2"/>
              </a:rPr>
              <a:t>trajectory data, regions + links graph, OD not the main topic, OD technique not belonging to an obvious category</a:t>
            </a:r>
            <a:endParaRPr lang="en-US" sz="1100" dirty="0">
              <a:sym typeface="Wingdings" panose="05000000000000000000" pitchFamily="2" charset="2"/>
            </a:endParaRPr>
          </a:p>
          <a:p>
            <a:pPr marL="0" lvl="1"/>
            <a:endParaRPr lang="en-US" sz="1100" dirty="0">
              <a:sym typeface="Wingdings" panose="05000000000000000000" pitchFamily="2" charset="2"/>
            </a:endParaRPr>
          </a:p>
          <a:p>
            <a:pPr marL="0" lvl="2"/>
            <a:r>
              <a:rPr lang="en-US" sz="1100" dirty="0"/>
              <a:t>J. Zhang 2012: “Smarter outlier detection and deeper understanding of large-scale taxi trip records: a case study of NYC</a:t>
            </a:r>
            <a:r>
              <a:rPr lang="en-US" sz="1100" dirty="0" smtClean="0"/>
              <a:t>”</a:t>
            </a:r>
            <a:r>
              <a:rPr lang="en-US" sz="1100" dirty="0">
                <a:sym typeface="Wingdings" panose="05000000000000000000" pitchFamily="2" charset="2"/>
              </a:rPr>
              <a:t> </a:t>
            </a:r>
            <a:r>
              <a:rPr lang="en-US" sz="1100" dirty="0" smtClean="0">
                <a:sym typeface="Wingdings" panose="05000000000000000000" pitchFamily="2" charset="2"/>
              </a:rPr>
              <a:t> identifies anomalous taxi trips based on the reported distance compared to shortest path</a:t>
            </a:r>
          </a:p>
          <a:p>
            <a:pPr marL="0" lvl="2"/>
            <a:endParaRPr lang="en-US" sz="1100" dirty="0">
              <a:sym typeface="Wingdings" panose="05000000000000000000" pitchFamily="2" charset="2"/>
            </a:endParaRPr>
          </a:p>
          <a:p>
            <a:pPr marL="0" lvl="2"/>
            <a:r>
              <a:rPr lang="en-US" sz="1100" dirty="0"/>
              <a:t>Jin 2008 Spatial-Temporal Data Mining in Traffic Incident </a:t>
            </a:r>
            <a:r>
              <a:rPr lang="en-US" sz="1100" dirty="0" smtClean="0"/>
              <a:t>Detection </a:t>
            </a:r>
            <a:r>
              <a:rPr lang="en-US" sz="1100" dirty="0" smtClean="0">
                <a:sym typeface="Wingdings" panose="05000000000000000000" pitchFamily="2" charset="2"/>
              </a:rPr>
              <a:t> only along one line (one spatial dimension)</a:t>
            </a:r>
            <a:endParaRPr lang="en-US" sz="1100" dirty="0"/>
          </a:p>
          <a:p>
            <a:pPr marL="0" lvl="2"/>
            <a:endParaRPr lang="en-US" sz="1100" dirty="0" smtClean="0"/>
          </a:p>
          <a:p>
            <a:pPr marL="0" lvl="2"/>
            <a:r>
              <a:rPr lang="en-US" sz="1100" dirty="0"/>
              <a:t>AD through ST context modeling in crowded </a:t>
            </a:r>
            <a:r>
              <a:rPr lang="en-US" sz="1100" dirty="0" smtClean="0"/>
              <a:t>Scenes </a:t>
            </a:r>
            <a:r>
              <a:rPr lang="en-US" sz="1100" dirty="0" smtClean="0">
                <a:sym typeface="Wingdings" panose="05000000000000000000" pitchFamily="2" charset="2"/>
              </a:rPr>
              <a:t> video AD</a:t>
            </a:r>
            <a:endParaRPr lang="en-US" sz="1100" dirty="0"/>
          </a:p>
          <a:p>
            <a:pPr marL="0" lvl="2"/>
            <a:endParaRPr lang="en-US" sz="1100" dirty="0" smtClean="0"/>
          </a:p>
          <a:p>
            <a:pPr marL="0" lvl="2"/>
            <a:r>
              <a:rPr lang="en-US" sz="1100" dirty="0" err="1" smtClean="0"/>
              <a:t>Dereszynski</a:t>
            </a:r>
            <a:r>
              <a:rPr lang="en-US" sz="1100" dirty="0" smtClean="0"/>
              <a:t> 2012: ST Models for Data-AD in Dynamic Environmental Monitoring Campaigns </a:t>
            </a:r>
            <a:r>
              <a:rPr lang="en-US" sz="1100" dirty="0" smtClean="0">
                <a:sym typeface="Wingdings" panose="05000000000000000000" pitchFamily="2" charset="2"/>
              </a:rPr>
              <a:t> Data quality</a:t>
            </a:r>
          </a:p>
          <a:p>
            <a:pPr marL="0" lvl="2"/>
            <a:endParaRPr lang="en-US" sz="1100" dirty="0">
              <a:sym typeface="Wingdings" panose="05000000000000000000" pitchFamily="2" charset="2"/>
            </a:endParaRPr>
          </a:p>
          <a:p>
            <a:pPr marL="0" lvl="2"/>
            <a:r>
              <a:rPr lang="en-US" sz="1100" dirty="0" err="1" smtClean="0">
                <a:sym typeface="Wingdings" panose="05000000000000000000" pitchFamily="2" charset="2"/>
              </a:rPr>
              <a:t>Saligrama</a:t>
            </a:r>
            <a:r>
              <a:rPr lang="en-US" sz="1100" dirty="0" smtClean="0">
                <a:sym typeface="Wingdings" panose="05000000000000000000" pitchFamily="2" charset="2"/>
              </a:rPr>
              <a:t> 2012: Local AD  graph based</a:t>
            </a:r>
          </a:p>
          <a:p>
            <a:pPr marL="0" lvl="2"/>
            <a:endParaRPr lang="en-US" sz="1100" dirty="0">
              <a:sym typeface="Wingdings" panose="05000000000000000000" pitchFamily="2" charset="2"/>
            </a:endParaRPr>
          </a:p>
          <a:p>
            <a:pPr marL="0" lvl="2"/>
            <a:r>
              <a:rPr lang="en-US" sz="1100" dirty="0" smtClean="0">
                <a:sym typeface="Wingdings" panose="05000000000000000000" pitchFamily="2" charset="2"/>
              </a:rPr>
              <a:t>Shi, </a:t>
            </a:r>
            <a:r>
              <a:rPr lang="en-US" sz="1100" dirty="0" err="1" smtClean="0">
                <a:sym typeface="Wingdings" panose="05000000000000000000" pitchFamily="2" charset="2"/>
              </a:rPr>
              <a:t>Janeja</a:t>
            </a:r>
            <a:r>
              <a:rPr lang="en-US" sz="1100" dirty="0" smtClean="0">
                <a:sym typeface="Wingdings" panose="05000000000000000000" pitchFamily="2" charset="2"/>
              </a:rPr>
              <a:t> 2015: </a:t>
            </a:r>
            <a:r>
              <a:rPr lang="en-US" sz="1100" dirty="0" err="1" smtClean="0">
                <a:sym typeface="Wingdings" panose="05000000000000000000" pitchFamily="2" charset="2"/>
              </a:rPr>
              <a:t>STenSr</a:t>
            </a:r>
            <a:r>
              <a:rPr lang="en-US" sz="1100" dirty="0">
                <a:sym typeface="Wingdings" panose="05000000000000000000" pitchFamily="2" charset="2"/>
              </a:rPr>
              <a:t> </a:t>
            </a:r>
            <a:r>
              <a:rPr lang="en-US" sz="1100" dirty="0" smtClean="0">
                <a:sym typeface="Wingdings" panose="05000000000000000000" pitchFamily="2" charset="2"/>
              </a:rPr>
              <a:t>– ST tensor streams for AD and pattern discovery</a:t>
            </a:r>
          </a:p>
          <a:p>
            <a:pPr marL="0" lvl="2"/>
            <a:endParaRPr lang="en-US" sz="1100" dirty="0">
              <a:sym typeface="Wingdings" panose="05000000000000000000" pitchFamily="2" charset="2"/>
            </a:endParaRPr>
          </a:p>
          <a:p>
            <a:pPr marL="0" lvl="2"/>
            <a:r>
              <a:rPr lang="en-US" sz="1100" dirty="0" smtClean="0">
                <a:sym typeface="Wingdings" panose="05000000000000000000" pitchFamily="2" charset="2"/>
              </a:rPr>
              <a:t>Malik 2014: Comparative Analysis of OD techniques  not ST, but could be interesting to build broad view of OD categories</a:t>
            </a:r>
          </a:p>
          <a:p>
            <a:pPr marL="0" lvl="2"/>
            <a:endParaRPr lang="en-US" sz="1100" dirty="0">
              <a:sym typeface="Wingdings" panose="05000000000000000000" pitchFamily="2" charset="2"/>
            </a:endParaRPr>
          </a:p>
          <a:p>
            <a:pPr marL="0" lvl="2"/>
            <a:r>
              <a:rPr lang="en-US" sz="1100" dirty="0" err="1" smtClean="0">
                <a:sym typeface="Wingdings" panose="05000000000000000000" pitchFamily="2" charset="2"/>
              </a:rPr>
              <a:t>Pahuja</a:t>
            </a:r>
            <a:r>
              <a:rPr lang="en-US" sz="1100" dirty="0" smtClean="0">
                <a:sym typeface="Wingdings" panose="05000000000000000000" pitchFamily="2" charset="2"/>
              </a:rPr>
              <a:t> 2013: OD for different Applications: a Review  general OD</a:t>
            </a:r>
          </a:p>
          <a:p>
            <a:pPr marL="0" lvl="2"/>
            <a:endParaRPr lang="en-US" sz="1100" dirty="0" smtClean="0">
              <a:sym typeface="Wingdings" panose="05000000000000000000" pitchFamily="2" charset="2"/>
            </a:endParaRPr>
          </a:p>
          <a:p>
            <a:pPr marL="0" lvl="2"/>
            <a:r>
              <a:rPr lang="en-US" sz="1100" dirty="0" smtClean="0">
                <a:sym typeface="Wingdings" panose="05000000000000000000" pitchFamily="2" charset="2"/>
              </a:rPr>
              <a:t>Singh 2012: OD – Applications and techniques  general OD</a:t>
            </a:r>
            <a:endParaRPr lang="en-US" sz="1100" dirty="0">
              <a:sym typeface="Wingdings" panose="05000000000000000000" pitchFamily="2" charset="2"/>
            </a:endParaRPr>
          </a:p>
          <a:p>
            <a:pPr marL="0" lvl="2"/>
            <a:endParaRPr lang="en-US" sz="1200" strike="sngStrike" dirty="0" smtClean="0"/>
          </a:p>
          <a:p>
            <a:pPr marL="0" lvl="2"/>
            <a:r>
              <a:rPr lang="en-US" sz="1200" strike="sngStrike" dirty="0" smtClean="0"/>
              <a:t>Sun 2011: Adjusted functional boxplots for </a:t>
            </a:r>
            <a:r>
              <a:rPr lang="en-US" sz="1200" strike="sngStrike" dirty="0" err="1" smtClean="0"/>
              <a:t>STDVis</a:t>
            </a:r>
            <a:r>
              <a:rPr lang="en-US" sz="1200" strike="sngStrike" dirty="0" smtClean="0"/>
              <a:t> and OD </a:t>
            </a:r>
            <a:r>
              <a:rPr lang="en-US" sz="1200" strike="sngStrike" dirty="0" smtClean="0">
                <a:sym typeface="Wingdings" panose="05000000000000000000" pitchFamily="2" charset="2"/>
              </a:rPr>
              <a:t> Vis</a:t>
            </a:r>
            <a:endParaRPr lang="en-US" sz="1200" strike="sngStrike" dirty="0"/>
          </a:p>
        </p:txBody>
      </p:sp>
    </p:spTree>
    <p:extLst>
      <p:ext uri="{BB962C8B-B14F-4D97-AF65-F5344CB8AC3E}">
        <p14:creationId xmlns:p14="http://schemas.microsoft.com/office/powerpoint/2010/main" val="39319260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Backup – Articles overview – </a:t>
              </a:r>
              <a:r>
                <a:rPr lang="en-US" sz="2903" b="1" dirty="0" smtClean="0">
                  <a:solidFill>
                    <a:srgbClr val="FFFFFF"/>
                  </a:solidFill>
                  <a:latin typeface="Calibri" panose="020F0502020204030204" pitchFamily="34" charset="0"/>
                </a:rPr>
                <a:t>Out-of-scope category 2</a:t>
              </a:r>
              <a:endParaRPr lang="en-US" sz="2903" b="1" dirty="0">
                <a:solidFill>
                  <a:srgbClr val="FFFFFF"/>
                </a:solidFill>
                <a:latin typeface="Calibri" panose="020F0502020204030204" pitchFamily="34" charset="0"/>
              </a:endParaRPr>
            </a:p>
          </p:txBody>
        </p:sp>
      </p:grpSp>
      <p:sp>
        <p:nvSpPr>
          <p:cNvPr id="2" name="TextBox 1"/>
          <p:cNvSpPr txBox="1"/>
          <p:nvPr/>
        </p:nvSpPr>
        <p:spPr>
          <a:xfrm>
            <a:off x="340283" y="1052257"/>
            <a:ext cx="11737239" cy="4324261"/>
          </a:xfrm>
          <a:prstGeom prst="rect">
            <a:avLst/>
          </a:prstGeom>
          <a:noFill/>
        </p:spPr>
        <p:txBody>
          <a:bodyPr wrap="square" rtlCol="0">
            <a:spAutoFit/>
          </a:bodyPr>
          <a:lstStyle/>
          <a:p>
            <a:r>
              <a:rPr lang="en-US" sz="1100" dirty="0" smtClean="0"/>
              <a:t>Wu 2010: Model Agnostic Framework of Fast Spatial AD</a:t>
            </a:r>
          </a:p>
          <a:p>
            <a:endParaRPr lang="en-US" sz="1100" dirty="0"/>
          </a:p>
          <a:p>
            <a:r>
              <a:rPr lang="en-US" sz="1100" dirty="0" smtClean="0"/>
              <a:t>Liu 2010: SOD: Random walk approach</a:t>
            </a:r>
          </a:p>
          <a:p>
            <a:endParaRPr lang="en-US" sz="1100" dirty="0"/>
          </a:p>
          <a:p>
            <a:pPr lvl="0"/>
            <a:r>
              <a:rPr lang="fr-FR" sz="1100" dirty="0">
                <a:solidFill>
                  <a:srgbClr val="1155CC"/>
                </a:solidFill>
                <a:latin typeface="Arial" panose="020B0604020202020204" pitchFamily="34" charset="0"/>
                <a:cs typeface="Arial" panose="020B0604020202020204" pitchFamily="34" charset="0"/>
                <a:hlinkClick r:id="rId3"/>
              </a:rPr>
              <a:t>http://www-users.cs.umn.edu/~</a:t>
            </a:r>
            <a:r>
              <a:rPr lang="fr-FR" sz="1100" dirty="0" smtClean="0">
                <a:solidFill>
                  <a:srgbClr val="1155CC"/>
                </a:solidFill>
                <a:latin typeface="Arial" panose="020B0604020202020204" pitchFamily="34" charset="0"/>
                <a:cs typeface="Arial" panose="020B0604020202020204" pitchFamily="34" charset="0"/>
                <a:hlinkClick r:id="rId3"/>
              </a:rPr>
              <a:t>zhe/bibSDM/anomalies.html</a:t>
            </a:r>
            <a:r>
              <a:rPr lang="fr-FR" sz="1100" dirty="0" smtClean="0">
                <a:solidFill>
                  <a:srgbClr val="1155CC"/>
                </a:solidFill>
                <a:latin typeface="Arial" panose="020B0604020202020204" pitchFamily="34" charset="0"/>
                <a:cs typeface="Arial" panose="020B0604020202020204" pitchFamily="34" charset="0"/>
              </a:rPr>
              <a:t> --&gt; Good SOD </a:t>
            </a:r>
            <a:r>
              <a:rPr lang="fr-FR" sz="1100" dirty="0" err="1" smtClean="0">
                <a:solidFill>
                  <a:srgbClr val="1155CC"/>
                </a:solidFill>
                <a:latin typeface="Arial" panose="020B0604020202020204" pitchFamily="34" charset="0"/>
                <a:cs typeface="Arial" panose="020B0604020202020204" pitchFamily="34" charset="0"/>
              </a:rPr>
              <a:t>ref</a:t>
            </a:r>
            <a:r>
              <a:rPr lang="fr-FR" sz="1100" dirty="0" smtClean="0"/>
              <a:t> </a:t>
            </a:r>
            <a:endParaRPr lang="fr-FR" sz="1100" dirty="0">
              <a:latin typeface="Arial" panose="020B0604020202020204" pitchFamily="34" charset="0"/>
            </a:endParaRPr>
          </a:p>
          <a:p>
            <a:endParaRPr lang="en-US" sz="1100" dirty="0" smtClean="0"/>
          </a:p>
          <a:p>
            <a:r>
              <a:rPr lang="en-US" sz="1100" dirty="0" err="1" smtClean="0"/>
              <a:t>Galmar</a:t>
            </a:r>
            <a:r>
              <a:rPr lang="en-US" sz="1100" dirty="0" smtClean="0"/>
              <a:t> ~2005: Graph based ST region extraction</a:t>
            </a:r>
            <a:endParaRPr lang="en-US" sz="1100" dirty="0"/>
          </a:p>
          <a:p>
            <a:endParaRPr lang="en-US" sz="1100" dirty="0" smtClean="0"/>
          </a:p>
          <a:p>
            <a:r>
              <a:rPr lang="en-US" sz="1100" dirty="0"/>
              <a:t>Analyzing spatial clustering and the spatiotemporal nature and trends of HIV/AIDS prevalence using GIS: the case of Malawi, </a:t>
            </a:r>
            <a:r>
              <a:rPr lang="en-US" sz="1100" dirty="0" smtClean="0"/>
              <a:t>1994-2010 </a:t>
            </a:r>
            <a:r>
              <a:rPr lang="en-US" sz="1100" dirty="0" smtClean="0">
                <a:sym typeface="Wingdings" panose="05000000000000000000" pitchFamily="2" charset="2"/>
              </a:rPr>
              <a:t> Spatial &amp; hotspot case study</a:t>
            </a:r>
          </a:p>
          <a:p>
            <a:endParaRPr lang="en-US" sz="1100" dirty="0">
              <a:sym typeface="Wingdings" panose="05000000000000000000" pitchFamily="2" charset="2"/>
            </a:endParaRPr>
          </a:p>
          <a:p>
            <a:r>
              <a:rPr lang="en-US" sz="1100" dirty="0" smtClean="0">
                <a:sym typeface="Wingdings" panose="05000000000000000000" pitchFamily="2" charset="2"/>
              </a:rPr>
              <a:t>Mining Frequent ST sequential patterns  trajectory</a:t>
            </a:r>
          </a:p>
          <a:p>
            <a:endParaRPr lang="en-US" sz="1100" dirty="0">
              <a:sym typeface="Wingdings" panose="05000000000000000000" pitchFamily="2" charset="2"/>
            </a:endParaRPr>
          </a:p>
          <a:p>
            <a:r>
              <a:rPr lang="en-US" sz="1100" dirty="0" err="1" smtClean="0">
                <a:sym typeface="Wingdings" panose="05000000000000000000" pitchFamily="2" charset="2"/>
              </a:rPr>
              <a:t>Shu</a:t>
            </a:r>
            <a:r>
              <a:rPr lang="en-US" sz="1100" dirty="0" smtClean="0">
                <a:sym typeface="Wingdings" panose="05000000000000000000" pitchFamily="2" charset="2"/>
              </a:rPr>
              <a:t> ~2015: </a:t>
            </a:r>
            <a:r>
              <a:rPr lang="en-US" sz="1100" dirty="0" err="1" smtClean="0">
                <a:sym typeface="Wingdings" panose="05000000000000000000" pitchFamily="2" charset="2"/>
              </a:rPr>
              <a:t>EnsembleGraph</a:t>
            </a:r>
            <a:r>
              <a:rPr lang="en-US" sz="1100" dirty="0" smtClean="0">
                <a:sym typeface="Wingdings" panose="05000000000000000000" pitchFamily="2" charset="2"/>
              </a:rPr>
              <a:t>: Interactive Visual Analysis of ST behaviors in Ensemble Simulation Data  Visualization</a:t>
            </a:r>
          </a:p>
          <a:p>
            <a:endParaRPr lang="en-US" sz="1100" dirty="0">
              <a:sym typeface="Wingdings" panose="05000000000000000000" pitchFamily="2" charset="2"/>
            </a:endParaRPr>
          </a:p>
          <a:p>
            <a:r>
              <a:rPr lang="en-US" sz="1100" dirty="0" smtClean="0">
                <a:sym typeface="Wingdings" panose="05000000000000000000" pitchFamily="2" charset="2"/>
              </a:rPr>
              <a:t>Cheng 2008: A Robust graph-based algorithm for AD and Characterization in Noisy multivariate Time series  graph-based </a:t>
            </a:r>
          </a:p>
          <a:p>
            <a:endParaRPr lang="en-US" sz="1100" dirty="0" smtClean="0">
              <a:sym typeface="Wingdings" panose="05000000000000000000" pitchFamily="2" charset="2"/>
            </a:endParaRPr>
          </a:p>
          <a:p>
            <a:r>
              <a:rPr lang="en-US" sz="1100" dirty="0" smtClean="0">
                <a:sym typeface="Wingdings" panose="05000000000000000000" pitchFamily="2" charset="2"/>
              </a:rPr>
              <a:t>Liu </a:t>
            </a:r>
            <a:r>
              <a:rPr lang="en-US" sz="1100" dirty="0">
                <a:sym typeface="Wingdings" panose="05000000000000000000" pitchFamily="2" charset="2"/>
              </a:rPr>
              <a:t>2013: ST change of urban-rural equalized development patterns in China and its driving factors  rather general STDM study – PCA, Markov chain model, spatial </a:t>
            </a:r>
            <a:r>
              <a:rPr lang="en-US" sz="1100" dirty="0" smtClean="0">
                <a:sym typeface="Wingdings" panose="05000000000000000000" pitchFamily="2" charset="2"/>
              </a:rPr>
              <a:t>exploration</a:t>
            </a:r>
          </a:p>
          <a:p>
            <a:endParaRPr lang="en-US" sz="1100" dirty="0">
              <a:sym typeface="Wingdings" panose="05000000000000000000" pitchFamily="2" charset="2"/>
            </a:endParaRPr>
          </a:p>
          <a:p>
            <a:r>
              <a:rPr lang="en-US" sz="1100" dirty="0" smtClean="0">
                <a:sym typeface="Wingdings" panose="05000000000000000000" pitchFamily="2" charset="2"/>
              </a:rPr>
              <a:t>Cheng 2014: ED using Twitter</a:t>
            </a:r>
            <a:endParaRPr lang="en-US" sz="1100" dirty="0">
              <a:sym typeface="Wingdings" panose="05000000000000000000" pitchFamily="2" charset="2"/>
            </a:endParaRPr>
          </a:p>
          <a:p>
            <a:endParaRPr lang="en-US" sz="1100" dirty="0"/>
          </a:p>
          <a:p>
            <a:r>
              <a:rPr lang="en-US" sz="1100" dirty="0" smtClean="0"/>
              <a:t>Hua 2016: How Events Unfold – ST Mining in Social Media </a:t>
            </a:r>
            <a:r>
              <a:rPr lang="en-US" sz="1100" dirty="0" smtClean="0">
                <a:sym typeface="Wingdings" panose="05000000000000000000" pitchFamily="2" charset="2"/>
              </a:rPr>
              <a:t> Survey on ST mining (including ED) in social media</a:t>
            </a:r>
          </a:p>
          <a:p>
            <a:endParaRPr lang="en-US" sz="1100" dirty="0">
              <a:sym typeface="Wingdings" panose="05000000000000000000" pitchFamily="2" charset="2"/>
            </a:endParaRPr>
          </a:p>
          <a:p>
            <a:r>
              <a:rPr lang="en-US" sz="1100" dirty="0" err="1" smtClean="0">
                <a:sym typeface="Wingdings" panose="05000000000000000000" pitchFamily="2" charset="2"/>
              </a:rPr>
              <a:t>Lodha</a:t>
            </a:r>
            <a:r>
              <a:rPr lang="en-US" sz="1100" dirty="0" smtClean="0">
                <a:sym typeface="Wingdings" panose="05000000000000000000" pitchFamily="2" charset="2"/>
              </a:rPr>
              <a:t>: ST Vis of Urban Crimes on a GIS Grid ways to visualize time with GIS software</a:t>
            </a:r>
          </a:p>
          <a:p>
            <a:endParaRPr lang="en-US" sz="1100" dirty="0">
              <a:sym typeface="Wingdings" panose="05000000000000000000" pitchFamily="2" charset="2"/>
            </a:endParaRPr>
          </a:p>
          <a:p>
            <a:r>
              <a:rPr lang="en-US" sz="1100" dirty="0" smtClean="0">
                <a:sym typeface="Wingdings" panose="05000000000000000000" pitchFamily="2" charset="2"/>
              </a:rPr>
              <a:t>Moody ??: Implementing a practical ST event language  event search engine</a:t>
            </a:r>
            <a:endParaRPr lang="en-US" sz="1100" dirty="0"/>
          </a:p>
        </p:txBody>
      </p:sp>
    </p:spTree>
    <p:extLst>
      <p:ext uri="{BB962C8B-B14F-4D97-AF65-F5344CB8AC3E}">
        <p14:creationId xmlns:p14="http://schemas.microsoft.com/office/powerpoint/2010/main" val="29277701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Article search protocol</a:t>
              </a:r>
              <a:endParaRPr lang="en-US" sz="2903" b="1" dirty="0">
                <a:solidFill>
                  <a:srgbClr val="FFFFFF"/>
                </a:solidFill>
                <a:latin typeface="Calibri" panose="020F0502020204030204" pitchFamily="34" charset="0"/>
              </a:endParaRPr>
            </a:p>
          </p:txBody>
        </p:sp>
      </p:grpSp>
      <p:sp>
        <p:nvSpPr>
          <p:cNvPr id="2" name="TextBox 1"/>
          <p:cNvSpPr txBox="1"/>
          <p:nvPr/>
        </p:nvSpPr>
        <p:spPr>
          <a:xfrm>
            <a:off x="353161" y="1147801"/>
            <a:ext cx="11737239" cy="3970318"/>
          </a:xfrm>
          <a:prstGeom prst="rect">
            <a:avLst/>
          </a:prstGeom>
          <a:noFill/>
        </p:spPr>
        <p:txBody>
          <a:bodyPr wrap="square" rtlCol="0">
            <a:spAutoFit/>
          </a:bodyPr>
          <a:lstStyle/>
          <a:p>
            <a:r>
              <a:rPr lang="en-US" sz="1400" b="1" dirty="0" smtClean="0"/>
              <a:t>Already looked for</a:t>
            </a:r>
          </a:p>
          <a:p>
            <a:pPr marL="171450" indent="-171450">
              <a:buFont typeface="Arial" panose="020B0604020202020204" pitchFamily="34" charset="0"/>
              <a:buChar char="•"/>
            </a:pPr>
            <a:r>
              <a:rPr lang="en-US" sz="1400" dirty="0" smtClean="0"/>
              <a:t>“Spatiotemporal outlier detection” in </a:t>
            </a:r>
            <a:r>
              <a:rPr lang="en-US" sz="1400" dirty="0" err="1" smtClean="0"/>
              <a:t>google</a:t>
            </a:r>
            <a:r>
              <a:rPr lang="en-US" sz="1400" dirty="0" smtClean="0"/>
              <a:t>, gone through all the 16 pages (</a:t>
            </a:r>
            <a:r>
              <a:rPr lang="en-US" sz="1400" dirty="0" err="1" smtClean="0"/>
              <a:t>Googles</a:t>
            </a:r>
            <a:r>
              <a:rPr lang="en-US" sz="1400" dirty="0" smtClean="0"/>
              <a:t> omitted 160 similar results)</a:t>
            </a:r>
          </a:p>
          <a:p>
            <a:pPr marL="171450" indent="-171450">
              <a:buFont typeface="Arial" panose="020B0604020202020204" pitchFamily="34" charset="0"/>
              <a:buChar char="•"/>
            </a:pPr>
            <a:r>
              <a:rPr lang="en-US" sz="1400" dirty="0" smtClean="0"/>
              <a:t>spatiotemporal anomaly detection in </a:t>
            </a:r>
            <a:r>
              <a:rPr lang="en-US" sz="1400" dirty="0" err="1" smtClean="0"/>
              <a:t>google</a:t>
            </a:r>
            <a:r>
              <a:rPr lang="en-US" sz="1400" dirty="0" smtClean="0"/>
              <a:t>, all 20 pages</a:t>
            </a:r>
          </a:p>
          <a:p>
            <a:pPr marL="171450" indent="-171450">
              <a:buFont typeface="Arial" panose="020B0604020202020204" pitchFamily="34" charset="0"/>
              <a:buChar char="•"/>
            </a:pPr>
            <a:r>
              <a:rPr lang="en-US" sz="1400" dirty="0"/>
              <a:t>Contextual collective </a:t>
            </a:r>
            <a:r>
              <a:rPr lang="en-US" sz="1400" dirty="0" smtClean="0"/>
              <a:t>outlier spatiotemporal: all 14 </a:t>
            </a:r>
            <a:r>
              <a:rPr lang="en-US" sz="1400" dirty="0" err="1" smtClean="0"/>
              <a:t>google</a:t>
            </a:r>
            <a:r>
              <a:rPr lang="en-US" sz="1400" dirty="0" smtClean="0"/>
              <a:t> pages</a:t>
            </a:r>
          </a:p>
          <a:p>
            <a:pPr marL="171450" indent="-171450">
              <a:buFont typeface="Arial" panose="020B0604020202020204" pitchFamily="34" charset="0"/>
              <a:buChar char="•"/>
            </a:pPr>
            <a:r>
              <a:rPr lang="en-US" sz="1400" dirty="0" smtClean="0"/>
              <a:t>ST region outlier : all 16p</a:t>
            </a:r>
          </a:p>
          <a:p>
            <a:pPr marL="171450" indent="-171450">
              <a:buFont typeface="Arial" panose="020B0604020202020204" pitchFamily="34" charset="0"/>
              <a:buChar char="•"/>
            </a:pPr>
            <a:r>
              <a:rPr lang="en-US" sz="1400" dirty="0" smtClean="0"/>
              <a:t>ST event detection urban: all 23p</a:t>
            </a:r>
            <a:endParaRPr lang="en-US" sz="1400" dirty="0"/>
          </a:p>
          <a:p>
            <a:pPr marL="171450" indent="-171450">
              <a:buFont typeface="Arial" panose="020B0604020202020204" pitchFamily="34" charset="0"/>
              <a:buChar char="•"/>
            </a:pPr>
            <a:endParaRPr lang="en-US" sz="1400" dirty="0" smtClean="0"/>
          </a:p>
          <a:p>
            <a:endParaRPr lang="en-US" sz="1400" dirty="0"/>
          </a:p>
          <a:p>
            <a:r>
              <a:rPr lang="en-US" sz="1400" b="1" dirty="0" smtClean="0"/>
              <a:t>To look for</a:t>
            </a:r>
            <a:endParaRPr lang="en-US" sz="1400" dirty="0" smtClean="0"/>
          </a:p>
          <a:p>
            <a:pPr marL="171450" indent="-171450">
              <a:buFont typeface="Arial" panose="020B0604020202020204" pitchFamily="34" charset="0"/>
              <a:buChar char="•"/>
            </a:pPr>
            <a:r>
              <a:rPr lang="en-US" sz="1400" dirty="0" smtClean="0"/>
              <a:t>Spatiotemporal event detection urban data</a:t>
            </a:r>
          </a:p>
          <a:p>
            <a:pPr marL="171450" indent="-171450">
              <a:buFont typeface="Arial" panose="020B0604020202020204" pitchFamily="34" charset="0"/>
              <a:buChar char="•"/>
            </a:pPr>
            <a:r>
              <a:rPr lang="en-US" sz="1400" dirty="0" smtClean="0"/>
              <a:t>ST outlier clustering</a:t>
            </a:r>
          </a:p>
          <a:p>
            <a:pPr marL="171450" indent="-171450">
              <a:buFont typeface="Arial" panose="020B0604020202020204" pitchFamily="34" charset="0"/>
              <a:buChar char="•"/>
            </a:pPr>
            <a:r>
              <a:rPr lang="en-US" sz="1400" dirty="0" smtClean="0"/>
              <a:t>ST clustering</a:t>
            </a:r>
          </a:p>
          <a:p>
            <a:pPr marL="171450" indent="-171450">
              <a:buFont typeface="Arial" panose="020B0604020202020204" pitchFamily="34" charset="0"/>
              <a:buChar char="•"/>
            </a:pPr>
            <a:r>
              <a:rPr lang="en-US" sz="1400" dirty="0" smtClean="0"/>
              <a:t>Region anomaly / region outlier </a:t>
            </a:r>
            <a:r>
              <a:rPr lang="en-US" sz="1400" i="1" dirty="0" smtClean="0"/>
              <a:t>(since “outlier” alone can designate only a single point)</a:t>
            </a:r>
          </a:p>
          <a:p>
            <a:pPr marL="171450" indent="-171450">
              <a:buFont typeface="Arial" panose="020B0604020202020204" pitchFamily="34" charset="0"/>
              <a:buChar char="•"/>
            </a:pPr>
            <a:r>
              <a:rPr lang="en-US" sz="1400" b="1" dirty="0" smtClean="0"/>
              <a:t>clustering for STOD</a:t>
            </a:r>
          </a:p>
          <a:p>
            <a:pPr marL="171450" indent="-171450">
              <a:buFont typeface="Arial" panose="020B0604020202020204" pitchFamily="34" charset="0"/>
              <a:buChar char="•"/>
            </a:pPr>
            <a:endParaRPr lang="en-US" sz="1400" dirty="0"/>
          </a:p>
          <a:p>
            <a:r>
              <a:rPr lang="en-US" sz="1400" b="1" dirty="0" smtClean="0"/>
              <a:t>Search method</a:t>
            </a:r>
            <a:endParaRPr lang="en-US" sz="1400" dirty="0" smtClean="0"/>
          </a:p>
          <a:p>
            <a:pPr marL="171450" indent="-171450">
              <a:buFont typeface="Arial" panose="020B0604020202020204" pitchFamily="34" charset="0"/>
              <a:buChar char="•"/>
            </a:pPr>
            <a:r>
              <a:rPr lang="en-US" sz="1400" dirty="0" smtClean="0"/>
              <a:t>Start with specific request, ex: “ST collective contextual anomaly detection traffic urban”</a:t>
            </a:r>
          </a:p>
          <a:p>
            <a:pPr marL="171450" indent="-171450">
              <a:buFont typeface="Arial" panose="020B0604020202020204" pitchFamily="34" charset="0"/>
              <a:buChar char="•"/>
            </a:pPr>
            <a:r>
              <a:rPr lang="en-US" sz="1400" dirty="0" smtClean="0"/>
              <a:t>Get wider little by little if no results</a:t>
            </a:r>
          </a:p>
        </p:txBody>
      </p:sp>
    </p:spTree>
    <p:extLst>
      <p:ext uri="{BB962C8B-B14F-4D97-AF65-F5344CB8AC3E}">
        <p14:creationId xmlns:p14="http://schemas.microsoft.com/office/powerpoint/2010/main" val="1750771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820"/>
            <a:ext cx="12192000" cy="105425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2"/>
              <a:ext cx="6092" cy="62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1/6 - On event detection from Spatial Time Series for Urban Traffic applications, </a:t>
              </a:r>
              <a:r>
                <a:rPr lang="en-US" sz="2903" b="1" dirty="0" err="1" smtClean="0">
                  <a:solidFill>
                    <a:srgbClr val="FFFFFF"/>
                  </a:solidFill>
                  <a:latin typeface="Calibri" panose="020F0502020204030204" pitchFamily="34" charset="0"/>
                </a:rPr>
                <a:t>Souto</a:t>
              </a:r>
              <a:r>
                <a:rPr lang="en-US" sz="2903" b="1" dirty="0" smtClean="0">
                  <a:solidFill>
                    <a:srgbClr val="FFFFFF"/>
                  </a:solidFill>
                  <a:latin typeface="Calibri" panose="020F0502020204030204" pitchFamily="34" charset="0"/>
                </a:rPr>
                <a:t> 2015 – Relevant parts</a:t>
              </a:r>
            </a:p>
          </p:txBody>
        </p:sp>
      </p:grpSp>
      <p:sp>
        <p:nvSpPr>
          <p:cNvPr id="3076" name="Rectangle 4"/>
          <p:cNvSpPr>
            <a:spLocks noChangeArrowheads="1"/>
          </p:cNvSpPr>
          <p:nvPr/>
        </p:nvSpPr>
        <p:spPr bwMode="auto">
          <a:xfrm>
            <a:off x="491675" y="1423404"/>
            <a:ext cx="9825409" cy="3129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4487" indent="-342900">
              <a:buFontTx/>
              <a:buAutoNum type="arabicPeriod"/>
            </a:pPr>
            <a:r>
              <a:rPr lang="en-US" sz="1800" b="1" dirty="0" smtClean="0">
                <a:latin typeface="Calibri" panose="020F0502020204030204" pitchFamily="34" charset="0"/>
              </a:rPr>
              <a:t>Type of functions for data processing </a:t>
            </a:r>
            <a:r>
              <a:rPr lang="en-US" sz="1800" b="1" dirty="0">
                <a:latin typeface="Calibri" panose="020F0502020204030204" pitchFamily="34" charset="0"/>
                <a:sym typeface="Wingdings" panose="05000000000000000000" pitchFamily="2" charset="2"/>
              </a:rPr>
              <a:t> Priority 2 (P2)</a:t>
            </a:r>
            <a:endParaRPr lang="en-US" sz="1800" b="1" dirty="0">
              <a:latin typeface="Calibri" panose="020F0502020204030204" pitchFamily="34" charset="0"/>
            </a:endParaRPr>
          </a:p>
          <a:p>
            <a:pPr marL="973137" lvl="2" indent="-342900">
              <a:buFont typeface="Arial" panose="020B0604020202020204" pitchFamily="34" charset="0"/>
              <a:buChar char="•"/>
            </a:pPr>
            <a:r>
              <a:rPr lang="en-US" sz="1800" dirty="0" smtClean="0">
                <a:latin typeface="Calibri" panose="020F0502020204030204" pitchFamily="34" charset="0"/>
              </a:rPr>
              <a:t>Different ways to aggregate or smooth data</a:t>
            </a:r>
          </a:p>
          <a:p>
            <a:pPr marL="344487" indent="-342900">
              <a:buAutoNum type="arabicPeriod"/>
            </a:pPr>
            <a:endParaRPr lang="en-US" sz="1800" b="1" dirty="0">
              <a:latin typeface="Calibri" panose="020F0502020204030204" pitchFamily="34" charset="0"/>
            </a:endParaRPr>
          </a:p>
          <a:p>
            <a:pPr marL="344487" indent="-342900">
              <a:buAutoNum type="arabicPeriod"/>
            </a:pPr>
            <a:r>
              <a:rPr lang="en-US" sz="1800" b="1" dirty="0" smtClean="0">
                <a:latin typeface="Calibri" panose="020F0502020204030204" pitchFamily="34" charset="0"/>
              </a:rPr>
              <a:t>Event pattern matching techniques </a:t>
            </a:r>
            <a:r>
              <a:rPr lang="en-US" sz="1800" b="1" dirty="0" smtClean="0">
                <a:latin typeface="Calibri" panose="020F0502020204030204" pitchFamily="34" charset="0"/>
                <a:sym typeface="Wingdings" panose="05000000000000000000" pitchFamily="2" charset="2"/>
              </a:rPr>
              <a:t> P2</a:t>
            </a:r>
          </a:p>
          <a:p>
            <a:pPr marL="973137" lvl="2" indent="-342900">
              <a:buFont typeface="Arial" panose="020B0604020202020204" pitchFamily="34" charset="0"/>
              <a:buChar char="•"/>
            </a:pPr>
            <a:r>
              <a:rPr lang="en-US" sz="1800" dirty="0" smtClean="0">
                <a:latin typeface="Calibri" panose="020F0502020204030204" pitchFamily="34" charset="0"/>
              </a:rPr>
              <a:t>Compare data features to predefined </a:t>
            </a:r>
            <a:r>
              <a:rPr lang="en-US" sz="1800" b="1" i="1" dirty="0" smtClean="0">
                <a:latin typeface="Calibri" panose="020F0502020204030204" pitchFamily="34" charset="0"/>
              </a:rPr>
              <a:t>or learned</a:t>
            </a:r>
            <a:r>
              <a:rPr lang="en-US" sz="1800" dirty="0" smtClean="0">
                <a:latin typeface="Calibri" panose="020F0502020204030204" pitchFamily="34" charset="0"/>
              </a:rPr>
              <a:t> patterns</a:t>
            </a:r>
          </a:p>
          <a:p>
            <a:pPr marL="973137" lvl="2" indent="-342900">
              <a:buFont typeface="Arial" panose="020B0604020202020204" pitchFamily="34" charset="0"/>
              <a:buChar char="•"/>
            </a:pPr>
            <a:endParaRPr lang="en-US" sz="1800" b="1" dirty="0" smtClean="0">
              <a:latin typeface="Calibri" panose="020F0502020204030204" pitchFamily="34" charset="0"/>
            </a:endParaRPr>
          </a:p>
          <a:p>
            <a:pPr marL="344487" indent="-342900">
              <a:buAutoNum type="arabicPeriod"/>
            </a:pPr>
            <a:r>
              <a:rPr lang="en-US" sz="1800" b="1" dirty="0" smtClean="0">
                <a:latin typeface="Calibri" panose="020F0502020204030204" pitchFamily="34" charset="0"/>
              </a:rPr>
              <a:t>Anomaly detection on spatial time series </a:t>
            </a:r>
            <a:r>
              <a:rPr lang="en-US" sz="1800" b="1" dirty="0" smtClean="0">
                <a:latin typeface="Calibri" panose="020F0502020204030204" pitchFamily="34" charset="0"/>
                <a:sym typeface="Wingdings" panose="05000000000000000000" pitchFamily="2" charset="2"/>
              </a:rPr>
              <a:t> Priority 1 (P1)</a:t>
            </a:r>
          </a:p>
          <a:p>
            <a:pPr marL="973137" lvl="2" indent="-342900">
              <a:buFont typeface="+mj-lt"/>
              <a:buAutoNum type="arabicPeriod"/>
            </a:pPr>
            <a:r>
              <a:rPr lang="en-US" sz="1800" i="1" dirty="0" smtClean="0">
                <a:latin typeface="Calibri" panose="020F0502020204030204" pitchFamily="34" charset="0"/>
                <a:sym typeface="Wingdings" panose="05000000000000000000" pitchFamily="2" charset="2"/>
              </a:rPr>
              <a:t>Statistical approach </a:t>
            </a:r>
            <a:r>
              <a:rPr lang="en-US" sz="1800" b="1" i="1" dirty="0" smtClean="0">
                <a:latin typeface="Calibri" panose="020F0502020204030204" pitchFamily="34" charset="0"/>
                <a:sym typeface="Wingdings" panose="05000000000000000000" pitchFamily="2" charset="2"/>
              </a:rPr>
              <a:t> Core scope</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(Human driver behavior  more complex, P2)</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Unsupervised</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(Tree Approach  not implemented  out)</a:t>
            </a:r>
          </a:p>
        </p:txBody>
      </p:sp>
    </p:spTree>
    <p:extLst>
      <p:ext uri="{BB962C8B-B14F-4D97-AF65-F5344CB8AC3E}">
        <p14:creationId xmlns:p14="http://schemas.microsoft.com/office/powerpoint/2010/main" val="3953752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err="1" smtClean="0">
                  <a:solidFill>
                    <a:srgbClr val="FFFFFF"/>
                  </a:solidFill>
                  <a:latin typeface="Calibri" panose="020F0502020204030204" pitchFamily="34" charset="0"/>
                </a:rPr>
                <a:t>Souto</a:t>
              </a:r>
              <a:r>
                <a:rPr lang="en-US" sz="2903" b="1" dirty="0" smtClean="0">
                  <a:solidFill>
                    <a:srgbClr val="FFFFFF"/>
                  </a:solidFill>
                  <a:latin typeface="Calibri" panose="020F0502020204030204" pitchFamily="34" charset="0"/>
                </a:rPr>
                <a:t> 2015 – Literature in Statistical &amp; Unsupervised traffic </a:t>
              </a:r>
              <a:r>
                <a:rPr lang="en-US" sz="2903" b="1" dirty="0" err="1" smtClean="0">
                  <a:solidFill>
                    <a:srgbClr val="FFFFFF"/>
                  </a:solidFill>
                  <a:latin typeface="Calibri" panose="020F0502020204030204" pitchFamily="34" charset="0"/>
                </a:rPr>
                <a:t>ano</a:t>
              </a:r>
              <a:r>
                <a:rPr lang="en-US" sz="2903" b="1" dirty="0" smtClean="0">
                  <a:solidFill>
                    <a:srgbClr val="FFFFFF"/>
                  </a:solidFill>
                  <a:latin typeface="Calibri" panose="020F0502020204030204" pitchFamily="34" charset="0"/>
                </a:rPr>
                <a:t>. detection</a:t>
              </a:r>
              <a:endParaRPr lang="en-US" sz="2903" b="1" dirty="0">
                <a:solidFill>
                  <a:srgbClr val="FFFFFF"/>
                </a:solidFill>
                <a:latin typeface="Calibri" panose="020F0502020204030204" pitchFamily="34" charset="0"/>
              </a:endParaRPr>
            </a:p>
          </p:txBody>
        </p:sp>
      </p:grpSp>
      <p:sp>
        <p:nvSpPr>
          <p:cNvPr id="3" name="Rectangle 2"/>
          <p:cNvSpPr/>
          <p:nvPr/>
        </p:nvSpPr>
        <p:spPr>
          <a:xfrm>
            <a:off x="285613" y="1249250"/>
            <a:ext cx="5535638"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 approach</a:t>
            </a:r>
            <a:endParaRPr lang="en-US" b="1" dirty="0"/>
          </a:p>
        </p:txBody>
      </p:sp>
      <p:sp>
        <p:nvSpPr>
          <p:cNvPr id="4" name="Rectangle 3"/>
          <p:cNvSpPr/>
          <p:nvPr/>
        </p:nvSpPr>
        <p:spPr>
          <a:xfrm>
            <a:off x="285613" y="1751525"/>
            <a:ext cx="5535638" cy="498412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rgbClr val="0070C0"/>
                </a:solidFill>
                <a:latin typeface="Calibri" panose="020F0502020204030204" pitchFamily="34" charset="0"/>
                <a:sym typeface="Wingdings" panose="05000000000000000000" pitchFamily="2" charset="2"/>
              </a:rPr>
              <a:t>Pang 2013 [25]: trajectory data </a:t>
            </a:r>
            <a:r>
              <a:rPr lang="en-US" sz="1400" b="1" dirty="0" smtClean="0">
                <a:solidFill>
                  <a:schemeClr val="tx1"/>
                </a:solidFill>
                <a:latin typeface="Calibri" panose="020F0502020204030204" pitchFamily="34" charset="0"/>
                <a:sym typeface="Wingdings" panose="05000000000000000000" pitchFamily="2" charset="2"/>
              </a:rPr>
              <a:t> grid points : P1 ++</a:t>
            </a:r>
          </a:p>
          <a:p>
            <a:pPr marL="973137" lvl="2" indent="-342900">
              <a:buFont typeface="Arial" panose="020B0604020202020204" pitchFamily="34" charset="0"/>
              <a:buChar char="•"/>
            </a:pPr>
            <a:r>
              <a:rPr lang="en-US" sz="1400" dirty="0" err="1" smtClean="0">
                <a:solidFill>
                  <a:schemeClr val="tx1"/>
                </a:solidFill>
                <a:latin typeface="Calibri" panose="020F0502020204030204" pitchFamily="34" charset="0"/>
                <a:sym typeface="Wingdings" panose="05000000000000000000" pitchFamily="2" charset="2"/>
              </a:rPr>
              <a:t>Kulldorff</a:t>
            </a:r>
            <a:r>
              <a:rPr lang="en-US" sz="1400" dirty="0" smtClean="0">
                <a:solidFill>
                  <a:schemeClr val="tx1"/>
                </a:solidFill>
                <a:latin typeface="Calibri" panose="020F0502020204030204" pitchFamily="34" charset="0"/>
                <a:sym typeface="Wingdings" panose="05000000000000000000" pitchFamily="2" charset="2"/>
              </a:rPr>
              <a:t>-Neill framework on taxi spatial time series data</a:t>
            </a:r>
          </a:p>
          <a:p>
            <a:pPr marL="630237" lvl="2"/>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smtClean="0">
                <a:solidFill>
                  <a:srgbClr val="0070C0"/>
                </a:solidFill>
                <a:latin typeface="Calibri" panose="020F0502020204030204" pitchFamily="34" charset="0"/>
                <a:sym typeface="Wingdings" panose="05000000000000000000" pitchFamily="2" charset="2"/>
              </a:rPr>
              <a:t>Yang 2014 [34]: non-parametric Bayesian statistics </a:t>
            </a:r>
            <a:r>
              <a:rPr lang="en-US" sz="1400" b="1" dirty="0" smtClean="0">
                <a:solidFill>
                  <a:schemeClr val="tx1"/>
                </a:solidFill>
                <a:latin typeface="Calibri" panose="020F0502020204030204" pitchFamily="34" charset="0"/>
                <a:sym typeface="Wingdings" panose="05000000000000000000" pitchFamily="2" charset="2"/>
              </a:rPr>
              <a:t> P1</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Univariate, can be extended to multivariate</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Bayesian = interpretability in Neill</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Non-parametric = adaptability</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endParaRPr lang="en-US" sz="1400" b="1"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Passow</a:t>
            </a:r>
            <a:r>
              <a:rPr lang="en-US" sz="1400" b="1" dirty="0" smtClean="0">
                <a:solidFill>
                  <a:schemeClr val="tx1"/>
                </a:solidFill>
                <a:latin typeface="Calibri" panose="020F0502020204030204" pitchFamily="34" charset="0"/>
                <a:sym typeface="Wingdings" panose="05000000000000000000" pitchFamily="2" charset="2"/>
              </a:rPr>
              <a:t> 2013 [26]: Neural network  OUT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Anomaly detection not the goal of article but nice features, unclear</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Yueming</a:t>
            </a:r>
            <a:r>
              <a:rPr lang="en-US" sz="1400" b="1" dirty="0" smtClean="0">
                <a:solidFill>
                  <a:schemeClr val="tx1"/>
                </a:solidFill>
                <a:latin typeface="Calibri" panose="020F0502020204030204" pitchFamily="34" charset="0"/>
                <a:sym typeface="Wingdings" panose="05000000000000000000" pitchFamily="2" charset="2"/>
              </a:rPr>
              <a:t> Yuan 2011 [36]: Least Squares SVM  OUT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Goal: detect outliers in mobile handover data to achieve good travel speed estimation of cars</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Trilles</a:t>
            </a:r>
            <a:r>
              <a:rPr lang="en-US" sz="1400" b="1" dirty="0" smtClean="0">
                <a:solidFill>
                  <a:schemeClr val="tx1"/>
                </a:solidFill>
                <a:latin typeface="Calibri" panose="020F0502020204030204" pitchFamily="34" charset="0"/>
                <a:sym typeface="Wingdings" panose="05000000000000000000" pitchFamily="2" charset="2"/>
              </a:rPr>
              <a:t> [33]: </a:t>
            </a:r>
            <a:r>
              <a:rPr lang="en-US" sz="1400" b="1" dirty="0" err="1" smtClean="0">
                <a:solidFill>
                  <a:schemeClr val="tx1"/>
                </a:solidFill>
                <a:latin typeface="Calibri" panose="020F0502020204030204" pitchFamily="34" charset="0"/>
                <a:sym typeface="Wingdings" panose="05000000000000000000" pitchFamily="2" charset="2"/>
              </a:rPr>
              <a:t>CUMulative</a:t>
            </a:r>
            <a:r>
              <a:rPr lang="en-US" sz="1400" b="1" dirty="0" smtClean="0">
                <a:solidFill>
                  <a:schemeClr val="tx1"/>
                </a:solidFill>
                <a:latin typeface="Calibri" panose="020F0502020204030204" pitchFamily="34" charset="0"/>
                <a:sym typeface="Wingdings" panose="05000000000000000000" pitchFamily="2" charset="2"/>
              </a:rPr>
              <a:t> SUM extension  Very basic, not very relevant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Multi/Univariate</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Visual Dash Board application</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Real-time anomaly detection</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Very basic model: anomaly if above threshold mean + 5* variance / calculated for each point time series </a:t>
            </a:r>
            <a:r>
              <a:rPr lang="en-US" sz="1400" dirty="0" err="1" smtClean="0">
                <a:solidFill>
                  <a:schemeClr val="tx1"/>
                </a:solidFill>
                <a:latin typeface="Calibri" panose="020F0502020204030204" pitchFamily="34" charset="0"/>
                <a:sym typeface="Wingdings" panose="05000000000000000000" pitchFamily="2" charset="2"/>
              </a:rPr>
              <a:t>separatley</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9" name="Rectangle 8"/>
          <p:cNvSpPr/>
          <p:nvPr/>
        </p:nvSpPr>
        <p:spPr>
          <a:xfrm>
            <a:off x="6145500" y="1249250"/>
            <a:ext cx="5342455"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Unsupervised approach</a:t>
            </a:r>
            <a:endParaRPr lang="en-US" b="1" dirty="0"/>
          </a:p>
        </p:txBody>
      </p:sp>
      <p:sp>
        <p:nvSpPr>
          <p:cNvPr id="10" name="Rectangle 9"/>
          <p:cNvSpPr/>
          <p:nvPr/>
        </p:nvSpPr>
        <p:spPr>
          <a:xfrm>
            <a:off x="6145500" y="1751526"/>
            <a:ext cx="5342455" cy="157122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400" b="1" dirty="0">
                <a:solidFill>
                  <a:srgbClr val="0070C0"/>
                </a:solidFill>
                <a:latin typeface="Calibri" panose="020F0502020204030204" pitchFamily="34" charset="0"/>
                <a:sym typeface="Wingdings" panose="05000000000000000000" pitchFamily="2" charset="2"/>
              </a:rPr>
              <a:t>Yang 2011 [35] – </a:t>
            </a:r>
            <a:r>
              <a:rPr lang="en-US" sz="1400" b="1" dirty="0" err="1">
                <a:solidFill>
                  <a:srgbClr val="0070C0"/>
                </a:solidFill>
                <a:latin typeface="Calibri" panose="020F0502020204030204" pitchFamily="34" charset="0"/>
                <a:sym typeface="Wingdings" panose="05000000000000000000" pitchFamily="2" charset="2"/>
              </a:rPr>
              <a:t>knn</a:t>
            </a:r>
            <a:r>
              <a:rPr lang="en-US" sz="1400" b="1" dirty="0">
                <a:solidFill>
                  <a:srgbClr val="0070C0"/>
                </a:solidFill>
                <a:latin typeface="Calibri" panose="020F0502020204030204" pitchFamily="34" charset="0"/>
                <a:sym typeface="Wingdings" panose="05000000000000000000" pitchFamily="2" charset="2"/>
              </a:rPr>
              <a:t> manifold </a:t>
            </a:r>
            <a:r>
              <a:rPr lang="en-US" sz="1400" b="1" dirty="0">
                <a:solidFill>
                  <a:prstClr val="black"/>
                </a:solidFill>
                <a:latin typeface="Calibri" panose="020F0502020204030204" pitchFamily="34" charset="0"/>
                <a:sym typeface="Wingdings" panose="05000000000000000000" pitchFamily="2" charset="2"/>
              </a:rPr>
              <a:t> </a:t>
            </a:r>
            <a:r>
              <a:rPr lang="en-US" sz="1400" b="1" dirty="0" smtClean="0">
                <a:solidFill>
                  <a:prstClr val="black"/>
                </a:solidFill>
                <a:latin typeface="Calibri" panose="020F0502020204030204" pitchFamily="34" charset="0"/>
                <a:sym typeface="Wingdings" panose="05000000000000000000" pitchFamily="2" charset="2"/>
              </a:rPr>
              <a:t>P1</a:t>
            </a:r>
            <a:endParaRPr lang="en-US" sz="1400" b="1" dirty="0">
              <a:solidFill>
                <a:prstClr val="black"/>
              </a:solidFill>
              <a:latin typeface="Calibri" panose="020F0502020204030204" pitchFamily="34" charset="0"/>
              <a:sym typeface="Wingdings" panose="05000000000000000000" pitchFamily="2" charset="2"/>
            </a:endParaRP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sensor data as </a:t>
            </a:r>
            <a:r>
              <a:rPr lang="en-US" sz="1400" dirty="0" err="1">
                <a:solidFill>
                  <a:prstClr val="black"/>
                </a:solidFill>
                <a:latin typeface="Calibri" panose="020F0502020204030204" pitchFamily="34" charset="0"/>
                <a:sym typeface="Wingdings" panose="05000000000000000000" pitchFamily="2" charset="2"/>
              </a:rPr>
              <a:t>highdimensional</a:t>
            </a:r>
            <a:r>
              <a:rPr lang="en-US" sz="1400" dirty="0">
                <a:solidFill>
                  <a:prstClr val="black"/>
                </a:solidFill>
                <a:latin typeface="Calibri" panose="020F0502020204030204" pitchFamily="34" charset="0"/>
                <a:sym typeface="Wingdings" panose="05000000000000000000" pitchFamily="2" charset="2"/>
              </a:rPr>
              <a:t> time series</a:t>
            </a:r>
          </a:p>
          <a:p>
            <a:pPr marL="630237" lvl="2"/>
            <a:endParaRPr lang="en-US" sz="1400" dirty="0">
              <a:solidFill>
                <a:prstClr val="black"/>
              </a:solidFill>
              <a:latin typeface="Calibri" panose="020F0502020204030204" pitchFamily="34" charset="0"/>
              <a:sym typeface="Wingdings" panose="05000000000000000000" pitchFamily="2" charset="2"/>
            </a:endParaRPr>
          </a:p>
          <a:p>
            <a:pPr marL="1587" lvl="0"/>
            <a:r>
              <a:rPr lang="en-US" sz="1400" b="1" dirty="0" err="1" smtClean="0">
                <a:solidFill>
                  <a:srgbClr val="0070C0"/>
                </a:solidFill>
                <a:latin typeface="Calibri" panose="020F0502020204030204" pitchFamily="34" charset="0"/>
                <a:sym typeface="Wingdings" panose="05000000000000000000" pitchFamily="2" charset="2"/>
              </a:rPr>
              <a:t>Guo</a:t>
            </a:r>
            <a:r>
              <a:rPr lang="en-US" sz="1400" b="1" dirty="0" smtClean="0">
                <a:solidFill>
                  <a:srgbClr val="0070C0"/>
                </a:solidFill>
                <a:latin typeface="Calibri" panose="020F0502020204030204" pitchFamily="34" charset="0"/>
                <a:sym typeface="Wingdings" panose="05000000000000000000" pitchFamily="2" charset="2"/>
              </a:rPr>
              <a:t> </a:t>
            </a:r>
            <a:r>
              <a:rPr lang="en-US" sz="1400" b="1" dirty="0">
                <a:solidFill>
                  <a:srgbClr val="0070C0"/>
                </a:solidFill>
                <a:latin typeface="Calibri" panose="020F0502020204030204" pitchFamily="34" charset="0"/>
                <a:sym typeface="Wingdings" panose="05000000000000000000" pitchFamily="2" charset="2"/>
              </a:rPr>
              <a:t>2014 [15] </a:t>
            </a:r>
            <a:r>
              <a:rPr lang="en-US" sz="1400" b="1" dirty="0">
                <a:solidFill>
                  <a:prstClr val="black"/>
                </a:solidFill>
                <a:latin typeface="Calibri" panose="020F0502020204030204" pitchFamily="34" charset="0"/>
                <a:sym typeface="Wingdings" panose="05000000000000000000" pitchFamily="2" charset="2"/>
              </a:rPr>
              <a:t> </a:t>
            </a:r>
            <a:r>
              <a:rPr lang="en-US" sz="1400" b="1" dirty="0" smtClean="0">
                <a:solidFill>
                  <a:prstClr val="black"/>
                </a:solidFill>
                <a:latin typeface="Calibri" panose="020F0502020204030204" pitchFamily="34" charset="0"/>
                <a:sym typeface="Wingdings" panose="05000000000000000000" pitchFamily="2" charset="2"/>
              </a:rPr>
              <a:t>P1</a:t>
            </a:r>
            <a:endParaRPr lang="en-US" sz="1400" b="1" dirty="0">
              <a:solidFill>
                <a:prstClr val="black"/>
              </a:solidFill>
              <a:latin typeface="Calibri" panose="020F0502020204030204" pitchFamily="34" charset="0"/>
              <a:sym typeface="Wingdings" panose="05000000000000000000" pitchFamily="2" charset="2"/>
            </a:endParaRP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data: loop sensors</a:t>
            </a: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focuses on pattern changing detection</a:t>
            </a:r>
          </a:p>
        </p:txBody>
      </p:sp>
      <p:sp>
        <p:nvSpPr>
          <p:cNvPr id="11" name="Rectangle 10"/>
          <p:cNvSpPr/>
          <p:nvPr/>
        </p:nvSpPr>
        <p:spPr>
          <a:xfrm>
            <a:off x="6145500" y="3470855"/>
            <a:ext cx="5342455"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sym typeface="Wingdings" panose="05000000000000000000" pitchFamily="2" charset="2"/>
              </a:rPr>
              <a:t>Possible improvements</a:t>
            </a:r>
            <a:r>
              <a:rPr lang="en-US" dirty="0" smtClean="0">
                <a:latin typeface="Calibri" panose="020F0502020204030204" pitchFamily="34" charset="0"/>
                <a:sym typeface="Wingdings" panose="05000000000000000000" pitchFamily="2" charset="2"/>
              </a:rPr>
              <a:t> </a:t>
            </a:r>
            <a:r>
              <a:rPr lang="en-US" b="1" dirty="0" smtClean="0">
                <a:latin typeface="Calibri" panose="020F0502020204030204" pitchFamily="34" charset="0"/>
                <a:sym typeface="Wingdings" panose="05000000000000000000" pitchFamily="2" charset="2"/>
              </a:rPr>
              <a:t>in space-time </a:t>
            </a:r>
          </a:p>
          <a:p>
            <a:pPr algn="ctr"/>
            <a:r>
              <a:rPr lang="en-US" b="1" dirty="0" smtClean="0">
                <a:latin typeface="Calibri" panose="020F0502020204030204" pitchFamily="34" charset="0"/>
                <a:sym typeface="Wingdings" panose="05000000000000000000" pitchFamily="2" charset="2"/>
              </a:rPr>
              <a:t>series event detection</a:t>
            </a:r>
            <a:endParaRPr lang="en-US" b="1" dirty="0"/>
          </a:p>
        </p:txBody>
      </p:sp>
      <p:sp>
        <p:nvSpPr>
          <p:cNvPr id="12" name="Rectangle 11"/>
          <p:cNvSpPr/>
          <p:nvPr/>
        </p:nvSpPr>
        <p:spPr>
          <a:xfrm>
            <a:off x="6145500" y="3973132"/>
            <a:ext cx="5342455" cy="13716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Combining heterogeneous </a:t>
            </a:r>
            <a:r>
              <a:rPr lang="en-US" sz="1400" dirty="0" smtClean="0">
                <a:solidFill>
                  <a:prstClr val="black"/>
                </a:solidFill>
                <a:latin typeface="Calibri" panose="020F0502020204030204" pitchFamily="34" charset="0"/>
                <a:sym typeface="Wingdings" panose="05000000000000000000" pitchFamily="2" charset="2"/>
              </a:rPr>
              <a:t>data</a:t>
            </a:r>
            <a:endParaRPr lang="en-US" sz="1400" dirty="0">
              <a:solidFill>
                <a:prstClr val="black"/>
              </a:solidFill>
              <a:latin typeface="Calibri" panose="020F0502020204030204" pitchFamily="34" charset="0"/>
              <a:sym typeface="Wingdings" panose="05000000000000000000" pitchFamily="2" charset="2"/>
            </a:endParaRP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Adaptive data stream models</a:t>
            </a:r>
          </a:p>
          <a:p>
            <a:pPr marL="1430337" lvl="3"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Model changes over time  </a:t>
            </a:r>
            <a:r>
              <a:rPr lang="en-US" sz="1400" i="1" dirty="0">
                <a:solidFill>
                  <a:prstClr val="black"/>
                </a:solidFill>
                <a:latin typeface="Calibri" panose="020F0502020204030204" pitchFamily="34" charset="0"/>
                <a:sym typeface="Wingdings" panose="05000000000000000000" pitchFamily="2" charset="2"/>
              </a:rPr>
              <a:t>concept drift</a:t>
            </a: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Use expert knowledge</a:t>
            </a: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Data processing</a:t>
            </a:r>
          </a:p>
        </p:txBody>
      </p:sp>
      <p:cxnSp>
        <p:nvCxnSpPr>
          <p:cNvPr id="5" name="Straight Connector 4"/>
          <p:cNvCxnSpPr/>
          <p:nvPr/>
        </p:nvCxnSpPr>
        <p:spPr>
          <a:xfrm>
            <a:off x="285613" y="3541692"/>
            <a:ext cx="5342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504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2</a:t>
              </a:r>
              <a:r>
                <a:rPr lang="en-US" sz="2903" b="1" dirty="0" smtClean="0">
                  <a:solidFill>
                    <a:srgbClr val="FFFFFF"/>
                  </a:solidFill>
                  <a:latin typeface="Calibri" panose="020F0502020204030204" pitchFamily="34" charset="0"/>
                </a:rPr>
                <a:t>/6 - Pang 2015, On Detection of Emerging Anomalous Traffic Patterns using GPS Data – Very relevant article - Overview</a:t>
              </a:r>
            </a:p>
          </p:txBody>
        </p:sp>
      </p:grpSp>
      <p:sp>
        <p:nvSpPr>
          <p:cNvPr id="3076" name="Rectangle 4"/>
          <p:cNvSpPr>
            <a:spLocks noChangeArrowheads="1"/>
          </p:cNvSpPr>
          <p:nvPr/>
        </p:nvSpPr>
        <p:spPr bwMode="auto">
          <a:xfrm>
            <a:off x="491674" y="1156112"/>
            <a:ext cx="11479931" cy="5499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73037" lvl="1"/>
            <a:r>
              <a:rPr lang="en-US" sz="1600" b="1" dirty="0" smtClean="0">
                <a:latin typeface="Calibri" panose="020F0502020204030204" pitchFamily="34" charset="0"/>
                <a:sym typeface="Wingdings" panose="05000000000000000000" pitchFamily="2" charset="2"/>
              </a:rPr>
              <a:t>Main idea  Very relevant paper for our work</a:t>
            </a:r>
          </a:p>
          <a:p>
            <a:pPr marL="631824" lvl="2" indent="-285750">
              <a:buFont typeface="Arial" panose="020B0604020202020204" pitchFamily="34" charset="0"/>
              <a:buChar char="•"/>
            </a:pPr>
            <a:r>
              <a:rPr lang="en-US" sz="1600" b="1" dirty="0" smtClean="0">
                <a:latin typeface="Calibri" panose="020F0502020204030204" pitchFamily="34" charset="0"/>
                <a:sym typeface="Wingdings" panose="05000000000000000000" pitchFamily="2" charset="2"/>
              </a:rPr>
              <a:t>Goal</a:t>
            </a:r>
            <a:r>
              <a:rPr lang="en-US" sz="1600" dirty="0" smtClean="0">
                <a:latin typeface="Calibri" panose="020F0502020204030204" pitchFamily="34" charset="0"/>
                <a:sym typeface="Wingdings" panose="05000000000000000000" pitchFamily="2" charset="2"/>
              </a:rPr>
              <a:t>: monitor </a:t>
            </a:r>
            <a:r>
              <a:rPr lang="en-US" sz="1600" b="1" dirty="0" smtClean="0">
                <a:latin typeface="Calibri" panose="020F0502020204030204" pitchFamily="34" charset="0"/>
                <a:sym typeface="Wingdings" panose="05000000000000000000" pitchFamily="2" charset="2"/>
              </a:rPr>
              <a:t>emergence</a:t>
            </a:r>
            <a:r>
              <a:rPr lang="en-US" sz="1600" dirty="0" smtClean="0">
                <a:latin typeface="Calibri" panose="020F0502020204030204" pitchFamily="34" charset="0"/>
                <a:sym typeface="Wingdings" panose="05000000000000000000" pitchFamily="2" charset="2"/>
              </a:rPr>
              <a:t> of unexpected behavior in Beijing = anomalous traffic pattern</a:t>
            </a:r>
          </a:p>
          <a:p>
            <a:pPr marL="631824"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Likelihood Ratio Test statistic framework // </a:t>
            </a:r>
            <a:r>
              <a:rPr lang="en-US" sz="1600" b="1" i="1" dirty="0" smtClean="0">
                <a:latin typeface="Calibri" panose="020F0502020204030204" pitchFamily="34" charset="0"/>
                <a:sym typeface="Wingdings" panose="05000000000000000000" pitchFamily="2" charset="2"/>
              </a:rPr>
              <a:t>Neill-</a:t>
            </a:r>
            <a:r>
              <a:rPr lang="en-US" sz="1600" b="1" i="1" dirty="0" err="1" smtClean="0">
                <a:latin typeface="Calibri" panose="020F0502020204030204" pitchFamily="34" charset="0"/>
                <a:sym typeface="Wingdings" panose="05000000000000000000" pitchFamily="2" charset="2"/>
              </a:rPr>
              <a:t>Kulldorff</a:t>
            </a:r>
            <a:endParaRPr lang="en-US" sz="1600" b="1" i="1" dirty="0" smtClean="0">
              <a:latin typeface="Calibri" panose="020F0502020204030204" pitchFamily="34" charset="0"/>
              <a:sym typeface="Wingdings" panose="05000000000000000000" pitchFamily="2" charset="2"/>
            </a:endParaRPr>
          </a:p>
          <a:p>
            <a:pPr marL="631824"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hlinkClick r:id="rId3"/>
              </a:rPr>
              <a:t>http</a:t>
            </a:r>
            <a:r>
              <a:rPr lang="en-US" sz="1600" dirty="0">
                <a:latin typeface="Calibri" panose="020F0502020204030204" pitchFamily="34" charset="0"/>
                <a:sym typeface="Wingdings" panose="05000000000000000000" pitchFamily="2" charset="2"/>
                <a:hlinkClick r:id="rId3"/>
              </a:rPr>
              <a:t>://</a:t>
            </a:r>
            <a:r>
              <a:rPr lang="en-US" sz="1600" dirty="0" smtClean="0">
                <a:latin typeface="Calibri" panose="020F0502020204030204" pitchFamily="34" charset="0"/>
                <a:sym typeface="Wingdings" panose="05000000000000000000" pitchFamily="2" charset="2"/>
                <a:hlinkClick r:id="rId3"/>
              </a:rPr>
              <a:t>research.microsoft.com/pubs/157154/ADMA_slides.pdf</a:t>
            </a:r>
            <a:r>
              <a:rPr lang="en-US" sz="1600" dirty="0" smtClean="0">
                <a:latin typeface="Calibri" panose="020F0502020204030204" pitchFamily="34" charset="0"/>
                <a:sym typeface="Wingdings" panose="05000000000000000000" pitchFamily="2" charset="2"/>
              </a:rPr>
              <a:t> summary of Dec 2011 preliminary version</a:t>
            </a:r>
          </a:p>
          <a:p>
            <a:pPr marL="0" lvl="1" indent="0"/>
            <a:endParaRPr lang="en-US" sz="1600" dirty="0" smtClean="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Data</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Same as our taxi data - Trajectory taxi data  count per grid cell</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Grid resolution: low in tests 8x8 Beijing</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Time precision: 15mins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Study period duration: ~15 days</a:t>
            </a:r>
          </a:p>
          <a:p>
            <a:pPr marL="0" lvl="1" indent="0"/>
            <a:endParaRPr lang="en-US" sz="1600" b="1" dirty="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Type of event</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Contiguous spatial cells and time intervals  </a:t>
            </a:r>
            <a:r>
              <a:rPr lang="en-US" sz="1600" b="1" i="1" dirty="0" smtClean="0">
                <a:latin typeface="Calibri" panose="020F0502020204030204" pitchFamily="34" charset="0"/>
                <a:sym typeface="Wingdings" panose="05000000000000000000" pitchFamily="2" charset="2"/>
              </a:rPr>
              <a:t>no periodic events</a:t>
            </a:r>
          </a:p>
          <a:p>
            <a:pPr marL="742950" lvl="2" indent="-285750">
              <a:buFont typeface="Arial" panose="020B0604020202020204" pitchFamily="34" charset="0"/>
              <a:buChar char="•"/>
            </a:pPr>
            <a:r>
              <a:rPr lang="en-US" sz="1600" b="1" i="1" dirty="0" smtClean="0">
                <a:latin typeface="Calibri" panose="020F0502020204030204" pitchFamily="34" charset="0"/>
                <a:sym typeface="Wingdings" panose="05000000000000000000" pitchFamily="2" charset="2"/>
              </a:rPr>
              <a:t>Emerging or Persistent  two different tests</a:t>
            </a:r>
          </a:p>
          <a:p>
            <a:pPr marL="0" lvl="1" indent="0"/>
            <a:endParaRPr lang="en-US" sz="1600" dirty="0" smtClean="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Application</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Urban taxi data  Same type of experiments that the one done using </a:t>
            </a:r>
            <a:r>
              <a:rPr lang="en-US" sz="1600" dirty="0" err="1" smtClean="0">
                <a:latin typeface="Calibri" panose="020F0502020204030204" pitchFamily="34" charset="0"/>
                <a:sym typeface="Wingdings" panose="05000000000000000000" pitchFamily="2" charset="2"/>
              </a:rPr>
              <a:t>SaTScan</a:t>
            </a:r>
            <a:r>
              <a:rPr lang="en-US" sz="1600" dirty="0" smtClean="0">
                <a:latin typeface="Calibri" panose="020F0502020204030204" pitchFamily="34" charset="0"/>
                <a:sym typeface="Wingdings" panose="05000000000000000000" pitchFamily="2" charset="2"/>
              </a:rPr>
              <a:t> on NY taxi data</a:t>
            </a:r>
          </a:p>
          <a:p>
            <a:pPr marL="0" lvl="1"/>
            <a:endParaRPr lang="en-US" sz="1600" dirty="0" smtClean="0">
              <a:latin typeface="Calibri" panose="020F0502020204030204" pitchFamily="34" charset="0"/>
              <a:sym typeface="Wingdings" panose="05000000000000000000" pitchFamily="2" charset="2"/>
            </a:endParaRPr>
          </a:p>
          <a:p>
            <a:pPr marL="0" lvl="1"/>
            <a:r>
              <a:rPr lang="en-US" sz="1600" b="1" dirty="0" smtClean="0">
                <a:latin typeface="Calibri" panose="020F0502020204030204" pitchFamily="34" charset="0"/>
                <a:sym typeface="Wingdings" panose="05000000000000000000" pitchFamily="2" charset="2"/>
              </a:rPr>
              <a:t>Computation</a:t>
            </a:r>
          </a:p>
          <a:p>
            <a:pPr marL="458787"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Biggest issue  still very expensive O(n^4) for n*n grid and n time steps</a:t>
            </a:r>
          </a:p>
          <a:p>
            <a:pPr marL="458787"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Neill’s LTSS seems not to be implemented – </a:t>
            </a:r>
            <a:r>
              <a:rPr lang="en-US" sz="1600" i="1" dirty="0" smtClean="0">
                <a:latin typeface="Calibri" panose="020F0502020204030204" pitchFamily="34" charset="0"/>
                <a:sym typeface="Wingdings" panose="05000000000000000000" pitchFamily="2" charset="2"/>
              </a:rPr>
              <a:t>First version of article is from 2011, LTSS was not published at that time</a:t>
            </a:r>
            <a:endParaRPr lang="en-US" sz="1600" dirty="0" smtClean="0">
              <a:latin typeface="Calibri" panose="020F0502020204030204" pitchFamily="34" charset="0"/>
              <a:sym typeface="Wingdings" panose="05000000000000000000" pitchFamily="2" charset="2"/>
            </a:endParaRPr>
          </a:p>
          <a:p>
            <a:pPr marL="742950" lvl="2" indent="-285750">
              <a:buFont typeface="Arial" panose="020B0604020202020204" pitchFamily="34" charset="0"/>
              <a:buChar char="•"/>
            </a:pPr>
            <a:endParaRPr lang="en-US" sz="16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7452299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Point </a:t>
              </a:r>
              <a:r>
                <a:rPr lang="en-US" sz="2903" b="1" dirty="0" err="1" smtClean="0">
                  <a:solidFill>
                    <a:srgbClr val="FFFFFF"/>
                  </a:solidFill>
                  <a:latin typeface="Calibri" panose="020F0502020204030204" pitchFamily="34" charset="0"/>
                </a:rPr>
                <a:t>vs</a:t>
              </a:r>
              <a:r>
                <a:rPr lang="en-US" sz="2903" b="1" dirty="0" smtClean="0">
                  <a:solidFill>
                    <a:srgbClr val="FFFFFF"/>
                  </a:solidFill>
                  <a:latin typeface="Calibri" panose="020F0502020204030204" pitchFamily="34" charset="0"/>
                </a:rPr>
                <a:t> Region OD &amp; Contextual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509200"/>
          </a:xfrm>
          <a:prstGeom prst="rect">
            <a:avLst/>
          </a:prstGeom>
          <a:noFill/>
        </p:spPr>
        <p:txBody>
          <a:bodyPr wrap="square" rtlCol="0">
            <a:spAutoFit/>
          </a:bodyPr>
          <a:lstStyle/>
          <a:p>
            <a:pPr marL="457200" indent="-457200">
              <a:buAutoNum type="arabicPeriod"/>
            </a:pPr>
            <a:r>
              <a:rPr lang="en-US" sz="1600" b="1" dirty="0" smtClean="0"/>
              <a:t>Region OD </a:t>
            </a:r>
          </a:p>
          <a:p>
            <a:pPr marL="914400" lvl="1" indent="-457200">
              <a:buFont typeface="Arial" panose="020B0604020202020204" pitchFamily="34" charset="0"/>
              <a:buChar char="•"/>
            </a:pPr>
            <a:r>
              <a:rPr lang="en-US" sz="1600" dirty="0" smtClean="0"/>
              <a:t>Obvious in scope </a:t>
            </a:r>
            <a:r>
              <a:rPr lang="en-US" sz="1600" dirty="0" smtClean="0">
                <a:sym typeface="Wingdings" panose="05000000000000000000" pitchFamily="2" charset="2"/>
              </a:rPr>
              <a:t> best</a:t>
            </a:r>
            <a:endParaRPr lang="en-US" sz="1600" dirty="0" smtClean="0"/>
          </a:p>
          <a:p>
            <a:pPr marL="914400" lvl="1" indent="-457200">
              <a:buFont typeface="Arial" panose="020B0604020202020204" pitchFamily="34" charset="0"/>
              <a:buChar char="•"/>
            </a:pPr>
            <a:endParaRPr lang="en-US" sz="1600" dirty="0" smtClean="0"/>
          </a:p>
          <a:p>
            <a:pPr marL="457200" indent="-457200">
              <a:buAutoNum type="arabicPeriod"/>
            </a:pPr>
            <a:r>
              <a:rPr lang="en-US" sz="1600" b="1" dirty="0" smtClean="0"/>
              <a:t>Point OD</a:t>
            </a:r>
          </a:p>
          <a:p>
            <a:pPr marL="914400" lvl="1" indent="-457200">
              <a:buFont typeface="Arial" panose="020B0604020202020204" pitchFamily="34" charset="0"/>
              <a:buChar char="•"/>
            </a:pPr>
            <a:r>
              <a:rPr lang="en-US" sz="1600" dirty="0" smtClean="0"/>
              <a:t>Grid resolution should be adapted to the size of the event you want to detect</a:t>
            </a:r>
          </a:p>
          <a:p>
            <a:pPr marL="914400" lvl="1" indent="-457200">
              <a:buFont typeface="Arial" panose="020B0604020202020204" pitchFamily="34" charset="0"/>
              <a:buChar char="•"/>
            </a:pPr>
            <a:r>
              <a:rPr lang="en-US" sz="1600" dirty="0" smtClean="0"/>
              <a:t>With different grid resolution, you may get only spatial parts of the same event, the most “intensive part”, but will you miss whole event?</a:t>
            </a:r>
          </a:p>
          <a:p>
            <a:pPr marL="457200" indent="-457200">
              <a:buFont typeface="+mj-lt"/>
              <a:buAutoNum type="arabicPeriod"/>
            </a:pPr>
            <a:endParaRPr lang="en-US" sz="1600" dirty="0" smtClean="0"/>
          </a:p>
          <a:p>
            <a:pPr marL="457200" indent="-457200">
              <a:buFont typeface="+mj-lt"/>
              <a:buAutoNum type="arabicPeriod"/>
            </a:pPr>
            <a:r>
              <a:rPr lang="en-US" sz="1600" b="1" dirty="0" smtClean="0"/>
              <a:t>Region contextual OD</a:t>
            </a:r>
            <a:endParaRPr lang="en-US" sz="1600" dirty="0" smtClean="0"/>
          </a:p>
          <a:p>
            <a:pPr marL="914400" lvl="1" indent="-457200">
              <a:buFont typeface="Arial" panose="020B0604020202020204" pitchFamily="34" charset="0"/>
              <a:buChar char="•"/>
            </a:pPr>
            <a:r>
              <a:rPr lang="en-US" sz="1600" dirty="0" smtClean="0"/>
              <a:t>Great ! Perfect scope</a:t>
            </a:r>
          </a:p>
          <a:p>
            <a:pPr marL="914400" lvl="1" indent="-457200">
              <a:buFont typeface="Arial" panose="020B0604020202020204" pitchFamily="34" charset="0"/>
              <a:buChar char="•"/>
            </a:pPr>
            <a:r>
              <a:rPr lang="en-US" sz="1600" dirty="0" smtClean="0">
                <a:sym typeface="Wingdings" panose="05000000000000000000" pitchFamily="2" charset="2"/>
              </a:rPr>
              <a:t>Use a local baseline // Neill</a:t>
            </a:r>
          </a:p>
          <a:p>
            <a:pPr marL="914400" lvl="1" indent="-457200">
              <a:buFont typeface="Arial" panose="020B0604020202020204" pitchFamily="34" charset="0"/>
              <a:buChar char="•"/>
            </a:pPr>
            <a:r>
              <a:rPr lang="en-US" sz="1600" dirty="0">
                <a:sym typeface="Wingdings" panose="05000000000000000000" pitchFamily="2" charset="2"/>
              </a:rPr>
              <a:t>C</a:t>
            </a:r>
            <a:r>
              <a:rPr lang="en-US" sz="1600" dirty="0" smtClean="0">
                <a:sym typeface="Wingdings" panose="05000000000000000000" pitchFamily="2" charset="2"/>
              </a:rPr>
              <a:t>ompare to a large neighborhood //</a:t>
            </a:r>
            <a:r>
              <a:rPr lang="en-US" sz="1600" dirty="0" err="1" smtClean="0">
                <a:sym typeface="Wingdings" panose="05000000000000000000" pitchFamily="2" charset="2"/>
              </a:rPr>
              <a:t>Telang</a:t>
            </a:r>
            <a:endParaRPr lang="en-US" sz="1600" dirty="0" smtClean="0">
              <a:sym typeface="Wingdings" panose="05000000000000000000" pitchFamily="2" charset="2"/>
            </a:endParaRPr>
          </a:p>
          <a:p>
            <a:pPr marL="457200" indent="-457200">
              <a:buFont typeface="+mj-lt"/>
              <a:buAutoNum type="arabicPeriod"/>
            </a:pPr>
            <a:endParaRPr lang="en-US" sz="1600" dirty="0" smtClean="0">
              <a:sym typeface="Wingdings" panose="05000000000000000000" pitchFamily="2" charset="2"/>
            </a:endParaRPr>
          </a:p>
          <a:p>
            <a:pPr marL="457200" indent="-457200">
              <a:buFont typeface="+mj-lt"/>
              <a:buAutoNum type="arabicPeriod"/>
            </a:pPr>
            <a:r>
              <a:rPr lang="en-US" sz="1600" b="1" dirty="0" smtClean="0">
                <a:sym typeface="Wingdings" panose="05000000000000000000" pitchFamily="2" charset="2"/>
              </a:rPr>
              <a:t>Point contextual OD  may or may not work, complex</a:t>
            </a:r>
          </a:p>
          <a:p>
            <a:pPr marL="914400" lvl="1" indent="-457200">
              <a:buFont typeface="Arial" panose="020B0604020202020204" pitchFamily="34" charset="0"/>
              <a:buChar char="•"/>
            </a:pPr>
            <a:r>
              <a:rPr lang="en-US" sz="1600" dirty="0" smtClean="0">
                <a:sym typeface="Wingdings" panose="05000000000000000000" pitchFamily="2" charset="2"/>
              </a:rPr>
              <a:t>If too fine grid resolution, then the core of the event will be surrounded by anomalous points and thus will not be detected as anomaly  PROBLEM </a:t>
            </a:r>
          </a:p>
          <a:p>
            <a:pPr marL="914400" lvl="1" indent="-457200">
              <a:buFont typeface="Arial" panose="020B0604020202020204" pitchFamily="34" charset="0"/>
              <a:buChar char="•"/>
            </a:pPr>
            <a:r>
              <a:rPr lang="en-US" sz="1600" dirty="0" smtClean="0">
                <a:sym typeface="Wingdings" panose="05000000000000000000" pitchFamily="2" charset="2"/>
              </a:rPr>
              <a:t>// maybe in Cheng 2009 // </a:t>
            </a:r>
            <a:r>
              <a:rPr lang="en-US" sz="1600" dirty="0" err="1" smtClean="0">
                <a:sym typeface="Wingdings" panose="05000000000000000000" pitchFamily="2" charset="2"/>
              </a:rPr>
              <a:t>Birant</a:t>
            </a:r>
            <a:r>
              <a:rPr lang="en-US" sz="1600" dirty="0" smtClean="0">
                <a:sym typeface="Wingdings" panose="05000000000000000000" pitchFamily="2" charset="2"/>
              </a:rPr>
              <a:t> 2006 STOD, check Cheng 2016 Buoys Hurricane</a:t>
            </a:r>
          </a:p>
          <a:p>
            <a:pPr marL="914400" lvl="1" indent="-457200">
              <a:buFont typeface="Arial" panose="020B0604020202020204" pitchFamily="34" charset="0"/>
              <a:buChar char="•"/>
            </a:pPr>
            <a:r>
              <a:rPr lang="en-US" sz="1600" dirty="0" smtClean="0">
                <a:sym typeface="Wingdings" panose="05000000000000000000" pitchFamily="2" charset="2"/>
              </a:rPr>
              <a:t>Can it be adapted?</a:t>
            </a:r>
          </a:p>
          <a:p>
            <a:endParaRPr lang="en-US" sz="1600" dirty="0">
              <a:sym typeface="Wingdings" panose="05000000000000000000" pitchFamily="2" charset="2"/>
            </a:endParaRPr>
          </a:p>
          <a:p>
            <a:r>
              <a:rPr lang="en-US" sz="1600" b="1" dirty="0" smtClean="0">
                <a:sym typeface="Wingdings" panose="05000000000000000000" pitchFamily="2" charset="2"/>
              </a:rPr>
              <a:t>What does contextual mean?  be careful</a:t>
            </a:r>
            <a:endParaRPr lang="en-US" sz="1600" dirty="0" smtClean="0">
              <a:sym typeface="Wingdings" panose="05000000000000000000" pitchFamily="2" charset="2"/>
            </a:endParaRPr>
          </a:p>
          <a:p>
            <a:pPr marL="742950" lvl="1" indent="-285750">
              <a:buFont typeface="Arial" panose="020B0604020202020204" pitchFamily="34" charset="0"/>
              <a:buChar char="•"/>
            </a:pPr>
            <a:r>
              <a:rPr lang="en-US" sz="1600" dirty="0" smtClean="0">
                <a:sym typeface="Wingdings" panose="05000000000000000000" pitchFamily="2" charset="2"/>
              </a:rPr>
              <a:t>Detect contextual outlier // </a:t>
            </a:r>
            <a:r>
              <a:rPr lang="en-US" sz="1600" dirty="0" err="1" smtClean="0">
                <a:sym typeface="Wingdings" panose="05000000000000000000" pitchFamily="2" charset="2"/>
              </a:rPr>
              <a:t>Birant</a:t>
            </a:r>
            <a:r>
              <a:rPr lang="en-US" sz="1600" dirty="0" smtClean="0">
                <a:sym typeface="Wingdings" panose="05000000000000000000" pitchFamily="2" charset="2"/>
              </a:rPr>
              <a:t> 2006 (</a:t>
            </a:r>
            <a:r>
              <a:rPr lang="en-US" sz="1600" dirty="0" err="1" smtClean="0">
                <a:sym typeface="Wingdings" panose="05000000000000000000" pitchFamily="2" charset="2"/>
              </a:rPr>
              <a:t>tbc</a:t>
            </a:r>
            <a:r>
              <a:rPr lang="en-US" sz="1600" dirty="0" smtClean="0">
                <a:sym typeface="Wingdings" panose="05000000000000000000" pitchFamily="2" charset="2"/>
              </a:rPr>
              <a:t>)?</a:t>
            </a:r>
          </a:p>
          <a:p>
            <a:pPr marL="742950" lvl="1" indent="-285750">
              <a:buFont typeface="Arial" panose="020B0604020202020204" pitchFamily="34" charset="0"/>
              <a:buChar char="•"/>
            </a:pPr>
            <a:r>
              <a:rPr lang="en-US" sz="1600" dirty="0" smtClean="0">
                <a:sym typeface="Wingdings" panose="05000000000000000000" pitchFamily="2" charset="2"/>
              </a:rPr>
              <a:t>Detect individual outliers and then compare to neighbors // Cheng 2009?</a:t>
            </a:r>
            <a:endParaRPr lang="en-US" sz="1600" dirty="0">
              <a:sym typeface="Wingdings" panose="05000000000000000000" pitchFamily="2" charset="2"/>
            </a:endParaRPr>
          </a:p>
        </p:txBody>
      </p:sp>
      <p:sp>
        <p:nvSpPr>
          <p:cNvPr id="2" name="Rectangle 1"/>
          <p:cNvSpPr/>
          <p:nvPr/>
        </p:nvSpPr>
        <p:spPr>
          <a:xfrm>
            <a:off x="8946118" y="76513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787872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Article plan</a:t>
              </a:r>
            </a:p>
          </p:txBody>
        </p:sp>
      </p:grpSp>
      <p:sp>
        <p:nvSpPr>
          <p:cNvPr id="3076" name="Rectangle 4"/>
          <p:cNvSpPr>
            <a:spLocks noChangeArrowheads="1"/>
          </p:cNvSpPr>
          <p:nvPr/>
        </p:nvSpPr>
        <p:spPr bwMode="auto">
          <a:xfrm>
            <a:off x="491674" y="1156112"/>
            <a:ext cx="11479931" cy="5745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231774" lvl="1" indent="-342900">
              <a:buAutoNum type="arabicPeriod"/>
            </a:pPr>
            <a:r>
              <a:rPr lang="en-US" sz="1600" b="1" dirty="0" smtClean="0">
                <a:latin typeface="Calibri" panose="020F0502020204030204" pitchFamily="34" charset="0"/>
                <a:sym typeface="Wingdings" panose="05000000000000000000" pitchFamily="2" charset="2"/>
              </a:rPr>
              <a:t>Related work</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Traffic outliers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Outlier detection methods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Performance issue</a:t>
            </a:r>
          </a:p>
          <a:p>
            <a:pPr marL="231774" lvl="1" indent="-342900">
              <a:buAutoNum type="arabicPeriod"/>
            </a:pPr>
            <a:r>
              <a:rPr lang="en-US" sz="1600" b="1" dirty="0" smtClean="0">
                <a:latin typeface="Calibri" panose="020F0502020204030204" pitchFamily="34" charset="0"/>
                <a:sym typeface="Wingdings" panose="05000000000000000000" pitchFamily="2" charset="2"/>
              </a:rPr>
              <a:t>Background</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LRT</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Constrained Maximum Likelihood Estimation</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Monte-Carlo Simulation</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Upper-bounding Methodology</a:t>
            </a:r>
          </a:p>
          <a:p>
            <a:pPr marL="231774" lvl="1" indent="-342900">
              <a:buAutoNum type="arabicPeriod"/>
            </a:pPr>
            <a:r>
              <a:rPr lang="en-US" sz="1600" b="1" dirty="0" smtClean="0">
                <a:latin typeface="Calibri" panose="020F0502020204030204" pitchFamily="34" charset="0"/>
                <a:sym typeface="Wingdings" panose="05000000000000000000" pitchFamily="2" charset="2"/>
              </a:rPr>
              <a:t>Proposed Statistical Models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PTSO: Persistent Spatio-Temporal Outlier Model</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ESTO: Emerging Spatio-Temporal Outlier Model</a:t>
            </a:r>
          </a:p>
          <a:p>
            <a:pPr marL="231774" lvl="1" indent="-342900">
              <a:buAutoNum type="arabicPeriod"/>
            </a:pPr>
            <a:r>
              <a:rPr lang="en-US" sz="1600" b="1" dirty="0" smtClean="0">
                <a:latin typeface="Calibri" panose="020F0502020204030204" pitchFamily="34" charset="0"/>
                <a:sym typeface="Wingdings" panose="05000000000000000000" pitchFamily="2" charset="2"/>
              </a:rPr>
              <a:t>Upper-bounding Strategy and Pruning Mechanism for Proposed Framework</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Upper-bounding Strategy</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Pre-computation and Pruning Mechanism</a:t>
            </a:r>
          </a:p>
          <a:p>
            <a:pPr marL="231774" lvl="1" indent="-342900">
              <a:buAutoNum type="arabicPeriod"/>
            </a:pPr>
            <a:r>
              <a:rPr lang="en-US" sz="1600" b="1" dirty="0" smtClean="0">
                <a:latin typeface="Calibri" panose="020F0502020204030204" pitchFamily="34" charset="0"/>
                <a:sym typeface="Wingdings" panose="05000000000000000000" pitchFamily="2" charset="2"/>
              </a:rPr>
              <a:t>Experiment, Results and Analysis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Results on Synthetic Data</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Evaluations on Synthetic Data</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Case Studies: Beijing Taxi GPS Data</a:t>
            </a:r>
          </a:p>
          <a:p>
            <a:pPr marL="231774" lvl="1" indent="-342900">
              <a:buAutoNum type="arabicPeriod"/>
            </a:pPr>
            <a:r>
              <a:rPr lang="en-US" sz="1600" b="1" dirty="0" smtClean="0">
                <a:latin typeface="Calibri" panose="020F0502020204030204" pitchFamily="34" charset="0"/>
                <a:sym typeface="Wingdings" panose="05000000000000000000" pitchFamily="2" charset="2"/>
              </a:rPr>
              <a:t>Conclusion</a:t>
            </a:r>
          </a:p>
          <a:p>
            <a:pPr marL="231774" lvl="1" indent="-342900">
              <a:buAutoNum type="arabicPeriod"/>
            </a:pPr>
            <a:r>
              <a:rPr lang="en-US" sz="1600" b="1" dirty="0" smtClean="0">
                <a:latin typeface="Calibri" panose="020F0502020204030204" pitchFamily="34" charset="0"/>
                <a:sym typeface="Wingdings" panose="05000000000000000000" pitchFamily="2" charset="2"/>
              </a:rPr>
              <a:t>Future work</a:t>
            </a:r>
          </a:p>
          <a:p>
            <a:pPr marL="231774" lvl="1" indent="-342900">
              <a:buAutoNum type="arabicPeriod"/>
            </a:pPr>
            <a:endParaRPr lang="en-US" sz="1600" b="1" dirty="0">
              <a:latin typeface="Calibri" panose="020F0502020204030204" pitchFamily="34" charset="0"/>
              <a:sym typeface="Wingdings" panose="05000000000000000000" pitchFamily="2" charset="2"/>
            </a:endParaRPr>
          </a:p>
          <a:p>
            <a:pPr marL="231774" lvl="1" indent="-342900">
              <a:buAutoNum type="arabicPeriod"/>
            </a:pPr>
            <a:endParaRPr lang="en-US" sz="1600" dirty="0" smtClean="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476498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1. Related work</a:t>
              </a:r>
            </a:p>
          </p:txBody>
        </p:sp>
      </p:grpSp>
      <p:sp>
        <p:nvSpPr>
          <p:cNvPr id="6" name="Rectangle 5"/>
          <p:cNvSpPr/>
          <p:nvPr/>
        </p:nvSpPr>
        <p:spPr>
          <a:xfrm>
            <a:off x="285613" y="1097322"/>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Traffic Outliers</a:t>
            </a:r>
            <a:endParaRPr lang="en-US" b="1" dirty="0"/>
          </a:p>
        </p:txBody>
      </p:sp>
      <p:sp>
        <p:nvSpPr>
          <p:cNvPr id="7" name="Rectangle 6"/>
          <p:cNvSpPr/>
          <p:nvPr/>
        </p:nvSpPr>
        <p:spPr>
          <a:xfrm>
            <a:off x="285613" y="1452728"/>
            <a:ext cx="5496209" cy="118744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Chawla 2012 [7]: Anomaly detection from a root cause</a:t>
            </a:r>
          </a:p>
          <a:p>
            <a:pPr marL="287337" indent="-285750">
              <a:buFont typeface="Arial" panose="020B0604020202020204" pitchFamily="34" charset="0"/>
              <a:buChar char="•"/>
            </a:pPr>
            <a:r>
              <a:rPr lang="en-US" sz="1400" dirty="0" err="1" smtClean="0">
                <a:solidFill>
                  <a:schemeClr val="tx1"/>
                </a:solidFill>
                <a:latin typeface="Calibri" panose="020F0502020204030204" pitchFamily="34" charset="0"/>
              </a:rPr>
              <a:t>Zheng</a:t>
            </a:r>
            <a:r>
              <a:rPr lang="en-US" sz="1400" dirty="0" smtClean="0">
                <a:solidFill>
                  <a:schemeClr val="tx1"/>
                </a:solidFill>
                <a:latin typeface="Calibri" panose="020F0502020204030204" pitchFamily="34" charset="0"/>
              </a:rPr>
              <a:t> 2011 [6]: Urban computing with taxis </a:t>
            </a:r>
            <a:r>
              <a:rPr lang="en-US" sz="1400" dirty="0" smtClean="0">
                <a:solidFill>
                  <a:schemeClr val="tx1"/>
                </a:solidFill>
                <a:latin typeface="Calibri" panose="020F0502020204030204" pitchFamily="34" charset="0"/>
                <a:sym typeface="Wingdings" panose="05000000000000000000" pitchFamily="2" charset="2"/>
              </a:rPr>
              <a:t> Trajectory</a:t>
            </a:r>
            <a:endParaRPr lang="en-US" sz="1400" dirty="0" smtClean="0">
              <a:solidFill>
                <a:schemeClr val="tx1"/>
              </a:solidFill>
              <a:latin typeface="Calibri" panose="020F0502020204030204" pitchFamily="34" charset="0"/>
            </a:endParaRPr>
          </a:p>
          <a:p>
            <a:pPr marL="287337" indent="-285750">
              <a:buFont typeface="Wingdings" panose="05000000000000000000" pitchFamily="2" charset="2"/>
              <a:buChar char="à"/>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à"/>
            </a:pPr>
            <a:r>
              <a:rPr lang="en-US" sz="1400" dirty="0" smtClean="0">
                <a:solidFill>
                  <a:schemeClr val="tx1"/>
                </a:solidFill>
                <a:latin typeface="Calibri" panose="020F0502020204030204" pitchFamily="34" charset="0"/>
                <a:sym typeface="Wingdings" panose="05000000000000000000" pitchFamily="2" charset="2"/>
              </a:rPr>
              <a:t>Pang different because use a </a:t>
            </a:r>
            <a:r>
              <a:rPr lang="en-US" sz="1400" b="1" u="sng" dirty="0" smtClean="0">
                <a:solidFill>
                  <a:schemeClr val="tx1"/>
                </a:solidFill>
                <a:latin typeface="Calibri" panose="020F0502020204030204" pitchFamily="34" charset="0"/>
                <a:sym typeface="Wingdings" panose="05000000000000000000" pitchFamily="2" charset="2"/>
              </a:rPr>
              <a:t>statistical approach</a:t>
            </a:r>
            <a:r>
              <a:rPr lang="en-US" sz="1400" dirty="0">
                <a:solidFill>
                  <a:schemeClr val="tx1"/>
                </a:solidFill>
                <a:latin typeface="Calibri" panose="020F0502020204030204" pitchFamily="34" charset="0"/>
                <a:sym typeface="Wingdings" panose="05000000000000000000" pitchFamily="2" charset="2"/>
              </a:rPr>
              <a:t> </a:t>
            </a:r>
            <a:r>
              <a:rPr lang="en-US" sz="1400" dirty="0" smtClean="0">
                <a:solidFill>
                  <a:schemeClr val="tx1"/>
                </a:solidFill>
                <a:latin typeface="Calibri" panose="020F0502020204030204" pitchFamily="34" charset="0"/>
                <a:sym typeface="Wingdings" panose="05000000000000000000" pitchFamily="2" charset="2"/>
              </a:rPr>
              <a:t>and </a:t>
            </a:r>
            <a:r>
              <a:rPr lang="en-US" sz="1400" b="1" u="sng" dirty="0" smtClean="0">
                <a:solidFill>
                  <a:schemeClr val="tx1"/>
                </a:solidFill>
                <a:latin typeface="Calibri" panose="020F0502020204030204" pitchFamily="34" charset="0"/>
                <a:sym typeface="Wingdings" panose="05000000000000000000" pitchFamily="2" charset="2"/>
              </a:rPr>
              <a:t>different definition for anomalous pattern</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8" name="Rectangle 7"/>
          <p:cNvSpPr/>
          <p:nvPr/>
        </p:nvSpPr>
        <p:spPr>
          <a:xfrm>
            <a:off x="285613" y="2756078"/>
            <a:ext cx="5496209"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Statistical-based outlier detection</a:t>
            </a:r>
            <a:endParaRPr lang="en-US" b="1" dirty="0"/>
          </a:p>
        </p:txBody>
      </p:sp>
      <p:sp>
        <p:nvSpPr>
          <p:cNvPr id="9" name="Rectangle 8"/>
          <p:cNvSpPr/>
          <p:nvPr/>
        </p:nvSpPr>
        <p:spPr>
          <a:xfrm>
            <a:off x="285613" y="3103807"/>
            <a:ext cx="5496209" cy="2871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Principle</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Statistical model fitted to normal behavior</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Observations that differ significantly from fitted model  outlier</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 Neill &amp; </a:t>
            </a:r>
            <a:r>
              <a:rPr lang="en-US" sz="1400" dirty="0" err="1" smtClean="0">
                <a:solidFill>
                  <a:schemeClr val="tx1"/>
                </a:solidFill>
                <a:latin typeface="Calibri" panose="020F0502020204030204" pitchFamily="34" charset="0"/>
                <a:sym typeface="Wingdings" panose="05000000000000000000" pitchFamily="2" charset="2"/>
              </a:rPr>
              <a:t>Kulldorff</a:t>
            </a:r>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b="1"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Output of statistical OD</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Ranked list of outliers //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 analyze only the top or set a selection threshold</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Parametric </a:t>
            </a:r>
            <a:r>
              <a:rPr lang="en-US" sz="1400" b="1" dirty="0" err="1" smtClean="0">
                <a:solidFill>
                  <a:schemeClr val="tx1"/>
                </a:solidFill>
                <a:latin typeface="Calibri" panose="020F0502020204030204" pitchFamily="34" charset="0"/>
                <a:sym typeface="Wingdings" panose="05000000000000000000" pitchFamily="2" charset="2"/>
              </a:rPr>
              <a:t>vs</a:t>
            </a:r>
            <a:r>
              <a:rPr lang="en-US" sz="1400" b="1" dirty="0" smtClean="0">
                <a:solidFill>
                  <a:schemeClr val="tx1"/>
                </a:solidFill>
                <a:latin typeface="Calibri" panose="020F0502020204030204" pitchFamily="34" charset="0"/>
                <a:sym typeface="Wingdings" panose="05000000000000000000" pitchFamily="2" charset="2"/>
              </a:rPr>
              <a:t> Non-parametric approach</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Pang  classic parametric LRT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Challenge: Computation</a:t>
            </a:r>
          </a:p>
        </p:txBody>
      </p:sp>
      <p:sp>
        <p:nvSpPr>
          <p:cNvPr id="13" name="Rectangle 12"/>
          <p:cNvSpPr/>
          <p:nvPr/>
        </p:nvSpPr>
        <p:spPr>
          <a:xfrm>
            <a:off x="5875045" y="1097322"/>
            <a:ext cx="619245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Statistical OD Literature</a:t>
            </a:r>
            <a:endParaRPr lang="en-US" sz="1600" b="1" dirty="0"/>
          </a:p>
        </p:txBody>
      </p:sp>
      <p:sp>
        <p:nvSpPr>
          <p:cNvPr id="14" name="Rectangle 13"/>
          <p:cNvSpPr/>
          <p:nvPr/>
        </p:nvSpPr>
        <p:spPr>
          <a:xfrm>
            <a:off x="5875045" y="1433309"/>
            <a:ext cx="6192459" cy="454248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Classic: </a:t>
            </a:r>
            <a:r>
              <a:rPr lang="en-US" sz="1400" b="1" dirty="0" err="1" smtClean="0">
                <a:solidFill>
                  <a:schemeClr val="tx1"/>
                </a:solidFill>
                <a:latin typeface="Calibri" panose="020F0502020204030204" pitchFamily="34" charset="0"/>
                <a:sym typeface="Wingdings" panose="05000000000000000000" pitchFamily="2" charset="2"/>
              </a:rPr>
              <a:t>Kulldorff</a:t>
            </a:r>
            <a:r>
              <a:rPr lang="en-US" sz="1400" b="1" dirty="0" smtClean="0">
                <a:solidFill>
                  <a:schemeClr val="tx1"/>
                </a:solidFill>
                <a:latin typeface="Calibri" panose="020F0502020204030204" pitchFamily="34" charset="0"/>
                <a:sym typeface="Wingdings" panose="05000000000000000000" pitchFamily="2" charset="2"/>
              </a:rPr>
              <a:t> 1997-2008</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Poisson</a:t>
            </a:r>
            <a:r>
              <a:rPr lang="en-US" sz="1400" dirty="0">
                <a:solidFill>
                  <a:schemeClr val="tx1"/>
                </a:solidFill>
                <a:latin typeface="Calibri" panose="020F0502020204030204" pitchFamily="34" charset="0"/>
                <a:sym typeface="Wingdings" panose="05000000000000000000" pitchFamily="2" charset="2"/>
              </a:rPr>
              <a:t>, </a:t>
            </a:r>
            <a:r>
              <a:rPr lang="en-US" sz="1400" dirty="0" err="1">
                <a:solidFill>
                  <a:schemeClr val="tx1"/>
                </a:solidFill>
                <a:latin typeface="Calibri" panose="020F0502020204030204" pitchFamily="34" charset="0"/>
                <a:sym typeface="Wingdings" panose="05000000000000000000" pitchFamily="2" charset="2"/>
              </a:rPr>
              <a:t>Bernouilli</a:t>
            </a:r>
            <a:r>
              <a:rPr lang="en-US" sz="1400" dirty="0">
                <a:solidFill>
                  <a:schemeClr val="tx1"/>
                </a:solidFill>
                <a:latin typeface="Calibri" panose="020F0502020204030204" pitchFamily="34" charset="0"/>
                <a:sym typeface="Wingdings" panose="05000000000000000000" pitchFamily="2" charset="2"/>
              </a:rPr>
              <a:t>, then ordinal, exponential, </a:t>
            </a:r>
            <a:r>
              <a:rPr lang="en-US" sz="1400" dirty="0" smtClean="0">
                <a:solidFill>
                  <a:schemeClr val="tx1"/>
                </a:solidFill>
                <a:latin typeface="Calibri" panose="020F0502020204030204" pitchFamily="34" charset="0"/>
                <a:sym typeface="Wingdings" panose="05000000000000000000" pitchFamily="2" charset="2"/>
              </a:rPr>
              <a:t>normal models </a:t>
            </a:r>
            <a:r>
              <a:rPr lang="en-US" sz="1400" dirty="0">
                <a:solidFill>
                  <a:schemeClr val="tx1"/>
                </a:solidFill>
                <a:latin typeface="Calibri" panose="020F0502020204030204" pitchFamily="34" charset="0"/>
                <a:sym typeface="Wingdings" panose="05000000000000000000" pitchFamily="2" charset="2"/>
              </a:rPr>
              <a:t> </a:t>
            </a:r>
            <a:r>
              <a:rPr lang="en-US" sz="1400" dirty="0" err="1">
                <a:solidFill>
                  <a:schemeClr val="tx1"/>
                </a:solidFill>
                <a:latin typeface="Calibri" panose="020F0502020204030204" pitchFamily="34" charset="0"/>
                <a:sym typeface="Wingdings" panose="05000000000000000000" pitchFamily="2" charset="2"/>
              </a:rPr>
              <a:t>SaTScan</a:t>
            </a: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Persistent event</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err="1" smtClean="0">
                <a:solidFill>
                  <a:schemeClr val="tx1"/>
                </a:solidFill>
                <a:latin typeface="Calibri" panose="020F0502020204030204" pitchFamily="34" charset="0"/>
                <a:sym typeface="Wingdings" panose="05000000000000000000" pitchFamily="2" charset="2"/>
              </a:rPr>
              <a:t>Niell</a:t>
            </a:r>
            <a:r>
              <a:rPr lang="en-US" sz="1400" b="1" dirty="0" smtClean="0">
                <a:solidFill>
                  <a:schemeClr val="tx1"/>
                </a:solidFill>
                <a:latin typeface="Calibri" panose="020F0502020204030204" pitchFamily="34" charset="0"/>
                <a:sym typeface="Wingdings" panose="05000000000000000000" pitchFamily="2" charset="2"/>
              </a:rPr>
              <a:t> 2005 [16]</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Modified test statistic to handle time as distinct feature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Detects global and local emerging cluster (</a:t>
            </a:r>
            <a:r>
              <a:rPr lang="en-US" sz="1400" b="1" u="sng" dirty="0" smtClean="0">
                <a:solidFill>
                  <a:schemeClr val="tx1"/>
                </a:solidFill>
                <a:latin typeface="Calibri" panose="020F0502020204030204" pitchFamily="34" charset="0"/>
                <a:sym typeface="Wingdings" panose="05000000000000000000" pitchFamily="2" charset="2"/>
              </a:rPr>
              <a:t>emerging</a:t>
            </a:r>
            <a:r>
              <a:rPr lang="en-US" sz="1400" dirty="0" smtClean="0">
                <a:solidFill>
                  <a:schemeClr val="tx1"/>
                </a:solidFill>
                <a:latin typeface="Calibri" panose="020F0502020204030204" pitchFamily="34" charset="0"/>
                <a:sym typeface="Wingdings" panose="05000000000000000000" pitchFamily="2" charset="2"/>
              </a:rPr>
              <a:t> nature </a:t>
            </a:r>
            <a:r>
              <a:rPr lang="en-US" sz="1400" dirty="0" err="1" smtClean="0">
                <a:solidFill>
                  <a:schemeClr val="tx1"/>
                </a:solidFill>
                <a:latin typeface="Calibri" panose="020F0502020204030204" pitchFamily="34" charset="0"/>
                <a:sym typeface="Wingdings" panose="05000000000000000000" pitchFamily="2" charset="2"/>
              </a:rPr>
              <a:t>tbc</a:t>
            </a:r>
            <a:r>
              <a:rPr lang="en-US" sz="1400" dirty="0" smtClean="0">
                <a:solidFill>
                  <a:schemeClr val="tx1"/>
                </a:solidFill>
                <a:latin typeface="Calibri" panose="020F0502020204030204" pitchFamily="34" charset="0"/>
                <a:sym typeface="Wingdings" panose="05000000000000000000" pitchFamily="2" charset="2"/>
              </a:rPr>
              <a: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Tango 2010 [27]</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Another space-time scan statistic for detecting emerging outbreaks</a:t>
            </a:r>
          </a:p>
          <a:p>
            <a:pPr marL="287337" indent="-285750">
              <a:buFont typeface="Arial" panose="020B0604020202020204" pitchFamily="34" charset="0"/>
              <a:buChar char="•"/>
            </a:pPr>
            <a:r>
              <a:rPr lang="en-US" sz="1400" dirty="0" err="1" smtClean="0">
                <a:solidFill>
                  <a:schemeClr val="tx1"/>
                </a:solidFill>
                <a:latin typeface="Calibri" panose="020F0502020204030204" pitchFamily="34" charset="0"/>
                <a:sym typeface="Wingdings" panose="05000000000000000000" pitchFamily="2" charset="2"/>
              </a:rPr>
              <a:t>NegBin</a:t>
            </a:r>
            <a:r>
              <a:rPr lang="en-US" sz="1400" dirty="0" smtClean="0">
                <a:solidFill>
                  <a:schemeClr val="tx1"/>
                </a:solidFill>
                <a:latin typeface="Calibri" panose="020F0502020204030204" pitchFamily="34" charset="0"/>
                <a:sym typeface="Wingdings" panose="05000000000000000000" pitchFamily="2" charset="2"/>
              </a:rPr>
              <a:t> model, takes into account possible time-to-time variation of Po mean</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u="sng" dirty="0" smtClean="0">
                <a:solidFill>
                  <a:schemeClr val="tx1"/>
                </a:solidFill>
                <a:latin typeface="Calibri" panose="020F0502020204030204" pitchFamily="34" charset="0"/>
                <a:sym typeface="Wingdings" panose="05000000000000000000" pitchFamily="2" charset="2"/>
              </a:rPr>
              <a:t>Wu 2009 [2]  Seems to be main inspiration of Pang</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Generic LRT framework for any underlying statistics model</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Generic pruning strategy to reduce computation costs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Purely spatial</a:t>
            </a:r>
          </a:p>
        </p:txBody>
      </p:sp>
    </p:spTree>
    <p:extLst>
      <p:ext uri="{BB962C8B-B14F-4D97-AF65-F5344CB8AC3E}">
        <p14:creationId xmlns:p14="http://schemas.microsoft.com/office/powerpoint/2010/main" val="146267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2. Theoretical background </a:t>
              </a:r>
            </a:p>
          </p:txBody>
        </p:sp>
      </p:grpSp>
      <p:sp>
        <p:nvSpPr>
          <p:cNvPr id="6" name="Rectangle 5"/>
          <p:cNvSpPr/>
          <p:nvPr/>
        </p:nvSpPr>
        <p:spPr>
          <a:xfrm>
            <a:off x="6333841" y="1155378"/>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Monte-Carlo Simulation</a:t>
            </a:r>
            <a:endParaRPr lang="en-US" sz="1600" b="1" dirty="0"/>
          </a:p>
        </p:txBody>
      </p:sp>
      <p:sp>
        <p:nvSpPr>
          <p:cNvPr id="7" name="Rectangle 6"/>
          <p:cNvSpPr/>
          <p:nvPr/>
        </p:nvSpPr>
        <p:spPr>
          <a:xfrm>
            <a:off x="6333841" y="1491365"/>
            <a:ext cx="5496209" cy="111016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Used to compute p-value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Generate replicas of the dataset under null hypothesis (typical 9999)</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p-value 5% = allegedly anomalous LRT among the 500 highest values of the test statistic of all replicas</a:t>
            </a:r>
          </a:p>
        </p:txBody>
      </p:sp>
      <p:sp>
        <p:nvSpPr>
          <p:cNvPr id="8" name="Rectangle 7"/>
          <p:cNvSpPr/>
          <p:nvPr/>
        </p:nvSpPr>
        <p:spPr>
          <a:xfrm>
            <a:off x="282125" y="1155378"/>
            <a:ext cx="5754578"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LRT</a:t>
            </a:r>
          </a:p>
        </p:txBody>
      </p:sp>
      <p:sp>
        <p:nvSpPr>
          <p:cNvPr id="9" name="Rectangle 8"/>
          <p:cNvSpPr/>
          <p:nvPr/>
        </p:nvSpPr>
        <p:spPr>
          <a:xfrm>
            <a:off x="282125" y="1491365"/>
            <a:ext cx="5754578" cy="507686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Test hypotheses framework</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H0: region R is no different from the rest of normal space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H1: R is anomalous</a:t>
            </a:r>
          </a:p>
          <a:p>
            <a:pPr marL="458787" lvl="1"/>
            <a:r>
              <a:rPr lang="en-US" sz="1400" dirty="0" smtClean="0">
                <a:solidFill>
                  <a:schemeClr val="tx1"/>
                </a:solidFill>
                <a:latin typeface="Calibri" panose="020F0502020204030204" pitchFamily="34" charset="0"/>
                <a:sym typeface="Wingdings" panose="05000000000000000000" pitchFamily="2" charset="2"/>
              </a:rPr>
              <a:t> Can plug in any statistical distribution model (Poisson, Gaussian…)</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Likelihood Ratio definition</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R with Maximum Likelihood Estimate  Po(θ1)</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G\R with MLE  Po(θ0)</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G </a:t>
            </a:r>
            <a:r>
              <a:rPr lang="en-US" sz="1400" dirty="0" err="1" smtClean="0">
                <a:solidFill>
                  <a:schemeClr val="tx1"/>
                </a:solidFill>
                <a:latin typeface="Calibri" panose="020F0502020204030204" pitchFamily="34" charset="0"/>
                <a:sym typeface="Wingdings" panose="05000000000000000000" pitchFamily="2" charset="2"/>
              </a:rPr>
              <a:t>mith</a:t>
            </a:r>
            <a:r>
              <a:rPr lang="en-US" sz="1400" dirty="0" smtClean="0">
                <a:solidFill>
                  <a:schemeClr val="tx1"/>
                </a:solidFill>
                <a:latin typeface="Calibri" panose="020F0502020204030204" pitchFamily="34" charset="0"/>
                <a:sym typeface="Wingdings" panose="05000000000000000000" pitchFamily="2" charset="2"/>
              </a:rPr>
              <a:t> MLE  Po(</a:t>
            </a:r>
            <a:r>
              <a:rPr lang="en-US" sz="1400" dirty="0" err="1" smtClean="0">
                <a:solidFill>
                  <a:schemeClr val="tx1"/>
                </a:solidFill>
                <a:latin typeface="Calibri" panose="020F0502020204030204" pitchFamily="34" charset="0"/>
                <a:sym typeface="Wingdings" panose="05000000000000000000" pitchFamily="2" charset="2"/>
              </a:rPr>
              <a:t>θG</a:t>
            </a:r>
            <a:r>
              <a:rPr lang="en-US" sz="1400" dirty="0" smtClean="0">
                <a:solidFill>
                  <a:schemeClr val="tx1"/>
                </a:solidFill>
                <a:latin typeface="Calibri" panose="020F0502020204030204" pitchFamily="34" charset="0"/>
                <a:sym typeface="Wingdings" panose="05000000000000000000" pitchFamily="2" charset="2"/>
              </a:rPr>
              <a:t>)</a:t>
            </a:r>
          </a:p>
          <a:p>
            <a:pPr marL="1587"/>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smtClean="0">
              <a:solidFill>
                <a:schemeClr val="tx1"/>
              </a:solidFill>
              <a:latin typeface="Calibri" panose="020F0502020204030204" pitchFamily="34" charset="0"/>
              <a:sym typeface="Wingdings" panose="05000000000000000000" pitchFamily="2" charset="2"/>
            </a:endParaRPr>
          </a:p>
          <a:p>
            <a:pPr marL="744537" lvl="1" indent="-285750">
              <a:buFont typeface="Wingdings" panose="05000000000000000000" pitchFamily="2" charset="2"/>
              <a:buChar char="à"/>
            </a:pPr>
            <a:endParaRPr lang="en-US" sz="1400" dirty="0" smtClean="0">
              <a:solidFill>
                <a:schemeClr val="tx1"/>
              </a:solidFill>
              <a:latin typeface="Calibri" panose="020F0502020204030204" pitchFamily="34" charset="0"/>
              <a:sym typeface="Wingdings" panose="05000000000000000000" pitchFamily="2" charset="2"/>
            </a:endParaRPr>
          </a:p>
          <a:p>
            <a:pPr marL="744537" lvl="1" indent="-285750">
              <a:buFont typeface="Wingdings" panose="05000000000000000000" pitchFamily="2" charset="2"/>
              <a:buChar char="à"/>
            </a:pPr>
            <a:endParaRPr lang="en-US" sz="1400" dirty="0">
              <a:solidFill>
                <a:schemeClr val="tx1"/>
              </a:solidFill>
              <a:latin typeface="Calibri" panose="020F0502020204030204" pitchFamily="34" charset="0"/>
              <a:sym typeface="Wingdings" panose="05000000000000000000" pitchFamily="2" charset="2"/>
            </a:endParaRPr>
          </a:p>
          <a:p>
            <a:pPr marL="458787" lvl="1"/>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Assessing anomalousness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Under assumptions LRT follows k-chi-square distribution </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Otherwise, Monte-Carlo simulation used to assess statistical significance  </a:t>
            </a:r>
            <a:r>
              <a:rPr lang="en-US" sz="1400" b="1" i="1" dirty="0" smtClean="0">
                <a:solidFill>
                  <a:schemeClr val="tx1"/>
                </a:solidFill>
                <a:latin typeface="Calibri" panose="020F0502020204030204" pitchFamily="34" charset="0"/>
                <a:sym typeface="Wingdings" panose="05000000000000000000" pitchFamily="2" charset="2"/>
              </a:rPr>
              <a:t>Neill / </a:t>
            </a:r>
            <a:r>
              <a:rPr lang="en-US" sz="1400" b="1" i="1" dirty="0" err="1" smtClean="0">
                <a:solidFill>
                  <a:schemeClr val="tx1"/>
                </a:solidFill>
                <a:latin typeface="Calibri" panose="020F0502020204030204" pitchFamily="34" charset="0"/>
                <a:sym typeface="Wingdings" panose="05000000000000000000" pitchFamily="2" charset="2"/>
              </a:rPr>
              <a:t>Kulldorff</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11" name="Rectangle 10"/>
          <p:cNvSpPr/>
          <p:nvPr/>
        </p:nvSpPr>
        <p:spPr>
          <a:xfrm>
            <a:off x="6333841" y="2778116"/>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Upper-bounding methodology [2]</a:t>
            </a:r>
            <a:endParaRPr lang="en-US" sz="1600" b="1" dirty="0"/>
          </a:p>
        </p:txBody>
      </p:sp>
      <p:sp>
        <p:nvSpPr>
          <p:cNvPr id="14" name="Rectangle 13"/>
          <p:cNvSpPr/>
          <p:nvPr/>
        </p:nvSpPr>
        <p:spPr>
          <a:xfrm>
            <a:off x="6333841" y="3114103"/>
            <a:ext cx="5496209" cy="16169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endParaRPr lang="en-US" sz="1400" b="1" dirty="0" smtClean="0">
              <a:solidFill>
                <a:schemeClr val="tx1"/>
              </a:solidFill>
              <a:latin typeface="Calibri" panose="020F0502020204030204" pitchFamily="34" charset="0"/>
            </a:endParaRPr>
          </a:p>
          <a:p>
            <a:pPr marL="1587"/>
            <a:r>
              <a:rPr lang="en-US" sz="1400" b="1" dirty="0">
                <a:solidFill>
                  <a:schemeClr val="tx1"/>
                </a:solidFill>
                <a:latin typeface="Calibri" panose="020F0502020204030204" pitchFamily="34" charset="0"/>
                <a:sym typeface="Wingdings" panose="05000000000000000000" pitchFamily="2" charset="2"/>
              </a:rPr>
              <a:t>Wu LRT [2]  Pruning strategy extended by Pang</a:t>
            </a:r>
            <a:endParaRPr lang="en-US" sz="1400" dirty="0">
              <a:solidFill>
                <a:schemeClr val="tx1"/>
              </a:solidFill>
              <a:latin typeface="Calibri" panose="020F0502020204030204" pitchFamily="34" charset="0"/>
              <a:sym typeface="Wingdings" panose="05000000000000000000" pitchFamily="2" charset="2"/>
            </a:endParaRPr>
          </a:p>
          <a:p>
            <a:pPr marL="1587" indent="0"/>
            <a:endParaRPr lang="en-US" sz="1400" b="1" dirty="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Use bound LR for a region</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LR(R1 U R2) &lt; LR(R1) * LR(R2)</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Some regions R1 U R2 can be skipped “pruning” if bound below p-value threshold</a:t>
            </a:r>
          </a:p>
        </p:txBody>
      </p:sp>
      <p:pic>
        <p:nvPicPr>
          <p:cNvPr id="15" name="Picture 14"/>
          <p:cNvPicPr>
            <a:picLocks noChangeAspect="1"/>
          </p:cNvPicPr>
          <p:nvPr/>
        </p:nvPicPr>
        <p:blipFill>
          <a:blip r:embed="rId3"/>
          <a:stretch>
            <a:fillRect/>
          </a:stretch>
        </p:blipFill>
        <p:spPr>
          <a:xfrm>
            <a:off x="685800" y="3978995"/>
            <a:ext cx="4420140" cy="831647"/>
          </a:xfrm>
          <a:prstGeom prst="rect">
            <a:avLst/>
          </a:prstGeom>
        </p:spPr>
      </p:pic>
    </p:spTree>
    <p:extLst>
      <p:ext uri="{BB962C8B-B14F-4D97-AF65-F5344CB8AC3E}">
        <p14:creationId xmlns:p14="http://schemas.microsoft.com/office/powerpoint/2010/main" val="29781343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t>
              </a:r>
              <a:r>
                <a:rPr lang="en-US" sz="2903" b="1" dirty="0">
                  <a:solidFill>
                    <a:srgbClr val="FFFFFF"/>
                  </a:solidFill>
                  <a:latin typeface="Calibri" panose="020F0502020204030204" pitchFamily="34" charset="0"/>
                </a:rPr>
                <a:t>3</a:t>
              </a:r>
              <a:r>
                <a:rPr lang="en-US" sz="2903" b="1" dirty="0" smtClean="0">
                  <a:solidFill>
                    <a:srgbClr val="FFFFFF"/>
                  </a:solidFill>
                  <a:latin typeface="Calibri" panose="020F0502020204030204" pitchFamily="34" charset="0"/>
                </a:rPr>
                <a:t>. Proposed statistical models &amp; 4. Computation</a:t>
              </a:r>
            </a:p>
          </p:txBody>
        </p:sp>
      </p:grpSp>
      <p:sp>
        <p:nvSpPr>
          <p:cNvPr id="11" name="Rectangle 10"/>
          <p:cNvSpPr/>
          <p:nvPr/>
        </p:nvSpPr>
        <p:spPr>
          <a:xfrm>
            <a:off x="283694" y="3421153"/>
            <a:ext cx="6122366"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Persistent </a:t>
            </a:r>
            <a:r>
              <a:rPr lang="en-US" sz="1600" b="1" dirty="0" err="1" smtClean="0"/>
              <a:t>vs</a:t>
            </a:r>
            <a:r>
              <a:rPr lang="en-US" sz="1600" b="1" dirty="0" smtClean="0"/>
              <a:t> Emerging statistical test</a:t>
            </a:r>
            <a:endParaRPr lang="en-US" sz="1600" b="1" dirty="0"/>
          </a:p>
        </p:txBody>
      </p:sp>
      <p:sp>
        <p:nvSpPr>
          <p:cNvPr id="14" name="Rectangle 13"/>
          <p:cNvSpPr/>
          <p:nvPr/>
        </p:nvSpPr>
        <p:spPr>
          <a:xfrm>
            <a:off x="283694" y="3757140"/>
            <a:ext cx="6122366" cy="31008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Persistent</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Model fitted to R is consistent over time  Po(θ1)</a:t>
            </a: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Emerging</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Model fitted to R is non-decreasing over time  Po(θ1_t1), Po(θ1_t2)…</a:t>
            </a:r>
          </a:p>
          <a:p>
            <a:pPr marL="287337" indent="-285750">
              <a:buFont typeface="Wingdings" panose="05000000000000000000" pitchFamily="2" charset="2"/>
              <a:buChar char="è"/>
            </a:pPr>
            <a:r>
              <a:rPr lang="en-US" sz="1400" dirty="0" smtClean="0">
                <a:solidFill>
                  <a:schemeClr val="tx1"/>
                </a:solidFill>
                <a:latin typeface="Calibri" panose="020F0502020204030204" pitchFamily="34" charset="0"/>
                <a:sym typeface="Wingdings" panose="05000000000000000000" pitchFamily="2" charset="2"/>
              </a:rPr>
              <a:t>Advanced </a:t>
            </a:r>
            <a:r>
              <a:rPr lang="en-US" sz="1400" dirty="0">
                <a:solidFill>
                  <a:schemeClr val="tx1"/>
                </a:solidFill>
                <a:latin typeface="Calibri" panose="020F0502020204030204" pitchFamily="34" charset="0"/>
                <a:sym typeface="Wingdings" panose="05000000000000000000" pitchFamily="2" charset="2"/>
              </a:rPr>
              <a:t>step compared to </a:t>
            </a:r>
            <a:r>
              <a:rPr lang="en-US" sz="1400" dirty="0" err="1" smtClean="0">
                <a:solidFill>
                  <a:schemeClr val="tx1"/>
                </a:solidFill>
                <a:latin typeface="Calibri" panose="020F0502020204030204" pitchFamily="34" charset="0"/>
                <a:sym typeface="Wingdings" panose="05000000000000000000" pitchFamily="2" charset="2"/>
              </a:rPr>
              <a:t>Kulldorff</a:t>
            </a:r>
            <a:r>
              <a:rPr lang="en-US" sz="1400" dirty="0" smtClean="0">
                <a:solidFill>
                  <a:schemeClr val="tx1"/>
                </a:solidFill>
                <a:latin typeface="Calibri" panose="020F0502020204030204" pitchFamily="34" charset="0"/>
                <a:sym typeface="Wingdings" panose="05000000000000000000" pitchFamily="2" charset="2"/>
              </a:rPr>
              <a:t>/Neill</a:t>
            </a:r>
          </a:p>
          <a:p>
            <a:pPr marL="287337" indent="-285750">
              <a:buFont typeface="Wingdings" panose="05000000000000000000" pitchFamily="2" charset="2"/>
              <a:buChar char="è"/>
            </a:pP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è"/>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è"/>
            </a:pP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 Uses constrained MLE = MLE with multiple </a:t>
            </a:r>
            <a:r>
              <a:rPr lang="en-US" sz="1400" b="1" dirty="0" smtClean="0">
                <a:solidFill>
                  <a:schemeClr val="tx1"/>
                </a:solidFill>
                <a:latin typeface="Calibri" panose="020F0502020204030204" pitchFamily="34" charset="0"/>
                <a:sym typeface="Wingdings" panose="05000000000000000000" pitchFamily="2" charset="2"/>
              </a:rPr>
              <a:t>parameters</a:t>
            </a:r>
            <a:endParaRPr lang="en-US" sz="1400" b="1" dirty="0">
              <a:solidFill>
                <a:schemeClr val="tx1"/>
              </a:solidFill>
              <a:latin typeface="Calibri" panose="020F0502020204030204" pitchFamily="34" charset="0"/>
              <a:sym typeface="Wingdings" panose="05000000000000000000" pitchFamily="2" charset="2"/>
            </a:endParaRPr>
          </a:p>
        </p:txBody>
      </p:sp>
      <p:grpSp>
        <p:nvGrpSpPr>
          <p:cNvPr id="4" name="Group 3"/>
          <p:cNvGrpSpPr/>
          <p:nvPr/>
        </p:nvGrpSpPr>
        <p:grpSpPr>
          <a:xfrm>
            <a:off x="6534493" y="1041522"/>
            <a:ext cx="5306096" cy="4031087"/>
            <a:chOff x="6284888" y="3114101"/>
            <a:chExt cx="5306096" cy="4062304"/>
          </a:xfrm>
        </p:grpSpPr>
        <p:sp>
          <p:nvSpPr>
            <p:cNvPr id="3" name="Rectangle 2"/>
            <p:cNvSpPr/>
            <p:nvPr/>
          </p:nvSpPr>
          <p:spPr>
            <a:xfrm>
              <a:off x="6490953" y="3186229"/>
              <a:ext cx="4880302" cy="37456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latin typeface="Calibri" panose="020F0502020204030204" pitchFamily="34" charset="0"/>
                </a:rPr>
                <a:t>Computation</a:t>
              </a:r>
              <a:endParaRPr lang="en-US" dirty="0"/>
            </a:p>
          </p:txBody>
        </p:sp>
        <p:sp>
          <p:nvSpPr>
            <p:cNvPr id="12" name="Rectangle 11"/>
            <p:cNvSpPr/>
            <p:nvPr/>
          </p:nvSpPr>
          <p:spPr>
            <a:xfrm>
              <a:off x="6490952" y="3560796"/>
              <a:ext cx="4880302" cy="34339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Brute force for n*n grid and T time steps</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O(n^4*T^2)  O(n^6) for </a:t>
              </a:r>
              <a:r>
                <a:rPr lang="en-US" sz="1400" dirty="0" err="1" smtClean="0">
                  <a:solidFill>
                    <a:schemeClr val="tx1"/>
                  </a:solidFill>
                  <a:latin typeface="Calibri" panose="020F0502020204030204" pitchFamily="34" charset="0"/>
                  <a:sym typeface="Wingdings" panose="05000000000000000000" pitchFamily="2" charset="2"/>
                </a:rPr>
                <a:t>T~n</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computation (without cluster size bound)</a:t>
              </a:r>
            </a:p>
            <a:p>
              <a:pPr marL="287337" indent="-28575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Upper-bounding strategy and Pruning </a:t>
              </a:r>
              <a:r>
                <a:rPr lang="en-US" sz="1400" b="1" dirty="0" smtClean="0">
                  <a:solidFill>
                    <a:schemeClr val="tx1"/>
                  </a:solidFill>
                  <a:latin typeface="Calibri" panose="020F0502020204030204" pitchFamily="34" charset="0"/>
                  <a:sym typeface="Wingdings" panose="05000000000000000000" pitchFamily="2" charset="2"/>
                </a:rPr>
                <a:t>Mechanism </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After pruning,</a:t>
              </a:r>
              <a:r>
                <a:rPr lang="en-US" sz="1400" dirty="0">
                  <a:solidFill>
                    <a:schemeClr val="tx1"/>
                  </a:solidFill>
                  <a:latin typeface="Calibri" panose="020F0502020204030204" pitchFamily="34" charset="0"/>
                  <a:sym typeface="Wingdings" panose="05000000000000000000" pitchFamily="2" charset="2"/>
                </a:rPr>
                <a:t> </a:t>
              </a:r>
              <a:r>
                <a:rPr lang="en-US" sz="1400" dirty="0" smtClean="0">
                  <a:solidFill>
                    <a:schemeClr val="tx1"/>
                  </a:solidFill>
                  <a:latin typeface="Calibri" panose="020F0502020204030204" pitchFamily="34" charset="0"/>
                  <a:sym typeface="Wingdings" panose="05000000000000000000" pitchFamily="2" charset="2"/>
                </a:rPr>
                <a:t>theory new computation for </a:t>
              </a:r>
              <a:r>
                <a:rPr lang="en-US" sz="1400" dirty="0" err="1" smtClean="0">
                  <a:solidFill>
                    <a:schemeClr val="tx1"/>
                  </a:solidFill>
                  <a:latin typeface="Calibri" panose="020F0502020204030204" pitchFamily="34" charset="0"/>
                  <a:sym typeface="Wingdings" panose="05000000000000000000" pitchFamily="2" charset="2"/>
                </a:rPr>
                <a:t>T~n</a:t>
              </a:r>
              <a:r>
                <a:rPr lang="en-US" sz="1400" dirty="0" smtClean="0">
                  <a:solidFill>
                    <a:schemeClr val="tx1"/>
                  </a:solidFill>
                  <a:latin typeface="Calibri" panose="020F0502020204030204" pitchFamily="34" charset="0"/>
                  <a:sym typeface="Wingdings" panose="05000000000000000000" pitchFamily="2" charset="2"/>
                </a:rPr>
                <a:t>: O(n^4)</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Pruning rate is strong: &gt;95%</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Experimental computation times</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u="dbl" dirty="0" smtClean="0">
                  <a:solidFill>
                    <a:schemeClr val="tx1"/>
                  </a:solidFill>
                  <a:uFill>
                    <a:solidFill>
                      <a:srgbClr val="FFC000"/>
                    </a:solidFill>
                  </a:uFill>
                  <a:latin typeface="Calibri" panose="020F0502020204030204" pitchFamily="34" charset="0"/>
                  <a:sym typeface="Wingdings" panose="05000000000000000000" pitchFamily="2" charset="2"/>
                </a:rPr>
                <a:t>On 128*16grid*16t  60% of brute force </a:t>
              </a:r>
              <a:r>
                <a:rPr lang="en-US" sz="1400" b="1" i="1" u="dbl" dirty="0" smtClean="0">
                  <a:solidFill>
                    <a:schemeClr val="tx1"/>
                  </a:solidFill>
                  <a:uFill>
                    <a:solidFill>
                      <a:srgbClr val="FFC000"/>
                    </a:solidFill>
                  </a:uFill>
                  <a:latin typeface="Calibri" panose="020F0502020204030204" pitchFamily="34" charset="0"/>
                  <a:sym typeface="Wingdings" panose="05000000000000000000" pitchFamily="2" charset="2"/>
                </a:rPr>
                <a:t>(Why so bad?)</a:t>
              </a:r>
            </a:p>
            <a:p>
              <a:pPr marL="287337" indent="-285750">
                <a:buFont typeface="Arial" panose="020B0604020202020204" pitchFamily="34" charset="0"/>
                <a:buChar char="•"/>
              </a:pPr>
              <a:endParaRPr lang="en-US" sz="1400" b="1" i="1" u="dbl" dirty="0">
                <a:solidFill>
                  <a:schemeClr val="tx1"/>
                </a:solidFill>
                <a:uFill>
                  <a:solidFill>
                    <a:srgbClr val="FFC000"/>
                  </a:solidFill>
                </a:uFill>
                <a:latin typeface="Calibri" panose="020F0502020204030204" pitchFamily="34" charset="0"/>
                <a:sym typeface="Wingdings" panose="05000000000000000000" pitchFamily="2" charset="2"/>
              </a:endParaRPr>
            </a:p>
            <a:p>
              <a:pPr marL="1587"/>
              <a:r>
                <a:rPr lang="en-US" sz="1400" b="1" i="1" dirty="0" smtClean="0">
                  <a:solidFill>
                    <a:schemeClr val="tx1"/>
                  </a:solidFill>
                  <a:uFill>
                    <a:solidFill>
                      <a:srgbClr val="FFC000"/>
                    </a:solidFill>
                  </a:uFill>
                  <a:latin typeface="Calibri" panose="020F0502020204030204" pitchFamily="34" charset="0"/>
                  <a:sym typeface="Wingdings" panose="05000000000000000000" pitchFamily="2" charset="2"/>
                </a:rPr>
                <a:t>Neill LTSS not cited</a:t>
              </a:r>
              <a:endParaRPr lang="en-US" sz="1400" b="1" i="1" dirty="0">
                <a:solidFill>
                  <a:schemeClr val="tx1"/>
                </a:solidFill>
                <a:uFill>
                  <a:solidFill>
                    <a:srgbClr val="FFC000"/>
                  </a:solidFill>
                </a:uFill>
                <a:latin typeface="Calibri" panose="020F0502020204030204" pitchFamily="34" charset="0"/>
                <a:sym typeface="Wingdings" panose="05000000000000000000" pitchFamily="2" charset="2"/>
              </a:endParaRPr>
            </a:p>
          </p:txBody>
        </p:sp>
        <p:sp>
          <p:nvSpPr>
            <p:cNvPr id="2" name="Rectangle 1"/>
            <p:cNvSpPr/>
            <p:nvPr/>
          </p:nvSpPr>
          <p:spPr>
            <a:xfrm>
              <a:off x="6284888" y="3114101"/>
              <a:ext cx="5306096" cy="40623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239001" y="1101508"/>
            <a:ext cx="619245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Handling time in (Statistical?) OD</a:t>
            </a:r>
            <a:endParaRPr lang="en-US" sz="1600" b="1" dirty="0"/>
          </a:p>
        </p:txBody>
      </p:sp>
      <p:sp>
        <p:nvSpPr>
          <p:cNvPr id="18" name="Rectangle 17"/>
          <p:cNvSpPr/>
          <p:nvPr/>
        </p:nvSpPr>
        <p:spPr>
          <a:xfrm>
            <a:off x="239001" y="1437495"/>
            <a:ext cx="6192459" cy="192397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Time into account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Purely spatial techniques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Computing spatial techniques at each time step</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Treat time as one more dimension </a:t>
            </a:r>
            <a:r>
              <a:rPr lang="en-US" sz="1400" dirty="0" smtClean="0">
                <a:solidFill>
                  <a:schemeClr val="tx1"/>
                </a:solidFill>
                <a:latin typeface="Calibri" panose="020F0502020204030204" pitchFamily="34" charset="0"/>
                <a:sym typeface="Wingdings" panose="05000000000000000000" pitchFamily="2" charset="2"/>
              </a:rPr>
              <a:t>// </a:t>
            </a:r>
            <a:r>
              <a:rPr lang="en-US" sz="1400" dirty="0" err="1" smtClean="0">
                <a:solidFill>
                  <a:schemeClr val="tx1"/>
                </a:solidFill>
                <a:latin typeface="Calibri" panose="020F0502020204030204" pitchFamily="34" charset="0"/>
                <a:sym typeface="Wingdings" panose="05000000000000000000" pitchFamily="2" charset="2"/>
              </a:rPr>
              <a:t>SaTScan</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rPr>
              <a:t>Emerging </a:t>
            </a:r>
            <a:r>
              <a:rPr lang="en-US" sz="1400" b="1" dirty="0" err="1" smtClean="0">
                <a:solidFill>
                  <a:schemeClr val="tx1"/>
                </a:solidFill>
                <a:latin typeface="Calibri" panose="020F0502020204030204" pitchFamily="34" charset="0"/>
              </a:rPr>
              <a:t>vs</a:t>
            </a:r>
            <a:r>
              <a:rPr lang="en-US" sz="1400" b="1" dirty="0" smtClean="0">
                <a:solidFill>
                  <a:schemeClr val="tx1"/>
                </a:solidFill>
                <a:latin typeface="Calibri" panose="020F0502020204030204" pitchFamily="34" charset="0"/>
              </a:rPr>
              <a:t> Persistent event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Persistent: ‘intensity’ of event constant </a:t>
            </a:r>
            <a:r>
              <a:rPr lang="en-US" sz="1400" dirty="0" smtClean="0">
                <a:solidFill>
                  <a:schemeClr val="tx1"/>
                </a:solidFill>
                <a:latin typeface="Calibri" panose="020F0502020204030204" pitchFamily="34" charset="0"/>
                <a:sym typeface="Wingdings" panose="05000000000000000000" pitchFamily="2" charset="2"/>
              </a:rPr>
              <a:t> x3 counts during 3 days</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Emerging: increasing intensity </a:t>
            </a:r>
            <a:r>
              <a:rPr lang="en-US" sz="1400" dirty="0" smtClean="0">
                <a:solidFill>
                  <a:schemeClr val="tx1"/>
                </a:solidFill>
                <a:latin typeface="Calibri" panose="020F0502020204030204" pitchFamily="34" charset="0"/>
                <a:sym typeface="Wingdings" panose="05000000000000000000" pitchFamily="2" charset="2"/>
              </a:rPr>
              <a:t> day1 x1,5 / day2 x2 / day3 x4</a:t>
            </a:r>
            <a:endParaRPr lang="en-US" sz="1400" dirty="0" smtClean="0">
              <a:solidFill>
                <a:schemeClr val="tx1"/>
              </a:solidFill>
              <a:latin typeface="Calibri" panose="020F0502020204030204" pitchFamily="34" charset="0"/>
            </a:endParaRPr>
          </a:p>
        </p:txBody>
      </p: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49400" y="4256493"/>
            <a:ext cx="3124200" cy="587817"/>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7407" y="5800907"/>
            <a:ext cx="4610952" cy="587686"/>
          </a:xfrm>
          <a:prstGeom prst="rect">
            <a:avLst/>
          </a:prstGeom>
        </p:spPr>
      </p:pic>
    </p:spTree>
    <p:extLst>
      <p:ext uri="{BB962C8B-B14F-4D97-AF65-F5344CB8AC3E}">
        <p14:creationId xmlns:p14="http://schemas.microsoft.com/office/powerpoint/2010/main" val="3409329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t>
              </a:r>
              <a:r>
                <a:rPr lang="en-US" sz="2903" b="1" dirty="0">
                  <a:solidFill>
                    <a:srgbClr val="FFFFFF"/>
                  </a:solidFill>
                  <a:latin typeface="Calibri" panose="020F0502020204030204" pitchFamily="34" charset="0"/>
                </a:rPr>
                <a:t>5</a:t>
              </a:r>
              <a:r>
                <a:rPr lang="en-US" sz="2903" b="1" dirty="0" smtClean="0">
                  <a:solidFill>
                    <a:srgbClr val="FFFFFF"/>
                  </a:solidFill>
                  <a:latin typeface="Calibri" panose="020F0502020204030204" pitchFamily="34" charset="0"/>
                </a:rPr>
                <a:t>. Experiments</a:t>
              </a:r>
            </a:p>
          </p:txBody>
        </p:sp>
      </p:grpSp>
      <p:sp>
        <p:nvSpPr>
          <p:cNvPr id="6" name="Rectangle 5"/>
          <p:cNvSpPr/>
          <p:nvPr/>
        </p:nvSpPr>
        <p:spPr>
          <a:xfrm>
            <a:off x="491675" y="1155378"/>
            <a:ext cx="503336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Synthetic data</a:t>
            </a:r>
            <a:endParaRPr lang="en-US" sz="1600" b="1" dirty="0"/>
          </a:p>
        </p:txBody>
      </p:sp>
      <p:sp>
        <p:nvSpPr>
          <p:cNvPr id="7" name="Rectangle 6"/>
          <p:cNvSpPr/>
          <p:nvPr/>
        </p:nvSpPr>
        <p:spPr>
          <a:xfrm>
            <a:off x="491675" y="1491364"/>
            <a:ext cx="5033362" cy="78819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Grid size</a:t>
            </a:r>
            <a:r>
              <a:rPr lang="en-US" sz="1400" dirty="0" smtClean="0">
                <a:solidFill>
                  <a:schemeClr val="tx1"/>
                </a:solidFill>
                <a:latin typeface="Calibri" panose="020F0502020204030204" pitchFamily="34" charset="0"/>
              </a:rPr>
              <a:t>:</a:t>
            </a:r>
            <a:r>
              <a:rPr lang="en-US" sz="1400" b="1" dirty="0" smtClean="0">
                <a:solidFill>
                  <a:schemeClr val="tx1"/>
                </a:solidFill>
                <a:latin typeface="Calibri" panose="020F0502020204030204" pitchFamily="34" charset="0"/>
              </a:rPr>
              <a:t> </a:t>
            </a:r>
            <a:r>
              <a:rPr lang="en-US" sz="1400" dirty="0" smtClean="0">
                <a:solidFill>
                  <a:schemeClr val="tx1"/>
                </a:solidFill>
                <a:latin typeface="Calibri" panose="020F0502020204030204" pitchFamily="34" charset="0"/>
              </a:rPr>
              <a:t>up to 128*16*16</a:t>
            </a:r>
          </a:p>
          <a:p>
            <a:pPr marL="1587" indent="0"/>
            <a:endParaRPr lang="en-US" sz="1400" dirty="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Pruning rate &gt;95%</a:t>
            </a:r>
          </a:p>
        </p:txBody>
      </p:sp>
      <p:sp>
        <p:nvSpPr>
          <p:cNvPr id="8" name="Rectangle 7"/>
          <p:cNvSpPr/>
          <p:nvPr/>
        </p:nvSpPr>
        <p:spPr>
          <a:xfrm>
            <a:off x="5712476" y="1155378"/>
            <a:ext cx="602731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Beijing taxi data</a:t>
            </a:r>
            <a:endParaRPr lang="en-US" sz="1600" b="1" dirty="0"/>
          </a:p>
        </p:txBody>
      </p:sp>
      <p:sp>
        <p:nvSpPr>
          <p:cNvPr id="9" name="Rectangle 8"/>
          <p:cNvSpPr/>
          <p:nvPr/>
        </p:nvSpPr>
        <p:spPr>
          <a:xfrm>
            <a:off x="5712476" y="1491364"/>
            <a:ext cx="6027312" cy="517989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Original dataset</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30k taxis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01/03/2009  31/05/2009: 4 months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Grid resolution: 8x8  </a:t>
            </a:r>
            <a:r>
              <a:rPr lang="en-US" sz="1400" b="1" i="1" dirty="0" smtClean="0">
                <a:solidFill>
                  <a:schemeClr val="tx1"/>
                </a:solidFill>
                <a:latin typeface="Calibri" panose="020F0502020204030204" pitchFamily="34" charset="0"/>
                <a:sym typeface="Wingdings" panose="05000000000000000000" pitchFamily="2" charset="2"/>
              </a:rPr>
              <a:t>So low resolution !</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Time precision: 15min</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 1</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16 days between 9am and 10am </a:t>
            </a:r>
            <a:r>
              <a:rPr lang="en-US" sz="1400" b="1" i="1" dirty="0" smtClean="0">
                <a:solidFill>
                  <a:schemeClr val="tx1"/>
                </a:solidFill>
                <a:latin typeface="Calibri" panose="020F0502020204030204" pitchFamily="34" charset="0"/>
                <a:sym typeface="Wingdings" panose="05000000000000000000" pitchFamily="2" charset="2"/>
              </a:rPr>
              <a:t>Very short period studied</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20 days used to calculate baselines </a:t>
            </a:r>
            <a:r>
              <a:rPr lang="en-US" sz="1400" b="1" i="1" dirty="0" smtClean="0">
                <a:solidFill>
                  <a:schemeClr val="tx1"/>
                </a:solidFill>
                <a:latin typeface="Calibri" panose="020F0502020204030204" pitchFamily="34" charset="0"/>
                <a:sym typeface="Wingdings" panose="05000000000000000000" pitchFamily="2" charset="2"/>
              </a:rPr>
              <a:t>Why not more? how 20 days selected?</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Result: High traffic around Happy Valley, amusement park during the holiday of </a:t>
            </a:r>
            <a:r>
              <a:rPr lang="en-US" sz="1400" dirty="0" err="1" smtClean="0">
                <a:solidFill>
                  <a:schemeClr val="tx1"/>
                </a:solidFill>
                <a:latin typeface="Calibri" panose="020F0502020204030204" pitchFamily="34" charset="0"/>
                <a:sym typeface="Wingdings" panose="05000000000000000000" pitchFamily="2" charset="2"/>
              </a:rPr>
              <a:t>Labour</a:t>
            </a:r>
            <a:r>
              <a:rPr lang="en-US" sz="1400" dirty="0" smtClean="0">
                <a:solidFill>
                  <a:schemeClr val="tx1"/>
                </a:solidFill>
                <a:latin typeface="Calibri" panose="020F0502020204030204" pitchFamily="34" charset="0"/>
                <a:sym typeface="Wingdings" panose="05000000000000000000" pitchFamily="2" charset="2"/>
              </a:rPr>
              <a:t> Day (May 1</a:t>
            </a:r>
            <a:r>
              <a:rPr lang="en-US" sz="1400" baseline="30000" dirty="0" smtClean="0">
                <a:solidFill>
                  <a:schemeClr val="tx1"/>
                </a:solidFill>
                <a:latin typeface="Calibri" panose="020F0502020204030204" pitchFamily="34" charset="0"/>
                <a:sym typeface="Wingdings" panose="05000000000000000000" pitchFamily="2" charset="2"/>
              </a:rPr>
              <a:t>st</a:t>
            </a:r>
            <a:r>
              <a:rPr lang="en-US" sz="1400" dirty="0" smtClean="0">
                <a:solidFill>
                  <a:schemeClr val="tx1"/>
                </a:solidFill>
                <a:latin typeface="Calibri" panose="020F0502020204030204" pitchFamily="34" charset="0"/>
                <a:sym typeface="Wingdings" panose="05000000000000000000" pitchFamily="2" charset="2"/>
              </a:rPr>
              <a:t>  3</a:t>
            </a:r>
            <a:r>
              <a:rPr lang="en-US" sz="1400" baseline="30000" dirty="0" smtClean="0">
                <a:solidFill>
                  <a:schemeClr val="tx1"/>
                </a:solidFill>
                <a:latin typeface="Calibri" panose="020F0502020204030204" pitchFamily="34" charset="0"/>
                <a:sym typeface="Wingdings" panose="05000000000000000000" pitchFamily="2" charset="2"/>
              </a:rPr>
              <a:t>rd</a:t>
            </a:r>
            <a:r>
              <a:rPr lang="en-US" sz="1400" dirty="0" smtClean="0">
                <a:solidFill>
                  <a:schemeClr val="tx1"/>
                </a:solidFill>
                <a:latin typeface="Calibri" panose="020F0502020204030204" pitchFamily="34" charset="0"/>
                <a:sym typeface="Wingdings" panose="05000000000000000000" pitchFamily="2" charset="2"/>
              </a:rPr>
              <a: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 2</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8 days between 3.15pm to 4.30pm</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12 days used to calculate baselines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Result: area of </a:t>
            </a:r>
            <a:r>
              <a:rPr lang="en-US" sz="1400" dirty="0">
                <a:solidFill>
                  <a:schemeClr val="tx1"/>
                </a:solidFill>
                <a:latin typeface="Calibri" panose="020F0502020204030204" pitchFamily="34" charset="0"/>
                <a:sym typeface="Wingdings" panose="05000000000000000000" pitchFamily="2" charset="2"/>
              </a:rPr>
              <a:t>E</a:t>
            </a:r>
            <a:r>
              <a:rPr lang="en-US" sz="1400" dirty="0" smtClean="0">
                <a:solidFill>
                  <a:schemeClr val="tx1"/>
                </a:solidFill>
                <a:latin typeface="Calibri" panose="020F0502020204030204" pitchFamily="34" charset="0"/>
                <a:sym typeface="Wingdings" panose="05000000000000000000" pitchFamily="2" charset="2"/>
              </a:rPr>
              <a:t>xpress Road between 03/16 and 03/20. Linked to People’s Congress from 03/01 to 03/13  more people in bus and subway, less taxis. After the event, taxis go back to normal  increasing number of taxis.</a:t>
            </a:r>
          </a:p>
          <a:p>
            <a:pPr marL="744537" lvl="1" indent="-285750">
              <a:buFont typeface="Arial" panose="020B0604020202020204" pitchFamily="34" charset="0"/>
              <a:buChar char="•"/>
            </a:pPr>
            <a:r>
              <a:rPr lang="en-US" sz="1400" b="1" i="1" dirty="0" smtClean="0">
                <a:solidFill>
                  <a:schemeClr val="tx1"/>
                </a:solidFill>
                <a:latin typeface="Calibri" panose="020F0502020204030204" pitchFamily="34" charset="0"/>
                <a:sym typeface="Wingdings" panose="05000000000000000000" pitchFamily="2" charset="2"/>
              </a:rPr>
              <a:t>Could be more convincing</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Results with higher number of regions reported</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Overlapping regions with most important event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That is the reason why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exclude overlapping events</a:t>
            </a:r>
          </a:p>
        </p:txBody>
      </p:sp>
      <p:sp>
        <p:nvSpPr>
          <p:cNvPr id="11" name="Rectangle 10"/>
          <p:cNvSpPr/>
          <p:nvPr/>
        </p:nvSpPr>
        <p:spPr>
          <a:xfrm>
            <a:off x="491675" y="2511948"/>
            <a:ext cx="503336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Experiment design: </a:t>
            </a:r>
            <a:r>
              <a:rPr lang="en-US" sz="1600" b="1" u="sng" dirty="0" smtClean="0"/>
              <a:t>Pruning Emerging Scan</a:t>
            </a:r>
            <a:endParaRPr lang="en-US" sz="1600" b="1" u="sng" dirty="0"/>
          </a:p>
        </p:txBody>
      </p:sp>
      <p:sp>
        <p:nvSpPr>
          <p:cNvPr id="14" name="Rectangle 13"/>
          <p:cNvSpPr/>
          <p:nvPr/>
        </p:nvSpPr>
        <p:spPr>
          <a:xfrm>
            <a:off x="491675" y="2847937"/>
            <a:ext cx="5033362" cy="203744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Pruning-based </a:t>
            </a:r>
            <a:r>
              <a:rPr lang="en-US" sz="1400" b="1" u="sng" dirty="0" smtClean="0">
                <a:solidFill>
                  <a:schemeClr val="tx1"/>
                </a:solidFill>
                <a:latin typeface="Calibri" panose="020F0502020204030204" pitchFamily="34" charset="0"/>
              </a:rPr>
              <a:t>EMERGING</a:t>
            </a:r>
            <a:r>
              <a:rPr lang="en-US" sz="1400" b="1" dirty="0" smtClean="0">
                <a:solidFill>
                  <a:schemeClr val="tx1"/>
                </a:solidFill>
                <a:latin typeface="Calibri" panose="020F0502020204030204" pitchFamily="34" charset="0"/>
              </a:rPr>
              <a:t> spatio temporal outlier - pesto</a:t>
            </a:r>
          </a:p>
          <a:p>
            <a:pPr marL="1587" indent="0"/>
            <a:endParaRPr lang="en-US" sz="1400" b="1" dirty="0" smtClean="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Model setting</a:t>
            </a:r>
          </a:p>
          <a:p>
            <a:pPr marL="287337" indent="-285750">
              <a:buFont typeface="Arial" panose="020B0604020202020204" pitchFamily="34" charset="0"/>
              <a:buChar char="•"/>
            </a:pPr>
            <a:r>
              <a:rPr lang="en-US" sz="1400" dirty="0">
                <a:solidFill>
                  <a:schemeClr val="tx1"/>
                </a:solidFill>
                <a:latin typeface="Calibri" panose="020F0502020204030204" pitchFamily="34" charset="0"/>
                <a:sym typeface="Wingdings" panose="05000000000000000000" pitchFamily="2" charset="2"/>
              </a:rPr>
              <a:t>Baselines are inferred from 20 days of </a:t>
            </a:r>
            <a:r>
              <a:rPr lang="en-US" sz="1400" dirty="0" smtClean="0">
                <a:solidFill>
                  <a:schemeClr val="tx1"/>
                </a:solidFill>
                <a:latin typeface="Calibri" panose="020F0502020204030204" pitchFamily="34" charset="0"/>
                <a:sym typeface="Wingdings" panose="05000000000000000000" pitchFamily="2" charset="2"/>
              </a:rPr>
              <a:t>data (TBC)</a:t>
            </a:r>
            <a:endParaRPr lang="en-US" sz="1400" dirty="0">
              <a:solidFill>
                <a:schemeClr val="tx1"/>
              </a:solidFill>
              <a:latin typeface="Calibri" panose="020F0502020204030204" pitchFamily="34" charset="0"/>
              <a:sym typeface="Wingdings" panose="05000000000000000000" pitchFamily="2" charset="2"/>
            </a:endParaRPr>
          </a:p>
          <a:p>
            <a:pPr marL="744537" lvl="1"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 </a:t>
            </a:r>
            <a:r>
              <a:rPr lang="en-US" sz="1400" dirty="0">
                <a:solidFill>
                  <a:schemeClr val="tx1"/>
                </a:solidFill>
                <a:latin typeface="Calibri" panose="020F0502020204030204" pitchFamily="34" charset="0"/>
                <a:sym typeface="Wingdings" panose="05000000000000000000" pitchFamily="2" charset="2"/>
              </a:rPr>
              <a:t>supposed = 1 on historical </a:t>
            </a:r>
            <a:r>
              <a:rPr lang="en-US" sz="1400" dirty="0" smtClean="0">
                <a:solidFill>
                  <a:schemeClr val="tx1"/>
                </a:solidFill>
                <a:latin typeface="Calibri" panose="020F0502020204030204" pitchFamily="34" charset="0"/>
                <a:sym typeface="Wingdings" panose="05000000000000000000" pitchFamily="2" charset="2"/>
              </a:rPr>
              <a:t>data (guess)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For each region, parameter p inferred for the model Po(b*</a:t>
            </a:r>
            <a:r>
              <a:rPr lang="en-US" sz="1400" dirty="0" err="1" smtClean="0">
                <a:solidFill>
                  <a:schemeClr val="tx1"/>
                </a:solidFill>
                <a:latin typeface="Calibri" panose="020F0502020204030204" pitchFamily="34" charset="0"/>
                <a:sym typeface="Wingdings" panose="05000000000000000000" pitchFamily="2" charset="2"/>
              </a:rPr>
              <a:t>p_R</a:t>
            </a:r>
            <a:r>
              <a:rPr lang="en-US" sz="1400" dirty="0" smtClean="0">
                <a:solidFill>
                  <a:schemeClr val="tx1"/>
                </a:solidFill>
                <a:latin typeface="Calibri" panose="020F0502020204030204" pitchFamily="34" charset="0"/>
                <a:sym typeface="Wingdings" panose="05000000000000000000" pitchFamily="2" charset="2"/>
              </a:rPr>
              <a:t>)</a:t>
            </a: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Report </a:t>
            </a:r>
            <a:r>
              <a:rPr lang="en-US" sz="1400" dirty="0">
                <a:solidFill>
                  <a:schemeClr val="tx1"/>
                </a:solidFill>
                <a:latin typeface="Calibri" panose="020F0502020204030204" pitchFamily="34" charset="0"/>
                <a:sym typeface="Wingdings" panose="05000000000000000000" pitchFamily="2" charset="2"/>
              </a:rPr>
              <a:t>top cluster: </a:t>
            </a:r>
            <a:r>
              <a:rPr lang="en-US" sz="1400" dirty="0" smtClean="0">
                <a:solidFill>
                  <a:schemeClr val="tx1"/>
                </a:solidFill>
                <a:latin typeface="Calibri" panose="020F0502020204030204" pitchFamily="34" charset="0"/>
                <a:sym typeface="Wingdings" panose="05000000000000000000" pitchFamily="2" charset="2"/>
              </a:rPr>
              <a:t>K=1</a:t>
            </a:r>
            <a:endParaRPr lang="en-US" sz="1400" dirty="0">
              <a:solidFill>
                <a:schemeClr val="tx1"/>
              </a:solidFill>
              <a:latin typeface="Calibri" panose="020F0502020204030204" pitchFamily="34" charset="0"/>
              <a:sym typeface="Wingdings" panose="05000000000000000000" pitchFamily="2" charset="2"/>
            </a:endParaRPr>
          </a:p>
        </p:txBody>
      </p:sp>
      <p:sp>
        <p:nvSpPr>
          <p:cNvPr id="2" name="Rectangle 1"/>
          <p:cNvSpPr/>
          <p:nvPr/>
        </p:nvSpPr>
        <p:spPr>
          <a:xfrm>
            <a:off x="850007" y="5177307"/>
            <a:ext cx="4417452" cy="12363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Very limited real-life experiments</a:t>
            </a:r>
            <a:endParaRPr lang="en-US" sz="2600" b="1" dirty="0"/>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6916" y="228771"/>
            <a:ext cx="2650784" cy="2732004"/>
          </a:xfrm>
          <a:prstGeom prst="rect">
            <a:avLst/>
          </a:prstGeom>
        </p:spPr>
      </p:pic>
    </p:spTree>
    <p:extLst>
      <p:ext uri="{BB962C8B-B14F-4D97-AF65-F5344CB8AC3E}">
        <p14:creationId xmlns:p14="http://schemas.microsoft.com/office/powerpoint/2010/main" val="35134575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Comparison with </a:t>
              </a:r>
              <a:r>
                <a:rPr lang="en-US" sz="2903" b="1" dirty="0" err="1" smtClean="0">
                  <a:solidFill>
                    <a:srgbClr val="FFFFFF"/>
                  </a:solidFill>
                  <a:latin typeface="Calibri" panose="020F0502020204030204" pitchFamily="34" charset="0"/>
                </a:rPr>
                <a:t>SaTScan</a:t>
              </a:r>
              <a:r>
                <a:rPr lang="en-US" sz="2903" b="1" dirty="0" smtClean="0">
                  <a:solidFill>
                    <a:srgbClr val="FFFFFF"/>
                  </a:solidFill>
                  <a:latin typeface="Calibri" panose="020F0502020204030204" pitchFamily="34" charset="0"/>
                </a:rPr>
                <a:t> &amp; Neill’s work</a:t>
              </a:r>
            </a:p>
          </p:txBody>
        </p:sp>
      </p:grpSp>
      <p:sp>
        <p:nvSpPr>
          <p:cNvPr id="12" name="Rectangle 4"/>
          <p:cNvSpPr>
            <a:spLocks noChangeArrowheads="1"/>
          </p:cNvSpPr>
          <p:nvPr/>
        </p:nvSpPr>
        <p:spPr bwMode="auto">
          <a:xfrm>
            <a:off x="491674" y="1040201"/>
            <a:ext cx="11479931" cy="5391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231774" lvl="1" indent="-342900">
              <a:buAutoNum type="arabicPeriod"/>
            </a:pPr>
            <a:r>
              <a:rPr lang="en-US" sz="1500" b="1" dirty="0" smtClean="0">
                <a:latin typeface="Calibri" panose="020F0502020204030204" pitchFamily="34" charset="0"/>
                <a:sym typeface="Wingdings" panose="05000000000000000000" pitchFamily="2" charset="2"/>
              </a:rPr>
              <a:t>Pang looks for both persistent and </a:t>
            </a:r>
            <a:r>
              <a:rPr lang="en-US" sz="1500" b="1" u="sng" dirty="0" smtClean="0">
                <a:latin typeface="Calibri" panose="020F0502020204030204" pitchFamily="34" charset="0"/>
                <a:sym typeface="Wingdings" panose="05000000000000000000" pitchFamily="2" charset="2"/>
              </a:rPr>
              <a:t>EMERGING </a:t>
            </a:r>
            <a:r>
              <a:rPr lang="en-US" sz="1500" b="1" dirty="0" smtClean="0">
                <a:latin typeface="Calibri" panose="020F0502020204030204" pitchFamily="34" charset="0"/>
                <a:sym typeface="Wingdings" panose="05000000000000000000" pitchFamily="2" charset="2"/>
              </a:rPr>
              <a:t>events =/= </a:t>
            </a:r>
            <a:r>
              <a:rPr lang="en-US" sz="1500" b="1" dirty="0" err="1" smtClean="0">
                <a:latin typeface="Calibri" panose="020F0502020204030204" pitchFamily="34" charset="0"/>
                <a:sym typeface="Wingdings" panose="05000000000000000000" pitchFamily="2" charset="2"/>
              </a:rPr>
              <a:t>SaTScan</a:t>
            </a:r>
            <a:r>
              <a:rPr lang="en-US" sz="1500" b="1" dirty="0" smtClean="0">
                <a:latin typeface="Calibri" panose="020F0502020204030204" pitchFamily="34" charset="0"/>
                <a:sym typeface="Wingdings" panose="05000000000000000000" pitchFamily="2" charset="2"/>
              </a:rPr>
              <a:t> and Neill persistent</a:t>
            </a: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Pang assumes </a:t>
            </a:r>
            <a:r>
              <a:rPr lang="en-US" sz="1500" b="1" dirty="0" err="1" smtClean="0">
                <a:latin typeface="Calibri" panose="020F0502020204030204" pitchFamily="34" charset="0"/>
                <a:sym typeface="Wingdings" panose="05000000000000000000" pitchFamily="2" charset="2"/>
              </a:rPr>
              <a:t>iid</a:t>
            </a:r>
            <a:r>
              <a:rPr lang="en-US" sz="1500" b="1" dirty="0" smtClean="0">
                <a:latin typeface="Calibri" panose="020F0502020204030204" pitchFamily="34" charset="0"/>
                <a:sym typeface="Wingdings" panose="05000000000000000000" pitchFamily="2" charset="2"/>
              </a:rPr>
              <a:t> Poisson </a:t>
            </a:r>
            <a:r>
              <a:rPr lang="en-US" sz="1500" b="1" dirty="0">
                <a:latin typeface="Calibri" panose="020F0502020204030204" pitchFamily="34" charset="0"/>
                <a:sym typeface="Wingdings" panose="05000000000000000000" pitchFamily="2" charset="2"/>
              </a:rPr>
              <a:t>distribution of counts / </a:t>
            </a:r>
            <a:r>
              <a:rPr lang="en-US" sz="1500" b="1" dirty="0" err="1">
                <a:latin typeface="Calibri" panose="020F0502020204030204" pitchFamily="34" charset="0"/>
                <a:sym typeface="Wingdings" panose="05000000000000000000" pitchFamily="2" charset="2"/>
              </a:rPr>
              <a:t>SaTScan</a:t>
            </a:r>
            <a:r>
              <a:rPr lang="en-US" sz="1500" b="1" dirty="0">
                <a:latin typeface="Calibri" panose="020F0502020204030204" pitchFamily="34" charset="0"/>
                <a:sym typeface="Wingdings" panose="05000000000000000000" pitchFamily="2" charset="2"/>
              </a:rPr>
              <a:t> has different models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In </a:t>
            </a:r>
            <a:r>
              <a:rPr lang="en-US" sz="1500" dirty="0" err="1">
                <a:latin typeface="Calibri" panose="020F0502020204030204" pitchFamily="34" charset="0"/>
                <a:sym typeface="Wingdings" panose="05000000000000000000" pitchFamily="2" charset="2"/>
              </a:rPr>
              <a:t>SaTScan</a:t>
            </a:r>
            <a:r>
              <a:rPr lang="en-US" sz="1500" dirty="0">
                <a:latin typeface="Calibri" panose="020F0502020204030204" pitchFamily="34" charset="0"/>
                <a:sym typeface="Wingdings" panose="05000000000000000000" pitchFamily="2" charset="2"/>
              </a:rPr>
              <a:t> experiment</a:t>
            </a:r>
            <a:r>
              <a:rPr lang="en-US" sz="1500" dirty="0" smtClean="0">
                <a:latin typeface="Calibri" panose="020F0502020204030204" pitchFamily="34" charset="0"/>
                <a:sym typeface="Wingdings" panose="05000000000000000000" pitchFamily="2" charset="2"/>
              </a:rPr>
              <a:t>, technique </a:t>
            </a:r>
            <a:r>
              <a:rPr lang="en-US" sz="1500" dirty="0">
                <a:latin typeface="Calibri" panose="020F0502020204030204" pitchFamily="34" charset="0"/>
                <a:sym typeface="Wingdings" panose="05000000000000000000" pitchFamily="2" charset="2"/>
              </a:rPr>
              <a:t>chosen </a:t>
            </a:r>
            <a:r>
              <a:rPr lang="en-US" sz="1500" dirty="0" smtClean="0">
                <a:latin typeface="Calibri" panose="020F0502020204030204" pitchFamily="34" charset="0"/>
                <a:sym typeface="Wingdings" panose="05000000000000000000" pitchFamily="2" charset="2"/>
              </a:rPr>
              <a:t>= </a:t>
            </a:r>
            <a:r>
              <a:rPr lang="en-US" sz="1500" dirty="0">
                <a:latin typeface="Calibri" panose="020F0502020204030204" pitchFamily="34" charset="0"/>
                <a:sym typeface="Wingdings" panose="05000000000000000000" pitchFamily="2" charset="2"/>
              </a:rPr>
              <a:t>“Space-Time permutation</a:t>
            </a:r>
            <a:r>
              <a:rPr lang="en-US" sz="1500" dirty="0" smtClean="0">
                <a:latin typeface="Calibri" panose="020F0502020204030204" pitchFamily="34" charset="0"/>
                <a:sym typeface="Wingdings" panose="05000000000000000000" pitchFamily="2" charset="2"/>
              </a:rPr>
              <a:t>” because other requested a population file </a:t>
            </a:r>
            <a:r>
              <a:rPr lang="en-US" sz="1500" dirty="0">
                <a:latin typeface="Calibri" panose="020F0502020204030204" pitchFamily="34" charset="0"/>
                <a:sym typeface="Wingdings" panose="05000000000000000000" pitchFamily="2" charset="2"/>
              </a:rPr>
              <a:t> </a:t>
            </a:r>
            <a:r>
              <a:rPr lang="en-US" sz="1500" dirty="0" smtClean="0">
                <a:latin typeface="Calibri" panose="020F0502020204030204" pitchFamily="34" charset="0"/>
                <a:sym typeface="Wingdings" panose="05000000000000000000" pitchFamily="2" charset="2"/>
              </a:rPr>
              <a:t>non </a:t>
            </a:r>
            <a:r>
              <a:rPr lang="en-US" sz="1500" dirty="0">
                <a:latin typeface="Calibri" panose="020F0502020204030204" pitchFamily="34" charset="0"/>
                <a:sym typeface="Wingdings" panose="05000000000000000000" pitchFamily="2" charset="2"/>
              </a:rPr>
              <a:t>parametric, but </a:t>
            </a:r>
            <a:r>
              <a:rPr lang="en-US" sz="1500" dirty="0" err="1" smtClean="0">
                <a:latin typeface="Calibri" panose="020F0502020204030204" pitchFamily="34" charset="0"/>
                <a:sym typeface="Wingdings" panose="05000000000000000000" pitchFamily="2" charset="2"/>
              </a:rPr>
              <a:t>iid</a:t>
            </a:r>
            <a:r>
              <a:rPr lang="en-US" sz="1500" dirty="0" smtClean="0">
                <a:latin typeface="Calibri" panose="020F0502020204030204" pitchFamily="34" charset="0"/>
                <a:sym typeface="Wingdings" panose="05000000000000000000" pitchFamily="2" charset="2"/>
              </a:rPr>
              <a:t> assumptions </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uses mostly Poisson but implemented Gaussian</a:t>
            </a:r>
            <a:r>
              <a:rPr lang="en-US" sz="1500" dirty="0">
                <a:latin typeface="Calibri" panose="020F0502020204030204" pitchFamily="34" charset="0"/>
                <a:sym typeface="Wingdings" panose="05000000000000000000" pitchFamily="2" charset="2"/>
              </a:rPr>
              <a:t> </a:t>
            </a:r>
            <a:r>
              <a:rPr lang="en-US" sz="1500" dirty="0" smtClean="0">
                <a:latin typeface="Calibri" panose="020F0502020204030204" pitchFamily="34" charset="0"/>
                <a:sym typeface="Wingdings" panose="05000000000000000000" pitchFamily="2" charset="2"/>
              </a:rPr>
              <a:t>&amp; Non-parametric</a:t>
            </a:r>
            <a:endParaRPr lang="en-US" sz="1500" dirty="0">
              <a:latin typeface="Calibri" panose="020F0502020204030204" pitchFamily="34" charset="0"/>
              <a:sym typeface="Wingdings" panose="05000000000000000000" pitchFamily="2" charset="2"/>
            </a:endParaRP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smtClean="0">
                <a:latin typeface="Calibri" panose="020F0502020204030204" pitchFamily="34" charset="0"/>
                <a:sym typeface="Wingdings" panose="05000000000000000000" pitchFamily="2" charset="2"/>
              </a:rPr>
              <a:t>Grid </a:t>
            </a:r>
          </a:p>
          <a:p>
            <a:pPr marL="688974" lvl="2" indent="-342900">
              <a:buFont typeface="Arial" panose="020B0604020202020204" pitchFamily="34" charset="0"/>
              <a:buChar char="•"/>
            </a:pPr>
            <a:r>
              <a:rPr lang="en-US" sz="1500" dirty="0">
                <a:latin typeface="Calibri" panose="020F0502020204030204" pitchFamily="34" charset="0"/>
                <a:sym typeface="Wingdings" panose="05000000000000000000" pitchFamily="2" charset="2"/>
              </a:rPr>
              <a:t>Pang tested on 8x8 grid of Beijing with 15min time precision </a:t>
            </a:r>
            <a:r>
              <a:rPr lang="en-US" sz="1500" dirty="0" smtClean="0">
                <a:latin typeface="Calibri" panose="020F0502020204030204" pitchFamily="34" charset="0"/>
                <a:sym typeface="Wingdings" panose="05000000000000000000" pitchFamily="2" charset="2"/>
              </a:rPr>
              <a:t>during 1 hour per day over ~15days</a:t>
            </a:r>
          </a:p>
          <a:p>
            <a:pPr marL="688974" lvl="2" indent="-342900">
              <a:buFont typeface="Arial" panose="020B0604020202020204" pitchFamily="34" charset="0"/>
              <a:buChar char="•"/>
            </a:pPr>
            <a:r>
              <a:rPr lang="en-US" sz="1500" dirty="0" err="1" smtClean="0">
                <a:latin typeface="Calibri" panose="020F0502020204030204" pitchFamily="34" charset="0"/>
                <a:sym typeface="Wingdings" panose="05000000000000000000" pitchFamily="2" charset="2"/>
              </a:rPr>
              <a:t>SaTScan</a:t>
            </a:r>
            <a:r>
              <a:rPr lang="en-US" sz="1500" dirty="0" smtClean="0">
                <a:latin typeface="Calibri" panose="020F0502020204030204" pitchFamily="34" charset="0"/>
                <a:sym typeface="Wingdings" panose="05000000000000000000" pitchFamily="2" charset="2"/>
              </a:rPr>
              <a:t> </a:t>
            </a:r>
            <a:r>
              <a:rPr lang="en-US" sz="1500" dirty="0">
                <a:latin typeface="Calibri" panose="020F0502020204030204" pitchFamily="34" charset="0"/>
                <a:sym typeface="Wingdings" panose="05000000000000000000" pitchFamily="2" charset="2"/>
              </a:rPr>
              <a:t>tested on hour time precision over a month with 4000 </a:t>
            </a:r>
            <a:r>
              <a:rPr lang="en-US" sz="1500" dirty="0" smtClean="0">
                <a:latin typeface="Calibri" panose="020F0502020204030204" pitchFamily="34" charset="0"/>
                <a:sym typeface="Wingdings" panose="05000000000000000000" pitchFamily="2" charset="2"/>
              </a:rPr>
              <a:t>locations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only tested on health monitoring data, usually a small number of locations (~100), day precision over a month (</a:t>
            </a:r>
            <a:r>
              <a:rPr lang="en-US" sz="1500" dirty="0" err="1" smtClean="0">
                <a:latin typeface="Calibri" panose="020F0502020204030204" pitchFamily="34" charset="0"/>
                <a:sym typeface="Wingdings" panose="05000000000000000000" pitchFamily="2" charset="2"/>
              </a:rPr>
              <a:t>tbd</a:t>
            </a:r>
            <a:r>
              <a:rPr lang="en-US" sz="1500" dirty="0" smtClean="0">
                <a:latin typeface="Calibri" panose="020F0502020204030204" pitchFamily="34" charset="0"/>
                <a:sym typeface="Wingdings" panose="05000000000000000000" pitchFamily="2" charset="2"/>
              </a:rPr>
              <a:t>)</a:t>
            </a:r>
            <a:endParaRPr lang="en-US" sz="1500" dirty="0">
              <a:latin typeface="Calibri" panose="020F0502020204030204" pitchFamily="34" charset="0"/>
              <a:sym typeface="Wingdings" panose="05000000000000000000" pitchFamily="2" charset="2"/>
            </a:endParaRPr>
          </a:p>
          <a:p>
            <a:pPr marL="688974" lvl="2" indent="-342900">
              <a:buFont typeface="Arial" panose="020B0604020202020204" pitchFamily="34" charset="0"/>
              <a:buChar char="•"/>
            </a:pPr>
            <a:endParaRPr lang="en-US" sz="1500" b="1" dirty="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Cluster shapes</a:t>
            </a:r>
          </a:p>
          <a:p>
            <a:pPr marL="688974" lvl="2" indent="-342900">
              <a:buFont typeface="Arial" panose="020B0604020202020204" pitchFamily="34" charset="0"/>
              <a:buChar char="•"/>
            </a:pPr>
            <a:r>
              <a:rPr lang="en-US" sz="1500" dirty="0">
                <a:latin typeface="Calibri" panose="020F0502020204030204" pitchFamily="34" charset="0"/>
                <a:sym typeface="Wingdings" panose="05000000000000000000" pitchFamily="2" charset="2"/>
              </a:rPr>
              <a:t>Pang scan for all rectangular shapes of the grid</a:t>
            </a:r>
          </a:p>
          <a:p>
            <a:pPr marL="688974" lvl="2" indent="-342900">
              <a:buFont typeface="Arial" panose="020B0604020202020204" pitchFamily="34" charset="0"/>
              <a:buChar char="•"/>
            </a:pPr>
            <a:r>
              <a:rPr lang="en-US" sz="1500" dirty="0" err="1">
                <a:latin typeface="Calibri" panose="020F0502020204030204" pitchFamily="34" charset="0"/>
                <a:sym typeface="Wingdings" panose="05000000000000000000" pitchFamily="2" charset="2"/>
              </a:rPr>
              <a:t>SaTScan</a:t>
            </a:r>
            <a:r>
              <a:rPr lang="en-US" sz="1500" dirty="0">
                <a:latin typeface="Calibri" panose="020F0502020204030204" pitchFamily="34" charset="0"/>
                <a:sym typeface="Wingdings" panose="05000000000000000000" pitchFamily="2" charset="2"/>
              </a:rPr>
              <a:t> scans for circular / ellipse </a:t>
            </a:r>
            <a:r>
              <a:rPr lang="en-US" sz="1500" dirty="0" smtClean="0">
                <a:latin typeface="Calibri" panose="020F0502020204030204" pitchFamily="34" charset="0"/>
                <a:sym typeface="Wingdings" panose="05000000000000000000" pitchFamily="2" charset="2"/>
              </a:rPr>
              <a:t>shapes &amp; implements </a:t>
            </a:r>
            <a:r>
              <a:rPr lang="en-US" sz="1500" dirty="0">
                <a:latin typeface="Calibri" panose="020F0502020204030204" pitchFamily="34" charset="0"/>
                <a:sym typeface="Wingdings" panose="05000000000000000000" pitchFamily="2" charset="2"/>
              </a:rPr>
              <a:t>a size bound for </a:t>
            </a:r>
            <a:r>
              <a:rPr lang="en-US" sz="1500" dirty="0" smtClean="0">
                <a:latin typeface="Calibri" panose="020F0502020204030204" pitchFamily="34" charset="0"/>
                <a:sym typeface="Wingdings" panose="05000000000000000000" pitchFamily="2" charset="2"/>
              </a:rPr>
              <a:t>clusters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worked on rectangular, circular, irregular shapes</a:t>
            </a:r>
            <a:endParaRPr lang="en-US" sz="1500" dirty="0">
              <a:latin typeface="Calibri" panose="020F0502020204030204" pitchFamily="34" charset="0"/>
              <a:sym typeface="Wingdings" panose="05000000000000000000" pitchFamily="2" charset="2"/>
            </a:endParaRP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Computation </a:t>
            </a:r>
            <a:r>
              <a:rPr lang="en-US" sz="1500" b="1" dirty="0" smtClean="0">
                <a:latin typeface="Calibri" panose="020F0502020204030204" pitchFamily="34" charset="0"/>
                <a:sym typeface="Wingdings" panose="05000000000000000000" pitchFamily="2" charset="2"/>
              </a:rPr>
              <a:t>time</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Brute force = </a:t>
            </a:r>
            <a:r>
              <a:rPr lang="en-US" sz="1500" dirty="0" err="1" smtClean="0">
                <a:latin typeface="Calibri" panose="020F0502020204030204" pitchFamily="34" charset="0"/>
                <a:sym typeface="Wingdings" panose="05000000000000000000" pitchFamily="2" charset="2"/>
              </a:rPr>
              <a:t>SaTScan</a:t>
            </a:r>
            <a:r>
              <a:rPr lang="en-US" sz="1500" dirty="0" smtClean="0">
                <a:latin typeface="Calibri" panose="020F0502020204030204" pitchFamily="34" charset="0"/>
                <a:sym typeface="Wingdings" panose="05000000000000000000" pitchFamily="2" charset="2"/>
              </a:rPr>
              <a:t> computation O(n^4*T^2)</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Pang uses pruning strategy  60% brute force computation (128x16 grid x16 time steps)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Computation central in Neill’s work: LTSS property speeds up the process</a:t>
            </a:r>
          </a:p>
          <a:p>
            <a:pPr marL="688974" lvl="2" indent="-342900">
              <a:buFont typeface="Arial" panose="020B0604020202020204" pitchFamily="34" charset="0"/>
              <a:buChar char="•"/>
            </a:pPr>
            <a:endParaRPr lang="en-US" sz="1500" b="1" dirty="0">
              <a:latin typeface="Calibri" panose="020F0502020204030204" pitchFamily="34" charset="0"/>
              <a:sym typeface="Wingdings" panose="05000000000000000000" pitchFamily="2" charset="2"/>
            </a:endParaRPr>
          </a:p>
          <a:p>
            <a:pPr marL="231774" lvl="1" indent="-342900">
              <a:buAutoNum type="arabicPeriod"/>
            </a:pPr>
            <a:r>
              <a:rPr lang="en-US" sz="1500" b="1" dirty="0" smtClean="0">
                <a:latin typeface="Calibri" panose="020F0502020204030204" pitchFamily="34" charset="0"/>
                <a:sym typeface="Wingdings" panose="05000000000000000000" pitchFamily="2" charset="2"/>
              </a:rPr>
              <a:t>Event selection: Pang selects top k events / </a:t>
            </a:r>
            <a:r>
              <a:rPr lang="en-US" sz="1500" b="1" dirty="0" err="1" smtClean="0">
                <a:latin typeface="Calibri" panose="020F0502020204030204" pitchFamily="34" charset="0"/>
                <a:sym typeface="Wingdings" panose="05000000000000000000" pitchFamily="2" charset="2"/>
              </a:rPr>
              <a:t>SaTScan</a:t>
            </a:r>
            <a:r>
              <a:rPr lang="en-US" sz="1500" b="1" dirty="0" smtClean="0">
                <a:latin typeface="Calibri" panose="020F0502020204030204" pitchFamily="34" charset="0"/>
                <a:sym typeface="Wingdings" panose="05000000000000000000" pitchFamily="2" charset="2"/>
              </a:rPr>
              <a:t> selects top-k non-overlapping events (with alleged reported maximum = 10)</a:t>
            </a:r>
          </a:p>
        </p:txBody>
      </p:sp>
    </p:spTree>
    <p:extLst>
      <p:ext uri="{BB962C8B-B14F-4D97-AF65-F5344CB8AC3E}">
        <p14:creationId xmlns:p14="http://schemas.microsoft.com/office/powerpoint/2010/main" val="42492523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Questions and next steps</a:t>
              </a:r>
            </a:p>
          </p:txBody>
        </p:sp>
      </p:grpSp>
      <p:sp>
        <p:nvSpPr>
          <p:cNvPr id="12" name="Rectangle 4"/>
          <p:cNvSpPr>
            <a:spLocks noChangeArrowheads="1"/>
          </p:cNvSpPr>
          <p:nvPr/>
        </p:nvSpPr>
        <p:spPr bwMode="auto">
          <a:xfrm>
            <a:off x="478795" y="1078838"/>
            <a:ext cx="11479931" cy="5683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0" lvl="1" indent="0"/>
            <a:r>
              <a:rPr lang="en-US" sz="1400" b="1" dirty="0" smtClean="0">
                <a:latin typeface="Calibri" panose="020F0502020204030204" pitchFamily="34" charset="0"/>
                <a:sym typeface="Wingdings" panose="05000000000000000000" pitchFamily="2" charset="2"/>
              </a:rPr>
              <a:t>Since pruning rate is 95%, why is {computation with pruning} = 60% of {brute force computation} only?</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The pruning may speed up a non-dominant step of the algorithm?</a:t>
            </a:r>
          </a:p>
          <a:p>
            <a:pPr marL="0" lvl="1" indent="0"/>
            <a:endParaRPr lang="en-US" sz="1400" b="1"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Do Neill </a:t>
            </a:r>
            <a:r>
              <a:rPr lang="en-US" sz="1400" b="1" dirty="0" err="1" smtClean="0">
                <a:latin typeface="Calibri" panose="020F0502020204030204" pitchFamily="34" charset="0"/>
                <a:sym typeface="Wingdings" panose="05000000000000000000" pitchFamily="2" charset="2"/>
              </a:rPr>
              <a:t>Kulldorff</a:t>
            </a:r>
            <a:r>
              <a:rPr lang="en-US" sz="1400" b="1" dirty="0" smtClean="0">
                <a:latin typeface="Calibri" panose="020F0502020204030204" pitchFamily="34" charset="0"/>
                <a:sym typeface="Wingdings" panose="05000000000000000000" pitchFamily="2" charset="2"/>
              </a:rPr>
              <a:t> and Pang have the same LRT model?</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In Pang, success rate p is inferred for every region R and G\R</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Same in </a:t>
            </a:r>
            <a:r>
              <a:rPr lang="en-US" sz="1400" dirty="0" err="1" smtClean="0">
                <a:latin typeface="Calibri" panose="020F0502020204030204" pitchFamily="34" charset="0"/>
                <a:sym typeface="Wingdings" panose="05000000000000000000" pitchFamily="2" charset="2"/>
              </a:rPr>
              <a:t>Kulldorff</a:t>
            </a:r>
            <a:r>
              <a:rPr lang="en-US" sz="1400" dirty="0" smtClean="0">
                <a:latin typeface="Calibri" panose="020F0502020204030204" pitchFamily="34" charset="0"/>
                <a:sym typeface="Wingdings" panose="05000000000000000000" pitchFamily="2" charset="2"/>
              </a:rPr>
              <a:t> and Neill?</a:t>
            </a:r>
          </a:p>
          <a:p>
            <a:pPr marL="285750" lvl="1" indent="-285750">
              <a:buFont typeface="Arial" panose="020B0604020202020204" pitchFamily="34" charset="0"/>
              <a:buChar char="•"/>
            </a:pPr>
            <a:endParaRPr lang="en-US" sz="1400"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Can Neill LTSS property and pruning be combined for greater speed up?</a:t>
            </a:r>
          </a:p>
          <a:p>
            <a:pPr marL="0" lvl="1" indent="0"/>
            <a:endParaRPr lang="en-US" sz="1400" b="1"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How different are the results of Pang’s persistent and emerging scan?</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Persistent scan is not tested, maybe because it was too close to LRT classical framework</a:t>
            </a:r>
          </a:p>
          <a:p>
            <a:pPr marL="742950" lvl="2" indent="-285750">
              <a:buFont typeface="Arial" panose="020B0604020202020204" pitchFamily="34" charset="0"/>
              <a:buChar char="•"/>
            </a:pPr>
            <a:endParaRPr lang="en-US" sz="1400" b="1" dirty="0">
              <a:latin typeface="Calibri" panose="020F0502020204030204" pitchFamily="34" charset="0"/>
              <a:sym typeface="Wingdings" panose="05000000000000000000" pitchFamily="2" charset="2"/>
            </a:endParaRPr>
          </a:p>
          <a:p>
            <a:pPr marL="0" lvl="1" indent="0"/>
            <a:r>
              <a:rPr lang="en-US" sz="1400" b="1" u="sng" dirty="0" smtClean="0">
                <a:latin typeface="Calibri" panose="020F0502020204030204" pitchFamily="34" charset="0"/>
                <a:sym typeface="Wingdings" panose="05000000000000000000" pitchFamily="2" charset="2"/>
              </a:rPr>
              <a:t>Definition of anomaly: what differs from your baseline</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If baseline is calculated over whole weeks, then week-end activity will be considered anomaly</a:t>
            </a:r>
          </a:p>
          <a:p>
            <a:pPr marL="1200150" lvl="3" indent="-285750">
              <a:buFont typeface="Wingdings" panose="05000000000000000000" pitchFamily="2" charset="2"/>
              <a:buChar char="à"/>
            </a:pPr>
            <a:r>
              <a:rPr lang="en-US" sz="1400" dirty="0" smtClean="0">
                <a:latin typeface="Calibri" panose="020F0502020204030204" pitchFamily="34" charset="0"/>
                <a:sym typeface="Wingdings" panose="05000000000000000000" pitchFamily="2" charset="2"/>
              </a:rPr>
              <a:t>However in that case, the assumption that a persistent model holds during the studied period is inaccurate</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Baseline calculation can be done with different time series analysis techniques</a:t>
            </a:r>
          </a:p>
          <a:p>
            <a:pPr marL="1200150" lvl="3" indent="-285750">
              <a:buFont typeface="Wingdings" panose="05000000000000000000" pitchFamily="2" charset="2"/>
              <a:buChar char="à"/>
            </a:pPr>
            <a:r>
              <a:rPr lang="en-US" sz="1400" dirty="0" smtClean="0">
                <a:latin typeface="Calibri" panose="020F0502020204030204" pitchFamily="34" charset="0"/>
                <a:sym typeface="Wingdings" panose="05000000000000000000" pitchFamily="2" charset="2"/>
              </a:rPr>
              <a:t>See Neill’s comparison paper</a:t>
            </a:r>
          </a:p>
          <a:p>
            <a:pPr marL="742950" lvl="2" indent="-285750">
              <a:buFont typeface="Arial" panose="020B0604020202020204" pitchFamily="34" charset="0"/>
              <a:buChar char="•"/>
            </a:pPr>
            <a:r>
              <a:rPr lang="en-US" sz="1400" b="1" i="1" dirty="0" smtClean="0">
                <a:latin typeface="Calibri" panose="020F0502020204030204" pitchFamily="34" charset="0"/>
                <a:sym typeface="Wingdings" panose="05000000000000000000" pitchFamily="2" charset="2"/>
              </a:rPr>
              <a:t>Study the different baseline strategies, is it relevant and easy to use finer models for baseline computing?</a:t>
            </a:r>
          </a:p>
          <a:p>
            <a:pPr marL="0" lvl="1"/>
            <a:endParaRPr lang="en-US" sz="1400" dirty="0">
              <a:latin typeface="Calibri" panose="020F0502020204030204" pitchFamily="34" charset="0"/>
              <a:sym typeface="Wingdings" panose="05000000000000000000" pitchFamily="2" charset="2"/>
            </a:endParaRPr>
          </a:p>
          <a:p>
            <a:pPr marL="0" lvl="1"/>
            <a:r>
              <a:rPr lang="en-US" sz="1400" b="1" dirty="0">
                <a:latin typeface="Calibri" panose="020F0502020204030204" pitchFamily="34" charset="0"/>
                <a:sym typeface="Wingdings" panose="05000000000000000000" pitchFamily="2" charset="2"/>
              </a:rPr>
              <a:t>Can Pang scan be used for event exploration</a:t>
            </a:r>
            <a:r>
              <a:rPr lang="en-US" sz="1400" b="1" dirty="0" smtClean="0">
                <a:latin typeface="Calibri" panose="020F0502020204030204" pitchFamily="34" charset="0"/>
                <a:sym typeface="Wingdings" panose="05000000000000000000" pitchFamily="2" charset="2"/>
              </a:rPr>
              <a:t>?</a:t>
            </a:r>
            <a:endParaRPr lang="en-US" sz="1400" dirty="0" smtClean="0">
              <a:latin typeface="Calibri" panose="020F0502020204030204" pitchFamily="34" charset="0"/>
              <a:sym typeface="Wingdings" panose="05000000000000000000" pitchFamily="2" charset="2"/>
            </a:endParaRP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Only top event, no overlapping events clearing</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Test on only 1 hour of data each day, on 15 days only, on a very low resolution grid (8x8 for Beijing)</a:t>
            </a:r>
          </a:p>
          <a:p>
            <a:pPr marL="742950" lvl="2" indent="-285750">
              <a:buFont typeface="Arial" panose="020B0604020202020204" pitchFamily="34" charset="0"/>
              <a:buChar char="•"/>
            </a:pPr>
            <a:endParaRPr lang="en-US" sz="1400" dirty="0">
              <a:latin typeface="Calibri" panose="020F0502020204030204" pitchFamily="34" charset="0"/>
              <a:sym typeface="Wingdings" panose="05000000000000000000" pitchFamily="2" charset="2"/>
            </a:endParaRPr>
          </a:p>
          <a:p>
            <a:pPr marL="0" indent="-455613"/>
            <a:r>
              <a:rPr lang="en-US" sz="1400" b="1" dirty="0" smtClean="0">
                <a:latin typeface="Calibri" panose="020F0502020204030204" pitchFamily="34" charset="0"/>
                <a:sym typeface="Wingdings" panose="05000000000000000000" pitchFamily="2" charset="2"/>
              </a:rPr>
              <a:t>What would be the influence of another model that Poisson  Gaussian, others… Did Pang choose Poisson on purpose?</a:t>
            </a:r>
          </a:p>
          <a:p>
            <a:pPr marL="0" indent="-455613"/>
            <a:endParaRPr lang="en-US" sz="1400" b="1" dirty="0">
              <a:latin typeface="Calibri" panose="020F0502020204030204" pitchFamily="34" charset="0"/>
              <a:sym typeface="Wingdings" panose="05000000000000000000" pitchFamily="2" charset="2"/>
            </a:endParaRPr>
          </a:p>
          <a:p>
            <a:pPr marL="0" indent="-455613"/>
            <a:r>
              <a:rPr lang="en-US" sz="1400" b="1" dirty="0" smtClean="0">
                <a:latin typeface="Calibri" panose="020F0502020204030204" pitchFamily="34" charset="0"/>
                <a:sym typeface="Wingdings" panose="05000000000000000000" pitchFamily="2" charset="2"/>
              </a:rPr>
              <a:t>Compare statistical outlier detection to other outlier detection techniques – clustering, density…</a:t>
            </a:r>
          </a:p>
        </p:txBody>
      </p:sp>
    </p:spTree>
    <p:extLst>
      <p:ext uri="{BB962C8B-B14F-4D97-AF65-F5344CB8AC3E}">
        <p14:creationId xmlns:p14="http://schemas.microsoft.com/office/powerpoint/2010/main" val="802438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0"/>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5"/>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detection: a Survey – Clear &amp; Structured - Overview </a:t>
              </a:r>
            </a:p>
          </p:txBody>
        </p:sp>
      </p:grpSp>
      <p:sp>
        <p:nvSpPr>
          <p:cNvPr id="2" name="TextBox 1"/>
          <p:cNvSpPr txBox="1"/>
          <p:nvPr/>
        </p:nvSpPr>
        <p:spPr>
          <a:xfrm>
            <a:off x="491675" y="1352282"/>
            <a:ext cx="11228100" cy="2308324"/>
          </a:xfrm>
          <a:prstGeom prst="rect">
            <a:avLst/>
          </a:prstGeom>
          <a:noFill/>
        </p:spPr>
        <p:txBody>
          <a:bodyPr wrap="square" rtlCol="0">
            <a:spAutoFit/>
          </a:bodyPr>
          <a:lstStyle/>
          <a:p>
            <a:r>
              <a:rPr lang="en-US" b="1" dirty="0" smtClean="0"/>
              <a:t>Specific to application even if some generic concepts</a:t>
            </a:r>
          </a:p>
          <a:p>
            <a:endParaRPr lang="en-US" b="1" dirty="0"/>
          </a:p>
          <a:p>
            <a:r>
              <a:rPr lang="en-US" b="1" dirty="0" smtClean="0"/>
              <a:t>Define categories according to </a:t>
            </a:r>
            <a:r>
              <a:rPr lang="en-US" b="1" u="sng" dirty="0" smtClean="0"/>
              <a:t>assumptions</a:t>
            </a:r>
            <a:r>
              <a:rPr lang="en-US" b="1" dirty="0" smtClean="0"/>
              <a:t> which define anomaly </a:t>
            </a:r>
            <a:r>
              <a:rPr lang="en-US" b="1" dirty="0" smtClean="0">
                <a:sym typeface="Wingdings" panose="05000000000000000000" pitchFamily="2" charset="2"/>
              </a:rPr>
              <a:t> different kinds of anomalies detected</a:t>
            </a:r>
            <a:endParaRPr lang="en-US" b="1" dirty="0" smtClean="0"/>
          </a:p>
          <a:p>
            <a:endParaRPr lang="en-US" b="1" dirty="0">
              <a:sym typeface="Wingdings" panose="05000000000000000000" pitchFamily="2" charset="2"/>
            </a:endParaRPr>
          </a:p>
          <a:p>
            <a:r>
              <a:rPr lang="en-US" b="1" dirty="0" smtClean="0">
                <a:sym typeface="Wingdings" panose="05000000000000000000" pitchFamily="2" charset="2"/>
              </a:rPr>
              <a:t>Techniques developed in one area can extend to other applications</a:t>
            </a:r>
          </a:p>
          <a:p>
            <a:endParaRPr lang="en-US" b="1" dirty="0" smtClean="0">
              <a:sym typeface="Wingdings" panose="05000000000000000000" pitchFamily="2" charset="2"/>
            </a:endParaRPr>
          </a:p>
          <a:p>
            <a:r>
              <a:rPr lang="en-US" b="1" i="1" dirty="0" smtClean="0">
                <a:sym typeface="Wingdings" panose="05000000000000000000" pitchFamily="2" charset="2"/>
              </a:rPr>
              <a:t>Personal remark: Very clear, comprehensive survey, but most of it is not directly related to space-time analysis</a:t>
            </a:r>
          </a:p>
          <a:p>
            <a:pPr lvl="1"/>
            <a:r>
              <a:rPr lang="en-US" i="1" dirty="0" smtClean="0">
                <a:sym typeface="Wingdings" panose="05000000000000000000" pitchFamily="2" charset="2"/>
              </a:rPr>
              <a:t> Good tool to understand the different tools used in more specific anomaly detection techniques</a:t>
            </a:r>
            <a:endParaRPr lang="en-US" i="1" dirty="0">
              <a:sym typeface="Wingdings" panose="05000000000000000000" pitchFamily="2" charset="2"/>
            </a:endParaRPr>
          </a:p>
        </p:txBody>
      </p:sp>
      <p:sp>
        <p:nvSpPr>
          <p:cNvPr id="3" name="Rectangle 2"/>
          <p:cNvSpPr/>
          <p:nvPr/>
        </p:nvSpPr>
        <p:spPr>
          <a:xfrm>
            <a:off x="2400300" y="4216400"/>
            <a:ext cx="6743700" cy="1651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AD techniques are specific.</a:t>
            </a:r>
          </a:p>
          <a:p>
            <a:pPr algn="ctr"/>
            <a:endParaRPr lang="en-US" sz="2400" b="1" dirty="0"/>
          </a:p>
          <a:p>
            <a:pPr algn="ctr"/>
            <a:r>
              <a:rPr lang="en-US" sz="2400" b="1" dirty="0" smtClean="0"/>
              <a:t>You need to understand your problem and get the right corresponding technique(s).</a:t>
            </a:r>
            <a:endParaRPr lang="en-US" sz="2400" b="1" dirty="0"/>
          </a:p>
        </p:txBody>
      </p:sp>
    </p:spTree>
    <p:extLst>
      <p:ext uri="{BB962C8B-B14F-4D97-AF65-F5344CB8AC3E}">
        <p14:creationId xmlns:p14="http://schemas.microsoft.com/office/powerpoint/2010/main" val="3871778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problem definition</a:t>
              </a:r>
            </a:p>
          </p:txBody>
        </p:sp>
      </p:grpSp>
      <p:sp>
        <p:nvSpPr>
          <p:cNvPr id="5" name="TextBox 4"/>
          <p:cNvSpPr txBox="1"/>
          <p:nvPr/>
        </p:nvSpPr>
        <p:spPr>
          <a:xfrm>
            <a:off x="2009107" y="1159097"/>
            <a:ext cx="9878095" cy="1384995"/>
          </a:xfrm>
          <a:prstGeom prst="rect">
            <a:avLst/>
          </a:prstGeom>
          <a:noFill/>
        </p:spPr>
        <p:txBody>
          <a:bodyPr wrap="square" rtlCol="0">
            <a:spAutoFit/>
          </a:bodyPr>
          <a:lstStyle/>
          <a:p>
            <a:r>
              <a:rPr lang="en-US" sz="1400" b="1" dirty="0" smtClean="0"/>
              <a:t>Anomaly</a:t>
            </a:r>
            <a:r>
              <a:rPr lang="en-US" sz="1400" dirty="0" smtClean="0"/>
              <a:t>: data that do not conform to expected behavior </a:t>
            </a:r>
            <a:r>
              <a:rPr lang="en-US" sz="1400" dirty="0" smtClean="0">
                <a:sym typeface="Wingdings" panose="05000000000000000000" pitchFamily="2" charset="2"/>
              </a:rPr>
              <a:t></a:t>
            </a:r>
            <a:r>
              <a:rPr lang="en-US" sz="1400" dirty="0" smtClean="0"/>
              <a:t> </a:t>
            </a:r>
            <a:r>
              <a:rPr lang="en-US" sz="1400" u="sng" dirty="0" smtClean="0"/>
              <a:t>well defined notion of normal behavior</a:t>
            </a:r>
          </a:p>
          <a:p>
            <a:pPr marL="742950" lvl="1" indent="-285750">
              <a:buFont typeface="Arial" panose="020B0604020202020204" pitchFamily="34" charset="0"/>
              <a:buChar char="•"/>
            </a:pPr>
            <a:r>
              <a:rPr lang="en-US" sz="1400" dirty="0" smtClean="0"/>
              <a:t>Anomaly, outlier, exceptions, aberrations, surprises…</a:t>
            </a:r>
          </a:p>
          <a:p>
            <a:endParaRPr lang="en-US" sz="1400" dirty="0" smtClean="0"/>
          </a:p>
          <a:p>
            <a:r>
              <a:rPr lang="en-US" sz="1400" b="1" dirty="0" smtClean="0"/>
              <a:t>Noise</a:t>
            </a:r>
            <a:r>
              <a:rPr lang="en-US" sz="1400" dirty="0" smtClean="0"/>
              <a:t>: unwanted data, hindrance to data analysis to be removed</a:t>
            </a:r>
          </a:p>
          <a:p>
            <a:endParaRPr lang="en-US" sz="1400" b="1" dirty="0"/>
          </a:p>
          <a:p>
            <a:r>
              <a:rPr lang="en-US" sz="1400" b="1" dirty="0" smtClean="0"/>
              <a:t>Novelty</a:t>
            </a:r>
            <a:r>
              <a:rPr lang="en-US" sz="1400" dirty="0" smtClean="0"/>
              <a:t>: previously unobserved, emergent, novel patterns in the data which are incorporated to the normal model once detected</a:t>
            </a:r>
          </a:p>
        </p:txBody>
      </p:sp>
      <p:sp>
        <p:nvSpPr>
          <p:cNvPr id="6" name="TextBox 5"/>
          <p:cNvSpPr txBox="1"/>
          <p:nvPr/>
        </p:nvSpPr>
        <p:spPr>
          <a:xfrm>
            <a:off x="2009107" y="2717441"/>
            <a:ext cx="9878095" cy="2246769"/>
          </a:xfrm>
          <a:prstGeom prst="rect">
            <a:avLst/>
          </a:prstGeom>
          <a:noFill/>
        </p:spPr>
        <p:txBody>
          <a:bodyPr wrap="square" rtlCol="0">
            <a:spAutoFit/>
          </a:bodyPr>
          <a:lstStyle/>
          <a:p>
            <a:r>
              <a:rPr lang="en-US" sz="1400" b="1" dirty="0"/>
              <a:t>Anomaly is relative and boundary between normal and anomaly is often vague</a:t>
            </a:r>
          </a:p>
          <a:p>
            <a:endParaRPr lang="en-US" sz="1400" b="1" dirty="0"/>
          </a:p>
          <a:p>
            <a:r>
              <a:rPr lang="en-US" sz="1400" b="1" dirty="0"/>
              <a:t>Normal behavior may change over time</a:t>
            </a:r>
          </a:p>
          <a:p>
            <a:endParaRPr lang="en-US" sz="1400" b="1" dirty="0"/>
          </a:p>
          <a:p>
            <a:r>
              <a:rPr lang="en-US" sz="1400" b="1" dirty="0"/>
              <a:t>AD depends on the application</a:t>
            </a:r>
            <a:endParaRPr lang="en-US" sz="1400" dirty="0"/>
          </a:p>
          <a:p>
            <a:pPr marL="742950" lvl="1" indent="-285750">
              <a:buFont typeface="Arial" panose="020B0604020202020204" pitchFamily="34" charset="0"/>
              <a:buChar char="•"/>
            </a:pPr>
            <a:r>
              <a:rPr lang="en-US" sz="1400" dirty="0"/>
              <a:t>Slight deviation from normal may be anomalous in medical data but not in financial markets</a:t>
            </a:r>
          </a:p>
          <a:p>
            <a:endParaRPr lang="en-US" sz="1400" dirty="0"/>
          </a:p>
          <a:p>
            <a:r>
              <a:rPr lang="en-US" sz="1400" b="1" dirty="0"/>
              <a:t>Sometimes low / no availability of anomalous labeled data</a:t>
            </a:r>
          </a:p>
          <a:p>
            <a:endParaRPr lang="en-US" sz="1400" b="1" dirty="0"/>
          </a:p>
          <a:p>
            <a:r>
              <a:rPr lang="en-US" sz="1400" b="1" dirty="0"/>
              <a:t>Distinction of anomaly from noise</a:t>
            </a:r>
          </a:p>
        </p:txBody>
      </p:sp>
      <p:sp>
        <p:nvSpPr>
          <p:cNvPr id="2" name="Rectangle 1"/>
          <p:cNvSpPr/>
          <p:nvPr/>
        </p:nvSpPr>
        <p:spPr>
          <a:xfrm>
            <a:off x="206062" y="1159097"/>
            <a:ext cx="1648497" cy="13849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Definition</a:t>
            </a:r>
            <a:endParaRPr lang="en-US" b="1" dirty="0"/>
          </a:p>
        </p:txBody>
      </p:sp>
      <p:sp>
        <p:nvSpPr>
          <p:cNvPr id="9" name="Rectangle 8"/>
          <p:cNvSpPr/>
          <p:nvPr/>
        </p:nvSpPr>
        <p:spPr>
          <a:xfrm>
            <a:off x="206063" y="2717440"/>
            <a:ext cx="1648497" cy="22467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Challenges</a:t>
            </a:r>
            <a:endParaRPr lang="en-US" b="1" dirty="0"/>
          </a:p>
        </p:txBody>
      </p:sp>
      <p:sp>
        <p:nvSpPr>
          <p:cNvPr id="10" name="Rectangle 9"/>
          <p:cNvSpPr/>
          <p:nvPr/>
        </p:nvSpPr>
        <p:spPr>
          <a:xfrm>
            <a:off x="206062" y="5057867"/>
            <a:ext cx="1648497" cy="16004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Problem characteristics</a:t>
            </a:r>
            <a:endParaRPr lang="en-US" b="1" dirty="0"/>
          </a:p>
        </p:txBody>
      </p:sp>
      <p:cxnSp>
        <p:nvCxnSpPr>
          <p:cNvPr id="4" name="Straight Connector 3"/>
          <p:cNvCxnSpPr/>
          <p:nvPr/>
        </p:nvCxnSpPr>
        <p:spPr>
          <a:xfrm>
            <a:off x="206062" y="2608487"/>
            <a:ext cx="1168113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6062" y="5002846"/>
            <a:ext cx="1168113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009107" y="5137559"/>
            <a:ext cx="2529805" cy="1384995"/>
          </a:xfrm>
          <a:prstGeom prst="rect">
            <a:avLst/>
          </a:prstGeom>
          <a:noFill/>
        </p:spPr>
        <p:txBody>
          <a:bodyPr wrap="square" rtlCol="0">
            <a:spAutoFit/>
          </a:bodyPr>
          <a:lstStyle/>
          <a:p>
            <a:r>
              <a:rPr lang="en-US" sz="1400" b="1" dirty="0" smtClean="0"/>
              <a:t>Nature of data</a:t>
            </a:r>
            <a:endParaRPr lang="en-US" sz="1400" dirty="0" smtClean="0"/>
          </a:p>
          <a:p>
            <a:pPr marL="285750" indent="-285750">
              <a:buFont typeface="Arial" panose="020B0604020202020204" pitchFamily="34" charset="0"/>
              <a:buChar char="•"/>
            </a:pPr>
            <a:r>
              <a:rPr lang="en-US" sz="1400" dirty="0" smtClean="0"/>
              <a:t>Categorical</a:t>
            </a:r>
          </a:p>
          <a:p>
            <a:pPr marL="285750" indent="-285750">
              <a:buFont typeface="Arial" panose="020B0604020202020204" pitchFamily="34" charset="0"/>
              <a:buChar char="•"/>
            </a:pPr>
            <a:r>
              <a:rPr lang="en-US" sz="1400" dirty="0" smtClean="0"/>
              <a:t>Numeric</a:t>
            </a:r>
          </a:p>
          <a:p>
            <a:pPr marL="285750" indent="-285750">
              <a:buFont typeface="Arial" panose="020B0604020202020204" pitchFamily="34" charset="0"/>
              <a:buChar char="•"/>
            </a:pPr>
            <a:r>
              <a:rPr lang="en-US" sz="1400" dirty="0" err="1" smtClean="0"/>
              <a:t>Uni</a:t>
            </a:r>
            <a:r>
              <a:rPr lang="en-US" sz="1400" dirty="0" smtClean="0"/>
              <a:t>/Multivariate</a:t>
            </a:r>
          </a:p>
          <a:p>
            <a:pPr marL="285750" indent="-285750">
              <a:buFont typeface="Arial" panose="020B0604020202020204" pitchFamily="34" charset="0"/>
              <a:buChar char="•"/>
            </a:pPr>
            <a:r>
              <a:rPr lang="en-US" sz="1400" dirty="0" smtClean="0"/>
              <a:t>Structure: spatial, graph…</a:t>
            </a:r>
          </a:p>
          <a:p>
            <a:pPr marL="285750" indent="-285750">
              <a:buFont typeface="Arial" panose="020B0604020202020204" pitchFamily="34" charset="0"/>
              <a:buChar char="•"/>
            </a:pPr>
            <a:r>
              <a:rPr lang="en-US" sz="1400" dirty="0" smtClean="0"/>
              <a:t>…</a:t>
            </a:r>
          </a:p>
        </p:txBody>
      </p:sp>
      <p:sp>
        <p:nvSpPr>
          <p:cNvPr id="15" name="TextBox 14"/>
          <p:cNvSpPr txBox="1"/>
          <p:nvPr/>
        </p:nvSpPr>
        <p:spPr>
          <a:xfrm>
            <a:off x="4399212" y="5137559"/>
            <a:ext cx="2529805" cy="1169551"/>
          </a:xfrm>
          <a:prstGeom prst="rect">
            <a:avLst/>
          </a:prstGeom>
          <a:noFill/>
        </p:spPr>
        <p:txBody>
          <a:bodyPr wrap="square" rtlCol="0">
            <a:spAutoFit/>
          </a:bodyPr>
          <a:lstStyle/>
          <a:p>
            <a:r>
              <a:rPr lang="en-US" sz="1400" b="1" dirty="0" smtClean="0"/>
              <a:t>Labels</a:t>
            </a:r>
            <a:endParaRPr lang="en-US" sz="1400" dirty="0" smtClean="0"/>
          </a:p>
          <a:p>
            <a:pPr marL="285750" indent="-285750">
              <a:buFont typeface="Arial" panose="020B0604020202020204" pitchFamily="34" charset="0"/>
              <a:buChar char="•"/>
            </a:pPr>
            <a:r>
              <a:rPr lang="en-US" sz="1400" dirty="0" smtClean="0"/>
              <a:t>Anomalous/Normal labeled data available or not</a:t>
            </a:r>
          </a:p>
          <a:p>
            <a:pPr marL="285750" indent="-285750">
              <a:buFont typeface="Arial" panose="020B0604020202020204" pitchFamily="34" charset="0"/>
              <a:buChar char="•"/>
            </a:pPr>
            <a:r>
              <a:rPr lang="en-US" sz="1400" dirty="0" smtClean="0"/>
              <a:t>Human expertise</a:t>
            </a:r>
          </a:p>
          <a:p>
            <a:endParaRPr lang="en-US" sz="1400" dirty="0" smtClean="0"/>
          </a:p>
        </p:txBody>
      </p:sp>
      <p:sp>
        <p:nvSpPr>
          <p:cNvPr id="16" name="TextBox 15"/>
          <p:cNvSpPr txBox="1"/>
          <p:nvPr/>
        </p:nvSpPr>
        <p:spPr>
          <a:xfrm>
            <a:off x="6948154" y="5137559"/>
            <a:ext cx="3253706" cy="1384995"/>
          </a:xfrm>
          <a:prstGeom prst="rect">
            <a:avLst/>
          </a:prstGeom>
          <a:noFill/>
        </p:spPr>
        <p:txBody>
          <a:bodyPr wrap="square" rtlCol="0">
            <a:spAutoFit/>
          </a:bodyPr>
          <a:lstStyle/>
          <a:p>
            <a:r>
              <a:rPr lang="en-US" sz="1400" b="1" dirty="0" smtClean="0"/>
              <a:t>Anomaly Type</a:t>
            </a:r>
            <a:endParaRPr lang="en-US" sz="1400" dirty="0" smtClean="0"/>
          </a:p>
          <a:p>
            <a:pPr marL="285750" indent="-285750">
              <a:buFont typeface="Arial" panose="020B0604020202020204" pitchFamily="34" charset="0"/>
              <a:buChar char="•"/>
            </a:pPr>
            <a:r>
              <a:rPr lang="en-US" sz="1400" dirty="0" smtClean="0"/>
              <a:t>Whole anomalous dataset</a:t>
            </a:r>
          </a:p>
          <a:p>
            <a:pPr marL="285750" indent="-285750">
              <a:buFont typeface="Arial" panose="020B0604020202020204" pitchFamily="34" charset="0"/>
              <a:buChar char="•"/>
            </a:pPr>
            <a:r>
              <a:rPr lang="en-US" sz="1400" dirty="0" smtClean="0"/>
              <a:t>Point anomaly</a:t>
            </a:r>
          </a:p>
          <a:p>
            <a:pPr marL="285750" indent="-285750">
              <a:buFont typeface="Arial" panose="020B0604020202020204" pitchFamily="34" charset="0"/>
              <a:buChar char="•"/>
            </a:pPr>
            <a:r>
              <a:rPr lang="en-US" sz="1400" dirty="0" smtClean="0"/>
              <a:t>Collective anomaly: set of points</a:t>
            </a:r>
          </a:p>
          <a:p>
            <a:pPr marL="285750" indent="-285750">
              <a:buFont typeface="Arial" panose="020B0604020202020204" pitchFamily="34" charset="0"/>
              <a:buChar char="•"/>
            </a:pPr>
            <a:r>
              <a:rPr lang="en-US" sz="1400" dirty="0" smtClean="0"/>
              <a:t>Contextual anomaly: depend on local context </a:t>
            </a:r>
            <a:r>
              <a:rPr lang="en-US" sz="1400" dirty="0" smtClean="0">
                <a:sym typeface="Wingdings" panose="05000000000000000000" pitchFamily="2" charset="2"/>
              </a:rPr>
              <a:t> space/time, graph…</a:t>
            </a:r>
            <a:endParaRPr lang="en-US" sz="1400" dirty="0" smtClean="0"/>
          </a:p>
        </p:txBody>
      </p:sp>
      <p:sp>
        <p:nvSpPr>
          <p:cNvPr id="17" name="TextBox 16"/>
          <p:cNvSpPr txBox="1"/>
          <p:nvPr/>
        </p:nvSpPr>
        <p:spPr>
          <a:xfrm>
            <a:off x="10201860" y="5137559"/>
            <a:ext cx="1685341" cy="954107"/>
          </a:xfrm>
          <a:prstGeom prst="rect">
            <a:avLst/>
          </a:prstGeom>
          <a:noFill/>
        </p:spPr>
        <p:txBody>
          <a:bodyPr wrap="square" rtlCol="0">
            <a:spAutoFit/>
          </a:bodyPr>
          <a:lstStyle/>
          <a:p>
            <a:r>
              <a:rPr lang="en-US" sz="1400" b="1" dirty="0" smtClean="0"/>
              <a:t>Output</a:t>
            </a:r>
            <a:endParaRPr lang="en-US" sz="1400" dirty="0" smtClean="0"/>
          </a:p>
          <a:p>
            <a:pPr marL="285750" indent="-285750">
              <a:buFont typeface="Arial" panose="020B0604020202020204" pitchFamily="34" charset="0"/>
              <a:buChar char="•"/>
            </a:pPr>
            <a:r>
              <a:rPr lang="en-US" sz="1400" dirty="0" smtClean="0"/>
              <a:t>Labels (0/1)</a:t>
            </a:r>
          </a:p>
          <a:p>
            <a:pPr marL="285750" indent="-285750">
              <a:buFont typeface="Arial" panose="020B0604020202020204" pitchFamily="34" charset="0"/>
              <a:buChar char="•"/>
            </a:pPr>
            <a:r>
              <a:rPr lang="en-US" sz="1400" dirty="0" smtClean="0"/>
              <a:t>Anomaly score</a:t>
            </a:r>
          </a:p>
          <a:p>
            <a:pPr lvl="1"/>
            <a:r>
              <a:rPr lang="en-US" sz="1400" dirty="0" smtClean="0">
                <a:sym typeface="Wingdings" panose="05000000000000000000" pitchFamily="2" charset="2"/>
              </a:rPr>
              <a:t>--&gt; Ranking</a:t>
            </a:r>
            <a:endParaRPr lang="en-US" sz="1400" dirty="0" smtClean="0"/>
          </a:p>
        </p:txBody>
      </p:sp>
    </p:spTree>
    <p:extLst>
      <p:ext uri="{BB962C8B-B14F-4D97-AF65-F5344CB8AC3E}">
        <p14:creationId xmlns:p14="http://schemas.microsoft.com/office/powerpoint/2010/main" val="4209496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Categories of Anomaly Detection techniques</a:t>
              </a:r>
              <a:endParaRPr lang="en-US" sz="2903" b="1" dirty="0">
                <a:solidFill>
                  <a:srgbClr val="FFFFFF"/>
                </a:solidFill>
                <a:latin typeface="Calibri" panose="020F0502020204030204" pitchFamily="34" charset="0"/>
              </a:endParaRPr>
            </a:p>
          </p:txBody>
        </p:sp>
      </p:grpSp>
      <p:sp>
        <p:nvSpPr>
          <p:cNvPr id="7" name="Rectangle 6"/>
          <p:cNvSpPr/>
          <p:nvPr/>
        </p:nvSpPr>
        <p:spPr>
          <a:xfrm>
            <a:off x="8163190" y="102697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Classification-based</a:t>
            </a:r>
            <a:endParaRPr lang="en-US" b="1" dirty="0"/>
          </a:p>
        </p:txBody>
      </p:sp>
      <p:sp>
        <p:nvSpPr>
          <p:cNvPr id="8" name="Rectangle 7"/>
          <p:cNvSpPr/>
          <p:nvPr/>
        </p:nvSpPr>
        <p:spPr>
          <a:xfrm>
            <a:off x="8163190" y="1401655"/>
            <a:ext cx="3835626" cy="262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Use </a:t>
            </a:r>
            <a:r>
              <a:rPr lang="en-US" sz="1200" b="1" dirty="0">
                <a:solidFill>
                  <a:prstClr val="black"/>
                </a:solidFill>
                <a:latin typeface="Calibri" panose="020F0502020204030204" pitchFamily="34" charset="0"/>
                <a:sym typeface="Wingdings" panose="05000000000000000000" pitchFamily="2" charset="2"/>
              </a:rPr>
              <a:t>a classification method on data, and then examine </a:t>
            </a:r>
            <a:r>
              <a:rPr lang="en-US" sz="1200" b="1" dirty="0" smtClean="0">
                <a:solidFill>
                  <a:prstClr val="black"/>
                </a:solidFill>
                <a:latin typeface="Calibri" panose="020F0502020204030204" pitchFamily="34" charset="0"/>
                <a:sym typeface="Wingdings" panose="05000000000000000000" pitchFamily="2" charset="2"/>
              </a:rPr>
              <a:t>anomalous class / excluded </a:t>
            </a:r>
            <a:r>
              <a:rPr lang="en-US" sz="1200" b="1" dirty="0">
                <a:solidFill>
                  <a:prstClr val="black"/>
                </a:solidFill>
                <a:latin typeface="Calibri" panose="020F0502020204030204" pitchFamily="34" charset="0"/>
                <a:sym typeface="Wingdings" panose="05000000000000000000" pitchFamily="2" charset="2"/>
              </a:rPr>
              <a:t>points </a:t>
            </a:r>
            <a:endParaRPr lang="en-US" sz="1200" b="1" dirty="0" smtClean="0">
              <a:solidFill>
                <a:prstClr val="black"/>
              </a:solidFill>
              <a:latin typeface="Calibri" panose="020F0502020204030204" pitchFamily="34" charset="0"/>
              <a:sym typeface="Wingdings" panose="05000000000000000000" pitchFamily="2" charset="2"/>
            </a:endParaRP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Multiclass / One-normal-class</a:t>
            </a:r>
            <a:endParaRPr lang="en-US" sz="1200" dirty="0">
              <a:solidFill>
                <a:prstClr val="black"/>
              </a:solidFill>
              <a:latin typeface="Calibri" panose="020F0502020204030204" pitchFamily="34" charset="0"/>
              <a:sym typeface="Wingdings" panose="05000000000000000000" pitchFamily="2" charset="2"/>
            </a:endParaRPr>
          </a:p>
          <a:p>
            <a:pPr marL="1587" lvl="0"/>
            <a:endParaRPr lang="en-US" sz="1200" b="1" dirty="0" smtClean="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Can work on numeric univariate data?</a:t>
            </a:r>
            <a:endParaRPr lang="en-US" sz="1200" b="1" dirty="0">
              <a:solidFill>
                <a:prstClr val="black"/>
              </a:solidFill>
              <a:latin typeface="Calibri" panose="020F0502020204030204" pitchFamily="34" charset="0"/>
              <a:sym typeface="Wingdings" panose="05000000000000000000" pitchFamily="2" charset="2"/>
            </a:endParaRP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Possible </a:t>
            </a:r>
            <a:r>
              <a:rPr lang="en-US" sz="1200" b="1" dirty="0">
                <a:solidFill>
                  <a:prstClr val="black"/>
                </a:solidFill>
                <a:latin typeface="Calibri" panose="020F0502020204030204" pitchFamily="34" charset="0"/>
                <a:sym typeface="Wingdings" panose="05000000000000000000" pitchFamily="2" charset="2"/>
              </a:rPr>
              <a:t>ST applicable techniques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Bayesian </a:t>
            </a:r>
            <a:r>
              <a:rPr lang="en-US" sz="1200" dirty="0">
                <a:solidFill>
                  <a:prstClr val="black"/>
                </a:solidFill>
                <a:latin typeface="Calibri" panose="020F0502020204030204" pitchFamily="34" charset="0"/>
                <a:sym typeface="Wingdings" panose="05000000000000000000" pitchFamily="2" charset="2"/>
              </a:rPr>
              <a:t>Networks  Wong 2003</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a:t>
            </a:r>
            <a:r>
              <a:rPr lang="en-US" sz="1200" dirty="0">
                <a:solidFill>
                  <a:prstClr val="black"/>
                </a:solidFill>
                <a:latin typeface="Calibri" panose="020F0502020204030204" pitchFamily="34" charset="0"/>
                <a:sym typeface="Wingdings" panose="05000000000000000000" pitchFamily="2" charset="2"/>
              </a:rPr>
              <a:t>SVM on temporal sequence  Perkin 2003</a:t>
            </a:r>
            <a:r>
              <a:rPr lang="en-US" sz="1200" dirty="0" smtClean="0">
                <a:solidFill>
                  <a:prstClr val="black"/>
                </a:solidFill>
                <a:latin typeface="Calibri" panose="020F0502020204030204" pitchFamily="34" charset="0"/>
                <a:sym typeface="Wingdings" panose="05000000000000000000" pitchFamily="2" charset="2"/>
              </a:rPr>
              <a:t>)</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Rule-based Wong 2002</a:t>
            </a:r>
            <a:endParaRPr lang="en-US" sz="1200" dirty="0">
              <a:solidFill>
                <a:prstClr val="black"/>
              </a:solidFill>
              <a:latin typeface="Calibri" panose="020F0502020204030204" pitchFamily="34" charset="0"/>
              <a:sym typeface="Wingdings" panose="05000000000000000000" pitchFamily="2" charset="2"/>
            </a:endParaRPr>
          </a:p>
          <a:p>
            <a:pPr marL="1587" lvl="0"/>
            <a:endParaRPr lang="en-US" sz="1200" b="1" dirty="0" smtClean="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Supervised / Semisupervised / Unsupervised</a:t>
            </a:r>
            <a:endParaRPr lang="en-US" sz="1200" b="1" dirty="0">
              <a:solidFill>
                <a:prstClr val="black"/>
              </a:solidFill>
              <a:latin typeface="Calibri" panose="020F0502020204030204" pitchFamily="34" charset="0"/>
              <a:sym typeface="Wingdings" panose="05000000000000000000" pitchFamily="2" charset="2"/>
            </a:endParaRPr>
          </a:p>
        </p:txBody>
      </p:sp>
      <p:sp>
        <p:nvSpPr>
          <p:cNvPr id="9" name="Rectangle 8"/>
          <p:cNvSpPr/>
          <p:nvPr/>
        </p:nvSpPr>
        <p:spPr>
          <a:xfrm>
            <a:off x="4136396" y="102697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Density / Nearest Neighbors-based</a:t>
            </a:r>
            <a:endParaRPr lang="en-US" b="1" dirty="0"/>
          </a:p>
        </p:txBody>
      </p:sp>
      <p:sp>
        <p:nvSpPr>
          <p:cNvPr id="10" name="Rectangle 9"/>
          <p:cNvSpPr/>
          <p:nvPr/>
        </p:nvSpPr>
        <p:spPr>
          <a:xfrm>
            <a:off x="4136396" y="1401655"/>
            <a:ext cx="3835626" cy="262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Looks promising</a:t>
            </a:r>
            <a:r>
              <a:rPr lang="en-US" sz="1200" dirty="0" smtClean="0">
                <a:solidFill>
                  <a:prstClr val="black"/>
                </a:solidFill>
                <a:latin typeface="Calibri" panose="020F0502020204030204" pitchFamily="34" charset="0"/>
                <a:sym typeface="Wingdings" panose="05000000000000000000" pitchFamily="2" charset="2"/>
              </a:rPr>
              <a:t>  </a:t>
            </a:r>
            <a:r>
              <a:rPr lang="en-US" sz="1200" b="1" dirty="0" smtClean="0">
                <a:solidFill>
                  <a:prstClr val="black"/>
                </a:solidFill>
                <a:latin typeface="Calibri" panose="020F0502020204030204" pitchFamily="34" charset="0"/>
                <a:sym typeface="Wingdings" panose="05000000000000000000" pitchFamily="2" charset="2"/>
              </a:rPr>
              <a:t>based on continuous distance</a:t>
            </a: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Categories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Distance to k-</a:t>
            </a:r>
            <a:r>
              <a:rPr lang="en-US" sz="1200" dirty="0" err="1" smtClean="0">
                <a:solidFill>
                  <a:prstClr val="black"/>
                </a:solidFill>
                <a:latin typeface="Calibri" panose="020F0502020204030204" pitchFamily="34" charset="0"/>
                <a:sym typeface="Wingdings" panose="05000000000000000000" pitchFamily="2" charset="2"/>
              </a:rPr>
              <a:t>th</a:t>
            </a:r>
            <a:r>
              <a:rPr lang="en-US" sz="1200" dirty="0" smtClean="0">
                <a:solidFill>
                  <a:prstClr val="black"/>
                </a:solidFill>
                <a:latin typeface="Calibri" panose="020F0502020204030204" pitchFamily="34" charset="0"/>
                <a:sym typeface="Wingdings" panose="05000000000000000000" pitchFamily="2" charset="2"/>
              </a:rPr>
              <a:t> nearest-neighbor</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Density of local neighborhood</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ST applicable techniques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Local Outlier Factor  Sun &amp; Chawla 04 on climate data</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Unsupervised / Semisupervised</a:t>
            </a:r>
            <a:endParaRPr lang="en-US" sz="1200" b="1" dirty="0">
              <a:solidFill>
                <a:prstClr val="black"/>
              </a:solidFill>
              <a:latin typeface="Calibri" panose="020F0502020204030204" pitchFamily="34" charset="0"/>
              <a:sym typeface="Wingdings" panose="05000000000000000000" pitchFamily="2" charset="2"/>
            </a:endParaRPr>
          </a:p>
        </p:txBody>
      </p:sp>
      <p:sp>
        <p:nvSpPr>
          <p:cNvPr id="11" name="Rectangle 10"/>
          <p:cNvSpPr/>
          <p:nvPr/>
        </p:nvSpPr>
        <p:spPr>
          <a:xfrm>
            <a:off x="109602" y="1037040"/>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Supervision &amp; Extension</a:t>
            </a:r>
            <a:endParaRPr lang="en-US" b="1" dirty="0"/>
          </a:p>
        </p:txBody>
      </p:sp>
      <p:sp>
        <p:nvSpPr>
          <p:cNvPr id="12" name="Rectangle 11"/>
          <p:cNvSpPr/>
          <p:nvPr/>
        </p:nvSpPr>
        <p:spPr>
          <a:xfrm>
            <a:off x="109602" y="1439099"/>
            <a:ext cx="3835626" cy="25911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prstClr val="black"/>
                </a:solidFill>
              </a:rPr>
              <a:t>Supervision</a:t>
            </a:r>
          </a:p>
          <a:p>
            <a:r>
              <a:rPr lang="en-US" sz="1200" u="sng" dirty="0" smtClean="0">
                <a:solidFill>
                  <a:prstClr val="black"/>
                </a:solidFill>
              </a:rPr>
              <a:t>Supervised</a:t>
            </a:r>
            <a:r>
              <a:rPr lang="en-US" sz="1200" dirty="0" smtClean="0">
                <a:solidFill>
                  <a:prstClr val="black"/>
                </a:solidFill>
              </a:rPr>
              <a:t>: build </a:t>
            </a:r>
            <a:r>
              <a:rPr lang="en-US" sz="1200" dirty="0">
                <a:solidFill>
                  <a:prstClr val="black"/>
                </a:solidFill>
              </a:rPr>
              <a:t>prediction model from labeled </a:t>
            </a:r>
            <a:r>
              <a:rPr lang="en-US" sz="1200" dirty="0" smtClean="0">
                <a:solidFill>
                  <a:prstClr val="black"/>
                </a:solidFill>
              </a:rPr>
              <a:t>data</a:t>
            </a:r>
            <a:endParaRPr lang="en-US" sz="1200" dirty="0">
              <a:solidFill>
                <a:prstClr val="black"/>
              </a:solidFill>
            </a:endParaRPr>
          </a:p>
          <a:p>
            <a:r>
              <a:rPr lang="en-US" sz="1200" u="sng" dirty="0" smtClean="0">
                <a:solidFill>
                  <a:prstClr val="black"/>
                </a:solidFill>
              </a:rPr>
              <a:t>Semisupervised</a:t>
            </a:r>
            <a:r>
              <a:rPr lang="en-US" sz="1200" b="1" dirty="0" smtClean="0">
                <a:solidFill>
                  <a:prstClr val="black"/>
                </a:solidFill>
              </a:rPr>
              <a:t>: </a:t>
            </a:r>
            <a:r>
              <a:rPr lang="en-US" sz="1200" dirty="0" smtClean="0">
                <a:solidFill>
                  <a:prstClr val="black"/>
                </a:solidFill>
              </a:rPr>
              <a:t>Assume </a:t>
            </a:r>
            <a:r>
              <a:rPr lang="en-US" sz="1200" dirty="0">
                <a:solidFill>
                  <a:prstClr val="black"/>
                </a:solidFill>
              </a:rPr>
              <a:t>that labeled data only for normal </a:t>
            </a:r>
            <a:r>
              <a:rPr lang="en-US" sz="1200" dirty="0" smtClean="0">
                <a:solidFill>
                  <a:prstClr val="black"/>
                </a:solidFill>
              </a:rPr>
              <a:t>(most common) or </a:t>
            </a:r>
            <a:r>
              <a:rPr lang="en-US" sz="1200" dirty="0" err="1" smtClean="0">
                <a:solidFill>
                  <a:prstClr val="black"/>
                </a:solidFill>
              </a:rPr>
              <a:t>ano</a:t>
            </a:r>
            <a:r>
              <a:rPr lang="en-US" sz="1200" dirty="0" smtClean="0">
                <a:solidFill>
                  <a:prstClr val="black"/>
                </a:solidFill>
              </a:rPr>
              <a:t> class</a:t>
            </a:r>
            <a:endParaRPr lang="en-US" sz="1200" b="1" dirty="0" smtClean="0">
              <a:solidFill>
                <a:prstClr val="black"/>
              </a:solidFill>
            </a:endParaRPr>
          </a:p>
          <a:p>
            <a:r>
              <a:rPr lang="en-US" sz="1200" u="sng" dirty="0" smtClean="0">
                <a:solidFill>
                  <a:prstClr val="black"/>
                </a:solidFill>
              </a:rPr>
              <a:t>Unsupervised</a:t>
            </a:r>
            <a:endParaRPr lang="en-US" sz="1200" u="sng" dirty="0">
              <a:solidFill>
                <a:prstClr val="black"/>
              </a:solidFill>
            </a:endParaRPr>
          </a:p>
          <a:p>
            <a:pPr marL="285750" indent="-285750">
              <a:buFont typeface="Arial" panose="020B0604020202020204" pitchFamily="34" charset="0"/>
              <a:buChar char="•"/>
            </a:pPr>
            <a:r>
              <a:rPr lang="en-US" sz="1200" dirty="0">
                <a:solidFill>
                  <a:prstClr val="black"/>
                </a:solidFill>
              </a:rPr>
              <a:t>Assumption: normal data is far more frequent than </a:t>
            </a:r>
            <a:r>
              <a:rPr lang="en-US" sz="1200" dirty="0" smtClean="0">
                <a:solidFill>
                  <a:prstClr val="black"/>
                </a:solidFill>
              </a:rPr>
              <a:t>anomaly</a:t>
            </a:r>
            <a:endParaRPr lang="en-US" sz="1200" dirty="0">
              <a:solidFill>
                <a:prstClr val="black"/>
              </a:solidFill>
            </a:endParaRPr>
          </a:p>
          <a:p>
            <a:pPr marL="285750" indent="-285750">
              <a:buFont typeface="Arial" panose="020B0604020202020204" pitchFamily="34" charset="0"/>
              <a:buChar char="•"/>
            </a:pPr>
            <a:r>
              <a:rPr lang="en-US" sz="1200" dirty="0">
                <a:solidFill>
                  <a:prstClr val="black"/>
                </a:solidFill>
              </a:rPr>
              <a:t>Semisupervised </a:t>
            </a:r>
            <a:r>
              <a:rPr lang="en-US" sz="1200" dirty="0">
                <a:solidFill>
                  <a:prstClr val="black"/>
                </a:solidFill>
                <a:sym typeface="Wingdings" panose="05000000000000000000" pitchFamily="2" charset="2"/>
              </a:rPr>
              <a:t> unsupervised if learning on unlabeled </a:t>
            </a:r>
            <a:r>
              <a:rPr lang="en-US" sz="1200" dirty="0" smtClean="0">
                <a:solidFill>
                  <a:prstClr val="black"/>
                </a:solidFill>
                <a:sym typeface="Wingdings" panose="05000000000000000000" pitchFamily="2" charset="2"/>
              </a:rPr>
              <a:t>data if very </a:t>
            </a:r>
            <a:r>
              <a:rPr lang="en-US" sz="1200" dirty="0">
                <a:solidFill>
                  <a:prstClr val="black"/>
                </a:solidFill>
                <a:sym typeface="Wingdings" panose="05000000000000000000" pitchFamily="2" charset="2"/>
              </a:rPr>
              <a:t>few </a:t>
            </a:r>
            <a:r>
              <a:rPr lang="en-US" sz="1200" dirty="0" smtClean="0">
                <a:solidFill>
                  <a:prstClr val="black"/>
                </a:solidFill>
                <a:sym typeface="Wingdings" panose="05000000000000000000" pitchFamily="2" charset="2"/>
              </a:rPr>
              <a:t>anomalies</a:t>
            </a:r>
          </a:p>
          <a:p>
            <a:pPr marL="285750" indent="-285750">
              <a:buFont typeface="Arial" panose="020B0604020202020204" pitchFamily="34" charset="0"/>
              <a:buChar char="•"/>
            </a:pPr>
            <a:endParaRPr lang="en-US" sz="1200" dirty="0">
              <a:solidFill>
                <a:prstClr val="black"/>
              </a:solidFill>
              <a:sym typeface="Wingdings" panose="05000000000000000000" pitchFamily="2" charset="2"/>
            </a:endParaRPr>
          </a:p>
          <a:p>
            <a:r>
              <a:rPr lang="en-US" sz="1200" b="1" dirty="0" smtClean="0">
                <a:solidFill>
                  <a:prstClr val="black"/>
                </a:solidFill>
                <a:sym typeface="Wingdings" panose="05000000000000000000" pitchFamily="2" charset="2"/>
              </a:rPr>
              <a:t>OD extension</a:t>
            </a:r>
          </a:p>
          <a:p>
            <a:pPr marL="171450" indent="-171450">
              <a:buFont typeface="Arial" panose="020B0604020202020204" pitchFamily="34" charset="0"/>
              <a:buChar char="•"/>
            </a:pPr>
            <a:r>
              <a:rPr lang="en-US" sz="1200" dirty="0" smtClean="0">
                <a:solidFill>
                  <a:prstClr val="black"/>
                </a:solidFill>
                <a:sym typeface="Wingdings" panose="05000000000000000000" pitchFamily="2" charset="2"/>
              </a:rPr>
              <a:t>Point: can be more or less easily combined</a:t>
            </a:r>
          </a:p>
          <a:p>
            <a:pPr marL="171450" indent="-171450">
              <a:buFont typeface="Arial" panose="020B0604020202020204" pitchFamily="34" charset="0"/>
              <a:buChar char="•"/>
            </a:pPr>
            <a:r>
              <a:rPr lang="en-US" sz="1200" dirty="0" smtClean="0">
                <a:solidFill>
                  <a:prstClr val="black"/>
                </a:solidFill>
                <a:sym typeface="Wingdings" panose="05000000000000000000" pitchFamily="2" charset="2"/>
              </a:rPr>
              <a:t>Collective / Region</a:t>
            </a:r>
            <a:endParaRPr lang="en-US" sz="1200" dirty="0">
              <a:solidFill>
                <a:prstClr val="black"/>
              </a:solidFill>
            </a:endParaRPr>
          </a:p>
        </p:txBody>
      </p:sp>
      <p:sp>
        <p:nvSpPr>
          <p:cNvPr id="13" name="Rectangle 12"/>
          <p:cNvSpPr/>
          <p:nvPr/>
        </p:nvSpPr>
        <p:spPr>
          <a:xfrm>
            <a:off x="182582" y="4176932"/>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Clustering-based</a:t>
            </a:r>
            <a:endParaRPr lang="en-US" b="1" dirty="0"/>
          </a:p>
        </p:txBody>
      </p:sp>
      <p:sp>
        <p:nvSpPr>
          <p:cNvPr id="14" name="Rectangle 13"/>
          <p:cNvSpPr/>
          <p:nvPr/>
        </p:nvSpPr>
        <p:spPr>
          <a:xfrm>
            <a:off x="182582" y="4589056"/>
            <a:ext cx="3835626" cy="216365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Categories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One normal cluster, excluded points </a:t>
            </a:r>
            <a:r>
              <a:rPr lang="en-US" sz="1200" dirty="0">
                <a:solidFill>
                  <a:prstClr val="black"/>
                </a:solidFill>
                <a:latin typeface="Calibri" panose="020F0502020204030204" pitchFamily="34" charset="0"/>
                <a:sym typeface="Wingdings" panose="05000000000000000000" pitchFamily="2" charset="2"/>
              </a:rPr>
              <a:t>=</a:t>
            </a:r>
            <a:r>
              <a:rPr lang="en-US" sz="1200" dirty="0" smtClean="0">
                <a:solidFill>
                  <a:prstClr val="black"/>
                </a:solidFill>
                <a:latin typeface="Calibri" panose="020F0502020204030204" pitchFamily="34" charset="0"/>
                <a:sym typeface="Wingdings" panose="05000000000000000000" pitchFamily="2" charset="2"/>
              </a:rPr>
              <a:t> outliers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Outliers close to clusters’ borders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Cluster of anomalous points</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a:r>
              <a:rPr lang="en-US" sz="1200" b="1" dirty="0" smtClean="0">
                <a:solidFill>
                  <a:prstClr val="black"/>
                </a:solidFill>
                <a:latin typeface="Calibri" panose="020F0502020204030204" pitchFamily="34" charset="0"/>
                <a:sym typeface="Wingdings" panose="05000000000000000000" pitchFamily="2" charset="2"/>
              </a:rPr>
              <a:t>ST applicable techniques</a:t>
            </a:r>
          </a:p>
          <a:p>
            <a:pPr marL="287337" indent="-285750">
              <a:buFont typeface="Arial" panose="020B0604020202020204" pitchFamily="34" charset="0"/>
              <a:buChar char="•"/>
            </a:pPr>
            <a:r>
              <a:rPr lang="en-US" sz="1200" dirty="0" err="1" smtClean="0">
                <a:solidFill>
                  <a:prstClr val="black"/>
                </a:solidFill>
                <a:latin typeface="Calibri" panose="020F0502020204030204" pitchFamily="34" charset="0"/>
                <a:sym typeface="Wingdings" panose="05000000000000000000" pitchFamily="2" charset="2"/>
              </a:rPr>
              <a:t>DBScan</a:t>
            </a:r>
            <a:r>
              <a:rPr lang="en-US" sz="1200" dirty="0" smtClean="0">
                <a:solidFill>
                  <a:prstClr val="black"/>
                </a:solidFill>
                <a:latin typeface="Calibri" panose="020F0502020204030204" pitchFamily="34" charset="0"/>
                <a:sym typeface="Wingdings" panose="05000000000000000000" pitchFamily="2" charset="2"/>
              </a:rPr>
              <a:t>  waive height anomaly, </a:t>
            </a:r>
            <a:r>
              <a:rPr lang="en-US" sz="1200" dirty="0" err="1" smtClean="0">
                <a:solidFill>
                  <a:prstClr val="black"/>
                </a:solidFill>
                <a:latin typeface="Calibri" panose="020F0502020204030204" pitchFamily="34" charset="0"/>
                <a:sym typeface="Wingdings" panose="05000000000000000000" pitchFamily="2" charset="2"/>
              </a:rPr>
              <a:t>birant</a:t>
            </a:r>
            <a:r>
              <a:rPr lang="en-US" sz="1200" dirty="0" smtClean="0">
                <a:solidFill>
                  <a:prstClr val="black"/>
                </a:solidFill>
                <a:latin typeface="Calibri" panose="020F0502020204030204" pitchFamily="34" charset="0"/>
                <a:sym typeface="Wingdings" panose="05000000000000000000" pitchFamily="2" charset="2"/>
              </a:rPr>
              <a:t> 2006</a:t>
            </a:r>
            <a:endParaRPr lang="en-US" sz="1200" b="1" dirty="0" smtClean="0">
              <a:solidFill>
                <a:prstClr val="black"/>
              </a:solidFill>
              <a:latin typeface="Calibri" panose="020F0502020204030204" pitchFamily="34" charset="0"/>
              <a:sym typeface="Wingdings" panose="05000000000000000000" pitchFamily="2" charset="2"/>
            </a:endParaRP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Semisupervised / Unsupervised</a:t>
            </a:r>
          </a:p>
        </p:txBody>
      </p:sp>
      <p:sp>
        <p:nvSpPr>
          <p:cNvPr id="15" name="Rectangle 14"/>
          <p:cNvSpPr/>
          <p:nvPr/>
        </p:nvSpPr>
        <p:spPr>
          <a:xfrm>
            <a:off x="4136396" y="4176932"/>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Statistical-based</a:t>
            </a:r>
            <a:endParaRPr lang="en-US" b="1" dirty="0"/>
          </a:p>
        </p:txBody>
      </p:sp>
      <p:sp>
        <p:nvSpPr>
          <p:cNvPr id="16" name="Rectangle 15"/>
          <p:cNvSpPr/>
          <p:nvPr/>
        </p:nvSpPr>
        <p:spPr>
          <a:xfrm>
            <a:off x="4136396" y="4589056"/>
            <a:ext cx="3835626" cy="216365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Fit statistical model to normal behavior</a:t>
            </a:r>
          </a:p>
          <a:p>
            <a:pPr marL="287337" indent="-285750">
              <a:buFont typeface="Arial" panose="020B0604020202020204" pitchFamily="34" charset="0"/>
              <a:buChar char="•"/>
            </a:pPr>
            <a:r>
              <a:rPr lang="en-US" sz="1200" dirty="0">
                <a:solidFill>
                  <a:prstClr val="black"/>
                </a:solidFill>
                <a:latin typeface="Calibri" panose="020F0502020204030204" pitchFamily="34" charset="0"/>
                <a:sym typeface="Wingdings" panose="05000000000000000000" pitchFamily="2" charset="2"/>
              </a:rPr>
              <a:t>Detected anomaly depends on the </a:t>
            </a:r>
            <a:r>
              <a:rPr lang="en-US" sz="1200" dirty="0" smtClean="0">
                <a:solidFill>
                  <a:prstClr val="black"/>
                </a:solidFill>
                <a:latin typeface="Calibri" panose="020F0502020204030204" pitchFamily="34" charset="0"/>
                <a:sym typeface="Wingdings" panose="05000000000000000000" pitchFamily="2" charset="2"/>
              </a:rPr>
              <a:t>baseline</a:t>
            </a:r>
            <a:endParaRPr lang="en-US" sz="1200" b="1" dirty="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Observation significantly different  outliers</a:t>
            </a:r>
          </a:p>
          <a:p>
            <a:pPr marL="1587"/>
            <a:r>
              <a:rPr lang="en-US" sz="1200" b="1" dirty="0" smtClean="0">
                <a:solidFill>
                  <a:prstClr val="black"/>
                </a:solidFill>
                <a:latin typeface="Calibri" panose="020F0502020204030204" pitchFamily="34" charset="0"/>
                <a:sym typeface="Wingdings" panose="05000000000000000000" pitchFamily="2" charset="2"/>
              </a:rPr>
              <a:t>Parametric / Non-parametric model</a:t>
            </a:r>
            <a:endParaRPr lang="en-US" sz="1200" b="1" dirty="0">
              <a:solidFill>
                <a:prstClr val="black"/>
              </a:solidFill>
              <a:latin typeface="Calibri" panose="020F0502020204030204" pitchFamily="34" charset="0"/>
              <a:sym typeface="Wingdings" panose="05000000000000000000" pitchFamily="2" charset="2"/>
            </a:endParaRPr>
          </a:p>
          <a:p>
            <a:pPr marL="1587"/>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a:solidFill>
                  <a:prstClr val="black"/>
                </a:solidFill>
                <a:latin typeface="Calibri" panose="020F0502020204030204" pitchFamily="34" charset="0"/>
                <a:sym typeface="Wingdings" panose="05000000000000000000" pitchFamily="2" charset="2"/>
              </a:rPr>
              <a:t>ST applicable techniques</a:t>
            </a: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Regression?  analyze residuals // </a:t>
            </a:r>
            <a:r>
              <a:rPr lang="en-US" sz="1200" b="1" dirty="0" err="1" smtClean="0">
                <a:solidFill>
                  <a:prstClr val="black"/>
                </a:solidFill>
                <a:latin typeface="Calibri" panose="020F0502020204030204" pitchFamily="34" charset="0"/>
                <a:sym typeface="Wingdings" panose="05000000000000000000" pitchFamily="2" charset="2"/>
              </a:rPr>
              <a:t>Guo</a:t>
            </a:r>
            <a:r>
              <a:rPr lang="en-US" sz="1200" b="1" dirty="0" smtClean="0">
                <a:solidFill>
                  <a:prstClr val="black"/>
                </a:solidFill>
                <a:latin typeface="Calibri" panose="020F0502020204030204" pitchFamily="34" charset="0"/>
                <a:sym typeface="Wingdings" panose="05000000000000000000" pitchFamily="2" charset="2"/>
              </a:rPr>
              <a:t> 2014</a:t>
            </a:r>
            <a:r>
              <a:rPr lang="en-US" sz="1200" dirty="0" smtClean="0">
                <a:solidFill>
                  <a:prstClr val="black"/>
                </a:solidFill>
                <a:latin typeface="Calibri" panose="020F0502020204030204" pitchFamily="34" charset="0"/>
                <a:sym typeface="Wingdings" panose="05000000000000000000" pitchFamily="2" charset="2"/>
              </a:rPr>
              <a:t> </a:t>
            </a:r>
            <a:r>
              <a:rPr lang="en-US" sz="1200" b="1" i="1" dirty="0" smtClean="0">
                <a:solidFill>
                  <a:prstClr val="black"/>
                </a:solidFill>
                <a:latin typeface="Calibri" panose="020F0502020204030204" pitchFamily="34" charset="0"/>
                <a:sym typeface="Wingdings" panose="05000000000000000000" pitchFamily="2" charset="2"/>
              </a:rPr>
              <a:t>TBD</a:t>
            </a:r>
            <a:endParaRPr lang="en-US" sz="1200" dirty="0" smtClean="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Basic LRT framework: </a:t>
            </a:r>
            <a:r>
              <a:rPr lang="en-US" sz="1200" dirty="0" err="1" smtClean="0">
                <a:solidFill>
                  <a:prstClr val="black"/>
                </a:solidFill>
                <a:latin typeface="Calibri" panose="020F0502020204030204" pitchFamily="34" charset="0"/>
                <a:sym typeface="Wingdings" panose="05000000000000000000" pitchFamily="2" charset="2"/>
              </a:rPr>
              <a:t>Kulldorff</a:t>
            </a:r>
            <a:r>
              <a:rPr lang="en-US" sz="1200" dirty="0" smtClean="0">
                <a:solidFill>
                  <a:prstClr val="black"/>
                </a:solidFill>
                <a:latin typeface="Calibri" panose="020F0502020204030204" pitchFamily="34" charset="0"/>
                <a:sym typeface="Wingdings" panose="05000000000000000000" pitchFamily="2" charset="2"/>
              </a:rPr>
              <a:t> // </a:t>
            </a:r>
            <a:r>
              <a:rPr lang="en-US" sz="1200" b="1" dirty="0" smtClean="0">
                <a:solidFill>
                  <a:prstClr val="black"/>
                </a:solidFill>
                <a:latin typeface="Calibri" panose="020F0502020204030204" pitchFamily="34" charset="0"/>
                <a:sym typeface="Wingdings" panose="05000000000000000000" pitchFamily="2" charset="2"/>
              </a:rPr>
              <a:t>Wu 2010</a:t>
            </a: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Hidden Markov Models  </a:t>
            </a:r>
            <a:r>
              <a:rPr lang="en-US" sz="1200" b="1" dirty="0" smtClean="0">
                <a:solidFill>
                  <a:prstClr val="black"/>
                </a:solidFill>
                <a:latin typeface="Calibri" panose="020F0502020204030204" pitchFamily="34" charset="0"/>
                <a:sym typeface="Wingdings" panose="05000000000000000000" pitchFamily="2" charset="2"/>
              </a:rPr>
              <a:t>Yang 2011</a:t>
            </a:r>
            <a:endParaRPr lang="en-US" sz="1200" b="1" dirty="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Better computation: Neill, Pang</a:t>
            </a:r>
          </a:p>
          <a:p>
            <a:pPr marL="287337" indent="-285750">
              <a:buFont typeface="Arial" panose="020B0604020202020204" pitchFamily="34" charset="0"/>
              <a:buChar char="•"/>
            </a:pPr>
            <a:endParaRPr lang="en-US" sz="1200" dirty="0" smtClean="0">
              <a:solidFill>
                <a:prstClr val="black"/>
              </a:solidFill>
              <a:latin typeface="Calibri" panose="020F0502020204030204" pitchFamily="34" charset="0"/>
              <a:sym typeface="Wingdings" panose="05000000000000000000" pitchFamily="2" charset="2"/>
            </a:endParaRPr>
          </a:p>
          <a:p>
            <a:pPr marL="1587"/>
            <a:r>
              <a:rPr lang="en-US" sz="1200" dirty="0" smtClean="0">
                <a:solidFill>
                  <a:prstClr val="black"/>
                </a:solidFill>
                <a:latin typeface="Calibri" panose="020F0502020204030204" pitchFamily="34" charset="0"/>
                <a:sym typeface="Wingdings" panose="05000000000000000000" pitchFamily="2" charset="2"/>
              </a:rPr>
              <a:t>Semisupervised / Unsupervised</a:t>
            </a:r>
            <a:endParaRPr lang="en-US" sz="1200" dirty="0">
              <a:solidFill>
                <a:prstClr val="black"/>
              </a:solidFill>
              <a:latin typeface="Calibri" panose="020F0502020204030204" pitchFamily="34" charset="0"/>
              <a:sym typeface="Wingdings" panose="05000000000000000000" pitchFamily="2" charset="2"/>
            </a:endParaRPr>
          </a:p>
        </p:txBody>
      </p:sp>
      <p:sp>
        <p:nvSpPr>
          <p:cNvPr id="17" name="Rectangle 16"/>
          <p:cNvSpPr/>
          <p:nvPr/>
        </p:nvSpPr>
        <p:spPr>
          <a:xfrm>
            <a:off x="8163190" y="4074723"/>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Other methods</a:t>
            </a:r>
            <a:endParaRPr lang="en-US" b="1" dirty="0"/>
          </a:p>
        </p:txBody>
      </p:sp>
      <p:sp>
        <p:nvSpPr>
          <p:cNvPr id="18" name="Rectangle 17"/>
          <p:cNvSpPr/>
          <p:nvPr/>
        </p:nvSpPr>
        <p:spPr>
          <a:xfrm>
            <a:off x="8163190" y="4486847"/>
            <a:ext cx="3835626" cy="237115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100" b="1" dirty="0" smtClean="0">
                <a:solidFill>
                  <a:prstClr val="black"/>
                </a:solidFill>
                <a:latin typeface="Calibri" panose="020F0502020204030204" pitchFamily="34" charset="0"/>
                <a:sym typeface="Wingdings" panose="05000000000000000000" pitchFamily="2" charset="2"/>
              </a:rPr>
              <a:t>Depth based // computation geometry</a:t>
            </a:r>
            <a:r>
              <a:rPr lang="en-US" sz="1100" dirty="0" smtClean="0">
                <a:solidFill>
                  <a:prstClr val="black"/>
                </a:solidFill>
                <a:latin typeface="Calibri" panose="020F0502020204030204" pitchFamily="34" charset="0"/>
                <a:sym typeface="Wingdings" panose="05000000000000000000" pitchFamily="2" charset="2"/>
              </a:rPr>
              <a:t>  see </a:t>
            </a:r>
            <a:r>
              <a:rPr lang="en-US" sz="1100" dirty="0" err="1" smtClean="0">
                <a:solidFill>
                  <a:prstClr val="black"/>
                </a:solidFill>
                <a:latin typeface="Calibri" panose="020F0502020204030204" pitchFamily="34" charset="0"/>
                <a:sym typeface="Wingdings" panose="05000000000000000000" pitchFamily="2" charset="2"/>
              </a:rPr>
              <a:t>birant</a:t>
            </a:r>
            <a:r>
              <a:rPr lang="en-US" sz="1100" dirty="0" smtClean="0">
                <a:solidFill>
                  <a:prstClr val="black"/>
                </a:solidFill>
                <a:latin typeface="Calibri" panose="020F0502020204030204" pitchFamily="34" charset="0"/>
                <a:sym typeface="Wingdings" panose="05000000000000000000" pitchFamily="2" charset="2"/>
              </a:rPr>
              <a:t> 2006</a:t>
            </a:r>
            <a:endParaRPr lang="en-US" sz="1100" b="1" dirty="0" smtClean="0">
              <a:solidFill>
                <a:prstClr val="black"/>
              </a:solidFill>
              <a:latin typeface="Calibri" panose="020F0502020204030204" pitchFamily="34" charset="0"/>
              <a:sym typeface="Wingdings" panose="05000000000000000000" pitchFamily="2" charset="2"/>
            </a:endParaRPr>
          </a:p>
          <a:p>
            <a:pPr marL="231774" lvl="1" indent="-342900">
              <a:buFont typeface="Arial" panose="020B0604020202020204" pitchFamily="34" charset="0"/>
              <a:buChar char="•"/>
            </a:pPr>
            <a:r>
              <a:rPr lang="en-US" sz="1100" dirty="0">
                <a:solidFill>
                  <a:prstClr val="black"/>
                </a:solidFill>
                <a:latin typeface="Calibri" panose="020F0502020204030204" pitchFamily="34" charset="0"/>
                <a:sym typeface="Wingdings" panose="05000000000000000000" pitchFamily="2" charset="2"/>
              </a:rPr>
              <a:t>Compute different layers of k-d convex hulls  inefficient for large datasets </a:t>
            </a:r>
            <a:r>
              <a:rPr lang="en-US" sz="1100" dirty="0" smtClean="0">
                <a:solidFill>
                  <a:prstClr val="black"/>
                </a:solidFill>
                <a:latin typeface="Calibri" panose="020F0502020204030204" pitchFamily="34" charset="0"/>
                <a:sym typeface="Wingdings" panose="05000000000000000000" pitchFamily="2" charset="2"/>
              </a:rPr>
              <a:t>(attributes or rows? </a:t>
            </a:r>
            <a:r>
              <a:rPr lang="en-US" sz="1100" dirty="0" err="1" smtClean="0">
                <a:solidFill>
                  <a:prstClr val="black"/>
                </a:solidFill>
                <a:latin typeface="Calibri" panose="020F0502020204030204" pitchFamily="34" charset="0"/>
                <a:sym typeface="Wingdings" panose="05000000000000000000" pitchFamily="2" charset="2"/>
              </a:rPr>
              <a:t>tbd</a:t>
            </a:r>
            <a:r>
              <a:rPr lang="en-US" sz="1100" dirty="0" smtClean="0">
                <a:solidFill>
                  <a:prstClr val="black"/>
                </a:solidFill>
                <a:latin typeface="Calibri" panose="020F0502020204030204" pitchFamily="34" charset="0"/>
                <a:sym typeface="Wingdings" panose="05000000000000000000" pitchFamily="2" charset="2"/>
              </a:rPr>
              <a:t>)</a:t>
            </a:r>
            <a:endParaRPr lang="en-US" sz="1100" dirty="0">
              <a:solidFill>
                <a:prstClr val="black"/>
              </a:solidFill>
              <a:latin typeface="Calibri" panose="020F0502020204030204" pitchFamily="34" charset="0"/>
              <a:sym typeface="Wingdings" panose="05000000000000000000" pitchFamily="2" charset="2"/>
            </a:endParaRPr>
          </a:p>
          <a:p>
            <a:pPr marL="231774" lvl="1" indent="-342900">
              <a:buFont typeface="Arial" panose="020B0604020202020204" pitchFamily="34" charset="0"/>
              <a:buChar char="•"/>
            </a:pPr>
            <a:r>
              <a:rPr lang="en-US" sz="1100" dirty="0">
                <a:solidFill>
                  <a:prstClr val="black"/>
                </a:solidFill>
                <a:latin typeface="Calibri" panose="020F0502020204030204" pitchFamily="34" charset="0"/>
                <a:sym typeface="Wingdings" panose="05000000000000000000" pitchFamily="2" charset="2"/>
              </a:rPr>
              <a:t>Used for spatial outlier </a:t>
            </a:r>
            <a:r>
              <a:rPr lang="en-US" sz="1100" dirty="0" smtClean="0">
                <a:solidFill>
                  <a:prstClr val="black"/>
                </a:solidFill>
                <a:latin typeface="Calibri" panose="020F0502020204030204" pitchFamily="34" charset="0"/>
                <a:sym typeface="Wingdings" panose="05000000000000000000" pitchFamily="2" charset="2"/>
              </a:rPr>
              <a:t>detection (Where?)</a:t>
            </a:r>
            <a:endParaRPr lang="en-US" sz="1100" dirty="0">
              <a:solidFill>
                <a:prstClr val="black"/>
              </a:solidFill>
              <a:latin typeface="Calibri" panose="020F0502020204030204" pitchFamily="34" charset="0"/>
              <a:sym typeface="Wingdings" panose="05000000000000000000" pitchFamily="2" charset="2"/>
            </a:endParaRPr>
          </a:p>
          <a:p>
            <a:pPr marL="1587" lvl="0"/>
            <a:endParaRPr lang="en-US" sz="1100" b="1" dirty="0" smtClean="0">
              <a:solidFill>
                <a:prstClr val="black"/>
              </a:solidFill>
              <a:latin typeface="Calibri" panose="020F0502020204030204" pitchFamily="34" charset="0"/>
              <a:sym typeface="Wingdings" panose="05000000000000000000" pitchFamily="2" charset="2"/>
            </a:endParaRPr>
          </a:p>
          <a:p>
            <a:pPr marL="1587" lvl="0"/>
            <a:r>
              <a:rPr lang="en-US" sz="1100" b="1" dirty="0" smtClean="0">
                <a:solidFill>
                  <a:prstClr val="black"/>
                </a:solidFill>
                <a:latin typeface="Calibri" panose="020F0502020204030204" pitchFamily="34" charset="0"/>
                <a:sym typeface="Wingdings" panose="05000000000000000000" pitchFamily="2" charset="2"/>
              </a:rPr>
              <a:t>Information theoretic AD</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Find the subset that when removed decrease complexity the most  anomaly</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Applied to spatial data  Lin &amp; Brown 2003</a:t>
            </a:r>
          </a:p>
          <a:p>
            <a:pPr marL="1587" lvl="0"/>
            <a:endParaRPr lang="en-US" sz="1100" b="1" dirty="0" smtClean="0">
              <a:solidFill>
                <a:prstClr val="black"/>
              </a:solidFill>
              <a:latin typeface="Calibri" panose="020F0502020204030204" pitchFamily="34" charset="0"/>
              <a:sym typeface="Wingdings" panose="05000000000000000000" pitchFamily="2" charset="2"/>
            </a:endParaRPr>
          </a:p>
          <a:p>
            <a:pPr marL="1587" lvl="0"/>
            <a:r>
              <a:rPr lang="en-US" sz="1100" b="1" dirty="0" smtClean="0">
                <a:solidFill>
                  <a:prstClr val="black"/>
                </a:solidFill>
                <a:latin typeface="Calibri" panose="020F0502020204030204" pitchFamily="34" charset="0"/>
                <a:sym typeface="Wingdings" panose="05000000000000000000" pitchFamily="2" charset="2"/>
              </a:rPr>
              <a:t>Spectral AD // PCA: Yang 2011-2014, Chawla 2012</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Change space so that anomalies stand out</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Graph time series  Ide &amp; Kashima 2004</a:t>
            </a:r>
          </a:p>
        </p:txBody>
      </p:sp>
      <p:sp>
        <p:nvSpPr>
          <p:cNvPr id="5" name="Rectangle 4"/>
          <p:cNvSpPr/>
          <p:nvPr/>
        </p:nvSpPr>
        <p:spPr>
          <a:xfrm>
            <a:off x="4136396" y="4150102"/>
            <a:ext cx="3835626" cy="267880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59122" y="1011986"/>
            <a:ext cx="7939694" cy="2963610"/>
          </a:xfrm>
          <a:prstGeom prst="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05612" y="347960"/>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Complete with computation</a:t>
            </a:r>
            <a:endParaRPr lang="en-US" b="1" dirty="0">
              <a:solidFill>
                <a:schemeClr val="tx1"/>
              </a:solidFill>
            </a:endParaRPr>
          </a:p>
        </p:txBody>
      </p:sp>
      <p:sp>
        <p:nvSpPr>
          <p:cNvPr id="21" name="Rectangle 20"/>
          <p:cNvSpPr/>
          <p:nvPr/>
        </p:nvSpPr>
        <p:spPr>
          <a:xfrm>
            <a:off x="8354358" y="5932045"/>
            <a:ext cx="3394502" cy="217715"/>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92" y="583556"/>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Where is Wavelet method?</a:t>
            </a:r>
            <a:endParaRPr lang="en-US" b="1" dirty="0">
              <a:solidFill>
                <a:schemeClr val="tx1"/>
              </a:solidFill>
            </a:endParaRPr>
          </a:p>
        </p:txBody>
      </p:sp>
      <p:sp>
        <p:nvSpPr>
          <p:cNvPr id="23" name="Rectangle 22"/>
          <p:cNvSpPr/>
          <p:nvPr/>
        </p:nvSpPr>
        <p:spPr>
          <a:xfrm>
            <a:off x="8163190" y="6248888"/>
            <a:ext cx="3394502" cy="55278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27563" y="5666703"/>
            <a:ext cx="3394503" cy="57331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271" y="4150102"/>
            <a:ext cx="3853937" cy="2584527"/>
          </a:xfrm>
          <a:prstGeom prst="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59122" y="609641"/>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Add Image processing techniques for spatial data</a:t>
            </a:r>
            <a:endParaRPr lang="en-US" b="1" dirty="0">
              <a:solidFill>
                <a:schemeClr val="tx1"/>
              </a:solidFill>
            </a:endParaRPr>
          </a:p>
        </p:txBody>
      </p:sp>
    </p:spTree>
    <p:extLst>
      <p:ext uri="{BB962C8B-B14F-4D97-AF65-F5344CB8AC3E}">
        <p14:creationId xmlns:p14="http://schemas.microsoft.com/office/powerpoint/2010/main" val="1920236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5509200"/>
          </a:xfrm>
          <a:prstGeom prst="rect">
            <a:avLst/>
          </a:prstGeom>
          <a:noFill/>
        </p:spPr>
        <p:txBody>
          <a:bodyPr wrap="square" rtlCol="0">
            <a:spAutoFit/>
          </a:bodyPr>
          <a:lstStyle/>
          <a:p>
            <a:r>
              <a:rPr lang="en-US" sz="1600" b="1" dirty="0" smtClean="0"/>
              <a:t>Scan statistics region: </a:t>
            </a:r>
            <a:r>
              <a:rPr lang="en-US" sz="1600" b="1" dirty="0" err="1" smtClean="0"/>
              <a:t>SaTScan</a:t>
            </a:r>
            <a:r>
              <a:rPr lang="en-US" sz="1600" dirty="0" smtClean="0"/>
              <a:t> </a:t>
            </a:r>
          </a:p>
          <a:p>
            <a:pPr marL="342900" indent="-342900">
              <a:buFont typeface="Arial" panose="020B0604020202020204" pitchFamily="34" charset="0"/>
              <a:buChar char="•"/>
            </a:pPr>
            <a:r>
              <a:rPr lang="en-US" sz="1600" dirty="0" smtClean="0"/>
              <a:t>Neill / Pang / Tango… may be close to </a:t>
            </a:r>
            <a:r>
              <a:rPr lang="en-US" sz="1600" dirty="0" err="1" smtClean="0"/>
              <a:t>SaTScan</a:t>
            </a:r>
            <a:r>
              <a:rPr lang="en-US" sz="1600" dirty="0" smtClean="0"/>
              <a:t> results (Neill feeling)</a:t>
            </a:r>
          </a:p>
          <a:p>
            <a:pPr marL="342900" indent="-342900">
              <a:buFont typeface="Arial" panose="020B0604020202020204" pitchFamily="34" charset="0"/>
              <a:buChar char="•"/>
            </a:pPr>
            <a:r>
              <a:rPr lang="en-US" sz="1600" dirty="0" smtClean="0"/>
              <a:t>Statistical tools may be used in other OD category, but scan stat computes LR / test score as first step</a:t>
            </a:r>
          </a:p>
          <a:p>
            <a:endParaRPr lang="en-US" sz="1600" b="1" dirty="0"/>
          </a:p>
          <a:p>
            <a:r>
              <a:rPr lang="en-US" sz="1600" b="1" dirty="0" smtClean="0"/>
              <a:t>Clustering method region or point</a:t>
            </a:r>
          </a:p>
          <a:p>
            <a:pPr marL="342900" indent="-342900">
              <a:buFont typeface="Arial" panose="020B0604020202020204" pitchFamily="34" charset="0"/>
              <a:buChar char="•"/>
            </a:pPr>
            <a:r>
              <a:rPr lang="en-US" sz="1600" dirty="0" smtClean="0"/>
              <a:t>Point: </a:t>
            </a:r>
            <a:r>
              <a:rPr lang="en-US" sz="1600" dirty="0" err="1" smtClean="0"/>
              <a:t>Birant</a:t>
            </a:r>
            <a:r>
              <a:rPr lang="en-US" sz="1600" dirty="0" smtClean="0"/>
              <a:t> 2006 contextual point OD &amp; ST-DBSCAN / Cheng 2016 Buoys contextual point OD (</a:t>
            </a:r>
            <a:r>
              <a:rPr lang="en-US" sz="1600" dirty="0" err="1" smtClean="0"/>
              <a:t>tbc</a:t>
            </a:r>
            <a:r>
              <a:rPr lang="en-US" sz="1600" dirty="0" smtClean="0"/>
              <a:t>)</a:t>
            </a:r>
          </a:p>
          <a:p>
            <a:pPr marL="342900" indent="-342900">
              <a:buFont typeface="Arial" panose="020B0604020202020204" pitchFamily="34" charset="0"/>
              <a:buChar char="•"/>
            </a:pPr>
            <a:r>
              <a:rPr lang="en-US" sz="1600" dirty="0" smtClean="0"/>
              <a:t>Region: </a:t>
            </a:r>
            <a:r>
              <a:rPr lang="en-US" sz="1600" dirty="0" err="1" smtClean="0"/>
              <a:t>Telang</a:t>
            </a:r>
            <a:r>
              <a:rPr lang="en-US" sz="1600" dirty="0" smtClean="0"/>
              <a:t> 2014 contextual region OD / Agrawal 2015 region but needs post-processing</a:t>
            </a:r>
          </a:p>
          <a:p>
            <a:endParaRPr lang="en-US" sz="1600" dirty="0"/>
          </a:p>
          <a:p>
            <a:r>
              <a:rPr lang="en-US" sz="1600" b="1" dirty="0" smtClean="0"/>
              <a:t>PCA point, region available ? Check if respects </a:t>
            </a:r>
            <a:r>
              <a:rPr lang="en-US" sz="1600" b="1" dirty="0" err="1" smtClean="0"/>
              <a:t>Brauckhoff</a:t>
            </a:r>
            <a:r>
              <a:rPr lang="en-US" sz="1600" b="1" dirty="0" smtClean="0"/>
              <a:t> KL for STOD</a:t>
            </a:r>
          </a:p>
          <a:p>
            <a:pPr marL="342900" indent="-342900">
              <a:buFont typeface="Arial" panose="020B0604020202020204" pitchFamily="34" charset="0"/>
              <a:buChar char="•"/>
            </a:pPr>
            <a:r>
              <a:rPr lang="en-US" sz="1600" dirty="0" smtClean="0"/>
              <a:t>Point: </a:t>
            </a:r>
            <a:r>
              <a:rPr lang="en-US" sz="1600" dirty="0"/>
              <a:t>Chawla 2012 </a:t>
            </a:r>
            <a:r>
              <a:rPr lang="en-US" sz="1600" dirty="0" smtClean="0"/>
              <a:t>/ Yang </a:t>
            </a:r>
            <a:r>
              <a:rPr lang="en-US" sz="1600" dirty="0"/>
              <a:t>2011 / Maybe </a:t>
            </a:r>
            <a:r>
              <a:rPr lang="en-US" sz="1600" dirty="0" err="1"/>
              <a:t>Kuang</a:t>
            </a:r>
            <a:r>
              <a:rPr lang="en-US" sz="1600" dirty="0"/>
              <a:t> if works with simple grid rather than traffic </a:t>
            </a:r>
            <a:r>
              <a:rPr lang="en-US" sz="1600" dirty="0" smtClean="0"/>
              <a:t>flow</a:t>
            </a:r>
          </a:p>
          <a:p>
            <a:endParaRPr lang="en-US" sz="1600" dirty="0"/>
          </a:p>
          <a:p>
            <a:r>
              <a:rPr lang="en-US" sz="1600" b="1" dirty="0" smtClean="0"/>
              <a:t>Wavelet</a:t>
            </a:r>
          </a:p>
          <a:p>
            <a:pPr marL="285750" indent="-285750">
              <a:buFont typeface="Arial" panose="020B0604020202020204" pitchFamily="34" charset="0"/>
              <a:buChar char="•"/>
            </a:pPr>
            <a:r>
              <a:rPr lang="en-US" sz="1600" dirty="0" smtClean="0"/>
              <a:t>Rather a pre-processing step </a:t>
            </a:r>
            <a:r>
              <a:rPr lang="en-US" sz="1600" dirty="0" smtClean="0">
                <a:sym typeface="Wingdings" panose="05000000000000000000" pitchFamily="2" charset="2"/>
              </a:rPr>
              <a:t> P2</a:t>
            </a:r>
          </a:p>
          <a:p>
            <a:pPr marL="285750" indent="-285750">
              <a:buFont typeface="Arial" panose="020B0604020202020204" pitchFamily="34" charset="0"/>
              <a:buChar char="•"/>
            </a:pPr>
            <a:endParaRPr lang="en-US" sz="1600" dirty="0"/>
          </a:p>
          <a:p>
            <a:r>
              <a:rPr lang="en-US" sz="1600" b="1" dirty="0" smtClean="0"/>
              <a:t>Simple parallel monitoring ? Parallel monitoring with TS analysis?</a:t>
            </a:r>
          </a:p>
          <a:p>
            <a:pPr marL="342900" indent="-342900">
              <a:buFont typeface="Arial" panose="020B0604020202020204" pitchFamily="34" charset="0"/>
              <a:buChar char="•"/>
            </a:pPr>
            <a:r>
              <a:rPr lang="en-US" sz="1600" dirty="0" smtClean="0"/>
              <a:t>Parallel monitoring with comparison to stat-defined neighborhood: Cheng 2009</a:t>
            </a:r>
          </a:p>
          <a:p>
            <a:pPr marL="342900" indent="-342900">
              <a:buFont typeface="Arial" panose="020B0604020202020204" pitchFamily="34" charset="0"/>
              <a:buChar char="•"/>
            </a:pPr>
            <a:r>
              <a:rPr lang="en-US" sz="1600" dirty="0" smtClean="0"/>
              <a:t>Parallel monitoring with fine individual traffic TS analysis: </a:t>
            </a:r>
            <a:r>
              <a:rPr lang="en-US" sz="1600" dirty="0" err="1" smtClean="0"/>
              <a:t>Guo</a:t>
            </a:r>
            <a:r>
              <a:rPr lang="en-US" sz="1600" dirty="0" smtClean="0"/>
              <a:t> 2014</a:t>
            </a:r>
          </a:p>
          <a:p>
            <a:pPr marL="342900" indent="-342900">
              <a:buFont typeface="Arial" panose="020B0604020202020204" pitchFamily="34" charset="0"/>
              <a:buChar char="•"/>
            </a:pPr>
            <a:r>
              <a:rPr lang="en-US" sz="1600" dirty="0" smtClean="0"/>
              <a:t>With post-processing // clustering?</a:t>
            </a:r>
          </a:p>
          <a:p>
            <a:pPr marL="342900" indent="-342900">
              <a:buFont typeface="Arial" panose="020B0604020202020204" pitchFamily="34" charset="0"/>
              <a:buChar char="•"/>
            </a:pPr>
            <a:r>
              <a:rPr lang="en-US" sz="1600" dirty="0" smtClean="0"/>
              <a:t>SVM on temporal sequence</a:t>
            </a:r>
          </a:p>
          <a:p>
            <a:pPr marL="800100" lvl="1" indent="-342900">
              <a:buFont typeface="Arial" panose="020B0604020202020204" pitchFamily="34" charset="0"/>
              <a:buChar char="•"/>
            </a:pPr>
            <a:r>
              <a:rPr lang="en-US" sz="1600" dirty="0" smtClean="0"/>
              <a:t>Any technique on single temporal sequence</a:t>
            </a:r>
          </a:p>
          <a:p>
            <a:pPr marL="342900" indent="-342900">
              <a:buFont typeface="Arial" panose="020B0604020202020204" pitchFamily="34" charset="0"/>
              <a:buChar char="•"/>
            </a:pPr>
            <a:r>
              <a:rPr lang="en-US" sz="1600" dirty="0" smtClean="0"/>
              <a:t>Neill: if you go with point OD / Parallel Monitoring, your point needs to be VERY interesting</a:t>
            </a:r>
          </a:p>
          <a:p>
            <a:pPr lvl="1"/>
            <a:r>
              <a:rPr lang="en-US" sz="1600" dirty="0" smtClean="0">
                <a:sym typeface="Wingdings" panose="05000000000000000000" pitchFamily="2" charset="2"/>
              </a:rPr>
              <a:t> but it is maybe our case // topology techniques only takes the most striking points with no comparison to any baseline</a:t>
            </a:r>
            <a:endParaRPr lang="en-US" sz="1600" dirty="0"/>
          </a:p>
        </p:txBody>
      </p:sp>
      <p:sp>
        <p:nvSpPr>
          <p:cNvPr id="2" name="Rectangle 1"/>
          <p:cNvSpPr/>
          <p:nvPr/>
        </p:nvSpPr>
        <p:spPr>
          <a:xfrm>
            <a:off x="8789962" y="188043"/>
            <a:ext cx="3060879" cy="72230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8555102" y="1810359"/>
            <a:ext cx="3530600" cy="9652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Stick to region OD? Use some Point OD? Point with different grid sizes? PCA exclusively point</a:t>
            </a:r>
            <a:endParaRPr lang="en-US" sz="1600" b="1" dirty="0"/>
          </a:p>
        </p:txBody>
      </p:sp>
      <p:sp>
        <p:nvSpPr>
          <p:cNvPr id="8" name="Rectangle 7"/>
          <p:cNvSpPr/>
          <p:nvPr/>
        </p:nvSpPr>
        <p:spPr>
          <a:xfrm>
            <a:off x="7689940" y="3807094"/>
            <a:ext cx="4019233" cy="110196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Choose </a:t>
            </a:r>
            <a:r>
              <a:rPr lang="en-US" sz="1600" b="1" dirty="0"/>
              <a:t>a</a:t>
            </a:r>
            <a:r>
              <a:rPr lang="en-US" sz="1600" b="1" dirty="0" smtClean="0"/>
              <a:t> set of parameters for each technique or </a:t>
            </a:r>
            <a:r>
              <a:rPr lang="en-US" sz="1600" b="1" u="sng" dirty="0" smtClean="0"/>
              <a:t>explore all parameters for all techniques</a:t>
            </a:r>
            <a:r>
              <a:rPr lang="en-US" sz="1600" b="1" dirty="0" smtClean="0"/>
              <a:t>?</a:t>
            </a:r>
          </a:p>
          <a:p>
            <a:pPr algn="ctr"/>
            <a:r>
              <a:rPr lang="en-US" sz="1600" b="1" dirty="0" smtClean="0">
                <a:sym typeface="Wingdings" panose="05000000000000000000" pitchFamily="2" charset="2"/>
              </a:rPr>
              <a:t> explore to start, maybe restrict in paper</a:t>
            </a:r>
            <a:endParaRPr lang="en-US" sz="1600" b="1" dirty="0"/>
          </a:p>
        </p:txBody>
      </p:sp>
    </p:spTree>
    <p:extLst>
      <p:ext uri="{BB962C8B-B14F-4D97-AF65-F5344CB8AC3E}">
        <p14:creationId xmlns:p14="http://schemas.microsoft.com/office/powerpoint/2010/main" val="5194721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Backup </a:t>
              </a:r>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detection: a Survey - Article plan &amp; scope </a:t>
              </a:r>
            </a:p>
          </p:txBody>
        </p:sp>
      </p:grpSp>
      <p:sp>
        <p:nvSpPr>
          <p:cNvPr id="5" name="TextBox 4"/>
          <p:cNvSpPr txBox="1"/>
          <p:nvPr/>
        </p:nvSpPr>
        <p:spPr>
          <a:xfrm>
            <a:off x="491675" y="1056065"/>
            <a:ext cx="4956088" cy="5293757"/>
          </a:xfrm>
          <a:prstGeom prst="rect">
            <a:avLst/>
          </a:prstGeom>
          <a:noFill/>
        </p:spPr>
        <p:txBody>
          <a:bodyPr wrap="square" rtlCol="0">
            <a:spAutoFit/>
          </a:bodyPr>
          <a:lstStyle/>
          <a:p>
            <a:pPr marL="342900" indent="-342900">
              <a:buAutoNum type="arabicPeriod"/>
            </a:pPr>
            <a:r>
              <a:rPr lang="en-US" sz="1300" b="1" dirty="0" smtClean="0"/>
              <a:t>Introduction</a:t>
            </a:r>
          </a:p>
          <a:p>
            <a:pPr marL="857250" lvl="1" indent="-400050">
              <a:buFont typeface="+mj-lt"/>
              <a:buAutoNum type="romanLcPeriod"/>
            </a:pPr>
            <a:r>
              <a:rPr lang="en-US" sz="1300" dirty="0" smtClean="0"/>
              <a:t>What are anomalies?</a:t>
            </a:r>
          </a:p>
          <a:p>
            <a:pPr marL="857250" lvl="1" indent="-400050">
              <a:buFont typeface="+mj-lt"/>
              <a:buAutoNum type="romanLcPeriod"/>
            </a:pPr>
            <a:r>
              <a:rPr lang="en-US" sz="1300" dirty="0" smtClean="0"/>
              <a:t>Challenges</a:t>
            </a:r>
          </a:p>
          <a:p>
            <a:pPr marL="857250" lvl="1" indent="-400050">
              <a:buFont typeface="+mj-lt"/>
              <a:buAutoNum type="romanLcPeriod"/>
            </a:pPr>
            <a:r>
              <a:rPr lang="en-US" sz="1300" dirty="0" smtClean="0"/>
              <a:t>Related work</a:t>
            </a:r>
            <a:endParaRPr lang="en-US" sz="1300" dirty="0"/>
          </a:p>
          <a:p>
            <a:pPr marL="342900" indent="-342900">
              <a:buAutoNum type="arabicPeriod"/>
            </a:pPr>
            <a:r>
              <a:rPr lang="en-US" sz="1300" b="1" dirty="0" smtClean="0"/>
              <a:t>Different aspects of an anomaly detection problem</a:t>
            </a:r>
          </a:p>
          <a:p>
            <a:pPr marL="857250" lvl="1" indent="-400050">
              <a:buFont typeface="+mj-lt"/>
              <a:buAutoNum type="romanLcPeriod"/>
            </a:pPr>
            <a:r>
              <a:rPr lang="en-US" sz="1300" dirty="0" smtClean="0"/>
              <a:t>Nature of input data</a:t>
            </a:r>
          </a:p>
          <a:p>
            <a:pPr marL="857250" lvl="1" indent="-400050">
              <a:buFont typeface="+mj-lt"/>
              <a:buAutoNum type="romanLcPeriod"/>
            </a:pPr>
            <a:r>
              <a:rPr lang="en-US" sz="1300" dirty="0" smtClean="0"/>
              <a:t>Type of anomaly</a:t>
            </a:r>
          </a:p>
          <a:p>
            <a:pPr marL="1314450" lvl="2" indent="-400050">
              <a:buFont typeface="Arial" panose="020B0604020202020204" pitchFamily="34" charset="0"/>
              <a:buChar char="•"/>
            </a:pPr>
            <a:r>
              <a:rPr lang="en-US" sz="1300" dirty="0"/>
              <a:t>Point</a:t>
            </a:r>
          </a:p>
          <a:p>
            <a:pPr marL="1314450" lvl="2" indent="-400050">
              <a:buFont typeface="Arial" panose="020B0604020202020204" pitchFamily="34" charset="0"/>
              <a:buChar char="•"/>
            </a:pPr>
            <a:r>
              <a:rPr lang="en-US" sz="1300" dirty="0"/>
              <a:t>Contextual</a:t>
            </a:r>
          </a:p>
          <a:p>
            <a:pPr marL="1314450" lvl="2" indent="-400050">
              <a:buFont typeface="Arial" panose="020B0604020202020204" pitchFamily="34" charset="0"/>
              <a:buChar char="•"/>
            </a:pPr>
            <a:r>
              <a:rPr lang="en-US" sz="1300" dirty="0"/>
              <a:t>Collective</a:t>
            </a:r>
          </a:p>
          <a:p>
            <a:pPr marL="857250" lvl="1" indent="-400050">
              <a:buFont typeface="+mj-lt"/>
              <a:buAutoNum type="romanLcPeriod"/>
            </a:pPr>
            <a:r>
              <a:rPr lang="en-US" sz="1300" dirty="0" smtClean="0"/>
              <a:t>Data labels</a:t>
            </a:r>
          </a:p>
          <a:p>
            <a:pPr marL="1314450" lvl="2" indent="-400050">
              <a:buFont typeface="Arial" panose="020B0604020202020204" pitchFamily="34" charset="0"/>
              <a:buChar char="•"/>
            </a:pPr>
            <a:r>
              <a:rPr lang="en-US" sz="1300" dirty="0" smtClean="0"/>
              <a:t>Supervised</a:t>
            </a:r>
          </a:p>
          <a:p>
            <a:pPr marL="1314450" lvl="2" indent="-400050">
              <a:buFont typeface="Arial" panose="020B0604020202020204" pitchFamily="34" charset="0"/>
              <a:buChar char="•"/>
            </a:pPr>
            <a:r>
              <a:rPr lang="en-US" sz="1300" dirty="0" smtClean="0"/>
              <a:t>Semisupervised</a:t>
            </a:r>
          </a:p>
          <a:p>
            <a:pPr marL="1314450" lvl="2" indent="-400050">
              <a:buFont typeface="Arial" panose="020B0604020202020204" pitchFamily="34" charset="0"/>
              <a:buChar char="•"/>
            </a:pPr>
            <a:r>
              <a:rPr lang="en-US" sz="1300" dirty="0" smtClean="0"/>
              <a:t>Unsupervised</a:t>
            </a:r>
          </a:p>
          <a:p>
            <a:pPr marL="857250" lvl="1" indent="-400050">
              <a:buFont typeface="+mj-lt"/>
              <a:buAutoNum type="romanLcPeriod"/>
            </a:pPr>
            <a:r>
              <a:rPr lang="en-US" sz="1300" dirty="0" smtClean="0"/>
              <a:t>Output of anomaly detection</a:t>
            </a:r>
          </a:p>
          <a:p>
            <a:pPr marL="1314450" lvl="2" indent="-400050">
              <a:buFont typeface="Arial" panose="020B0604020202020204" pitchFamily="34" charset="0"/>
              <a:buChar char="•"/>
            </a:pPr>
            <a:r>
              <a:rPr lang="en-US" sz="1300" dirty="0" smtClean="0"/>
              <a:t>Scores</a:t>
            </a:r>
          </a:p>
          <a:p>
            <a:pPr marL="1314450" lvl="2" indent="-400050">
              <a:buFont typeface="Arial" panose="020B0604020202020204" pitchFamily="34" charset="0"/>
              <a:buChar char="•"/>
            </a:pPr>
            <a:r>
              <a:rPr lang="en-US" sz="1300" dirty="0" smtClean="0"/>
              <a:t>Labels</a:t>
            </a:r>
          </a:p>
          <a:p>
            <a:pPr marL="342900" indent="-342900">
              <a:buAutoNum type="arabicPeriod"/>
            </a:pPr>
            <a:r>
              <a:rPr lang="en-US" sz="1300" b="1" dirty="0" smtClean="0"/>
              <a:t>Applications of AD</a:t>
            </a:r>
          </a:p>
          <a:p>
            <a:pPr marL="857250" lvl="1" indent="-400050">
              <a:buFont typeface="+mj-lt"/>
              <a:buAutoNum type="romanLcPeriod"/>
            </a:pPr>
            <a:r>
              <a:rPr lang="en-US" sz="1300" dirty="0" smtClean="0"/>
              <a:t>…</a:t>
            </a:r>
          </a:p>
          <a:p>
            <a:pPr marL="857250" lvl="1" indent="-400050">
              <a:buFont typeface="+mj-lt"/>
              <a:buAutoNum type="romanLcPeriod"/>
            </a:pPr>
            <a:r>
              <a:rPr lang="en-US" sz="1300" dirty="0" smtClean="0"/>
              <a:t>Medical &amp; Healthcare</a:t>
            </a:r>
          </a:p>
          <a:p>
            <a:pPr marL="1314450" lvl="2" indent="-400050">
              <a:buFont typeface="Arial" panose="020B0604020202020204" pitchFamily="34" charset="0"/>
              <a:buChar char="•"/>
            </a:pPr>
            <a:r>
              <a:rPr lang="en-US" sz="1300" dirty="0" smtClean="0"/>
              <a:t>Disease outbreak: Wong 2003, Lin 2005</a:t>
            </a:r>
          </a:p>
          <a:p>
            <a:pPr marL="857250" lvl="1" indent="-400050">
              <a:buFont typeface="+mj-lt"/>
              <a:buAutoNum type="romanLcPeriod"/>
            </a:pPr>
            <a:r>
              <a:rPr lang="en-US" sz="1300" dirty="0" smtClean="0"/>
              <a:t>Sensor networks</a:t>
            </a:r>
          </a:p>
          <a:p>
            <a:pPr marL="857250" lvl="1" indent="-400050">
              <a:buFont typeface="+mj-lt"/>
              <a:buAutoNum type="romanLcPeriod"/>
            </a:pPr>
            <a:r>
              <a:rPr lang="en-US" sz="1300" dirty="0" smtClean="0"/>
              <a:t>Other</a:t>
            </a:r>
          </a:p>
          <a:p>
            <a:pPr marL="1314450" lvl="2" indent="-400050">
              <a:buFont typeface="Arial" panose="020B0604020202020204" pitchFamily="34" charset="0"/>
              <a:buChar char="•"/>
            </a:pPr>
            <a:r>
              <a:rPr lang="en-US" sz="1300" dirty="0" smtClean="0"/>
              <a:t>traffic monitoring </a:t>
            </a:r>
            <a:r>
              <a:rPr lang="en-US" sz="1300" dirty="0" err="1" smtClean="0"/>
              <a:t>Shekhar</a:t>
            </a:r>
            <a:r>
              <a:rPr lang="en-US" sz="1300" dirty="0" smtClean="0"/>
              <a:t> 2001</a:t>
            </a:r>
          </a:p>
          <a:p>
            <a:pPr marL="1314450" lvl="2" indent="-400050">
              <a:buFont typeface="Arial" panose="020B0604020202020204" pitchFamily="34" charset="0"/>
              <a:buChar char="•"/>
            </a:pPr>
            <a:r>
              <a:rPr lang="en-US" sz="1300" dirty="0" smtClean="0"/>
              <a:t>ecosystem disturbance Blender 97, Kou 06, Sun &amp; Chawla 04</a:t>
            </a:r>
            <a:endParaRPr lang="en-US" sz="1300" dirty="0"/>
          </a:p>
        </p:txBody>
      </p:sp>
      <p:grpSp>
        <p:nvGrpSpPr>
          <p:cNvPr id="4" name="Group 3"/>
          <p:cNvGrpSpPr/>
          <p:nvPr/>
        </p:nvGrpSpPr>
        <p:grpSpPr>
          <a:xfrm>
            <a:off x="5903955" y="991670"/>
            <a:ext cx="6133498" cy="6140142"/>
            <a:chOff x="5903955" y="1056065"/>
            <a:chExt cx="6133498" cy="6140142"/>
          </a:xfrm>
        </p:grpSpPr>
        <p:sp>
          <p:nvSpPr>
            <p:cNvPr id="6" name="TextBox 5"/>
            <p:cNvSpPr txBox="1"/>
            <p:nvPr/>
          </p:nvSpPr>
          <p:spPr>
            <a:xfrm>
              <a:off x="5903955" y="1056065"/>
              <a:ext cx="4956088" cy="6140142"/>
            </a:xfrm>
            <a:prstGeom prst="rect">
              <a:avLst/>
            </a:prstGeom>
            <a:noFill/>
          </p:spPr>
          <p:txBody>
            <a:bodyPr wrap="square" rtlCol="0">
              <a:spAutoFit/>
            </a:bodyPr>
            <a:lstStyle/>
            <a:p>
              <a:r>
                <a:rPr lang="en-US" sz="1300" b="1" dirty="0" smtClean="0"/>
                <a:t>4.     Classification-based</a:t>
              </a:r>
            </a:p>
            <a:p>
              <a:pPr marL="857250" lvl="1" indent="-400050">
                <a:buFont typeface="+mj-lt"/>
                <a:buAutoNum type="romanLcPeriod"/>
              </a:pPr>
              <a:r>
                <a:rPr lang="en-US" sz="1300" dirty="0" smtClean="0"/>
                <a:t>Bayesian Networks</a:t>
              </a:r>
            </a:p>
            <a:p>
              <a:pPr marL="857250" lvl="1" indent="-400050">
                <a:buFont typeface="+mj-lt"/>
                <a:buAutoNum type="romanLcPeriod"/>
              </a:pPr>
              <a:r>
                <a:rPr lang="en-US" sz="1300" dirty="0" smtClean="0"/>
                <a:t>Neural Networks</a:t>
              </a:r>
            </a:p>
            <a:p>
              <a:pPr marL="857250" lvl="1" indent="-400050">
                <a:buFont typeface="+mj-lt"/>
                <a:buAutoNum type="romanLcPeriod"/>
              </a:pPr>
              <a:r>
                <a:rPr lang="en-US" sz="1300" dirty="0" smtClean="0"/>
                <a:t>Support Vector Machines</a:t>
              </a:r>
            </a:p>
            <a:p>
              <a:pPr marL="857250" lvl="1" indent="-400050">
                <a:buFont typeface="+mj-lt"/>
                <a:buAutoNum type="romanLcPeriod"/>
              </a:pPr>
              <a:r>
                <a:rPr lang="en-US" sz="1300" dirty="0" smtClean="0"/>
                <a:t>Rule</a:t>
              </a:r>
            </a:p>
            <a:p>
              <a:pPr marL="342900" indent="-342900">
                <a:buAutoNum type="arabicPeriod" startAt="5"/>
              </a:pPr>
              <a:r>
                <a:rPr lang="en-US" sz="1300" b="1" dirty="0" smtClean="0"/>
                <a:t>Nearest-Neighbors</a:t>
              </a:r>
            </a:p>
            <a:p>
              <a:pPr marL="857250" lvl="1" indent="-400050">
                <a:buAutoNum type="romanLcPeriod"/>
              </a:pPr>
              <a:r>
                <a:rPr lang="en-US" sz="1300" dirty="0" smtClean="0"/>
                <a:t>Distance to k-</a:t>
              </a:r>
              <a:r>
                <a:rPr lang="en-US" sz="1300" dirty="0" err="1" smtClean="0"/>
                <a:t>th</a:t>
              </a:r>
              <a:r>
                <a:rPr lang="en-US" sz="1300" dirty="0" smtClean="0"/>
                <a:t> </a:t>
              </a:r>
              <a:r>
                <a:rPr lang="en-US" sz="1300" dirty="0" err="1" smtClean="0"/>
                <a:t>nn</a:t>
              </a:r>
              <a:endParaRPr lang="en-US" sz="1300" dirty="0" smtClean="0"/>
            </a:p>
            <a:p>
              <a:pPr marL="857250" lvl="1" indent="-400050">
                <a:buAutoNum type="romanLcPeriod"/>
              </a:pPr>
              <a:r>
                <a:rPr lang="en-US" sz="1300" dirty="0" smtClean="0"/>
                <a:t>Relative density</a:t>
              </a:r>
            </a:p>
            <a:p>
              <a:pPr marL="342900" indent="-342900">
                <a:buAutoNum type="arabicPeriod" startAt="5"/>
              </a:pPr>
              <a:r>
                <a:rPr lang="en-US" sz="1300" b="1" dirty="0" smtClean="0"/>
                <a:t>Clustering</a:t>
              </a:r>
            </a:p>
            <a:p>
              <a:pPr marL="857250" lvl="1" indent="-400050">
                <a:buAutoNum type="romanLcPeriod"/>
              </a:pPr>
              <a:r>
                <a:rPr lang="en-US" sz="1300" dirty="0" smtClean="0"/>
                <a:t>Distinction between KNN &amp; Clustering</a:t>
              </a:r>
            </a:p>
            <a:p>
              <a:pPr marL="342900" indent="-342900">
                <a:buAutoNum type="arabicPeriod" startAt="5"/>
              </a:pPr>
              <a:r>
                <a:rPr lang="en-US" sz="1300" b="1" dirty="0" smtClean="0"/>
                <a:t>Statistical</a:t>
              </a:r>
            </a:p>
            <a:p>
              <a:pPr marL="857250" lvl="1" indent="-400050">
                <a:buAutoNum type="romanLcPeriod"/>
              </a:pPr>
              <a:r>
                <a:rPr lang="en-US" sz="1300" dirty="0" smtClean="0"/>
                <a:t>Parametric</a:t>
              </a:r>
            </a:p>
            <a:p>
              <a:pPr marL="1314450" lvl="2" indent="-400050">
                <a:buFont typeface="Arial" panose="020B0604020202020204" pitchFamily="34" charset="0"/>
                <a:buChar char="•"/>
              </a:pPr>
              <a:r>
                <a:rPr lang="en-US" sz="1300" dirty="0" smtClean="0"/>
                <a:t>Gaussian</a:t>
              </a:r>
            </a:p>
            <a:p>
              <a:pPr marL="1314450" lvl="2" indent="-400050">
                <a:buFont typeface="Arial" panose="020B0604020202020204" pitchFamily="34" charset="0"/>
                <a:buChar char="•"/>
              </a:pPr>
              <a:r>
                <a:rPr lang="en-US" sz="1300" dirty="0" smtClean="0"/>
                <a:t>Regression</a:t>
              </a:r>
            </a:p>
            <a:p>
              <a:pPr marL="1314450" lvl="2" indent="-400050">
                <a:buFont typeface="Arial" panose="020B0604020202020204" pitchFamily="34" charset="0"/>
                <a:buChar char="•"/>
              </a:pPr>
              <a:r>
                <a:rPr lang="en-US" sz="1300" dirty="0" smtClean="0"/>
                <a:t>Mixture of parametric distributions</a:t>
              </a:r>
            </a:p>
            <a:p>
              <a:pPr marL="1314450" lvl="2" indent="-400050">
                <a:buFont typeface="Arial" panose="020B0604020202020204" pitchFamily="34" charset="0"/>
                <a:buChar char="•"/>
              </a:pPr>
              <a:r>
                <a:rPr lang="en-US" sz="1300" dirty="0" smtClean="0"/>
                <a:t>(Poisson missing)</a:t>
              </a:r>
            </a:p>
            <a:p>
              <a:pPr marL="857250" lvl="1" indent="-400050">
                <a:buAutoNum type="romanLcPeriod"/>
              </a:pPr>
              <a:r>
                <a:rPr lang="en-US" sz="1300" dirty="0" smtClean="0"/>
                <a:t>Non-parametric</a:t>
              </a:r>
            </a:p>
            <a:p>
              <a:pPr marL="1314450" lvl="2" indent="-400050">
                <a:buFont typeface="Arial" panose="020B0604020202020204" pitchFamily="34" charset="0"/>
                <a:buChar char="•"/>
              </a:pPr>
              <a:r>
                <a:rPr lang="en-US" sz="1300" dirty="0" smtClean="0"/>
                <a:t>Histograms</a:t>
              </a:r>
            </a:p>
            <a:p>
              <a:pPr marL="1314450" lvl="2" indent="-400050">
                <a:buFont typeface="Arial" panose="020B0604020202020204" pitchFamily="34" charset="0"/>
                <a:buChar char="•"/>
              </a:pPr>
              <a:r>
                <a:rPr lang="en-US" sz="1300" dirty="0" smtClean="0"/>
                <a:t>Kernel function</a:t>
              </a:r>
            </a:p>
            <a:p>
              <a:pPr marL="342900" indent="-342900">
                <a:buAutoNum type="arabicPeriod" startAt="5"/>
              </a:pPr>
              <a:r>
                <a:rPr lang="en-US" sz="1300" b="1" dirty="0" smtClean="0"/>
                <a:t>Information theoretic</a:t>
              </a:r>
            </a:p>
            <a:p>
              <a:pPr marL="342900" indent="-342900">
                <a:buAutoNum type="arabicPeriod" startAt="5"/>
              </a:pPr>
              <a:r>
                <a:rPr lang="en-US" sz="1300" b="1" dirty="0" smtClean="0"/>
                <a:t>Spectral</a:t>
              </a:r>
            </a:p>
            <a:p>
              <a:pPr marL="342900" indent="-342900">
                <a:buAutoNum type="arabicPeriod" startAt="10"/>
              </a:pPr>
              <a:r>
                <a:rPr lang="en-US" sz="1300" b="1" dirty="0" smtClean="0"/>
                <a:t>Handling contextual anomalies</a:t>
              </a:r>
            </a:p>
            <a:p>
              <a:pPr marL="857250" lvl="1" indent="-400050">
                <a:buAutoNum type="romanLcPeriod"/>
              </a:pPr>
              <a:r>
                <a:rPr lang="en-US" sz="1300" dirty="0" smtClean="0"/>
                <a:t>Contexts</a:t>
              </a:r>
            </a:p>
            <a:p>
              <a:pPr marL="1314450" lvl="2" indent="-400050">
                <a:buFont typeface="Arial" panose="020B0604020202020204" pitchFamily="34" charset="0"/>
                <a:buChar char="•"/>
              </a:pPr>
              <a:r>
                <a:rPr lang="en-US" sz="1300" dirty="0" smtClean="0"/>
                <a:t>Spatial</a:t>
              </a:r>
            </a:p>
            <a:p>
              <a:pPr marL="1314450" lvl="2" indent="-400050">
                <a:buFont typeface="Arial" panose="020B0604020202020204" pitchFamily="34" charset="0"/>
                <a:buChar char="•"/>
              </a:pPr>
              <a:r>
                <a:rPr lang="en-US" sz="1300" dirty="0" smtClean="0"/>
                <a:t>Graphs</a:t>
              </a:r>
            </a:p>
            <a:p>
              <a:pPr marL="857250" lvl="1" indent="-400050">
                <a:buAutoNum type="romanLcPeriod"/>
              </a:pPr>
              <a:r>
                <a:rPr lang="en-US" sz="1300" dirty="0" smtClean="0"/>
                <a:t>Reduction to point anomaly detection</a:t>
              </a:r>
            </a:p>
            <a:p>
              <a:pPr marL="857250" lvl="1" indent="-400050">
                <a:buAutoNum type="romanLcPeriod"/>
              </a:pPr>
              <a:r>
                <a:rPr lang="en-US" sz="1300" dirty="0" smtClean="0"/>
                <a:t>Utilizing the structure in data</a:t>
              </a:r>
            </a:p>
            <a:p>
              <a:pPr marL="342900" indent="-342900">
                <a:buAutoNum type="arabicPeriod" startAt="10"/>
              </a:pPr>
              <a:r>
                <a:rPr lang="en-US" sz="1300" b="1" dirty="0" smtClean="0"/>
                <a:t>Relatives strengths and weaknesses of techniques</a:t>
              </a:r>
            </a:p>
            <a:p>
              <a:pPr marL="342900" indent="-342900">
                <a:buAutoNum type="arabicPeriod" startAt="10"/>
              </a:pPr>
              <a:r>
                <a:rPr lang="en-US" sz="1300" b="1" dirty="0" smtClean="0"/>
                <a:t>Conclusion and next steps</a:t>
              </a:r>
            </a:p>
            <a:p>
              <a:pPr marL="857250" lvl="1" indent="-400050">
                <a:buAutoNum type="romanLcPeriod"/>
              </a:pPr>
              <a:endParaRPr lang="en-US" sz="1600" b="1" dirty="0"/>
            </a:p>
          </p:txBody>
        </p:sp>
        <p:sp>
          <p:nvSpPr>
            <p:cNvPr id="2" name="Right Brace 1"/>
            <p:cNvSpPr/>
            <p:nvPr/>
          </p:nvSpPr>
          <p:spPr>
            <a:xfrm>
              <a:off x="10122794" y="1171978"/>
              <a:ext cx="218941" cy="3966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0341735" y="2862937"/>
              <a:ext cx="1695718" cy="492443"/>
            </a:xfrm>
            <a:prstGeom prst="rect">
              <a:avLst/>
            </a:prstGeom>
            <a:noFill/>
          </p:spPr>
          <p:txBody>
            <a:bodyPr wrap="square" rtlCol="0">
              <a:spAutoFit/>
            </a:bodyPr>
            <a:lstStyle/>
            <a:p>
              <a:pPr algn="ctr"/>
              <a:r>
                <a:rPr lang="en-US" sz="1300" i="1" dirty="0" smtClean="0"/>
                <a:t>Focus on point anomalies</a:t>
              </a:r>
              <a:endParaRPr lang="en-US" sz="1300" i="1" dirty="0"/>
            </a:p>
          </p:txBody>
        </p:sp>
      </p:grpSp>
    </p:spTree>
    <p:extLst>
      <p:ext uri="{BB962C8B-B14F-4D97-AF65-F5344CB8AC3E}">
        <p14:creationId xmlns:p14="http://schemas.microsoft.com/office/powerpoint/2010/main" val="2645443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Applications of AD – Relevant applications</a:t>
              </a:r>
            </a:p>
          </p:txBody>
        </p:sp>
      </p:grpSp>
      <p:sp>
        <p:nvSpPr>
          <p:cNvPr id="2" name="TextBox 1"/>
          <p:cNvSpPr txBox="1"/>
          <p:nvPr/>
        </p:nvSpPr>
        <p:spPr>
          <a:xfrm>
            <a:off x="769256" y="1306286"/>
            <a:ext cx="11103429" cy="3416320"/>
          </a:xfrm>
          <a:prstGeom prst="rect">
            <a:avLst/>
          </a:prstGeom>
          <a:noFill/>
        </p:spPr>
        <p:txBody>
          <a:bodyPr wrap="square" rtlCol="0">
            <a:spAutoFit/>
          </a:bodyPr>
          <a:lstStyle/>
          <a:p>
            <a:r>
              <a:rPr lang="en-US" b="1" dirty="0" smtClean="0"/>
              <a:t>Disease outbreak</a:t>
            </a:r>
            <a:r>
              <a:rPr lang="en-US" dirty="0" smtClean="0"/>
              <a:t> </a:t>
            </a:r>
            <a:r>
              <a:rPr lang="en-US" b="1" i="1" dirty="0">
                <a:sym typeface="Wingdings" panose="05000000000000000000" pitchFamily="2" charset="2"/>
              </a:rPr>
              <a:t> </a:t>
            </a:r>
            <a:r>
              <a:rPr lang="en-US" b="1" dirty="0">
                <a:sym typeface="Wingdings" panose="05000000000000000000" pitchFamily="2" charset="2"/>
              </a:rPr>
              <a:t>Objective: label all anomalies as such, false alarm is less </a:t>
            </a:r>
            <a:r>
              <a:rPr lang="en-US" b="1" dirty="0" smtClean="0">
                <a:sym typeface="Wingdings" panose="05000000000000000000" pitchFamily="2" charset="2"/>
              </a:rPr>
              <a:t>important</a:t>
            </a:r>
          </a:p>
          <a:p>
            <a:pPr marL="285750" indent="-285750">
              <a:buFont typeface="Arial" panose="020B0604020202020204" pitchFamily="34" charset="0"/>
              <a:buChar char="•"/>
            </a:pPr>
            <a:r>
              <a:rPr lang="en-US" dirty="0" smtClean="0">
                <a:sym typeface="Wingdings" panose="05000000000000000000" pitchFamily="2" charset="2"/>
              </a:rPr>
              <a:t>Wong 2002 – Rule-based AD  P1</a:t>
            </a:r>
          </a:p>
          <a:p>
            <a:pPr marL="285750" indent="-285750">
              <a:buFont typeface="Arial" panose="020B0604020202020204" pitchFamily="34" charset="0"/>
              <a:buChar char="•"/>
            </a:pPr>
            <a:r>
              <a:rPr lang="en-US" dirty="0" smtClean="0">
                <a:sym typeface="Wingdings" panose="05000000000000000000" pitchFamily="2" charset="2"/>
              </a:rPr>
              <a:t>Wong 2003 – Bayesian Networks based AD  P1</a:t>
            </a:r>
          </a:p>
          <a:p>
            <a:pPr marL="285750" indent="-285750">
              <a:buFont typeface="Arial" panose="020B0604020202020204" pitchFamily="34" charset="0"/>
              <a:buChar char="•"/>
            </a:pPr>
            <a:r>
              <a:rPr lang="en-US" dirty="0" smtClean="0">
                <a:sym typeface="Wingdings" panose="05000000000000000000" pitchFamily="2" charset="2"/>
              </a:rPr>
              <a:t>Neill, </a:t>
            </a:r>
            <a:r>
              <a:rPr lang="en-US" dirty="0" err="1" smtClean="0">
                <a:sym typeface="Wingdings" panose="05000000000000000000" pitchFamily="2" charset="2"/>
              </a:rPr>
              <a:t>Kulldorff</a:t>
            </a:r>
            <a:endParaRPr lang="en-US" dirty="0" smtClean="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r>
              <a:rPr lang="en-US" b="1" dirty="0" smtClean="0">
                <a:sym typeface="Wingdings" panose="05000000000000000000" pitchFamily="2" charset="2"/>
              </a:rPr>
              <a:t>Sensor networks  </a:t>
            </a:r>
            <a:r>
              <a:rPr lang="en-US" b="1" i="1" dirty="0">
                <a:sym typeface="Wingdings" panose="05000000000000000000" pitchFamily="2" charset="2"/>
              </a:rPr>
              <a:t>Challenges makes sensor network AD specific, but often space-time </a:t>
            </a:r>
            <a:r>
              <a:rPr lang="en-US" b="1" i="1" dirty="0" smtClean="0">
                <a:sym typeface="Wingdings" panose="05000000000000000000" pitchFamily="2" charset="2"/>
              </a:rPr>
              <a:t>configuration  P2</a:t>
            </a:r>
            <a:endParaRPr lang="en-US" b="1" i="1" dirty="0">
              <a:sym typeface="Wingdings" panose="05000000000000000000" pitchFamily="2" charset="2"/>
            </a:endParaRPr>
          </a:p>
          <a:p>
            <a:pPr marL="742950" lvl="1" indent="-285750">
              <a:buFont typeface="Arial" panose="020B0604020202020204" pitchFamily="34" charset="0"/>
              <a:buChar char="•"/>
            </a:pPr>
            <a:r>
              <a:rPr lang="en-US" dirty="0" smtClean="0">
                <a:sym typeface="Wingdings" panose="05000000000000000000" pitchFamily="2" charset="2"/>
              </a:rPr>
              <a:t>Distinguish anomaly from sensor malfunctioning</a:t>
            </a:r>
            <a:endParaRPr lang="en-US" dirty="0">
              <a:sym typeface="Wingdings" panose="05000000000000000000" pitchFamily="2" charset="2"/>
            </a:endParaRPr>
          </a:p>
          <a:p>
            <a:pPr marL="742950" lvl="1" indent="-285750">
              <a:buFont typeface="Arial" panose="020B0604020202020204" pitchFamily="34" charset="0"/>
              <a:buChar char="•"/>
            </a:pPr>
            <a:r>
              <a:rPr lang="en-US" dirty="0" smtClean="0">
                <a:sym typeface="Wingdings" panose="05000000000000000000" pitchFamily="2" charset="2"/>
              </a:rPr>
              <a:t>Streaming mode  often need online and lightweight AD</a:t>
            </a:r>
          </a:p>
          <a:p>
            <a:pPr marL="742950" lvl="1" indent="-285750">
              <a:buFont typeface="Arial" panose="020B0604020202020204" pitchFamily="34" charset="0"/>
              <a:buChar char="•"/>
            </a:pPr>
            <a:r>
              <a:rPr lang="en-US" dirty="0" smtClean="0">
                <a:sym typeface="Wingdings" panose="05000000000000000000" pitchFamily="2" charset="2"/>
              </a:rPr>
              <a:t>Distributed data mining</a:t>
            </a:r>
          </a:p>
          <a:p>
            <a:pPr marL="742950" lvl="1" indent="-285750">
              <a:buFont typeface="Arial" panose="020B0604020202020204" pitchFamily="34" charset="0"/>
              <a:buChar char="•"/>
            </a:pPr>
            <a:r>
              <a:rPr lang="en-US" b="1" dirty="0" smtClean="0">
                <a:sym typeface="Wingdings" panose="05000000000000000000" pitchFamily="2" charset="2"/>
              </a:rPr>
              <a:t>Resource constraints</a:t>
            </a:r>
          </a:p>
          <a:p>
            <a:endParaRPr lang="en-US" dirty="0">
              <a:sym typeface="Wingdings" panose="05000000000000000000" pitchFamily="2" charset="2"/>
            </a:endParaRPr>
          </a:p>
          <a:p>
            <a:r>
              <a:rPr lang="en-US" b="1" dirty="0" smtClean="0">
                <a:sym typeface="Wingdings" panose="05000000000000000000" pitchFamily="2" charset="2"/>
              </a:rPr>
              <a:t>Ecology / Climate</a:t>
            </a:r>
            <a:endParaRPr lang="en-US" b="1" dirty="0"/>
          </a:p>
        </p:txBody>
      </p:sp>
    </p:spTree>
    <p:extLst>
      <p:ext uri="{BB962C8B-B14F-4D97-AF65-F5344CB8AC3E}">
        <p14:creationId xmlns:p14="http://schemas.microsoft.com/office/powerpoint/2010/main" val="309159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708" y="2004475"/>
            <a:ext cx="11787292" cy="4616648"/>
          </a:xfrm>
          <a:prstGeom prst="rect">
            <a:avLst/>
          </a:prstGeom>
          <a:noFill/>
        </p:spPr>
        <p:txBody>
          <a:bodyPr wrap="square" rtlCol="0">
            <a:spAutoFit/>
          </a:bodyPr>
          <a:lstStyle/>
          <a:p>
            <a:r>
              <a:rPr lang="en-US" sz="1400" b="1" dirty="0"/>
              <a:t>Two Categories</a:t>
            </a:r>
            <a:endParaRPr lang="en-US" sz="1400" dirty="0"/>
          </a:p>
          <a:p>
            <a:pPr marL="285750" indent="-285750">
              <a:buFont typeface="Arial" panose="020B0604020202020204" pitchFamily="34" charset="0"/>
              <a:buChar char="•"/>
            </a:pPr>
            <a:r>
              <a:rPr lang="en-US" sz="1400" dirty="0"/>
              <a:t>Multi-class</a:t>
            </a:r>
          </a:p>
          <a:p>
            <a:pPr marL="285750" indent="-285750">
              <a:buFont typeface="Arial" panose="020B0604020202020204" pitchFamily="34" charset="0"/>
              <a:buChar char="•"/>
            </a:pPr>
            <a:r>
              <a:rPr lang="en-US" sz="1400" dirty="0"/>
              <a:t>One-class</a:t>
            </a:r>
          </a:p>
          <a:p>
            <a:endParaRPr lang="en-US" sz="1400" dirty="0" smtClean="0"/>
          </a:p>
          <a:p>
            <a:r>
              <a:rPr lang="en-US" sz="1400" b="1" dirty="0" smtClean="0"/>
              <a:t>Categories</a:t>
            </a:r>
            <a:endParaRPr lang="en-US" sz="1400" dirty="0" smtClean="0"/>
          </a:p>
          <a:p>
            <a:pPr marL="285750" indent="-285750">
              <a:buFont typeface="Arial" panose="020B0604020202020204" pitchFamily="34" charset="0"/>
              <a:buChar char="•"/>
            </a:pPr>
            <a:r>
              <a:rPr lang="en-US" sz="1400" dirty="0" smtClean="0"/>
              <a:t>Neural network</a:t>
            </a:r>
          </a:p>
          <a:p>
            <a:pPr marL="285750" indent="-285750">
              <a:buFont typeface="Arial" panose="020B0604020202020204" pitchFamily="34" charset="0"/>
              <a:buChar char="•"/>
            </a:pPr>
            <a:r>
              <a:rPr lang="en-US" sz="1400" dirty="0" smtClean="0"/>
              <a:t>Bayesian Network </a:t>
            </a:r>
            <a:r>
              <a:rPr lang="en-US" sz="1400" dirty="0" smtClean="0">
                <a:sym typeface="Wingdings" panose="05000000000000000000" pitchFamily="2" charset="2"/>
              </a:rPr>
              <a:t> Multiclass</a:t>
            </a:r>
          </a:p>
          <a:p>
            <a:pPr marL="742950" lvl="1" indent="-285750">
              <a:buFont typeface="Arial" panose="020B0604020202020204" pitchFamily="34" charset="0"/>
              <a:buChar char="•"/>
            </a:pPr>
            <a:r>
              <a:rPr lang="en-US" sz="1400" dirty="0" smtClean="0">
                <a:sym typeface="Wingdings" panose="05000000000000000000" pitchFamily="2" charset="2"/>
              </a:rPr>
              <a:t>Assumption: independence between attributes</a:t>
            </a:r>
          </a:p>
          <a:p>
            <a:pPr marL="742950" lvl="1" indent="-285750">
              <a:buFont typeface="Arial" panose="020B0604020202020204" pitchFamily="34" charset="0"/>
              <a:buChar char="•"/>
            </a:pPr>
            <a:r>
              <a:rPr lang="en-US" sz="1400" dirty="0" smtClean="0">
                <a:sym typeface="Wingdings" panose="05000000000000000000" pitchFamily="2" charset="2"/>
              </a:rPr>
              <a:t>Naïve Bayes network for univariate categorical data</a:t>
            </a:r>
          </a:p>
          <a:p>
            <a:pPr marL="742950" lvl="1" indent="-285750">
              <a:buFont typeface="Arial" panose="020B0604020202020204" pitchFamily="34" charset="0"/>
              <a:buChar char="•"/>
            </a:pPr>
            <a:r>
              <a:rPr lang="en-US" sz="1400" dirty="0" smtClean="0">
                <a:sym typeface="Wingdings" panose="05000000000000000000" pitchFamily="2" charset="2"/>
              </a:rPr>
              <a:t>Need train data set</a:t>
            </a:r>
          </a:p>
          <a:p>
            <a:pPr marL="742950" lvl="1" indent="-285750">
              <a:buFont typeface="Arial" panose="020B0604020202020204" pitchFamily="34" charset="0"/>
              <a:buChar char="•"/>
            </a:pPr>
            <a:r>
              <a:rPr lang="en-US" sz="1400" dirty="0" smtClean="0">
                <a:sym typeface="Wingdings" panose="05000000000000000000" pitchFamily="2" charset="2"/>
              </a:rPr>
              <a:t>Wong 2003 outbreak disease</a:t>
            </a:r>
            <a:endParaRPr lang="en-US" sz="1400" dirty="0" smtClean="0"/>
          </a:p>
          <a:p>
            <a:pPr marL="285750" indent="-285750">
              <a:buFont typeface="Arial" panose="020B0604020202020204" pitchFamily="34" charset="0"/>
              <a:buChar char="•"/>
            </a:pPr>
            <a:r>
              <a:rPr lang="en-US" sz="1400" dirty="0" smtClean="0"/>
              <a:t>SVM: one-class</a:t>
            </a:r>
          </a:p>
          <a:p>
            <a:pPr marL="742950" lvl="1" indent="-285750">
              <a:buFont typeface="Arial" panose="020B0604020202020204" pitchFamily="34" charset="0"/>
              <a:buChar char="•"/>
            </a:pPr>
            <a:r>
              <a:rPr lang="en-US" sz="1400" dirty="0" smtClean="0"/>
              <a:t>used for AD in </a:t>
            </a:r>
            <a:r>
              <a:rPr lang="en-US" sz="1400" b="1" i="1" dirty="0" smtClean="0"/>
              <a:t>temporal sequence</a:t>
            </a:r>
            <a:r>
              <a:rPr lang="en-US" sz="1400" dirty="0" smtClean="0"/>
              <a:t>: Ma Perkins 2003a, 2003b </a:t>
            </a:r>
            <a:r>
              <a:rPr lang="en-US" sz="1400" dirty="0" smtClean="0">
                <a:sym typeface="Wingdings" panose="05000000000000000000" pitchFamily="2" charset="2"/>
              </a:rPr>
              <a:t> </a:t>
            </a:r>
            <a:r>
              <a:rPr lang="en-US" sz="1400" b="1" i="1" dirty="0" err="1" smtClean="0">
                <a:sym typeface="Wingdings" panose="05000000000000000000" pitchFamily="2" charset="2"/>
              </a:rPr>
              <a:t>tbc</a:t>
            </a:r>
            <a:endParaRPr lang="en-US" sz="1400" b="1" i="1" dirty="0" smtClean="0"/>
          </a:p>
          <a:p>
            <a:pPr marL="285750" indent="-285750">
              <a:buFont typeface="Arial" panose="020B0604020202020204" pitchFamily="34" charset="0"/>
              <a:buChar char="•"/>
            </a:pPr>
            <a:r>
              <a:rPr lang="en-US" sz="1400" dirty="0" smtClean="0"/>
              <a:t>Rule-Based: multi or one-class</a:t>
            </a:r>
          </a:p>
          <a:p>
            <a:pPr marL="742950" lvl="1" indent="-285750">
              <a:buFont typeface="Arial" panose="020B0604020202020204" pitchFamily="34" charset="0"/>
              <a:buChar char="•"/>
            </a:pPr>
            <a:r>
              <a:rPr lang="en-US" sz="1400" dirty="0" smtClean="0"/>
              <a:t>Learns rules that capture the normal behavior of system, other instances </a:t>
            </a:r>
            <a:r>
              <a:rPr lang="en-US" sz="1400" dirty="0" smtClean="0">
                <a:sym typeface="Wingdings" panose="05000000000000000000" pitchFamily="2" charset="2"/>
              </a:rPr>
              <a:t> outlier</a:t>
            </a:r>
          </a:p>
          <a:p>
            <a:pPr marL="742950" lvl="1" indent="-285750">
              <a:buFont typeface="Arial" panose="020B0604020202020204" pitchFamily="34" charset="0"/>
              <a:buChar char="•"/>
            </a:pPr>
            <a:r>
              <a:rPr lang="en-US" sz="1400" dirty="0" smtClean="0">
                <a:sym typeface="Wingdings" panose="05000000000000000000" pitchFamily="2" charset="2"/>
              </a:rPr>
              <a:t>Uses rule learning algorithm: RIPPER, decision trees…</a:t>
            </a:r>
          </a:p>
          <a:p>
            <a:pPr marL="742950" lvl="1" indent="-285750">
              <a:buFont typeface="Arial" panose="020B0604020202020204" pitchFamily="34" charset="0"/>
              <a:buChar char="•"/>
            </a:pPr>
            <a:r>
              <a:rPr lang="en-US" sz="1400" dirty="0" smtClean="0">
                <a:sym typeface="Wingdings" panose="05000000000000000000" pitchFamily="2" charset="2"/>
              </a:rPr>
              <a:t>Variant: associated rule mining  mostly for categorical datasets</a:t>
            </a:r>
          </a:p>
          <a:p>
            <a:pPr marL="742950" lvl="1" indent="-285750">
              <a:buFont typeface="Arial" panose="020B0604020202020204" pitchFamily="34" charset="0"/>
              <a:buChar char="•"/>
            </a:pPr>
            <a:r>
              <a:rPr lang="en-US" sz="1400" dirty="0" smtClean="0">
                <a:sym typeface="Wingdings" panose="05000000000000000000" pitchFamily="2" charset="2"/>
              </a:rPr>
              <a:t>Wong 2002  </a:t>
            </a:r>
            <a:r>
              <a:rPr lang="en-US" sz="1400" dirty="0" err="1" smtClean="0">
                <a:sym typeface="Wingdings" panose="05000000000000000000" pitchFamily="2" charset="2"/>
              </a:rPr>
              <a:t>tbc</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Cons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Output a label, a score would be easier to manipulate  can be corrected sometimes</a:t>
            </a:r>
            <a:endParaRPr lang="en-US" sz="1400" b="1" i="1" dirty="0">
              <a:sym typeface="Wingdings" panose="05000000000000000000" pitchFamily="2" charset="2"/>
            </a:endParaRPr>
          </a:p>
        </p:txBody>
      </p:sp>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Classification based AD</a:t>
              </a:r>
            </a:p>
          </p:txBody>
        </p:sp>
      </p:grpSp>
      <p:sp>
        <p:nvSpPr>
          <p:cNvPr id="2" name="TextBox 1"/>
          <p:cNvSpPr txBox="1"/>
          <p:nvPr/>
        </p:nvSpPr>
        <p:spPr>
          <a:xfrm>
            <a:off x="362862" y="1277257"/>
            <a:ext cx="11205023" cy="338554"/>
          </a:xfrm>
          <a:prstGeom prst="rect">
            <a:avLst/>
          </a:prstGeom>
          <a:noFill/>
        </p:spPr>
        <p:txBody>
          <a:bodyPr wrap="square" rtlCol="0">
            <a:spAutoFit/>
          </a:bodyPr>
          <a:lstStyle/>
          <a:p>
            <a:r>
              <a:rPr lang="en-US" sz="1600" b="1" dirty="0" smtClean="0"/>
              <a:t>Assumption</a:t>
            </a:r>
            <a:r>
              <a:rPr lang="en-US" sz="1600" dirty="0" smtClean="0"/>
              <a:t>: a classifier that can distinguish between normal and anomalous classes can be learned in the given feature space</a:t>
            </a: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r="996"/>
          <a:stretch/>
        </p:blipFill>
        <p:spPr>
          <a:xfrm>
            <a:off x="4978398" y="1668835"/>
            <a:ext cx="7213601" cy="2731324"/>
          </a:xfrm>
          <a:prstGeom prst="rect">
            <a:avLst/>
          </a:prstGeom>
        </p:spPr>
      </p:pic>
      <p:sp>
        <p:nvSpPr>
          <p:cNvPr id="6" name="Rectangle 5"/>
          <p:cNvSpPr/>
          <p:nvPr/>
        </p:nvSpPr>
        <p:spPr>
          <a:xfrm>
            <a:off x="696686" y="3309257"/>
            <a:ext cx="4281712" cy="108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56092" y="4093029"/>
            <a:ext cx="1536824" cy="307777"/>
          </a:xfrm>
          <a:prstGeom prst="rect">
            <a:avLst/>
          </a:prstGeom>
          <a:noFill/>
          <a:ln>
            <a:solidFill>
              <a:srgbClr val="FF0000"/>
            </a:solidFill>
          </a:ln>
        </p:spPr>
        <p:txBody>
          <a:bodyPr wrap="square" rtlCol="0">
            <a:spAutoFit/>
          </a:bodyPr>
          <a:lstStyle/>
          <a:p>
            <a:r>
              <a:rPr lang="en-US" sz="1400" dirty="0" smtClean="0"/>
              <a:t>Only one relevant</a:t>
            </a:r>
            <a:endParaRPr lang="en-US" sz="1400" dirty="0"/>
          </a:p>
        </p:txBody>
      </p:sp>
      <p:sp>
        <p:nvSpPr>
          <p:cNvPr id="3" name="Rectangle 2"/>
          <p:cNvSpPr/>
          <p:nvPr/>
        </p:nvSpPr>
        <p:spPr>
          <a:xfrm>
            <a:off x="696686" y="4397830"/>
            <a:ext cx="6694714" cy="15457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5376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Nearest-Neighbors based</a:t>
              </a:r>
            </a:p>
          </p:txBody>
        </p:sp>
      </p:grpSp>
      <p:sp>
        <p:nvSpPr>
          <p:cNvPr id="2" name="TextBox 1"/>
          <p:cNvSpPr txBox="1"/>
          <p:nvPr/>
        </p:nvSpPr>
        <p:spPr>
          <a:xfrm>
            <a:off x="769256" y="1306286"/>
            <a:ext cx="11103429" cy="5047536"/>
          </a:xfrm>
          <a:prstGeom prst="rect">
            <a:avLst/>
          </a:prstGeom>
          <a:noFill/>
        </p:spPr>
        <p:txBody>
          <a:bodyPr wrap="square" rtlCol="0">
            <a:spAutoFit/>
          </a:bodyPr>
          <a:lstStyle/>
          <a:p>
            <a:r>
              <a:rPr lang="en-US" sz="1400" b="1" dirty="0" smtClean="0"/>
              <a:t>Assumption</a:t>
            </a:r>
            <a:r>
              <a:rPr lang="en-US" sz="1400" dirty="0" smtClean="0"/>
              <a:t> </a:t>
            </a:r>
          </a:p>
          <a:p>
            <a:pPr marL="285750" indent="-285750">
              <a:buFont typeface="Arial" panose="020B0604020202020204" pitchFamily="34" charset="0"/>
              <a:buChar char="•"/>
            </a:pPr>
            <a:r>
              <a:rPr lang="en-US" sz="1400" dirty="0" smtClean="0"/>
              <a:t>Normal data instances occur in dense neighborhoods, anomalies occur far from their closest neighbors </a:t>
            </a:r>
            <a:r>
              <a:rPr lang="en-US" sz="1400" dirty="0" smtClean="0">
                <a:sym typeface="Wingdings" panose="05000000000000000000" pitchFamily="2" charset="2"/>
              </a:rPr>
              <a:t> </a:t>
            </a:r>
            <a:r>
              <a:rPr lang="en-US" sz="1400" b="1" i="1" dirty="0" smtClean="0">
                <a:sym typeface="Wingdings" panose="05000000000000000000" pitchFamily="2" charset="2"/>
              </a:rPr>
              <a:t>Can be extended for too high densities?</a:t>
            </a:r>
            <a:endParaRPr lang="en-US" sz="1400" dirty="0" smtClean="0"/>
          </a:p>
          <a:p>
            <a:pPr marL="285750" indent="-285750">
              <a:buFont typeface="Arial" panose="020B0604020202020204" pitchFamily="34" charset="0"/>
              <a:buChar char="•"/>
            </a:pPr>
            <a:r>
              <a:rPr lang="en-US" sz="1400" dirty="0" smtClean="0"/>
              <a:t>Needs distance or similarity measure</a:t>
            </a:r>
          </a:p>
          <a:p>
            <a:pPr marL="285750" indent="-285750">
              <a:buFont typeface="Arial" panose="020B0604020202020204" pitchFamily="34" charset="0"/>
              <a:buChar char="•"/>
            </a:pPr>
            <a:endParaRPr lang="en-US" sz="1400" dirty="0" smtClean="0"/>
          </a:p>
          <a:p>
            <a:r>
              <a:rPr lang="en-US" sz="1400" b="1" dirty="0" smtClean="0"/>
              <a:t>Category 1: Use distance of instance to k-</a:t>
            </a:r>
            <a:r>
              <a:rPr lang="en-US" sz="1400" b="1" dirty="0" err="1" smtClean="0"/>
              <a:t>th</a:t>
            </a:r>
            <a:r>
              <a:rPr lang="en-US" sz="1400" b="1" dirty="0" smtClean="0"/>
              <a:t> nearest neighbor </a:t>
            </a:r>
          </a:p>
          <a:p>
            <a:pPr marL="285750" indent="-285750">
              <a:buFont typeface="Arial" panose="020B0604020202020204" pitchFamily="34" charset="0"/>
              <a:buChar char="•"/>
            </a:pPr>
            <a:r>
              <a:rPr lang="en-US" sz="1400" dirty="0" smtClean="0"/>
              <a:t>Radius of nearest neighbors</a:t>
            </a:r>
          </a:p>
          <a:p>
            <a:pPr marL="285750" indent="-285750">
              <a:buFont typeface="Arial" panose="020B0604020202020204" pitchFamily="34" charset="0"/>
              <a:buChar char="•"/>
            </a:pPr>
            <a:r>
              <a:rPr lang="en-US" sz="1400" dirty="0" smtClean="0"/>
              <a:t>Can be used for 2-D datasets </a:t>
            </a:r>
            <a:r>
              <a:rPr lang="en-US" sz="1400" dirty="0" smtClean="0">
                <a:sym typeface="Wingdings" panose="05000000000000000000" pitchFamily="2" charset="2"/>
              </a:rPr>
              <a:t> space-time AD?</a:t>
            </a:r>
            <a:endParaRPr lang="en-US" sz="1400" dirty="0" smtClean="0"/>
          </a:p>
          <a:p>
            <a:endParaRPr lang="en-US" sz="1400" dirty="0" smtClean="0"/>
          </a:p>
          <a:p>
            <a:r>
              <a:rPr lang="en-US" sz="1400" b="1" dirty="0" smtClean="0"/>
              <a:t>Category 2:  “</a:t>
            </a:r>
            <a:r>
              <a:rPr lang="en-US" sz="1400" b="1" u="sng" dirty="0" smtClean="0"/>
              <a:t>density-based</a:t>
            </a:r>
            <a:r>
              <a:rPr lang="en-US" sz="1400" b="1" dirty="0" smtClean="0"/>
              <a:t>” techniques</a:t>
            </a:r>
          </a:p>
          <a:p>
            <a:pPr marL="285750" indent="-285750">
              <a:buFont typeface="Arial" panose="020B0604020202020204" pitchFamily="34" charset="0"/>
              <a:buChar char="•"/>
            </a:pPr>
            <a:r>
              <a:rPr lang="en-US" sz="1400" dirty="0" smtClean="0"/>
              <a:t>Low density </a:t>
            </a:r>
            <a:r>
              <a:rPr lang="en-US" sz="1400" dirty="0" smtClean="0">
                <a:sym typeface="Wingdings" panose="05000000000000000000" pitchFamily="2" charset="2"/>
              </a:rPr>
              <a:t> abnormal</a:t>
            </a:r>
          </a:p>
          <a:p>
            <a:pPr marL="285750" indent="-285750">
              <a:buFont typeface="Arial" panose="020B0604020202020204" pitchFamily="34" charset="0"/>
              <a:buChar char="•"/>
            </a:pPr>
            <a:r>
              <a:rPr lang="en-US" sz="1400" dirty="0" smtClean="0">
                <a:sym typeface="Wingdings" panose="05000000000000000000" pitchFamily="2" charset="2"/>
              </a:rPr>
              <a:t>Adapted if region of diverse densities: Local Outlier Factor</a:t>
            </a:r>
          </a:p>
          <a:p>
            <a:pPr lvl="1"/>
            <a:r>
              <a:rPr lang="en-US" sz="1400" dirty="0" smtClean="0">
                <a:sym typeface="Wingdings" panose="05000000000000000000" pitchFamily="2" charset="2"/>
              </a:rPr>
              <a:t> Sun &amp; Chawla 2004, 2006: spatial anomalies in climate data</a:t>
            </a:r>
            <a:endParaRPr lang="en-US" sz="1400" dirty="0" smtClean="0"/>
          </a:p>
          <a:p>
            <a:endParaRPr lang="en-US" sz="1400" b="1" dirty="0" smtClean="0"/>
          </a:p>
          <a:p>
            <a:r>
              <a:rPr lang="en-US" sz="1400" b="1" dirty="0" smtClean="0"/>
              <a:t>Application</a:t>
            </a:r>
            <a:endParaRPr lang="en-US" sz="1400" dirty="0" smtClean="0"/>
          </a:p>
          <a:p>
            <a:pPr marL="285750" indent="-285750">
              <a:buFont typeface="Arial" panose="020B0604020202020204" pitchFamily="34" charset="0"/>
              <a:buChar char="•"/>
            </a:pPr>
            <a:r>
              <a:rPr lang="en-US" sz="1400" dirty="0" smtClean="0"/>
              <a:t>Initially for continuous attributes</a:t>
            </a:r>
          </a:p>
          <a:p>
            <a:pPr marL="285750" indent="-285750">
              <a:buFont typeface="Arial" panose="020B0604020202020204" pitchFamily="34" charset="0"/>
              <a:buChar char="•"/>
            </a:pPr>
            <a:endParaRPr lang="en-US" sz="1400" dirty="0" smtClean="0"/>
          </a:p>
          <a:p>
            <a:r>
              <a:rPr lang="en-US" sz="1400" b="1" dirty="0" smtClean="0"/>
              <a:t>Main pros</a:t>
            </a:r>
          </a:p>
          <a:p>
            <a:pPr marL="285750" indent="-285750">
              <a:buFont typeface="Arial" panose="020B0604020202020204" pitchFamily="34" charset="0"/>
              <a:buChar char="•"/>
            </a:pPr>
            <a:r>
              <a:rPr lang="en-US" sz="1400" dirty="0" smtClean="0"/>
              <a:t>Unsupervised / </a:t>
            </a:r>
            <a:r>
              <a:rPr lang="en-US" sz="1400" dirty="0" err="1" smtClean="0"/>
              <a:t>semisupervised</a:t>
            </a:r>
            <a:r>
              <a:rPr lang="en-US" sz="1400" dirty="0" smtClean="0"/>
              <a:t>, no assumption</a:t>
            </a:r>
          </a:p>
          <a:p>
            <a:pPr marL="285750" indent="-285750">
              <a:buFont typeface="Arial" panose="020B0604020202020204" pitchFamily="34" charset="0"/>
              <a:buChar char="•"/>
            </a:pPr>
            <a:r>
              <a:rPr lang="en-US" sz="1400" dirty="0" smtClean="0"/>
              <a:t>Easily adaptable</a:t>
            </a:r>
          </a:p>
          <a:p>
            <a:pPr marL="285750" indent="-285750">
              <a:buFont typeface="Arial" panose="020B0604020202020204" pitchFamily="34" charset="0"/>
              <a:buChar char="•"/>
            </a:pPr>
            <a:endParaRPr lang="en-US" sz="1400" dirty="0" smtClean="0"/>
          </a:p>
          <a:p>
            <a:r>
              <a:rPr lang="en-US" sz="1400" b="1" dirty="0" smtClean="0"/>
              <a:t>Main cons</a:t>
            </a:r>
          </a:p>
          <a:p>
            <a:pPr marL="285750" indent="-285750">
              <a:buFont typeface="Arial" panose="020B0604020202020204" pitchFamily="34" charset="0"/>
              <a:buChar char="•"/>
            </a:pPr>
            <a:r>
              <a:rPr lang="en-US" sz="1400" dirty="0" smtClean="0"/>
              <a:t>Computation O(n^2), but more efficient techniques exist to compute </a:t>
            </a:r>
            <a:r>
              <a:rPr lang="en-US" sz="1400" dirty="0" err="1" smtClean="0"/>
              <a:t>knn</a:t>
            </a:r>
            <a:endParaRPr lang="en-US" sz="1400" dirty="0" smtClean="0"/>
          </a:p>
          <a:p>
            <a:pPr marL="285750" indent="-285750">
              <a:buFont typeface="Arial" panose="020B0604020202020204" pitchFamily="34" charset="0"/>
              <a:buChar char="•"/>
            </a:pPr>
            <a:r>
              <a:rPr lang="en-US" sz="1400" dirty="0" smtClean="0"/>
              <a:t>…</a:t>
            </a:r>
          </a:p>
        </p:txBody>
      </p:sp>
      <p:sp>
        <p:nvSpPr>
          <p:cNvPr id="3" name="Rectangle 2"/>
          <p:cNvSpPr/>
          <p:nvPr/>
        </p:nvSpPr>
        <p:spPr>
          <a:xfrm>
            <a:off x="1248229" y="3672114"/>
            <a:ext cx="4731657" cy="275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0400" y="3483719"/>
            <a:ext cx="4034973" cy="3188435"/>
          </a:xfrm>
          <a:prstGeom prst="rect">
            <a:avLst/>
          </a:prstGeom>
        </p:spPr>
      </p:pic>
    </p:spTree>
    <p:extLst>
      <p:ext uri="{BB962C8B-B14F-4D97-AF65-F5344CB8AC3E}">
        <p14:creationId xmlns:p14="http://schemas.microsoft.com/office/powerpoint/2010/main" val="3955213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Clustering based AD</a:t>
              </a:r>
            </a:p>
          </p:txBody>
        </p:sp>
      </p:grpSp>
      <p:sp>
        <p:nvSpPr>
          <p:cNvPr id="2" name="TextBox 1"/>
          <p:cNvSpPr txBox="1"/>
          <p:nvPr/>
        </p:nvSpPr>
        <p:spPr>
          <a:xfrm>
            <a:off x="769256" y="1306286"/>
            <a:ext cx="11103429" cy="3970318"/>
          </a:xfrm>
          <a:prstGeom prst="rect">
            <a:avLst/>
          </a:prstGeom>
          <a:noFill/>
        </p:spPr>
        <p:txBody>
          <a:bodyPr wrap="square" rtlCol="0">
            <a:spAutoFit/>
          </a:bodyPr>
          <a:lstStyle/>
          <a:p>
            <a:r>
              <a:rPr lang="en-US" b="1" dirty="0" smtClean="0"/>
              <a:t>Cat1 assumption</a:t>
            </a:r>
            <a:r>
              <a:rPr lang="en-US" dirty="0" smtClean="0"/>
              <a:t>: normal data instances belong to a cluster in the data, while anomalies do not belong to any cluster</a:t>
            </a:r>
          </a:p>
          <a:p>
            <a:endParaRPr lang="en-US" b="1" dirty="0" smtClean="0"/>
          </a:p>
          <a:p>
            <a:r>
              <a:rPr lang="en-US" b="1" dirty="0" smtClean="0"/>
              <a:t>Cat2 assumption: </a:t>
            </a:r>
            <a:r>
              <a:rPr lang="en-US" dirty="0" smtClean="0"/>
              <a:t>normal instances lie close to their closest cluster centroid, while anomalies are far away from it</a:t>
            </a:r>
          </a:p>
          <a:p>
            <a:endParaRPr lang="en-US" b="1" dirty="0"/>
          </a:p>
          <a:p>
            <a:r>
              <a:rPr lang="en-US" b="1" dirty="0" smtClean="0"/>
              <a:t>Cat3 assumption:</a:t>
            </a:r>
            <a:r>
              <a:rPr lang="en-US" dirty="0" smtClean="0"/>
              <a:t> normal instances belong to large and dense cluster, while anomalies either belong to small or sparse cluster</a:t>
            </a:r>
          </a:p>
          <a:p>
            <a:endParaRPr lang="en-US" b="1" dirty="0"/>
          </a:p>
          <a:p>
            <a:r>
              <a:rPr lang="en-US" b="1" dirty="0" smtClean="0"/>
              <a:t>Pros</a:t>
            </a:r>
            <a:endParaRPr lang="en-US" dirty="0" smtClean="0"/>
          </a:p>
          <a:p>
            <a:pPr marL="285750" indent="-285750">
              <a:buFont typeface="Arial" panose="020B0604020202020204" pitchFamily="34" charset="0"/>
              <a:buChar char="•"/>
            </a:pPr>
            <a:r>
              <a:rPr lang="en-US" dirty="0" smtClean="0"/>
              <a:t>Unsupervised / </a:t>
            </a:r>
            <a:r>
              <a:rPr lang="en-US" dirty="0" err="1" smtClean="0"/>
              <a:t>semisupervised</a:t>
            </a:r>
            <a:endParaRPr lang="en-US" dirty="0" smtClean="0"/>
          </a:p>
          <a:p>
            <a:pPr marL="285750" indent="-285750">
              <a:buFont typeface="Arial" panose="020B0604020202020204" pitchFamily="34" charset="0"/>
              <a:buChar char="•"/>
            </a:pPr>
            <a:r>
              <a:rPr lang="en-US" dirty="0" smtClean="0"/>
              <a:t>Easily adaptable</a:t>
            </a:r>
          </a:p>
          <a:p>
            <a:endParaRPr lang="en-US" dirty="0"/>
          </a:p>
          <a:p>
            <a:r>
              <a:rPr lang="en-US" b="1" dirty="0" smtClean="0"/>
              <a:t>Cons</a:t>
            </a:r>
            <a:endParaRPr lang="en-US" dirty="0" smtClean="0"/>
          </a:p>
          <a:p>
            <a:pPr marL="285750" indent="-285750">
              <a:buFont typeface="Arial" panose="020B0604020202020204" pitchFamily="34" charset="0"/>
              <a:buChar char="•"/>
            </a:pPr>
            <a:r>
              <a:rPr lang="en-US" dirty="0" smtClean="0"/>
              <a:t>Some techniques find anomalies as by product </a:t>
            </a:r>
            <a:r>
              <a:rPr lang="en-US" dirty="0" smtClean="0">
                <a:sym typeface="Wingdings" panose="05000000000000000000" pitchFamily="2" charset="2"/>
              </a:rPr>
              <a:t> not optimized for AD</a:t>
            </a:r>
          </a:p>
          <a:p>
            <a:pPr marL="285750" indent="-285750">
              <a:buFont typeface="Arial" panose="020B0604020202020204" pitchFamily="34" charset="0"/>
              <a:buChar char="•"/>
            </a:pPr>
            <a:r>
              <a:rPr lang="en-US" dirty="0" smtClean="0">
                <a:sym typeface="Wingdings" panose="05000000000000000000" pitchFamily="2" charset="2"/>
              </a:rPr>
              <a:t>Anomalies may be assigned to big and dense clusters  undetectable</a:t>
            </a:r>
            <a:endParaRPr lang="en-US" b="1" dirty="0"/>
          </a:p>
        </p:txBody>
      </p:sp>
    </p:spTree>
    <p:extLst>
      <p:ext uri="{BB962C8B-B14F-4D97-AF65-F5344CB8AC3E}">
        <p14:creationId xmlns:p14="http://schemas.microsoft.com/office/powerpoint/2010/main" val="182740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Statistical AD 1</a:t>
              </a:r>
            </a:p>
          </p:txBody>
        </p:sp>
      </p:grpSp>
      <p:sp>
        <p:nvSpPr>
          <p:cNvPr id="2" name="TextBox 1"/>
          <p:cNvSpPr txBox="1"/>
          <p:nvPr/>
        </p:nvSpPr>
        <p:spPr>
          <a:xfrm>
            <a:off x="1741714" y="1399979"/>
            <a:ext cx="9853390" cy="2554545"/>
          </a:xfrm>
          <a:prstGeom prst="rect">
            <a:avLst/>
          </a:prstGeom>
          <a:noFill/>
        </p:spPr>
        <p:txBody>
          <a:bodyPr wrap="square" rtlCol="0">
            <a:spAutoFit/>
          </a:bodyPr>
          <a:lstStyle/>
          <a:p>
            <a:r>
              <a:rPr lang="en-US" sz="1600" b="1" dirty="0" smtClean="0"/>
              <a:t>Principle </a:t>
            </a:r>
            <a:r>
              <a:rPr lang="en-US" sz="1600" b="1" dirty="0" smtClean="0">
                <a:sym typeface="Wingdings" panose="05000000000000000000" pitchFamily="2" charset="2"/>
              </a:rPr>
              <a:t> </a:t>
            </a:r>
            <a:r>
              <a:rPr lang="en-US" sz="1600" dirty="0">
                <a:latin typeface="Calibri" panose="020F0502020204030204" pitchFamily="34" charset="0"/>
                <a:sym typeface="Wingdings" panose="05000000000000000000" pitchFamily="2" charset="2"/>
              </a:rPr>
              <a:t>“An anomaly is an observation which is suspected of being partially or wholly irrelevant because it is not generated by the stochastic model </a:t>
            </a:r>
            <a:r>
              <a:rPr lang="en-US" sz="1600" dirty="0" smtClean="0">
                <a:latin typeface="Calibri" panose="020F0502020204030204" pitchFamily="34" charset="0"/>
                <a:sym typeface="Wingdings" panose="05000000000000000000" pitchFamily="2" charset="2"/>
              </a:rPr>
              <a:t>assumed” </a:t>
            </a:r>
            <a:r>
              <a:rPr lang="en-US" sz="1600" dirty="0" err="1" smtClean="0">
                <a:sym typeface="Wingdings" panose="05000000000000000000" pitchFamily="2" charset="2"/>
              </a:rPr>
              <a:t>Guttman</a:t>
            </a:r>
            <a:r>
              <a:rPr lang="en-US" sz="1600" dirty="0" smtClean="0">
                <a:sym typeface="Wingdings" panose="05000000000000000000" pitchFamily="2" charset="2"/>
              </a:rPr>
              <a:t> 1960  Taking into account statistical significance in AD</a:t>
            </a:r>
          </a:p>
          <a:p>
            <a:endParaRPr lang="en-US" sz="1600" b="1" dirty="0">
              <a:sym typeface="Wingdings" panose="05000000000000000000" pitchFamily="2" charset="2"/>
            </a:endParaRPr>
          </a:p>
          <a:p>
            <a:r>
              <a:rPr lang="en-US" sz="1600" b="1" dirty="0" smtClean="0">
                <a:sym typeface="Wingdings" panose="05000000000000000000" pitchFamily="2" charset="2"/>
              </a:rPr>
              <a:t>Assumption</a:t>
            </a:r>
            <a:r>
              <a:rPr lang="en-US" sz="1600" dirty="0" smtClean="0">
                <a:sym typeface="Wingdings" panose="05000000000000000000" pitchFamily="2" charset="2"/>
              </a:rPr>
              <a:t>: Normal instances ~ high probability of model / anomalies ~ low probability </a:t>
            </a:r>
          </a:p>
          <a:p>
            <a:pPr marL="742950" lvl="1" indent="-285750">
              <a:buFont typeface="Arial" panose="020B0604020202020204" pitchFamily="34" charset="0"/>
              <a:buChar char="•"/>
            </a:pPr>
            <a:r>
              <a:rPr lang="en-US" sz="1600" dirty="0" smtClean="0">
                <a:sym typeface="Wingdings" panose="05000000000000000000" pitchFamily="2" charset="2"/>
              </a:rPr>
              <a:t>Fit a statistical model for normal behavior by estimation  </a:t>
            </a:r>
            <a:r>
              <a:rPr lang="en-US" sz="1600" b="1" i="1" u="sng" dirty="0" smtClean="0">
                <a:sym typeface="Wingdings" panose="05000000000000000000" pitchFamily="2" charset="2"/>
              </a:rPr>
              <a:t>will define the type of anomaly you will detect</a:t>
            </a:r>
            <a:endParaRPr lang="en-US" sz="1600" u="sng" dirty="0" smtClean="0">
              <a:sym typeface="Wingdings" panose="05000000000000000000" pitchFamily="2" charset="2"/>
            </a:endParaRPr>
          </a:p>
          <a:p>
            <a:pPr marL="742950" lvl="1" indent="-285750">
              <a:buFont typeface="Arial" panose="020B0604020202020204" pitchFamily="34" charset="0"/>
              <a:buChar char="•"/>
            </a:pPr>
            <a:r>
              <a:rPr lang="en-US" sz="1600" dirty="0" smtClean="0">
                <a:sym typeface="Wingdings" panose="05000000000000000000" pitchFamily="2" charset="2"/>
              </a:rPr>
              <a:t>Statistical inference to detect if observed data is normal or not  </a:t>
            </a:r>
            <a:r>
              <a:rPr lang="en-US" sz="1600" b="1" i="1" dirty="0" smtClean="0">
                <a:sym typeface="Wingdings" panose="05000000000000000000" pitchFamily="2" charset="2"/>
              </a:rPr>
              <a:t>measure how significant is your anomaly</a:t>
            </a:r>
            <a:endParaRPr lang="en-US" sz="1600" dirty="0" smtClean="0">
              <a:sym typeface="Wingdings" panose="05000000000000000000" pitchFamily="2" charset="2"/>
            </a:endParaRPr>
          </a:p>
          <a:p>
            <a:endParaRPr lang="en-US" sz="1600" dirty="0">
              <a:sym typeface="Wingdings" panose="05000000000000000000" pitchFamily="2" charset="2"/>
            </a:endParaRPr>
          </a:p>
          <a:p>
            <a:r>
              <a:rPr lang="en-US" sz="1600" b="1" dirty="0" smtClean="0">
                <a:sym typeface="Wingdings" panose="05000000000000000000" pitchFamily="2" charset="2"/>
              </a:rPr>
              <a:t>Parametric </a:t>
            </a:r>
            <a:r>
              <a:rPr lang="en-US" sz="1600" dirty="0" smtClean="0">
                <a:sym typeface="Wingdings" panose="05000000000000000000" pitchFamily="2" charset="2"/>
              </a:rPr>
              <a:t> </a:t>
            </a:r>
            <a:r>
              <a:rPr lang="en-US" sz="1600" dirty="0" err="1" smtClean="0">
                <a:sym typeface="Wingdings" panose="05000000000000000000" pitchFamily="2" charset="2"/>
              </a:rPr>
              <a:t>Eskin</a:t>
            </a:r>
            <a:r>
              <a:rPr lang="en-US" sz="1600" dirty="0" smtClean="0">
                <a:sym typeface="Wingdings" panose="05000000000000000000" pitchFamily="2" charset="2"/>
              </a:rPr>
              <a:t> 2000</a:t>
            </a:r>
          </a:p>
          <a:p>
            <a:pPr marL="857250" lvl="1" indent="-400050">
              <a:buFont typeface="+mj-lt"/>
              <a:buAutoNum type="romanLcPeriod"/>
            </a:pPr>
            <a:r>
              <a:rPr lang="en-US" sz="1600" dirty="0" smtClean="0">
                <a:sym typeface="Wingdings" panose="05000000000000000000" pitchFamily="2" charset="2"/>
              </a:rPr>
              <a:t>Anomalousness function = inverse of likelihood function of fitted model</a:t>
            </a:r>
          </a:p>
          <a:p>
            <a:pPr marL="857250" lvl="1" indent="-400050">
              <a:buFont typeface="+mj-lt"/>
              <a:buAutoNum type="romanLcPeriod"/>
            </a:pPr>
            <a:r>
              <a:rPr lang="en-US" sz="1600" dirty="0" smtClean="0">
                <a:sym typeface="Wingdings" panose="05000000000000000000" pitchFamily="2" charset="2"/>
              </a:rPr>
              <a:t>Use discordancy test of H0 = {instance generated by fitted model}  </a:t>
            </a:r>
            <a:r>
              <a:rPr lang="en-US" sz="1600" dirty="0" err="1" smtClean="0">
                <a:sym typeface="Wingdings" panose="05000000000000000000" pitchFamily="2" charset="2"/>
              </a:rPr>
              <a:t>Kulldorff</a:t>
            </a:r>
            <a:r>
              <a:rPr lang="en-US" sz="1600" dirty="0" smtClean="0">
                <a:sym typeface="Wingdings" panose="05000000000000000000" pitchFamily="2" charset="2"/>
              </a:rPr>
              <a:t> / </a:t>
            </a:r>
            <a:r>
              <a:rPr lang="en-US" sz="1600" dirty="0" err="1" smtClean="0">
                <a:sym typeface="Wingdings" panose="05000000000000000000" pitchFamily="2" charset="2"/>
              </a:rPr>
              <a:t>Niell</a:t>
            </a:r>
            <a:endParaRPr lang="en-US" sz="1600" dirty="0" smtClean="0">
              <a:sym typeface="Wingdings" panose="05000000000000000000" pitchFamily="2" charset="2"/>
            </a:endParaRPr>
          </a:p>
        </p:txBody>
      </p:sp>
      <p:sp>
        <p:nvSpPr>
          <p:cNvPr id="4" name="Rectangle 3"/>
          <p:cNvSpPr/>
          <p:nvPr/>
        </p:nvSpPr>
        <p:spPr>
          <a:xfrm>
            <a:off x="188686" y="1364118"/>
            <a:ext cx="1465943" cy="259040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Common Principles</a:t>
            </a:r>
            <a:endParaRPr lang="en-US" b="1" dirty="0"/>
          </a:p>
        </p:txBody>
      </p:sp>
      <p:grpSp>
        <p:nvGrpSpPr>
          <p:cNvPr id="19" name="Group 18"/>
          <p:cNvGrpSpPr/>
          <p:nvPr/>
        </p:nvGrpSpPr>
        <p:grpSpPr>
          <a:xfrm>
            <a:off x="653144" y="4339772"/>
            <a:ext cx="5050971" cy="377373"/>
            <a:chOff x="2075543" y="3773714"/>
            <a:chExt cx="3222171" cy="377373"/>
          </a:xfrm>
        </p:grpSpPr>
        <p:sp>
          <p:nvSpPr>
            <p:cNvPr id="5" name="TextBox 4"/>
            <p:cNvSpPr txBox="1"/>
            <p:nvPr/>
          </p:nvSpPr>
          <p:spPr>
            <a:xfrm>
              <a:off x="2075543" y="3773714"/>
              <a:ext cx="3207657" cy="369332"/>
            </a:xfrm>
            <a:prstGeom prst="rect">
              <a:avLst/>
            </a:prstGeom>
            <a:noFill/>
          </p:spPr>
          <p:txBody>
            <a:bodyPr wrap="square" rtlCol="0">
              <a:spAutoFit/>
            </a:bodyPr>
            <a:lstStyle/>
            <a:p>
              <a:pPr algn="ctr"/>
              <a:r>
                <a:rPr lang="en-US" b="1" dirty="0" smtClean="0"/>
                <a:t>Pros</a:t>
              </a:r>
              <a:endParaRPr lang="en-US" b="1" dirty="0"/>
            </a:p>
          </p:txBody>
        </p:sp>
        <p:cxnSp>
          <p:nvCxnSpPr>
            <p:cNvPr id="9" name="Straight Connector 8"/>
            <p:cNvCxnSpPr/>
            <p:nvPr/>
          </p:nvCxnSpPr>
          <p:spPr>
            <a:xfrm>
              <a:off x="2075543" y="4143046"/>
              <a:ext cx="3222171" cy="804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668409" y="4339772"/>
            <a:ext cx="5050971" cy="377373"/>
            <a:chOff x="2075543" y="3773714"/>
            <a:chExt cx="3222171" cy="377373"/>
          </a:xfrm>
        </p:grpSpPr>
        <p:sp>
          <p:nvSpPr>
            <p:cNvPr id="24" name="TextBox 23"/>
            <p:cNvSpPr txBox="1"/>
            <p:nvPr/>
          </p:nvSpPr>
          <p:spPr>
            <a:xfrm>
              <a:off x="2075543" y="3773714"/>
              <a:ext cx="3207657" cy="369332"/>
            </a:xfrm>
            <a:prstGeom prst="rect">
              <a:avLst/>
            </a:prstGeom>
            <a:noFill/>
          </p:spPr>
          <p:txBody>
            <a:bodyPr wrap="square" rtlCol="0">
              <a:spAutoFit/>
            </a:bodyPr>
            <a:lstStyle/>
            <a:p>
              <a:pPr algn="ctr"/>
              <a:r>
                <a:rPr lang="en-US" b="1" dirty="0" smtClean="0"/>
                <a:t>Cons</a:t>
              </a:r>
              <a:endParaRPr lang="en-US" b="1" dirty="0"/>
            </a:p>
          </p:txBody>
        </p:sp>
        <p:cxnSp>
          <p:nvCxnSpPr>
            <p:cNvPr id="25" name="Straight Connector 24"/>
            <p:cNvCxnSpPr/>
            <p:nvPr/>
          </p:nvCxnSpPr>
          <p:spPr>
            <a:xfrm>
              <a:off x="2075543" y="4143046"/>
              <a:ext cx="3222171" cy="804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653144" y="4709104"/>
            <a:ext cx="505097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If normal statistical model true </a:t>
            </a:r>
            <a:r>
              <a:rPr lang="en-US" sz="1600" dirty="0" smtClean="0">
                <a:sym typeface="Wingdings" panose="05000000000000000000" pitchFamily="2" charset="2"/>
              </a:rPr>
              <a:t> theoretical justification of anomaly</a:t>
            </a:r>
          </a:p>
          <a:p>
            <a:pPr marL="285750" indent="-285750">
              <a:buFont typeface="Arial" panose="020B0604020202020204" pitchFamily="34" charset="0"/>
              <a:buChar char="•"/>
            </a:pP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Confidence interval may be used</a:t>
            </a:r>
          </a:p>
          <a:p>
            <a:pPr marL="285750" indent="-285750">
              <a:buFont typeface="Arial" panose="020B0604020202020204" pitchFamily="34" charset="0"/>
              <a:buChar char="•"/>
            </a:pP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If distribution estimation robust to anomalies  unsupervised</a:t>
            </a:r>
            <a:endParaRPr lang="en-US" sz="1600" dirty="0"/>
          </a:p>
        </p:txBody>
      </p:sp>
      <p:sp>
        <p:nvSpPr>
          <p:cNvPr id="27" name="TextBox 26"/>
          <p:cNvSpPr txBox="1"/>
          <p:nvPr/>
        </p:nvSpPr>
        <p:spPr>
          <a:xfrm>
            <a:off x="6645657" y="4709104"/>
            <a:ext cx="505097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Model often do not fit well real-life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May be complicated to choose the right test statistics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423331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Statistical AD 2</a:t>
              </a:r>
            </a:p>
          </p:txBody>
        </p:sp>
      </p:grpSp>
      <p:sp>
        <p:nvSpPr>
          <p:cNvPr id="15" name="Rectangle 14"/>
          <p:cNvSpPr/>
          <p:nvPr/>
        </p:nvSpPr>
        <p:spPr>
          <a:xfrm>
            <a:off x="265110" y="4189606"/>
            <a:ext cx="3835626" cy="651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Nonparametric 1 – </a:t>
            </a:r>
            <a:r>
              <a:rPr lang="en-US" b="1" dirty="0" smtClean="0"/>
              <a:t>Histogram </a:t>
            </a:r>
            <a:r>
              <a:rPr lang="en-US" b="1" dirty="0"/>
              <a:t>or </a:t>
            </a:r>
            <a:r>
              <a:rPr lang="en-US" b="1" dirty="0" smtClean="0"/>
              <a:t>Frequency </a:t>
            </a:r>
            <a:r>
              <a:rPr lang="en-US" b="1" dirty="0"/>
              <a:t>or Counting-based</a:t>
            </a:r>
            <a:endParaRPr lang="en-US" dirty="0"/>
          </a:p>
        </p:txBody>
      </p:sp>
      <p:sp>
        <p:nvSpPr>
          <p:cNvPr id="16" name="Rectangle 15"/>
          <p:cNvSpPr/>
          <p:nvPr/>
        </p:nvSpPr>
        <p:spPr>
          <a:xfrm>
            <a:off x="265110" y="4836324"/>
            <a:ext cx="3835626" cy="15968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solidFill>
                  <a:prstClr val="black"/>
                </a:solidFill>
              </a:rPr>
              <a:t>Basic method for univariate data</a:t>
            </a:r>
          </a:p>
          <a:p>
            <a:pPr marL="228600" indent="-228600">
              <a:buFont typeface="+mj-lt"/>
              <a:buAutoNum type="arabicPeriod"/>
            </a:pPr>
            <a:r>
              <a:rPr lang="en-US" sz="1400" dirty="0">
                <a:solidFill>
                  <a:prstClr val="black"/>
                </a:solidFill>
              </a:rPr>
              <a:t>Build histograms with training data</a:t>
            </a:r>
          </a:p>
          <a:p>
            <a:pPr marL="228600" indent="-228600">
              <a:buFont typeface="+mj-lt"/>
              <a:buAutoNum type="arabicPeriod"/>
            </a:pPr>
            <a:r>
              <a:rPr lang="en-US" sz="1400" dirty="0">
                <a:solidFill>
                  <a:prstClr val="black"/>
                </a:solidFill>
              </a:rPr>
              <a:t>Compare instance to the histogram – anomalousness score ~ frequency</a:t>
            </a:r>
          </a:p>
          <a:p>
            <a:pPr lvl="0"/>
            <a:endParaRPr lang="en-US" sz="1400" dirty="0" smtClean="0">
              <a:solidFill>
                <a:prstClr val="black"/>
              </a:solidFill>
            </a:endParaRPr>
          </a:p>
          <a:p>
            <a:pPr lvl="0"/>
            <a:r>
              <a:rPr lang="en-US" sz="1400" b="1" dirty="0" smtClean="0">
                <a:solidFill>
                  <a:prstClr val="black"/>
                </a:solidFill>
              </a:rPr>
              <a:t>Extension </a:t>
            </a:r>
            <a:r>
              <a:rPr lang="en-US" sz="1400" b="1" dirty="0">
                <a:solidFill>
                  <a:prstClr val="black"/>
                </a:solidFill>
              </a:rPr>
              <a:t>to multivariate data</a:t>
            </a:r>
          </a:p>
        </p:txBody>
      </p:sp>
      <p:sp>
        <p:nvSpPr>
          <p:cNvPr id="17" name="Rectangle 16"/>
          <p:cNvSpPr/>
          <p:nvPr/>
        </p:nvSpPr>
        <p:spPr>
          <a:xfrm>
            <a:off x="246743" y="1175391"/>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Parametric 1 – Gaussian model based</a:t>
            </a:r>
            <a:endParaRPr lang="en-US" dirty="0">
              <a:sym typeface="Wingdings" panose="05000000000000000000" pitchFamily="2" charset="2"/>
            </a:endParaRPr>
          </a:p>
        </p:txBody>
      </p:sp>
      <p:sp>
        <p:nvSpPr>
          <p:cNvPr id="18" name="Rectangle 17"/>
          <p:cNvSpPr/>
          <p:nvPr/>
        </p:nvSpPr>
        <p:spPr>
          <a:xfrm>
            <a:off x="246743" y="1577450"/>
            <a:ext cx="3835626" cy="242347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sym typeface="Wingdings" panose="05000000000000000000" pitchFamily="2" charset="2"/>
              </a:rPr>
              <a:t>Gaussian modeling (same for Poisson)</a:t>
            </a:r>
            <a:endParaRPr lang="en-US" sz="1400" b="1" dirty="0">
              <a:solidFill>
                <a:prstClr val="black"/>
              </a:solidFill>
              <a:sym typeface="Wingdings" panose="05000000000000000000" pitchFamily="2" charset="2"/>
            </a:endParaRPr>
          </a:p>
          <a:p>
            <a:pPr marL="285750" lvl="0" indent="-285750">
              <a:buFont typeface="Arial" panose="020B0604020202020204" pitchFamily="34" charset="0"/>
              <a:buChar char="•"/>
            </a:pPr>
            <a:r>
              <a:rPr lang="en-US" sz="1400" dirty="0">
                <a:solidFill>
                  <a:prstClr val="black"/>
                </a:solidFill>
                <a:sym typeface="Wingdings" panose="05000000000000000000" pitchFamily="2" charset="2"/>
              </a:rPr>
              <a:t>Parameter estimation  Maximum Likelihood Estimator</a:t>
            </a:r>
          </a:p>
          <a:p>
            <a:pPr marL="285750" lvl="0" indent="-285750">
              <a:buFont typeface="Arial" panose="020B0604020202020204" pitchFamily="34" charset="0"/>
              <a:buChar char="•"/>
            </a:pPr>
            <a:r>
              <a:rPr lang="en-US" sz="1400" dirty="0">
                <a:solidFill>
                  <a:prstClr val="black"/>
                </a:solidFill>
                <a:sym typeface="Wingdings" panose="05000000000000000000" pitchFamily="2" charset="2"/>
              </a:rPr>
              <a:t>Anomalousness depend on distance of instance to estimated </a:t>
            </a:r>
            <a:r>
              <a:rPr lang="en-US" sz="1400" dirty="0" smtClean="0">
                <a:solidFill>
                  <a:prstClr val="black"/>
                </a:solidFill>
                <a:sym typeface="Wingdings" panose="05000000000000000000" pitchFamily="2" charset="2"/>
              </a:rPr>
              <a:t>mean</a:t>
            </a:r>
          </a:p>
          <a:p>
            <a:pPr marL="285750" lvl="0" indent="-285750">
              <a:buFont typeface="Arial" panose="020B0604020202020204" pitchFamily="34" charset="0"/>
              <a:buChar char="•"/>
            </a:pPr>
            <a:endParaRPr lang="en-US" sz="1400" dirty="0">
              <a:solidFill>
                <a:prstClr val="black"/>
              </a:solidFill>
              <a:sym typeface="Wingdings" panose="05000000000000000000" pitchFamily="2" charset="2"/>
            </a:endParaRPr>
          </a:p>
          <a:p>
            <a:pPr lvl="0"/>
            <a:r>
              <a:rPr lang="en-US" sz="1400" b="1" dirty="0">
                <a:solidFill>
                  <a:prstClr val="black"/>
                </a:solidFill>
                <a:sym typeface="Wingdings" panose="05000000000000000000" pitchFamily="2" charset="2"/>
              </a:rPr>
              <a:t>Different </a:t>
            </a:r>
            <a:r>
              <a:rPr lang="en-US" sz="1400" b="1" dirty="0" smtClean="0">
                <a:solidFill>
                  <a:prstClr val="black"/>
                </a:solidFill>
                <a:sym typeface="Wingdings" panose="05000000000000000000" pitchFamily="2" charset="2"/>
              </a:rPr>
              <a:t>anomalousness computing methods</a:t>
            </a:r>
            <a:endParaRPr lang="en-US" sz="1400" b="1" dirty="0">
              <a:solidFill>
                <a:prstClr val="black"/>
              </a:solidFill>
              <a:sym typeface="Wingdings" panose="05000000000000000000" pitchFamily="2" charset="2"/>
            </a:endParaRPr>
          </a:p>
          <a:p>
            <a:pPr marL="742950" lvl="1" indent="-285750">
              <a:buFont typeface="Arial" panose="020B0604020202020204" pitchFamily="34" charset="0"/>
              <a:buChar char="•"/>
            </a:pPr>
            <a:r>
              <a:rPr lang="en-US" sz="1400" dirty="0">
                <a:solidFill>
                  <a:prstClr val="black"/>
                </a:solidFill>
                <a:sym typeface="Wingdings" panose="05000000000000000000" pitchFamily="2" charset="2"/>
              </a:rPr>
              <a:t>3sigma, Student statistic, Chi-square statistic</a:t>
            </a:r>
          </a:p>
          <a:p>
            <a:pPr marL="742950" lvl="1" indent="-285750">
              <a:buFont typeface="Arial" panose="020B0604020202020204" pitchFamily="34" charset="0"/>
              <a:buChar char="•"/>
            </a:pPr>
            <a:r>
              <a:rPr lang="en-US" sz="1400" dirty="0">
                <a:solidFill>
                  <a:prstClr val="black"/>
                </a:solidFill>
                <a:sym typeface="Wingdings" panose="05000000000000000000" pitchFamily="2" charset="2"/>
              </a:rPr>
              <a:t>Grubb’s test  adapted to graph data (maybe spatial?) </a:t>
            </a:r>
            <a:r>
              <a:rPr lang="en-US" sz="1400" dirty="0" err="1">
                <a:solidFill>
                  <a:prstClr val="black"/>
                </a:solidFill>
                <a:sym typeface="Wingdings" panose="05000000000000000000" pitchFamily="2" charset="2"/>
              </a:rPr>
              <a:t>Shekhar</a:t>
            </a:r>
            <a:r>
              <a:rPr lang="en-US" sz="1400" dirty="0">
                <a:solidFill>
                  <a:prstClr val="black"/>
                </a:solidFill>
                <a:sym typeface="Wingdings" panose="05000000000000000000" pitchFamily="2" charset="2"/>
              </a:rPr>
              <a:t> 2001</a:t>
            </a:r>
          </a:p>
        </p:txBody>
      </p:sp>
      <p:sp>
        <p:nvSpPr>
          <p:cNvPr id="19" name="Rectangle 18"/>
          <p:cNvSpPr/>
          <p:nvPr/>
        </p:nvSpPr>
        <p:spPr>
          <a:xfrm>
            <a:off x="4227510" y="1175391"/>
            <a:ext cx="3835626" cy="5171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Parametric 2 – Regression model based</a:t>
            </a:r>
          </a:p>
        </p:txBody>
      </p:sp>
      <p:sp>
        <p:nvSpPr>
          <p:cNvPr id="20" name="Rectangle 19"/>
          <p:cNvSpPr/>
          <p:nvPr/>
        </p:nvSpPr>
        <p:spPr>
          <a:xfrm>
            <a:off x="4227510" y="1698076"/>
            <a:ext cx="3835626" cy="211416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sym typeface="Wingdings" panose="05000000000000000000" pitchFamily="2" charset="2"/>
              </a:rPr>
              <a:t>Method</a:t>
            </a:r>
          </a:p>
          <a:p>
            <a:pPr marL="400050" indent="-400050">
              <a:buFont typeface="+mj-lt"/>
              <a:buAutoNum type="romanLcPeriod"/>
            </a:pPr>
            <a:r>
              <a:rPr lang="en-US" sz="1400" dirty="0">
                <a:solidFill>
                  <a:schemeClr val="tx1"/>
                </a:solidFill>
                <a:sym typeface="Wingdings" panose="05000000000000000000" pitchFamily="2" charset="2"/>
              </a:rPr>
              <a:t>Fit regression model</a:t>
            </a:r>
          </a:p>
          <a:p>
            <a:pPr marL="400050" indent="-400050">
              <a:buFont typeface="+mj-lt"/>
              <a:buAutoNum type="romanLcPeriod"/>
            </a:pPr>
            <a:r>
              <a:rPr lang="en-US" sz="1400" dirty="0">
                <a:solidFill>
                  <a:schemeClr val="tx1"/>
                </a:solidFill>
                <a:sym typeface="Wingdings" panose="05000000000000000000" pitchFamily="2" charset="2"/>
              </a:rPr>
              <a:t>Residual of test instance used as anomaly score</a:t>
            </a:r>
          </a:p>
          <a:p>
            <a:endParaRPr lang="en-US" sz="1400" dirty="0" smtClean="0">
              <a:solidFill>
                <a:schemeClr val="tx1"/>
              </a:solidFill>
              <a:sym typeface="Wingdings" panose="05000000000000000000" pitchFamily="2" charset="2"/>
            </a:endParaRPr>
          </a:p>
          <a:p>
            <a:r>
              <a:rPr lang="en-US" sz="1400" dirty="0" smtClean="0">
                <a:solidFill>
                  <a:schemeClr val="tx1"/>
                </a:solidFill>
                <a:sym typeface="Wingdings" panose="05000000000000000000" pitchFamily="2" charset="2"/>
              </a:rPr>
              <a:t>Extensively </a:t>
            </a:r>
            <a:r>
              <a:rPr lang="en-US" sz="1400" dirty="0">
                <a:solidFill>
                  <a:schemeClr val="tx1"/>
                </a:solidFill>
                <a:sym typeface="Wingdings" panose="05000000000000000000" pitchFamily="2" charset="2"/>
              </a:rPr>
              <a:t>for time series data  </a:t>
            </a:r>
            <a:r>
              <a:rPr lang="en-US" sz="1400" b="1" i="1" dirty="0">
                <a:solidFill>
                  <a:schemeClr val="tx1"/>
                </a:solidFill>
                <a:sym typeface="Wingdings" panose="05000000000000000000" pitchFamily="2" charset="2"/>
              </a:rPr>
              <a:t>extension space-time?</a:t>
            </a:r>
          </a:p>
          <a:p>
            <a:endParaRPr lang="en-US" sz="1400" dirty="0" smtClean="0">
              <a:solidFill>
                <a:schemeClr val="tx1"/>
              </a:solidFill>
              <a:sym typeface="Wingdings" panose="05000000000000000000" pitchFamily="2" charset="2"/>
            </a:endParaRPr>
          </a:p>
          <a:p>
            <a:r>
              <a:rPr lang="en-US" sz="1400" b="1" dirty="0" smtClean="0">
                <a:solidFill>
                  <a:schemeClr val="tx1"/>
                </a:solidFill>
                <a:sym typeface="Wingdings" panose="05000000000000000000" pitchFamily="2" charset="2"/>
              </a:rPr>
              <a:t>Popular techniques</a:t>
            </a:r>
            <a:r>
              <a:rPr lang="en-US" sz="1400" dirty="0" smtClean="0">
                <a:solidFill>
                  <a:schemeClr val="tx1"/>
                </a:solidFill>
                <a:sym typeface="Wingdings" panose="05000000000000000000" pitchFamily="2" charset="2"/>
              </a:rPr>
              <a:t>: ARMA</a:t>
            </a:r>
            <a:r>
              <a:rPr lang="en-US" sz="1400" dirty="0">
                <a:solidFill>
                  <a:schemeClr val="tx1"/>
                </a:solidFill>
                <a:sym typeface="Wingdings" panose="05000000000000000000" pitchFamily="2" charset="2"/>
              </a:rPr>
              <a:t>, ARIMA</a:t>
            </a:r>
          </a:p>
        </p:txBody>
      </p:sp>
      <p:sp>
        <p:nvSpPr>
          <p:cNvPr id="21" name="Rectangle 20"/>
          <p:cNvSpPr/>
          <p:nvPr/>
        </p:nvSpPr>
        <p:spPr>
          <a:xfrm>
            <a:off x="8211231" y="1167975"/>
            <a:ext cx="3835626" cy="651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Parametric 3 – Mixture of parametric distributions based</a:t>
            </a:r>
            <a:endParaRPr lang="en-US" dirty="0"/>
          </a:p>
        </p:txBody>
      </p:sp>
      <p:sp>
        <p:nvSpPr>
          <p:cNvPr id="22" name="Rectangle 21"/>
          <p:cNvSpPr/>
          <p:nvPr/>
        </p:nvSpPr>
        <p:spPr>
          <a:xfrm>
            <a:off x="8211231" y="1814693"/>
            <a:ext cx="3835626" cy="223479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solidFill>
                  <a:prstClr val="black"/>
                </a:solidFill>
              </a:rPr>
              <a:t>1 model for normal, 1 model for anomaly</a:t>
            </a:r>
          </a:p>
          <a:p>
            <a:pPr marL="285750" indent="-285750">
              <a:buFont typeface="Arial" panose="020B0604020202020204" pitchFamily="34" charset="0"/>
              <a:buChar char="•"/>
            </a:pPr>
            <a:r>
              <a:rPr lang="en-US" sz="1400" dirty="0">
                <a:solidFill>
                  <a:prstClr val="black"/>
                </a:solidFill>
              </a:rPr>
              <a:t>Ex: same with =/= mean // Neill-</a:t>
            </a:r>
            <a:r>
              <a:rPr lang="en-US" sz="1400" dirty="0" err="1">
                <a:solidFill>
                  <a:prstClr val="black"/>
                </a:solidFill>
              </a:rPr>
              <a:t>Kulldorff</a:t>
            </a:r>
            <a:endParaRPr lang="en-US" sz="1400" dirty="0">
              <a:solidFill>
                <a:prstClr val="black"/>
              </a:solidFill>
            </a:endParaRPr>
          </a:p>
          <a:p>
            <a:pPr marL="285750" indent="-285750">
              <a:buFont typeface="Arial" panose="020B0604020202020204" pitchFamily="34" charset="0"/>
              <a:buChar char="•"/>
            </a:pPr>
            <a:r>
              <a:rPr lang="en-US" sz="1400" dirty="0">
                <a:solidFill>
                  <a:prstClr val="black"/>
                </a:solidFill>
              </a:rPr>
              <a:t>Test to determine if instance belong to one model or the other</a:t>
            </a:r>
          </a:p>
          <a:p>
            <a:pPr lvl="0"/>
            <a:endParaRPr lang="en-US" sz="1400" dirty="0" smtClean="0">
              <a:solidFill>
                <a:prstClr val="black"/>
              </a:solidFill>
            </a:endParaRPr>
          </a:p>
          <a:p>
            <a:pPr lvl="0"/>
            <a:r>
              <a:rPr lang="en-US" sz="1400" b="1" dirty="0" smtClean="0">
                <a:solidFill>
                  <a:prstClr val="black"/>
                </a:solidFill>
              </a:rPr>
              <a:t>Models </a:t>
            </a:r>
            <a:r>
              <a:rPr lang="en-US" sz="1400" b="1" dirty="0">
                <a:solidFill>
                  <a:prstClr val="black"/>
                </a:solidFill>
              </a:rPr>
              <a:t>combination for normal</a:t>
            </a:r>
          </a:p>
          <a:p>
            <a:pPr marL="285750" indent="-285750">
              <a:buFont typeface="Arial" panose="020B0604020202020204" pitchFamily="34" charset="0"/>
              <a:buChar char="•"/>
            </a:pPr>
            <a:r>
              <a:rPr lang="en-US" sz="1400" dirty="0">
                <a:solidFill>
                  <a:prstClr val="black"/>
                </a:solidFill>
              </a:rPr>
              <a:t>Test if instances belong to either of the normal models</a:t>
            </a:r>
          </a:p>
          <a:p>
            <a:pPr marL="285750" indent="-285750">
              <a:buFont typeface="Arial" panose="020B0604020202020204" pitchFamily="34" charset="0"/>
              <a:buChar char="•"/>
            </a:pPr>
            <a:r>
              <a:rPr lang="en-US" sz="1400" dirty="0">
                <a:solidFill>
                  <a:prstClr val="black"/>
                </a:solidFill>
              </a:rPr>
              <a:t>Ex: Gaussian mixture model</a:t>
            </a:r>
          </a:p>
        </p:txBody>
      </p:sp>
      <p:sp>
        <p:nvSpPr>
          <p:cNvPr id="23" name="Rectangle 22"/>
          <p:cNvSpPr/>
          <p:nvPr/>
        </p:nvSpPr>
        <p:spPr>
          <a:xfrm>
            <a:off x="4227510" y="418960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ym typeface="Wingdings" panose="05000000000000000000" pitchFamily="2" charset="2"/>
              </a:rPr>
              <a:t>NP 2 </a:t>
            </a:r>
            <a:r>
              <a:rPr lang="en-US" b="1" dirty="0">
                <a:sym typeface="Wingdings" panose="05000000000000000000" pitchFamily="2" charset="2"/>
              </a:rPr>
              <a:t>– </a:t>
            </a:r>
            <a:r>
              <a:rPr lang="en-US" b="1" dirty="0" smtClean="0">
                <a:sym typeface="Wingdings" panose="05000000000000000000" pitchFamily="2" charset="2"/>
              </a:rPr>
              <a:t>Kernel function based</a:t>
            </a:r>
            <a:endParaRPr lang="en-US" dirty="0">
              <a:sym typeface="Wingdings" panose="05000000000000000000" pitchFamily="2" charset="2"/>
            </a:endParaRPr>
          </a:p>
        </p:txBody>
      </p:sp>
      <p:sp>
        <p:nvSpPr>
          <p:cNvPr id="24" name="Rectangle 23"/>
          <p:cNvSpPr/>
          <p:nvPr/>
        </p:nvSpPr>
        <p:spPr>
          <a:xfrm>
            <a:off x="4227510" y="4591665"/>
            <a:ext cx="3835626" cy="18415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sym typeface="Wingdings" panose="05000000000000000000" pitchFamily="2" charset="2"/>
              </a:rPr>
              <a:t>Different method for density estimation with kernel function</a:t>
            </a:r>
            <a:endParaRPr lang="en-US" sz="1400" b="1" dirty="0">
              <a:solidFill>
                <a:prstClr val="black"/>
              </a:solidFill>
              <a:sym typeface="Wingdings" panose="05000000000000000000" pitchFamily="2" charset="2"/>
            </a:endParaRPr>
          </a:p>
        </p:txBody>
      </p:sp>
      <p:sp>
        <p:nvSpPr>
          <p:cNvPr id="4" name="Rectangle 3"/>
          <p:cNvSpPr/>
          <p:nvPr/>
        </p:nvSpPr>
        <p:spPr>
          <a:xfrm>
            <a:off x="8138661" y="1109919"/>
            <a:ext cx="3980769" cy="30121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580914" y="4142133"/>
            <a:ext cx="1538516" cy="369332"/>
          </a:xfrm>
          <a:prstGeom prst="rect">
            <a:avLst/>
          </a:prstGeom>
          <a:noFill/>
          <a:ln>
            <a:solidFill>
              <a:srgbClr val="FF0000"/>
            </a:solidFill>
          </a:ln>
        </p:spPr>
        <p:txBody>
          <a:bodyPr wrap="square" rtlCol="0">
            <a:spAutoFit/>
          </a:bodyPr>
          <a:lstStyle/>
          <a:p>
            <a:r>
              <a:rPr lang="en-US" dirty="0" smtClean="0"/>
              <a:t>Neill-</a:t>
            </a:r>
            <a:r>
              <a:rPr lang="en-US" dirty="0" err="1" smtClean="0"/>
              <a:t>Kulldorff</a:t>
            </a:r>
            <a:endParaRPr lang="en-US" dirty="0"/>
          </a:p>
        </p:txBody>
      </p:sp>
    </p:spTree>
    <p:extLst>
      <p:ext uri="{BB962C8B-B14F-4D97-AF65-F5344CB8AC3E}">
        <p14:creationId xmlns:p14="http://schemas.microsoft.com/office/powerpoint/2010/main" val="34946942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Handling contextual anomalies: Space-time focus</a:t>
              </a:r>
            </a:p>
          </p:txBody>
        </p:sp>
      </p:grpSp>
      <p:sp>
        <p:nvSpPr>
          <p:cNvPr id="2" name="TextBox 1"/>
          <p:cNvSpPr txBox="1"/>
          <p:nvPr/>
        </p:nvSpPr>
        <p:spPr>
          <a:xfrm>
            <a:off x="790122" y="1757046"/>
            <a:ext cx="11103429" cy="3693319"/>
          </a:xfrm>
          <a:prstGeom prst="rect">
            <a:avLst/>
          </a:prstGeom>
          <a:noFill/>
        </p:spPr>
        <p:txBody>
          <a:bodyPr wrap="square" rtlCol="0">
            <a:spAutoFit/>
          </a:bodyPr>
          <a:lstStyle/>
          <a:p>
            <a:r>
              <a:rPr lang="en-US" b="1" dirty="0" smtClean="0"/>
              <a:t>Method 1: Reduction to Point AD</a:t>
            </a:r>
          </a:p>
          <a:p>
            <a:pPr marL="285750" indent="-285750">
              <a:buFont typeface="Arial" panose="020B0604020202020204" pitchFamily="34" charset="0"/>
              <a:buChar char="•"/>
            </a:pPr>
            <a:r>
              <a:rPr lang="en-US" dirty="0" smtClean="0"/>
              <a:t>Apply point AD techniques within a context</a:t>
            </a:r>
          </a:p>
          <a:p>
            <a:pPr marL="800100" lvl="1" indent="-342900">
              <a:buFont typeface="+mj-lt"/>
              <a:buAutoNum type="arabicPeriod"/>
            </a:pPr>
            <a:r>
              <a:rPr lang="en-US" dirty="0" smtClean="0"/>
              <a:t>Identify context for each instance</a:t>
            </a:r>
          </a:p>
          <a:p>
            <a:pPr marL="800100" lvl="1" indent="-342900">
              <a:buFont typeface="+mj-lt"/>
              <a:buAutoNum type="arabicPeriod"/>
            </a:pPr>
            <a:r>
              <a:rPr lang="en-US" dirty="0" smtClean="0"/>
              <a:t>Apply point AD technique to instance in context</a:t>
            </a:r>
          </a:p>
          <a:p>
            <a:pPr marL="342900" indent="-342900">
              <a:buFont typeface="Arial" panose="020B0604020202020204" pitchFamily="34" charset="0"/>
              <a:buChar char="•"/>
            </a:pPr>
            <a:r>
              <a:rPr lang="en-US" dirty="0" smtClean="0"/>
              <a:t>Spatial references</a:t>
            </a:r>
          </a:p>
          <a:p>
            <a:pPr marL="800100" lvl="1" indent="-342900">
              <a:buFont typeface="Arial" panose="020B0604020202020204" pitchFamily="34" charset="0"/>
              <a:buChar char="•"/>
            </a:pPr>
            <a:r>
              <a:rPr lang="en-US" dirty="0" smtClean="0"/>
              <a:t>Sun Chawla 2004, 2006</a:t>
            </a:r>
          </a:p>
          <a:p>
            <a:pPr marL="800100" lvl="1" indent="-342900">
              <a:buFont typeface="Arial" panose="020B0604020202020204" pitchFamily="34" charset="0"/>
              <a:buChar char="•"/>
            </a:pPr>
            <a:r>
              <a:rPr lang="en-US" dirty="0" smtClean="0"/>
              <a:t>Several references using spatial based graphs / time series</a:t>
            </a:r>
          </a:p>
          <a:p>
            <a:endParaRPr lang="en-US" dirty="0" smtClean="0"/>
          </a:p>
          <a:p>
            <a:r>
              <a:rPr lang="en-US" b="1" dirty="0" smtClean="0"/>
              <a:t>Method 2: Using data structure</a:t>
            </a:r>
          </a:p>
          <a:p>
            <a:pPr marL="342900" indent="-342900">
              <a:buFont typeface="+mj-lt"/>
              <a:buAutoNum type="arabicPeriod"/>
            </a:pPr>
            <a:r>
              <a:rPr lang="en-US" dirty="0" smtClean="0"/>
              <a:t>Model learned on training data which takes into account context</a:t>
            </a:r>
          </a:p>
          <a:p>
            <a:pPr marL="342900" indent="-342900">
              <a:buFont typeface="+mj-lt"/>
              <a:buAutoNum type="arabicPeriod"/>
            </a:pPr>
            <a:r>
              <a:rPr lang="en-US" dirty="0" smtClean="0"/>
              <a:t>Comparison of observation to expectation</a:t>
            </a:r>
          </a:p>
          <a:p>
            <a:pPr marL="342900" indent="-342900">
              <a:buFont typeface="Arial" panose="020B0604020202020204" pitchFamily="34" charset="0"/>
              <a:buChar char="•"/>
            </a:pPr>
            <a:r>
              <a:rPr lang="en-US" dirty="0" smtClean="0"/>
              <a:t>No spatial reference given</a:t>
            </a:r>
          </a:p>
          <a:p>
            <a:pPr marL="342900" indent="-342900">
              <a:buFont typeface="Arial" panose="020B0604020202020204" pitchFamily="34" charset="0"/>
              <a:buChar char="•"/>
            </a:pPr>
            <a:r>
              <a:rPr lang="en-US" dirty="0" smtClean="0"/>
              <a:t>Seems to be </a:t>
            </a:r>
            <a:r>
              <a:rPr lang="en-US" dirty="0" err="1" smtClean="0"/>
              <a:t>Kulldorff</a:t>
            </a:r>
            <a:r>
              <a:rPr lang="en-US" dirty="0" smtClean="0"/>
              <a:t>-Neill framework</a:t>
            </a:r>
          </a:p>
        </p:txBody>
      </p:sp>
    </p:spTree>
    <p:extLst>
      <p:ext uri="{BB962C8B-B14F-4D97-AF65-F5344CB8AC3E}">
        <p14:creationId xmlns:p14="http://schemas.microsoft.com/office/powerpoint/2010/main" val="858113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Techniques comparison: Space-time focus</a:t>
              </a:r>
            </a:p>
          </p:txBody>
        </p:sp>
      </p:grpSp>
      <p:sp>
        <p:nvSpPr>
          <p:cNvPr id="2" name="TextBox 1"/>
          <p:cNvSpPr txBox="1"/>
          <p:nvPr/>
        </p:nvSpPr>
        <p:spPr>
          <a:xfrm>
            <a:off x="769256" y="1306286"/>
            <a:ext cx="11103429" cy="3693319"/>
          </a:xfrm>
          <a:prstGeom prst="rect">
            <a:avLst/>
          </a:prstGeom>
          <a:noFill/>
        </p:spPr>
        <p:txBody>
          <a:bodyPr wrap="square" rtlCol="0">
            <a:spAutoFit/>
          </a:bodyPr>
          <a:lstStyle/>
          <a:p>
            <a:r>
              <a:rPr lang="en-US" b="1" dirty="0" smtClean="0"/>
              <a:t>Dataset fit</a:t>
            </a:r>
            <a:endParaRPr lang="en-US" dirty="0" smtClean="0"/>
          </a:p>
          <a:p>
            <a:pPr marL="285750" indent="-285750">
              <a:buFont typeface="Arial" panose="020B0604020202020204" pitchFamily="34" charset="0"/>
              <a:buChar char="•"/>
            </a:pPr>
            <a:r>
              <a:rPr lang="en-US" dirty="0" smtClean="0"/>
              <a:t>Clustering &amp; NN methods adapted to low dimensions // univariate because distance based</a:t>
            </a:r>
          </a:p>
          <a:p>
            <a:pPr marL="285750" indent="-285750">
              <a:buFont typeface="Arial" panose="020B0604020202020204" pitchFamily="34" charset="0"/>
              <a:buChar char="•"/>
            </a:pPr>
            <a:r>
              <a:rPr lang="en-US" dirty="0" smtClean="0"/>
              <a:t>Statistical efficient if low dimension and well respected statistical assumptions</a:t>
            </a:r>
          </a:p>
          <a:p>
            <a:pPr marL="285750" indent="-285750">
              <a:buFont typeface="Arial" panose="020B0604020202020204" pitchFamily="34" charset="0"/>
              <a:buChar char="•"/>
            </a:pPr>
            <a:r>
              <a:rPr lang="en-US" dirty="0" smtClean="0"/>
              <a:t>Spectral addresses high dimensions</a:t>
            </a:r>
          </a:p>
          <a:p>
            <a:pPr marL="285750" indent="-285750">
              <a:buFont typeface="Arial" panose="020B0604020202020204" pitchFamily="34" charset="0"/>
              <a:buChar char="•"/>
            </a:pPr>
            <a:r>
              <a:rPr lang="en-US" dirty="0" smtClean="0"/>
              <a:t>Classification is best when normal and anomalous labels are available</a:t>
            </a:r>
          </a:p>
          <a:p>
            <a:pPr marL="285750" indent="-285750">
              <a:buFont typeface="Arial" panose="020B0604020202020204" pitchFamily="34" charset="0"/>
              <a:buChar char="•"/>
            </a:pPr>
            <a:endParaRPr lang="en-US" dirty="0" smtClean="0"/>
          </a:p>
          <a:p>
            <a:r>
              <a:rPr lang="en-US" b="1" dirty="0" smtClean="0"/>
              <a:t>Number of anomalies</a:t>
            </a:r>
            <a:endParaRPr lang="en-US" dirty="0" smtClean="0"/>
          </a:p>
          <a:p>
            <a:pPr marL="285750" indent="-285750">
              <a:buFont typeface="Arial" panose="020B0604020202020204" pitchFamily="34" charset="0"/>
              <a:buChar char="•"/>
            </a:pPr>
            <a:r>
              <a:rPr lang="en-US" dirty="0" smtClean="0"/>
              <a:t>Some unsupervised techniques may not detect a great number of anomalies because they assume that anomalies are rare </a:t>
            </a:r>
            <a:r>
              <a:rPr lang="en-US" dirty="0" smtClean="0">
                <a:sym typeface="Wingdings" panose="05000000000000000000" pitchFamily="2" charset="2"/>
              </a:rPr>
              <a:t> Semisupervised would be preferable in </a:t>
            </a:r>
            <a:r>
              <a:rPr lang="en-US" smtClean="0">
                <a:sym typeface="Wingdings" panose="05000000000000000000" pitchFamily="2" charset="2"/>
              </a:rPr>
              <a:t>that case</a:t>
            </a:r>
            <a:endParaRPr lang="en-US" dirty="0"/>
          </a:p>
          <a:p>
            <a:endParaRPr lang="en-US" dirty="0"/>
          </a:p>
          <a:p>
            <a:r>
              <a:rPr lang="en-US" b="1" dirty="0" smtClean="0"/>
              <a:t>Computation</a:t>
            </a:r>
          </a:p>
          <a:p>
            <a:pPr marL="285750" indent="-285750">
              <a:buFont typeface="Arial" panose="020B0604020202020204" pitchFamily="34" charset="0"/>
              <a:buChar char="•"/>
            </a:pPr>
            <a:r>
              <a:rPr lang="en-US" dirty="0" smtClean="0"/>
              <a:t>Classification / Statistical / clustering: expensive training – only done once – &amp; cheap testing</a:t>
            </a:r>
          </a:p>
          <a:p>
            <a:pPr marL="285750" indent="-285750">
              <a:buFont typeface="Arial" panose="020B0604020202020204" pitchFamily="34" charset="0"/>
              <a:buChar char="•"/>
            </a:pPr>
            <a:r>
              <a:rPr lang="en-US" dirty="0" smtClean="0"/>
              <a:t>NN / Information Theoretic / Spectral: no training phase but expensive testing</a:t>
            </a:r>
            <a:endParaRPr lang="en-US" dirty="0"/>
          </a:p>
        </p:txBody>
      </p:sp>
    </p:spTree>
    <p:extLst>
      <p:ext uri="{BB962C8B-B14F-4D97-AF65-F5344CB8AC3E}">
        <p14:creationId xmlns:p14="http://schemas.microsoft.com/office/powerpoint/2010/main" val="773285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4</a:t>
              </a:r>
              <a:r>
                <a:rPr lang="en-US" sz="2903" b="1" dirty="0" smtClean="0">
                  <a:solidFill>
                    <a:srgbClr val="FFFFFF"/>
                  </a:solidFill>
                  <a:latin typeface="Calibri" panose="020F0502020204030204" pitchFamily="34" charset="0"/>
                </a:rPr>
                <a:t>/6 - Outlier detection for temporal data: A Survey. Gupta 2014</a:t>
              </a:r>
            </a:p>
          </p:txBody>
        </p:sp>
      </p:grpSp>
      <p:grpSp>
        <p:nvGrpSpPr>
          <p:cNvPr id="6" name="Group 5"/>
          <p:cNvGrpSpPr/>
          <p:nvPr/>
        </p:nvGrpSpPr>
        <p:grpSpPr>
          <a:xfrm>
            <a:off x="686377" y="1198211"/>
            <a:ext cx="9909600" cy="3571478"/>
            <a:chOff x="4432300" y="2957452"/>
            <a:chExt cx="7588250" cy="2918050"/>
          </a:xfrm>
        </p:grpSpPr>
        <p:pic>
          <p:nvPicPr>
            <p:cNvPr id="3" name="Picture 2"/>
            <p:cNvPicPr>
              <a:picLocks noChangeAspect="1"/>
            </p:cNvPicPr>
            <p:nvPr/>
          </p:nvPicPr>
          <p:blipFill>
            <a:blip r:embed="rId3"/>
            <a:stretch>
              <a:fillRect/>
            </a:stretch>
          </p:blipFill>
          <p:spPr>
            <a:xfrm>
              <a:off x="4432300" y="2957452"/>
              <a:ext cx="7518675" cy="2918050"/>
            </a:xfrm>
            <a:prstGeom prst="rect">
              <a:avLst/>
            </a:prstGeom>
          </p:spPr>
        </p:pic>
        <p:sp>
          <p:nvSpPr>
            <p:cNvPr id="4" name="Rectangle 3"/>
            <p:cNvSpPr/>
            <p:nvPr/>
          </p:nvSpPr>
          <p:spPr>
            <a:xfrm>
              <a:off x="9639300" y="3409950"/>
              <a:ext cx="1171575" cy="2028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10875" y="3409950"/>
              <a:ext cx="1209675" cy="202882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558516" y="4992914"/>
            <a:ext cx="5004913" cy="14953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0" algn="ctr"/>
            <a:r>
              <a:rPr lang="en-US" sz="1600" b="1" dirty="0" smtClean="0">
                <a:latin typeface="Calibri" panose="020F0502020204030204" pitchFamily="34" charset="0"/>
                <a:sym typeface="Wingdings" panose="05000000000000000000" pitchFamily="2" charset="2"/>
              </a:rPr>
              <a:t>Idea of article: depending on the problem, a wide variety of anomaly models are available. The survey help understand what technique is closer to one’s problem</a:t>
            </a:r>
          </a:p>
        </p:txBody>
      </p:sp>
    </p:spTree>
    <p:extLst>
      <p:ext uri="{BB962C8B-B14F-4D97-AF65-F5344CB8AC3E}">
        <p14:creationId xmlns:p14="http://schemas.microsoft.com/office/powerpoint/2010/main" val="2219115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2 – Experiment design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2062103"/>
          </a:xfrm>
          <a:prstGeom prst="rect">
            <a:avLst/>
          </a:prstGeom>
          <a:noFill/>
        </p:spPr>
        <p:txBody>
          <a:bodyPr wrap="square" rtlCol="0">
            <a:spAutoFit/>
          </a:bodyPr>
          <a:lstStyle/>
          <a:p>
            <a:r>
              <a:rPr lang="en-US" sz="1600" b="1" dirty="0" smtClean="0"/>
              <a:t>If you want to compare techniques, you need to use as many common elements as possible</a:t>
            </a:r>
          </a:p>
          <a:p>
            <a:pPr marL="285750" indent="-285750">
              <a:buFont typeface="Arial" panose="020B0604020202020204" pitchFamily="34" charset="0"/>
              <a:buChar char="•"/>
            </a:pPr>
            <a:r>
              <a:rPr lang="en-US" sz="1600" dirty="0" smtClean="0"/>
              <a:t>Grid data / point data?</a:t>
            </a:r>
          </a:p>
          <a:p>
            <a:pPr marL="742950" lvl="1" indent="-285750">
              <a:buFont typeface="Arial" panose="020B0604020202020204" pitchFamily="34" charset="0"/>
              <a:buChar char="•"/>
            </a:pPr>
            <a:r>
              <a:rPr lang="en-US" sz="1600" dirty="0" smtClean="0"/>
              <a:t>Clustering / </a:t>
            </a:r>
            <a:r>
              <a:rPr lang="en-US" sz="1600" dirty="0" err="1" smtClean="0"/>
              <a:t>SaTScan</a:t>
            </a:r>
            <a:r>
              <a:rPr lang="en-US" sz="1600" dirty="0" smtClean="0"/>
              <a:t>: points</a:t>
            </a:r>
          </a:p>
          <a:p>
            <a:pPr marL="742950" lvl="1" indent="-285750">
              <a:buFont typeface="Arial" panose="020B0604020202020204" pitchFamily="34" charset="0"/>
              <a:buChar char="•"/>
            </a:pPr>
            <a:r>
              <a:rPr lang="en-US" sz="1600" dirty="0" smtClean="0"/>
              <a:t>PCA points ok? Seen with regions</a:t>
            </a:r>
          </a:p>
          <a:p>
            <a:pPr marL="285750" indent="-285750">
              <a:buFont typeface="Arial" panose="020B0604020202020204" pitchFamily="34" charset="0"/>
              <a:buChar char="•"/>
            </a:pPr>
            <a:r>
              <a:rPr lang="en-US" sz="1600" dirty="0" smtClean="0"/>
              <a:t>Same baseline?</a:t>
            </a:r>
            <a:r>
              <a:rPr lang="en-US" sz="1600" dirty="0"/>
              <a:t> </a:t>
            </a:r>
            <a:r>
              <a:rPr lang="en-US" sz="1600" dirty="0" smtClean="0"/>
              <a:t>Same TS analysis, same threshold on mean…</a:t>
            </a:r>
          </a:p>
          <a:p>
            <a:pPr marL="285750" indent="-285750">
              <a:buFont typeface="Arial" panose="020B0604020202020204" pitchFamily="34" charset="0"/>
              <a:buChar char="•"/>
            </a:pPr>
            <a:endParaRPr lang="en-US" sz="1600" dirty="0"/>
          </a:p>
          <a:p>
            <a:r>
              <a:rPr lang="en-US" sz="1600" b="1" dirty="0" smtClean="0"/>
              <a:t>Exploration </a:t>
            </a:r>
            <a:r>
              <a:rPr lang="en-US" sz="1600" b="1" dirty="0" smtClean="0">
                <a:sym typeface="Wingdings" panose="05000000000000000000" pitchFamily="2" charset="2"/>
              </a:rPr>
              <a:t> consider various parameters for all the techniques</a:t>
            </a:r>
          </a:p>
          <a:p>
            <a:pPr marL="285750" indent="-285750">
              <a:buFont typeface="Arial" panose="020B0604020202020204" pitchFamily="34" charset="0"/>
              <a:buChar char="•"/>
            </a:pPr>
            <a:r>
              <a:rPr lang="en-US" sz="1600" dirty="0" smtClean="0">
                <a:sym typeface="Wingdings" panose="05000000000000000000" pitchFamily="2" charset="2"/>
              </a:rPr>
              <a:t>So that you can understand the range of events / outliers which can be dealt with</a:t>
            </a:r>
            <a:endParaRPr lang="en-US" sz="1600" dirty="0" smtClean="0"/>
          </a:p>
        </p:txBody>
      </p:sp>
      <p:sp>
        <p:nvSpPr>
          <p:cNvPr id="2" name="Rectangle 1"/>
          <p:cNvSpPr/>
          <p:nvPr/>
        </p:nvSpPr>
        <p:spPr>
          <a:xfrm>
            <a:off x="8918750" y="82926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11379396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13"/>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Outlier detection for temporal data: A Survey, Gupta 2014 – Plan</a:t>
              </a:r>
            </a:p>
          </p:txBody>
        </p:sp>
      </p:grpSp>
      <p:sp>
        <p:nvSpPr>
          <p:cNvPr id="3076" name="Rectangle 4"/>
          <p:cNvSpPr>
            <a:spLocks noChangeArrowheads="1"/>
          </p:cNvSpPr>
          <p:nvPr/>
        </p:nvSpPr>
        <p:spPr bwMode="auto">
          <a:xfrm>
            <a:off x="491675" y="1423404"/>
            <a:ext cx="9825409" cy="377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73037" lvl="1"/>
            <a:r>
              <a:rPr lang="en-US" sz="1600" b="1" dirty="0" smtClean="0">
                <a:latin typeface="Calibri" panose="020F0502020204030204" pitchFamily="34" charset="0"/>
                <a:sym typeface="Wingdings" panose="05000000000000000000" pitchFamily="2" charset="2"/>
              </a:rPr>
              <a:t>1, 2, 3, 4 = purely temporal outliers  Out</a:t>
            </a:r>
          </a:p>
          <a:p>
            <a:pPr marL="173037" lvl="1"/>
            <a:endParaRPr lang="en-US" sz="1600" b="1" dirty="0">
              <a:latin typeface="Calibri" panose="020F0502020204030204" pitchFamily="34" charset="0"/>
              <a:sym typeface="Wingdings" panose="05000000000000000000" pitchFamily="2" charset="2"/>
            </a:endParaRPr>
          </a:p>
          <a:p>
            <a:pPr marL="173037" lvl="1"/>
            <a:r>
              <a:rPr lang="en-US" sz="1600" b="1" dirty="0" smtClean="0">
                <a:latin typeface="Calibri" panose="020F0502020204030204" pitchFamily="34" charset="0"/>
                <a:sym typeface="Wingdings" panose="05000000000000000000" pitchFamily="2" charset="2"/>
              </a:rPr>
              <a:t>5. Outlier detection for </a:t>
            </a:r>
            <a:r>
              <a:rPr lang="en-US" sz="1600" b="1" dirty="0" err="1" smtClean="0">
                <a:latin typeface="Calibri" panose="020F0502020204030204" pitchFamily="34" charset="0"/>
                <a:sym typeface="Wingdings" panose="05000000000000000000" pitchFamily="2" charset="2"/>
              </a:rPr>
              <a:t>spatio</a:t>
            </a:r>
            <a:r>
              <a:rPr lang="en-US" sz="1600" b="1" dirty="0" smtClean="0">
                <a:latin typeface="Calibri" panose="020F0502020204030204" pitchFamily="34" charset="0"/>
                <a:sym typeface="Wingdings" panose="05000000000000000000" pitchFamily="2" charset="2"/>
              </a:rPr>
              <a:t>-temporal data  P1</a:t>
            </a:r>
          </a:p>
          <a:p>
            <a:pPr marL="688974" lvl="2" indent="-342900">
              <a:buFont typeface="+mj-lt"/>
              <a:buAutoNum type="arabicPeriod"/>
            </a:pPr>
            <a:r>
              <a:rPr lang="en-US" sz="1600" dirty="0" smtClean="0">
                <a:latin typeface="Calibri" panose="020F0502020204030204" pitchFamily="34" charset="0"/>
                <a:sym typeface="Wingdings" panose="05000000000000000000" pitchFamily="2" charset="2"/>
              </a:rPr>
              <a:t>Techniques for </a:t>
            </a:r>
            <a:r>
              <a:rPr lang="en-US" sz="1600" b="1" dirty="0" smtClean="0">
                <a:latin typeface="Calibri" panose="020F0502020204030204" pitchFamily="34" charset="0"/>
                <a:sym typeface="Wingdings" panose="05000000000000000000" pitchFamily="2" charset="2"/>
              </a:rPr>
              <a:t>Point AD</a:t>
            </a:r>
            <a:r>
              <a:rPr lang="en-US" sz="1600" dirty="0" smtClean="0">
                <a:latin typeface="Calibri" panose="020F0502020204030204" pitchFamily="34" charset="0"/>
                <a:sym typeface="Wingdings" panose="05000000000000000000" pitchFamily="2" charset="2"/>
              </a:rPr>
              <a:t> in ST datasets</a:t>
            </a:r>
          </a:p>
          <a:p>
            <a:pPr marL="688974" lvl="2" indent="-342900">
              <a:buFont typeface="+mj-lt"/>
              <a:buAutoNum type="arabicPeriod"/>
            </a:pPr>
            <a:r>
              <a:rPr lang="en-US" sz="1600" dirty="0">
                <a:latin typeface="Calibri" panose="020F0502020204030204" pitchFamily="34" charset="0"/>
                <a:sym typeface="Wingdings" panose="05000000000000000000" pitchFamily="2" charset="2"/>
              </a:rPr>
              <a:t>Techniques for </a:t>
            </a:r>
            <a:r>
              <a:rPr lang="en-US" sz="1600" b="1" dirty="0" smtClean="0">
                <a:latin typeface="Calibri" panose="020F0502020204030204" pitchFamily="34" charset="0"/>
                <a:sym typeface="Wingdings" panose="05000000000000000000" pitchFamily="2" charset="2"/>
              </a:rPr>
              <a:t>Region </a:t>
            </a:r>
            <a:r>
              <a:rPr lang="en-US" sz="1600" b="1" dirty="0">
                <a:latin typeface="Calibri" panose="020F0502020204030204" pitchFamily="34" charset="0"/>
                <a:sym typeface="Wingdings" panose="05000000000000000000" pitchFamily="2" charset="2"/>
              </a:rPr>
              <a:t>AD </a:t>
            </a:r>
            <a:r>
              <a:rPr lang="en-US" sz="1600" dirty="0">
                <a:latin typeface="Calibri" panose="020F0502020204030204" pitchFamily="34" charset="0"/>
                <a:sym typeface="Wingdings" panose="05000000000000000000" pitchFamily="2" charset="2"/>
              </a:rPr>
              <a:t>in </a:t>
            </a:r>
            <a:r>
              <a:rPr lang="en-US" sz="1600" dirty="0" smtClean="0">
                <a:latin typeface="Calibri" panose="020F0502020204030204" pitchFamily="34" charset="0"/>
                <a:sym typeface="Wingdings" panose="05000000000000000000" pitchFamily="2" charset="2"/>
              </a:rPr>
              <a:t>ST datasets</a:t>
            </a:r>
            <a:endParaRPr lang="en-US" sz="1600" dirty="0">
              <a:latin typeface="Calibri" panose="020F0502020204030204" pitchFamily="34" charset="0"/>
              <a:sym typeface="Wingdings" panose="05000000000000000000" pitchFamily="2" charset="2"/>
            </a:endParaRPr>
          </a:p>
          <a:p>
            <a:pPr marL="688974" lvl="2" indent="-342900">
              <a:buFont typeface="+mj-lt"/>
              <a:buAutoNum type="arabicPeriod"/>
            </a:pPr>
            <a:r>
              <a:rPr lang="en-US" sz="1600" dirty="0" smtClean="0">
                <a:latin typeface="Calibri" panose="020F0502020204030204" pitchFamily="34" charset="0"/>
                <a:sym typeface="Wingdings" panose="05000000000000000000" pitchFamily="2" charset="2"/>
              </a:rPr>
              <a:t>Trajectory outliers  out</a:t>
            </a:r>
          </a:p>
          <a:p>
            <a:pPr marL="0" indent="-282576"/>
            <a:endParaRPr lang="en-US" sz="1600" dirty="0">
              <a:latin typeface="Calibri" panose="020F0502020204030204" pitchFamily="34" charset="0"/>
              <a:sym typeface="Wingdings" panose="05000000000000000000" pitchFamily="2" charset="2"/>
            </a:endParaRPr>
          </a:p>
          <a:p>
            <a:pPr marL="0" indent="-282576"/>
            <a:r>
              <a:rPr lang="en-US" sz="1600" b="1" dirty="0" smtClean="0">
                <a:latin typeface="Calibri" panose="020F0502020204030204" pitchFamily="34" charset="0"/>
                <a:sym typeface="Wingdings" panose="05000000000000000000" pitchFamily="2" charset="2"/>
              </a:rPr>
              <a:t>6. Outlier detection in temporal graph  P2</a:t>
            </a:r>
            <a:endParaRPr lang="en-US" sz="1600" b="1" dirty="0">
              <a:latin typeface="Calibri" panose="020F0502020204030204" pitchFamily="34" charset="0"/>
              <a:sym typeface="Wingdings" panose="05000000000000000000" pitchFamily="2" charset="2"/>
            </a:endParaRPr>
          </a:p>
          <a:p>
            <a:pPr marL="631824" lvl="2" indent="-285750">
              <a:buFont typeface="Arial" panose="020B0604020202020204" pitchFamily="34" charset="0"/>
              <a:buChar char="•"/>
            </a:pPr>
            <a:r>
              <a:rPr lang="en-US" sz="1600" dirty="0">
                <a:latin typeface="Calibri" panose="020F0502020204030204" pitchFamily="34" charset="0"/>
                <a:sym typeface="Wingdings" panose="05000000000000000000" pitchFamily="2" charset="2"/>
              </a:rPr>
              <a:t>U</a:t>
            </a:r>
            <a:r>
              <a:rPr lang="en-US" sz="1600" dirty="0" smtClean="0">
                <a:latin typeface="Calibri" panose="020F0502020204030204" pitchFamily="34" charset="0"/>
                <a:sym typeface="Wingdings" panose="05000000000000000000" pitchFamily="2" charset="2"/>
              </a:rPr>
              <a:t>seful for some applications: road network, water network…</a:t>
            </a:r>
          </a:p>
          <a:p>
            <a:pPr marL="0" lvl="1" indent="0"/>
            <a:endParaRPr lang="en-US" sz="1600" dirty="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7. Applications of temporal outlier detection techniques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Environment data: detect droughts, anomalous rise of sea level…</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Web data  detection of spatio-temporal events with network data</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Irrelevant applications: industrial sensors, network intrusion, economics…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Urban data not mentioned</a:t>
            </a:r>
            <a:endParaRPr lang="en-US" sz="16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0636301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Outlier detection for spatio-temporal data – Gupta 2014</a:t>
              </a:r>
            </a:p>
          </p:txBody>
        </p:sp>
      </p:grpSp>
      <p:sp>
        <p:nvSpPr>
          <p:cNvPr id="8" name="Rectangle 7"/>
          <p:cNvSpPr/>
          <p:nvPr/>
        </p:nvSpPr>
        <p:spPr>
          <a:xfrm>
            <a:off x="285613" y="1040605"/>
            <a:ext cx="5496209"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Point ST-outlier detection</a:t>
            </a:r>
            <a:endParaRPr lang="en-US" b="1" dirty="0"/>
          </a:p>
        </p:txBody>
      </p:sp>
      <p:sp>
        <p:nvSpPr>
          <p:cNvPr id="9" name="Rectangle 8"/>
          <p:cNvSpPr/>
          <p:nvPr/>
        </p:nvSpPr>
        <p:spPr>
          <a:xfrm>
            <a:off x="285613" y="1542880"/>
            <a:ext cx="5496209" cy="370436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u="sng" dirty="0" smtClean="0">
                <a:solidFill>
                  <a:schemeClr val="tx1"/>
                </a:solidFill>
                <a:latin typeface="Calibri" panose="020F0502020204030204" pitchFamily="34" charset="0"/>
              </a:rPr>
              <a:t>Output: anomalous point / small group of points</a:t>
            </a:r>
          </a:p>
          <a:p>
            <a:pPr marL="1587" indent="0"/>
            <a:endParaRPr lang="en-US" sz="1400" b="1" dirty="0" smtClean="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General framework</a:t>
            </a:r>
          </a:p>
          <a:p>
            <a:pPr marL="344487" indent="-342900">
              <a:buAutoNum type="arabicPeriod"/>
            </a:pPr>
            <a:r>
              <a:rPr lang="en-US" sz="1400" dirty="0" smtClean="0">
                <a:solidFill>
                  <a:schemeClr val="tx1"/>
                </a:solidFill>
                <a:latin typeface="Calibri" panose="020F0502020204030204" pitchFamily="34" charset="0"/>
                <a:sym typeface="Wingdings" panose="05000000000000000000" pitchFamily="2" charset="2"/>
              </a:rPr>
              <a:t>Find spatial outliers  different techniques used</a:t>
            </a:r>
          </a:p>
          <a:p>
            <a:pPr marL="344487" indent="-342900">
              <a:buAutoNum type="arabicPeriod"/>
            </a:pPr>
            <a:r>
              <a:rPr lang="en-US" sz="1400" dirty="0" smtClean="0">
                <a:solidFill>
                  <a:schemeClr val="tx1"/>
                </a:solidFill>
                <a:latin typeface="Calibri" panose="020F0502020204030204" pitchFamily="34" charset="0"/>
                <a:sym typeface="Wingdings" panose="05000000000000000000" pitchFamily="2" charset="2"/>
              </a:rPr>
              <a:t>Verify temporal neighborhood</a:t>
            </a:r>
          </a:p>
          <a:p>
            <a:pPr marL="344487" indent="-342900">
              <a:buAutoNum type="arabicPeriod"/>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err="1" smtClean="0">
                <a:solidFill>
                  <a:schemeClr val="tx1"/>
                </a:solidFill>
                <a:latin typeface="Calibri" panose="020F0502020204030204" pitchFamily="34" charset="0"/>
                <a:sym typeface="Wingdings" panose="05000000000000000000" pitchFamily="2" charset="2"/>
              </a:rPr>
              <a:t>birant</a:t>
            </a:r>
            <a:r>
              <a:rPr lang="en-US" sz="1400" b="1" dirty="0" smtClean="0">
                <a:solidFill>
                  <a:schemeClr val="tx1"/>
                </a:solidFill>
                <a:latin typeface="Calibri" panose="020F0502020204030204" pitchFamily="34" charset="0"/>
                <a:sym typeface="Wingdings" panose="05000000000000000000" pitchFamily="2" charset="2"/>
              </a:rPr>
              <a:t> 2006 [123] – Density based ST-outlier detection</a:t>
            </a: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sea level, 6M rows : 10y*365d*1650 locations</a:t>
            </a:r>
            <a:endParaRPr lang="en-US" sz="1400" b="1" dirty="0" smtClean="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Run modified DBSCAN spatial clustering clusters of =/= densities</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Select anomalous density clusters </a:t>
            </a:r>
          </a:p>
          <a:p>
            <a:pPr marL="344487" indent="-342900">
              <a:buFont typeface="+mj-lt"/>
              <a:buAutoNum type="arabicPeriod"/>
            </a:pPr>
            <a:r>
              <a:rPr lang="en-US" sz="1400" dirty="0" err="1" smtClean="0">
                <a:solidFill>
                  <a:schemeClr val="tx1"/>
                </a:solidFill>
                <a:latin typeface="Calibri" panose="020F0502020204030204" pitchFamily="34" charset="0"/>
                <a:sym typeface="Wingdings" panose="05000000000000000000" pitchFamily="2" charset="2"/>
              </a:rPr>
              <a:t>i</a:t>
            </a:r>
            <a:r>
              <a:rPr lang="en-US" sz="1400" dirty="0" smtClean="0">
                <a:solidFill>
                  <a:schemeClr val="tx1"/>
                </a:solidFill>
                <a:latin typeface="Calibri" panose="020F0502020204030204" pitchFamily="34" charset="0"/>
                <a:sym typeface="Wingdings" panose="05000000000000000000" pitchFamily="2" charset="2"/>
              </a:rPr>
              <a:t>) Check spatial neighbors ii) check temporal neighbors</a:t>
            </a: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Adam 2004 [127] – Distance based outliers on </a:t>
            </a:r>
            <a:r>
              <a:rPr lang="en-US" sz="1400" b="1" i="1" u="sng" dirty="0" smtClean="0">
                <a:solidFill>
                  <a:schemeClr val="tx1"/>
                </a:solidFill>
                <a:latin typeface="Calibri" panose="020F0502020204030204" pitchFamily="34" charset="0"/>
                <a:sym typeface="Wingdings" panose="05000000000000000000" pitchFamily="2" charset="2"/>
              </a:rPr>
              <a:t>graph</a:t>
            </a:r>
            <a:r>
              <a:rPr lang="en-US" sz="1400" dirty="0" smtClean="0">
                <a:solidFill>
                  <a:schemeClr val="tx1"/>
                </a:solidFill>
                <a:latin typeface="Calibri" panose="020F0502020204030204" pitchFamily="34" charset="0"/>
                <a:sym typeface="Wingdings" panose="05000000000000000000" pitchFamily="2" charset="2"/>
              </a:rPr>
              <a:t> </a:t>
            </a:r>
            <a:r>
              <a:rPr lang="en-US" sz="1400" b="1" dirty="0" smtClean="0">
                <a:solidFill>
                  <a:schemeClr val="tx1"/>
                </a:solidFill>
                <a:latin typeface="Calibri" panose="020F0502020204030204" pitchFamily="34" charset="0"/>
                <a:sym typeface="Wingdings" panose="05000000000000000000" pitchFamily="2" charset="2"/>
              </a:rPr>
              <a:t>dataset  P2</a:t>
            </a: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highway traffic , water monitoring</a:t>
            </a:r>
          </a:p>
        </p:txBody>
      </p:sp>
      <p:sp>
        <p:nvSpPr>
          <p:cNvPr id="10" name="Rectangle 9"/>
          <p:cNvSpPr/>
          <p:nvPr/>
        </p:nvSpPr>
        <p:spPr>
          <a:xfrm>
            <a:off x="6362856" y="1066363"/>
            <a:ext cx="5496209"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Tracking ST-outliers </a:t>
            </a:r>
            <a:r>
              <a:rPr lang="en-US" b="1" dirty="0" smtClean="0">
                <a:sym typeface="Wingdings" panose="05000000000000000000" pitchFamily="2" charset="2"/>
              </a:rPr>
              <a:t> Regions</a:t>
            </a:r>
            <a:endParaRPr lang="en-US" b="1" dirty="0"/>
          </a:p>
        </p:txBody>
      </p:sp>
      <p:sp>
        <p:nvSpPr>
          <p:cNvPr id="11" name="Rectangle 10"/>
          <p:cNvSpPr/>
          <p:nvPr/>
        </p:nvSpPr>
        <p:spPr>
          <a:xfrm>
            <a:off x="6362856" y="1568639"/>
            <a:ext cx="5496209" cy="36786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u="sng" dirty="0" smtClean="0">
                <a:solidFill>
                  <a:schemeClr val="tx1"/>
                </a:solidFill>
                <a:latin typeface="Calibri" panose="020F0502020204030204" pitchFamily="34" charset="0"/>
              </a:rPr>
              <a:t>Output: anomalous space-time region</a:t>
            </a:r>
          </a:p>
          <a:p>
            <a:pPr marL="344487" indent="-342900">
              <a:buAutoNum type="arabicPeriod"/>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Wu 2010 [128] – </a:t>
            </a:r>
            <a:r>
              <a:rPr lang="en-US" sz="1400" b="1" dirty="0" err="1" smtClean="0">
                <a:solidFill>
                  <a:schemeClr val="tx1"/>
                </a:solidFill>
                <a:latin typeface="Calibri" panose="020F0502020204030204" pitchFamily="34" charset="0"/>
                <a:sym typeface="Wingdings" panose="05000000000000000000" pitchFamily="2" charset="2"/>
              </a:rPr>
              <a:t>Outstrech</a:t>
            </a:r>
            <a:r>
              <a:rPr lang="en-US" sz="1400" b="1" dirty="0" smtClean="0">
                <a:solidFill>
                  <a:schemeClr val="tx1"/>
                </a:solidFill>
                <a:latin typeface="Calibri" panose="020F0502020204030204" pitchFamily="34" charset="0"/>
                <a:sym typeface="Wingdings" panose="05000000000000000000" pitchFamily="2" charset="2"/>
              </a:rPr>
              <a:t> // </a:t>
            </a:r>
            <a:r>
              <a:rPr lang="en-US" sz="1400" b="1" dirty="0" err="1" smtClean="0">
                <a:solidFill>
                  <a:schemeClr val="tx1"/>
                </a:solidFill>
                <a:latin typeface="Calibri" panose="020F0502020204030204" pitchFamily="34" charset="0"/>
                <a:sym typeface="Wingdings" panose="05000000000000000000" pitchFamily="2" charset="2"/>
              </a:rPr>
              <a:t>SaTScan</a:t>
            </a:r>
            <a:endParaRPr lang="en-US" sz="1400" b="1" dirty="0" smtClean="0">
              <a:solidFill>
                <a:schemeClr val="tx1"/>
              </a:solidFill>
              <a:latin typeface="Calibri" panose="020F0502020204030204" pitchFamily="34" charset="0"/>
              <a:sym typeface="Wingdings" panose="05000000000000000000" pitchFamily="2" charset="2"/>
            </a:endParaRP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Precipitation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Spatial scan for all time steps</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For time t, define a “stretch” extended region around outlier</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Check for other times if another cluster appears in the stretch region</a:t>
            </a:r>
          </a:p>
          <a:p>
            <a:pPr marL="344487" indent="-342900">
              <a:buFont typeface="+mj-lt"/>
              <a:buAutoNum type="arabicPeriod"/>
            </a:pPr>
            <a:endParaRPr lang="en-US" sz="1400" dirty="0" smtClean="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Lu 2004 [129] – wavelet classification</a:t>
            </a:r>
          </a:p>
          <a:p>
            <a:pPr marL="287337" indent="-28575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Meteorological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Wavelet transform to the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Image processing - edge detection with competitive fuzzy classifier – identifies region outlier</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Links the center of outliers in time to trace the movement of a region outlier</a:t>
            </a:r>
            <a:endParaRPr lang="en-US" sz="1400" dirty="0">
              <a:solidFill>
                <a:schemeClr val="tx1"/>
              </a:solidFill>
              <a:latin typeface="Calibri" panose="020F0502020204030204" pitchFamily="34" charset="0"/>
              <a:sym typeface="Wingdings" panose="05000000000000000000" pitchFamily="2" charset="2"/>
            </a:endParaRPr>
          </a:p>
        </p:txBody>
      </p:sp>
      <p:sp>
        <p:nvSpPr>
          <p:cNvPr id="12" name="Rectangle 11"/>
          <p:cNvSpPr/>
          <p:nvPr/>
        </p:nvSpPr>
        <p:spPr>
          <a:xfrm>
            <a:off x="6362856" y="5380354"/>
            <a:ext cx="5496209" cy="412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Trajectory outliers</a:t>
            </a:r>
            <a:endParaRPr lang="en-US" b="1" dirty="0"/>
          </a:p>
        </p:txBody>
      </p:sp>
      <p:sp>
        <p:nvSpPr>
          <p:cNvPr id="13" name="Rectangle 12"/>
          <p:cNvSpPr/>
          <p:nvPr/>
        </p:nvSpPr>
        <p:spPr>
          <a:xfrm>
            <a:off x="6362856" y="5793105"/>
            <a:ext cx="5496209" cy="50227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lgn="ctr"/>
            <a:r>
              <a:rPr lang="en-US" sz="1400" b="1" dirty="0" smtClean="0">
                <a:solidFill>
                  <a:schemeClr val="tx1"/>
                </a:solidFill>
                <a:latin typeface="Calibri" panose="020F0502020204030204" pitchFamily="34" charset="0"/>
                <a:sym typeface="Wingdings" panose="05000000000000000000" pitchFamily="2" charset="2"/>
              </a:rPr>
              <a:t>Out of scope</a:t>
            </a:r>
            <a:endParaRPr lang="en-US" sz="1400" dirty="0">
              <a:solidFill>
                <a:schemeClr val="tx1"/>
              </a:solidFill>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9476799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2006 -  1. Definition and classification of outlier detection</a:t>
              </a:r>
            </a:p>
          </p:txBody>
        </p:sp>
      </p:grpSp>
      <p:sp>
        <p:nvSpPr>
          <p:cNvPr id="3076" name="Rectangle 4"/>
          <p:cNvSpPr>
            <a:spLocks noChangeArrowheads="1"/>
          </p:cNvSpPr>
          <p:nvPr/>
        </p:nvSpPr>
        <p:spPr bwMode="auto">
          <a:xfrm>
            <a:off x="491674" y="1547997"/>
            <a:ext cx="11479931" cy="1805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0" lvl="1" indent="0"/>
            <a:r>
              <a:rPr lang="en-US" sz="1600" b="1" dirty="0" smtClean="0">
                <a:latin typeface="Calibri" panose="020F0502020204030204" pitchFamily="34" charset="0"/>
                <a:sym typeface="Wingdings" panose="05000000000000000000" pitchFamily="2" charset="2"/>
              </a:rPr>
              <a:t>Handling space in outlier detection</a:t>
            </a:r>
            <a:endParaRPr lang="en-US" sz="1600" dirty="0" smtClean="0">
              <a:latin typeface="Calibri" panose="020F0502020204030204" pitchFamily="34" charset="0"/>
              <a:sym typeface="Wingdings" panose="05000000000000000000" pitchFamily="2" charset="2"/>
            </a:endParaRPr>
          </a:p>
          <a:p>
            <a:pPr marL="800100" lvl="2" indent="-342900">
              <a:buFont typeface="+mj-lt"/>
              <a:buAutoNum type="arabicPeriod"/>
            </a:pPr>
            <a:r>
              <a:rPr lang="en-US" sz="1600" dirty="0" smtClean="0">
                <a:latin typeface="Calibri" panose="020F0502020204030204" pitchFamily="34" charset="0"/>
                <a:sym typeface="Wingdings" panose="05000000000000000000" pitchFamily="2" charset="2"/>
              </a:rPr>
              <a:t>Linear (1-D) OD: ignore spatial relationships between points</a:t>
            </a:r>
          </a:p>
          <a:p>
            <a:pPr marL="800100" lvl="2" indent="-342900">
              <a:buFont typeface="+mj-lt"/>
              <a:buAutoNum type="arabicPeriod"/>
            </a:pPr>
            <a:r>
              <a:rPr lang="en-US" sz="1600" dirty="0" smtClean="0">
                <a:latin typeface="Calibri" panose="020F0502020204030204" pitchFamily="34" charset="0"/>
                <a:sym typeface="Wingdings" panose="05000000000000000000" pitchFamily="2" charset="2"/>
              </a:rPr>
              <a:t>2-D OD</a:t>
            </a:r>
          </a:p>
          <a:p>
            <a:pPr marL="1314450" lvl="3" indent="-400050">
              <a:buFont typeface="+mj-lt"/>
              <a:buAutoNum type="romanLcPeriod"/>
            </a:pPr>
            <a:r>
              <a:rPr lang="en-US" sz="1600" dirty="0" smtClean="0">
                <a:latin typeface="Calibri" panose="020F0502020204030204" pitchFamily="34" charset="0"/>
                <a:sym typeface="Wingdings" panose="05000000000000000000" pitchFamily="2" charset="2"/>
              </a:rPr>
              <a:t>homogeneous </a:t>
            </a:r>
            <a:r>
              <a:rPr lang="en-US" sz="1600" dirty="0" err="1" smtClean="0">
                <a:latin typeface="Calibri" panose="020F0502020204030204" pitchFamily="34" charset="0"/>
                <a:sym typeface="Wingdings" panose="05000000000000000000" pitchFamily="2" charset="2"/>
              </a:rPr>
              <a:t>multidim</a:t>
            </a:r>
            <a:r>
              <a:rPr lang="en-US" sz="1600" dirty="0">
                <a:latin typeface="Calibri" panose="020F0502020204030204" pitchFamily="34" charset="0"/>
                <a:sym typeface="Wingdings" panose="05000000000000000000" pitchFamily="2" charset="2"/>
              </a:rPr>
              <a:t>.</a:t>
            </a:r>
            <a:r>
              <a:rPr lang="en-US" sz="1600" dirty="0" smtClean="0">
                <a:latin typeface="Calibri" panose="020F0502020204030204" pitchFamily="34" charset="0"/>
                <a:sym typeface="Wingdings" panose="05000000000000000000" pitchFamily="2" charset="2"/>
              </a:rPr>
              <a:t> metric based method: use spatial and non spatial attribute to define neighborhoods &amp; compare</a:t>
            </a:r>
          </a:p>
          <a:p>
            <a:pPr marL="1314450" lvl="3" indent="-400050">
              <a:buFont typeface="+mj-lt"/>
              <a:buAutoNum type="romanLcPeriod"/>
            </a:pPr>
            <a:r>
              <a:rPr lang="en-US" sz="1600" dirty="0" smtClean="0">
                <a:latin typeface="Calibri" panose="020F0502020204030204" pitchFamily="34" charset="0"/>
                <a:sym typeface="Wingdings" panose="05000000000000000000" pitchFamily="2" charset="2"/>
              </a:rPr>
              <a:t>spatial methods: spatial attribute used to characterize location / neighborhood / distance, non-</a:t>
            </a:r>
            <a:r>
              <a:rPr lang="en-US" sz="1600" dirty="0" err="1" smtClean="0">
                <a:latin typeface="Calibri" panose="020F0502020204030204" pitchFamily="34" charset="0"/>
                <a:sym typeface="Wingdings" panose="05000000000000000000" pitchFamily="2" charset="2"/>
              </a:rPr>
              <a:t>spactial</a:t>
            </a:r>
            <a:r>
              <a:rPr lang="en-US" sz="1600" dirty="0" smtClean="0">
                <a:latin typeface="Calibri" panose="020F0502020204030204" pitchFamily="34" charset="0"/>
                <a:sym typeface="Wingdings" panose="05000000000000000000" pitchFamily="2" charset="2"/>
              </a:rPr>
              <a:t> attributes used for comparison  </a:t>
            </a:r>
            <a:r>
              <a:rPr lang="en-US" sz="1600" dirty="0" err="1" smtClean="0">
                <a:latin typeface="Calibri" panose="020F0502020204030204" pitchFamily="34" charset="0"/>
                <a:sym typeface="Wingdings" panose="05000000000000000000" pitchFamily="2" charset="2"/>
              </a:rPr>
              <a:t>Shekhar</a:t>
            </a:r>
            <a:r>
              <a:rPr lang="en-US" sz="1600" dirty="0" smtClean="0">
                <a:latin typeface="Calibri" panose="020F0502020204030204" pitchFamily="34" charset="0"/>
                <a:sym typeface="Wingdings" panose="05000000000000000000" pitchFamily="2" charset="2"/>
              </a:rPr>
              <a:t> 2003 for univariate</a:t>
            </a:r>
          </a:p>
          <a:p>
            <a:pPr marL="457200" lvl="2"/>
            <a:endParaRPr lang="en-US" sz="1600" dirty="0">
              <a:latin typeface="Calibri" panose="020F0502020204030204" pitchFamily="34" charset="0"/>
              <a:sym typeface="Wingdings" panose="05000000000000000000" pitchFamily="2" charset="2"/>
            </a:endParaRPr>
          </a:p>
        </p:txBody>
      </p:sp>
      <p:sp>
        <p:nvSpPr>
          <p:cNvPr id="6" name="Rectangle 5"/>
          <p:cNvSpPr/>
          <p:nvPr/>
        </p:nvSpPr>
        <p:spPr>
          <a:xfrm>
            <a:off x="231820" y="751762"/>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STREAMLINE: Anomaly slide</a:t>
            </a:r>
            <a:endParaRPr lang="en-US" b="1" dirty="0">
              <a:solidFill>
                <a:schemeClr val="tx1"/>
              </a:solidFill>
            </a:endParaRPr>
          </a:p>
        </p:txBody>
      </p:sp>
    </p:spTree>
    <p:extLst>
      <p:ext uri="{BB962C8B-B14F-4D97-AF65-F5344CB8AC3E}">
        <p14:creationId xmlns:p14="http://schemas.microsoft.com/office/powerpoint/2010/main" val="3378084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6/6 – Next steps and long term</a:t>
              </a:r>
            </a:p>
          </p:txBody>
        </p:sp>
      </p:grpSp>
      <p:sp>
        <p:nvSpPr>
          <p:cNvPr id="2" name="TextBox 1"/>
          <p:cNvSpPr txBox="1"/>
          <p:nvPr/>
        </p:nvSpPr>
        <p:spPr>
          <a:xfrm>
            <a:off x="769256" y="1306286"/>
            <a:ext cx="11103429" cy="2585323"/>
          </a:xfrm>
          <a:prstGeom prst="rect">
            <a:avLst/>
          </a:prstGeom>
          <a:noFill/>
        </p:spPr>
        <p:txBody>
          <a:bodyPr wrap="square" rtlCol="0">
            <a:spAutoFit/>
          </a:bodyPr>
          <a:lstStyle/>
          <a:p>
            <a:r>
              <a:rPr lang="en-US" b="1" dirty="0" smtClean="0"/>
              <a:t>Next steps</a:t>
            </a:r>
            <a:endParaRPr lang="en-US" dirty="0" smtClean="0"/>
          </a:p>
          <a:p>
            <a:pPr marL="285750" indent="-285750">
              <a:buFont typeface="Arial" panose="020B0604020202020204" pitchFamily="34" charset="0"/>
              <a:buChar char="•"/>
            </a:pPr>
            <a:r>
              <a:rPr lang="en-US" dirty="0" smtClean="0"/>
              <a:t>Ask for Pang, </a:t>
            </a:r>
            <a:r>
              <a:rPr lang="en-US" dirty="0" err="1" smtClean="0"/>
              <a:t>Kulldorff</a:t>
            </a:r>
            <a:r>
              <a:rPr lang="en-US" dirty="0" smtClean="0"/>
              <a:t>, Neill code</a:t>
            </a:r>
          </a:p>
          <a:p>
            <a:pPr marL="285750" indent="-285750">
              <a:buFont typeface="Arial" panose="020B0604020202020204" pitchFamily="34" charset="0"/>
              <a:buChar char="•"/>
            </a:pPr>
            <a:r>
              <a:rPr lang="en-US" dirty="0" smtClean="0"/>
              <a:t>Rough cartography of outliers </a:t>
            </a:r>
            <a:r>
              <a:rPr lang="en-US" dirty="0" smtClean="0">
                <a:sym typeface="Wingdings" panose="05000000000000000000" pitchFamily="2" charset="2"/>
              </a:rPr>
              <a:t> Almost done</a:t>
            </a:r>
            <a:endParaRPr lang="en-US" dirty="0" smtClean="0"/>
          </a:p>
          <a:p>
            <a:pPr marL="285750" indent="-285750">
              <a:buFont typeface="Arial" panose="020B0604020202020204" pitchFamily="34" charset="0"/>
              <a:buChar char="•"/>
            </a:pPr>
            <a:r>
              <a:rPr lang="en-US" dirty="0" smtClean="0"/>
              <a:t>Skim though mapped articles by priority order determined by scope: univariate space-time series</a:t>
            </a:r>
          </a:p>
          <a:p>
            <a:pPr marL="285750" indent="-285750">
              <a:buFont typeface="Arial" panose="020B0604020202020204" pitchFamily="34" charset="0"/>
              <a:buChar char="•"/>
            </a:pPr>
            <a:r>
              <a:rPr lang="en-US" dirty="0" smtClean="0"/>
              <a:t>Look quickly for software tools</a:t>
            </a:r>
          </a:p>
          <a:p>
            <a:pPr marL="285750" indent="-285750">
              <a:buFont typeface="Arial" panose="020B0604020202020204" pitchFamily="34" charset="0"/>
              <a:buChar char="•"/>
            </a:pPr>
            <a:endParaRPr lang="en-US" b="1" dirty="0"/>
          </a:p>
          <a:p>
            <a:r>
              <a:rPr lang="en-US" b="1" dirty="0" smtClean="0"/>
              <a:t>Long term</a:t>
            </a:r>
          </a:p>
          <a:p>
            <a:pPr marL="285750" indent="-285750">
              <a:buFont typeface="Arial" panose="020B0604020202020204" pitchFamily="34" charset="0"/>
              <a:buChar char="•"/>
            </a:pPr>
            <a:r>
              <a:rPr lang="en-US" dirty="0" smtClean="0"/>
              <a:t>1 Technique per category</a:t>
            </a:r>
          </a:p>
          <a:p>
            <a:pPr marL="285750" indent="-285750">
              <a:buFont typeface="Arial" panose="020B0604020202020204" pitchFamily="34" charset="0"/>
              <a:buChar char="•"/>
            </a:pPr>
            <a:r>
              <a:rPr lang="en-US" dirty="0" smtClean="0"/>
              <a:t>(OR Focus on categories (Statistical) if too wide)</a:t>
            </a:r>
            <a:endParaRPr lang="en-US" dirty="0"/>
          </a:p>
        </p:txBody>
      </p:sp>
      <p:sp>
        <p:nvSpPr>
          <p:cNvPr id="3" name="Rectangle 2"/>
          <p:cNvSpPr/>
          <p:nvPr/>
        </p:nvSpPr>
        <p:spPr>
          <a:xfrm>
            <a:off x="2095500" y="4152900"/>
            <a:ext cx="6858000" cy="20193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You need to understand the theory of the techniques in order to understand the type of anomaly you will detect</a:t>
            </a:r>
            <a:endParaRPr lang="en-US" sz="2600" b="1" dirty="0"/>
          </a:p>
        </p:txBody>
      </p:sp>
    </p:spTree>
    <p:extLst>
      <p:ext uri="{BB962C8B-B14F-4D97-AF65-F5344CB8AC3E}">
        <p14:creationId xmlns:p14="http://schemas.microsoft.com/office/powerpoint/2010/main" val="4610513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Spatiotemporal Data Mining: Issues, Tasks and Applications – Article plan and scope</a:t>
              </a:r>
            </a:p>
          </p:txBody>
        </p:sp>
      </p:grpSp>
      <p:sp>
        <p:nvSpPr>
          <p:cNvPr id="3076" name="Rectangle 4"/>
          <p:cNvSpPr>
            <a:spLocks noChangeArrowheads="1"/>
          </p:cNvSpPr>
          <p:nvPr/>
        </p:nvSpPr>
        <p:spPr bwMode="auto">
          <a:xfrm>
            <a:off x="491675" y="1547997"/>
            <a:ext cx="4440934" cy="4175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2900" lvl="1" indent="-342900">
              <a:buFont typeface="+mj-lt"/>
              <a:buAutoNum type="arabicPeriod"/>
            </a:pPr>
            <a:r>
              <a:rPr lang="en-US" sz="1400" b="1" dirty="0" smtClean="0">
                <a:latin typeface="Calibri" panose="020F0502020204030204" pitchFamily="34" charset="0"/>
                <a:sym typeface="Wingdings" panose="05000000000000000000" pitchFamily="2" charset="2"/>
              </a:rPr>
              <a:t>Issues and challenges</a:t>
            </a:r>
          </a:p>
          <a:p>
            <a:pPr marL="342900" lvl="1" indent="-342900">
              <a:buFont typeface="+mj-lt"/>
              <a:buAutoNum type="arabicPeriod"/>
            </a:pPr>
            <a:endParaRPr lang="en-US" sz="1400" b="1" dirty="0">
              <a:latin typeface="Calibri" panose="020F0502020204030204" pitchFamily="34" charset="0"/>
              <a:sym typeface="Wingdings" panose="05000000000000000000" pitchFamily="2" charset="2"/>
            </a:endParaRPr>
          </a:p>
          <a:p>
            <a:pPr marL="342900" lvl="1" indent="-342900">
              <a:buFont typeface="+mj-lt"/>
              <a:buAutoNum type="arabicPeriod"/>
            </a:pPr>
            <a:r>
              <a:rPr lang="en-US" sz="1400" b="1" dirty="0" smtClean="0">
                <a:latin typeface="Calibri" panose="020F0502020204030204" pitchFamily="34" charset="0"/>
                <a:sym typeface="Wingdings" panose="05000000000000000000" pitchFamily="2" charset="2"/>
              </a:rPr>
              <a:t>Tasks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Multidimensional analysis of ST data</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characterization</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Topological Relationship Discovery</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Mining ST topological relationship pattern</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Neighborhood</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Association rules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Moving objects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Topological Relationships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Thematic attributes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data classification</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Trend prediction or Detection</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Data clustering</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Outlier analysis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Collocation pattern or episode discovery</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Discovering Movement Patterns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Cascading ST Pattern Discovery</a:t>
            </a:r>
          </a:p>
        </p:txBody>
      </p:sp>
      <p:sp>
        <p:nvSpPr>
          <p:cNvPr id="7" name="Rectangle 4"/>
          <p:cNvSpPr>
            <a:spLocks noChangeArrowheads="1"/>
          </p:cNvSpPr>
          <p:nvPr/>
        </p:nvSpPr>
        <p:spPr bwMode="auto">
          <a:xfrm>
            <a:off x="6197016" y="1547997"/>
            <a:ext cx="4440934" cy="20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2900" lvl="1" indent="-342900">
              <a:buAutoNum type="arabicPeriod" startAt="3"/>
            </a:pPr>
            <a:r>
              <a:rPr lang="en-US" sz="1400" b="1" dirty="0" smtClean="0">
                <a:latin typeface="Calibri" panose="020F0502020204030204" pitchFamily="34" charset="0"/>
                <a:sym typeface="Wingdings" panose="05000000000000000000" pitchFamily="2" charset="2"/>
              </a:rPr>
              <a:t>ST Data Mining system requirements and applications</a:t>
            </a:r>
          </a:p>
          <a:p>
            <a:pPr marL="800100" lvl="2" indent="-342900">
              <a:buAutoNum type="arabicPeriod"/>
            </a:pPr>
            <a:r>
              <a:rPr lang="en-US" sz="1400" b="1" dirty="0" smtClean="0">
                <a:latin typeface="Calibri" panose="020F0502020204030204" pitchFamily="34" charset="0"/>
                <a:sym typeface="Wingdings" panose="05000000000000000000" pitchFamily="2" charset="2"/>
              </a:rPr>
              <a:t>ST database structure</a:t>
            </a:r>
          </a:p>
          <a:p>
            <a:pPr marL="800100" lvl="2" indent="-342900">
              <a:buAutoNum type="arabicPeriod"/>
            </a:pPr>
            <a:r>
              <a:rPr lang="en-US" sz="1400" b="1" dirty="0" smtClean="0">
                <a:latin typeface="Calibri" panose="020F0502020204030204" pitchFamily="34" charset="0"/>
                <a:sym typeface="Wingdings" panose="05000000000000000000" pitchFamily="2" charset="2"/>
              </a:rPr>
              <a:t>System requirements</a:t>
            </a:r>
          </a:p>
          <a:p>
            <a:pPr marL="800100" lvl="2" indent="-342900">
              <a:buAutoNum type="arabicPeriod"/>
            </a:pPr>
            <a:r>
              <a:rPr lang="en-US" sz="1400" b="1" dirty="0" smtClean="0">
                <a:latin typeface="Calibri" panose="020F0502020204030204" pitchFamily="34" charset="0"/>
                <a:sym typeface="Wingdings" panose="05000000000000000000" pitchFamily="2" charset="2"/>
              </a:rPr>
              <a:t>Applications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Animal behavior</a:t>
            </a:r>
          </a:p>
          <a:p>
            <a:pPr marL="1314450" lvl="3" indent="-400050">
              <a:buFont typeface="+mj-lt"/>
              <a:buAutoNum type="romanLcPeriod"/>
            </a:pPr>
            <a:r>
              <a:rPr lang="en-US" sz="1400" dirty="0" smtClean="0">
                <a:solidFill>
                  <a:srgbClr val="0070C0"/>
                </a:solidFill>
                <a:latin typeface="Calibri" panose="020F0502020204030204" pitchFamily="34" charset="0"/>
                <a:sym typeface="Wingdings" panose="05000000000000000000" pitchFamily="2" charset="2"/>
              </a:rPr>
              <a:t>Traffic management</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Agriculture and land management</a:t>
            </a:r>
          </a:p>
          <a:p>
            <a:pPr marL="342900" lvl="1" indent="-342900">
              <a:buAutoNum type="arabicPeriod" startAt="3"/>
            </a:pPr>
            <a:r>
              <a:rPr lang="en-US" sz="1400" b="1" dirty="0" smtClean="0">
                <a:latin typeface="Calibri" panose="020F0502020204030204" pitchFamily="34" charset="0"/>
                <a:sym typeface="Wingdings" panose="05000000000000000000" pitchFamily="2" charset="2"/>
              </a:rPr>
              <a:t>Conclusion</a:t>
            </a:r>
          </a:p>
        </p:txBody>
      </p:sp>
    </p:spTree>
    <p:extLst>
      <p:ext uri="{BB962C8B-B14F-4D97-AF65-F5344CB8AC3E}">
        <p14:creationId xmlns:p14="http://schemas.microsoft.com/office/powerpoint/2010/main" val="36517741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1. Issues and challenges</a:t>
              </a:r>
            </a:p>
          </p:txBody>
        </p:sp>
      </p:grpSp>
      <p:sp>
        <p:nvSpPr>
          <p:cNvPr id="2" name="TextBox 1"/>
          <p:cNvSpPr txBox="1"/>
          <p:nvPr/>
        </p:nvSpPr>
        <p:spPr>
          <a:xfrm>
            <a:off x="605307" y="1378039"/>
            <a:ext cx="10689465" cy="4031873"/>
          </a:xfrm>
          <a:prstGeom prst="rect">
            <a:avLst/>
          </a:prstGeom>
          <a:noFill/>
        </p:spPr>
        <p:txBody>
          <a:bodyPr wrap="square" rtlCol="0">
            <a:spAutoFit/>
          </a:bodyPr>
          <a:lstStyle/>
          <a:p>
            <a:r>
              <a:rPr lang="en-US" sz="1600" b="1" dirty="0" smtClean="0"/>
              <a:t>ST analysis categories</a:t>
            </a:r>
          </a:p>
          <a:p>
            <a:pPr marL="285750" indent="-285750">
              <a:buFont typeface="Arial" panose="020B0604020202020204" pitchFamily="34" charset="0"/>
              <a:buChar char="•"/>
            </a:pPr>
            <a:r>
              <a:rPr lang="en-US" sz="1600" b="1" dirty="0" smtClean="0">
                <a:solidFill>
                  <a:srgbClr val="0070C0"/>
                </a:solidFill>
              </a:rPr>
              <a:t>Temporal data analysis</a:t>
            </a:r>
            <a:r>
              <a:rPr lang="en-US" sz="1600" dirty="0" smtClean="0"/>
              <a:t>: fix space attributes and look how others vary over time </a:t>
            </a:r>
            <a:r>
              <a:rPr lang="en-US" sz="1600" dirty="0" smtClean="0">
                <a:sym typeface="Wingdings" panose="05000000000000000000" pitchFamily="2" charset="2"/>
              </a:rPr>
              <a:t>change in rain falls in a given region</a:t>
            </a:r>
          </a:p>
          <a:p>
            <a:pPr marL="285750" indent="-285750">
              <a:buFont typeface="Arial" panose="020B0604020202020204" pitchFamily="34" charset="0"/>
              <a:buChar char="•"/>
            </a:pPr>
            <a:r>
              <a:rPr lang="en-US" sz="1600" b="1" dirty="0" smtClean="0">
                <a:sym typeface="Wingdings" panose="05000000000000000000" pitchFamily="2" charset="2"/>
              </a:rPr>
              <a:t>Spatial data analysis</a:t>
            </a:r>
            <a:r>
              <a:rPr lang="en-US" sz="1600" dirty="0" smtClean="0">
                <a:sym typeface="Wingdings" panose="05000000000000000000" pitchFamily="2" charset="2"/>
              </a:rPr>
              <a:t>: “picture analysis” / how attributes change with respect to a distance from a spatial ref at a specified time  fix time and see how rainfalls are distributed along the coast</a:t>
            </a:r>
          </a:p>
          <a:p>
            <a:pPr marL="285750" indent="-285750">
              <a:buFont typeface="Arial" panose="020B0604020202020204" pitchFamily="34" charset="0"/>
              <a:buChar char="•"/>
            </a:pPr>
            <a:r>
              <a:rPr lang="en-US" sz="1600" b="1" dirty="0" smtClean="0">
                <a:sym typeface="Wingdings" panose="05000000000000000000" pitchFamily="2" charset="2"/>
              </a:rPr>
              <a:t>Dynamic ST analysis</a:t>
            </a:r>
            <a:r>
              <a:rPr lang="en-US" sz="1600" dirty="0" smtClean="0">
                <a:sym typeface="Wingdings" panose="05000000000000000000" pitchFamily="2" charset="2"/>
              </a:rPr>
              <a:t>: Fix thematic attributes and see how spatial properties change with time  moving car, spread of fire</a:t>
            </a:r>
          </a:p>
          <a:p>
            <a:pPr marL="285750" indent="-285750">
              <a:buFont typeface="Arial" panose="020B0604020202020204" pitchFamily="34" charset="0"/>
              <a:buChar char="•"/>
            </a:pPr>
            <a:r>
              <a:rPr lang="en-US" sz="1600" b="1" dirty="0" smtClean="0">
                <a:sym typeface="Wingdings" panose="05000000000000000000" pitchFamily="2" charset="2"/>
              </a:rPr>
              <a:t>Static ST analysis</a:t>
            </a:r>
            <a:r>
              <a:rPr lang="en-US" sz="1600" dirty="0" smtClean="0">
                <a:sym typeface="Wingdings" panose="05000000000000000000" pitchFamily="2" charset="2"/>
              </a:rPr>
              <a:t>: fix temporal and thematic attributes  look for regions which have same rainfall at fixed time</a:t>
            </a:r>
            <a:endParaRPr lang="en-US" sz="1600" dirty="0" smtClean="0"/>
          </a:p>
          <a:p>
            <a:endParaRPr lang="en-US" sz="1600" b="1" dirty="0" smtClean="0"/>
          </a:p>
          <a:p>
            <a:r>
              <a:rPr lang="en-US" sz="1600" b="1" dirty="0" smtClean="0"/>
              <a:t>Unique features of ST data</a:t>
            </a:r>
            <a:endParaRPr lang="en-US" sz="1600" dirty="0" smtClean="0"/>
          </a:p>
          <a:p>
            <a:pPr marL="285750" indent="-285750">
              <a:buFont typeface="Arial" panose="020B0604020202020204" pitchFamily="34" charset="0"/>
              <a:buChar char="•"/>
            </a:pPr>
            <a:r>
              <a:rPr lang="en-US" sz="1600" dirty="0" smtClean="0"/>
              <a:t>Highly auto-correlated</a:t>
            </a:r>
          </a:p>
          <a:p>
            <a:pPr marL="285750" indent="-285750">
              <a:buFont typeface="Arial" panose="020B0604020202020204" pitchFamily="34" charset="0"/>
              <a:buChar char="•"/>
            </a:pPr>
            <a:endParaRPr lang="en-US" sz="1600" dirty="0"/>
          </a:p>
          <a:p>
            <a:r>
              <a:rPr lang="en-US" sz="1600" b="1" dirty="0" smtClean="0"/>
              <a:t>Issues and challenges</a:t>
            </a:r>
          </a:p>
          <a:p>
            <a:pPr marL="285750" indent="-285750">
              <a:buFont typeface="Arial" panose="020B0604020202020204" pitchFamily="34" charset="0"/>
              <a:buChar char="•"/>
            </a:pPr>
            <a:r>
              <a:rPr lang="en-US" sz="1600" dirty="0" smtClean="0"/>
              <a:t>ST relations are implicit</a:t>
            </a:r>
          </a:p>
          <a:p>
            <a:pPr marL="285750" indent="-285750">
              <a:buFont typeface="Arial" panose="020B0604020202020204" pitchFamily="34" charset="0"/>
              <a:buChar char="•"/>
            </a:pPr>
            <a:r>
              <a:rPr lang="en-US" sz="1600" dirty="0" smtClean="0"/>
              <a:t>Computation</a:t>
            </a:r>
          </a:p>
          <a:p>
            <a:pPr marL="285750" indent="-285750">
              <a:buFont typeface="Arial" panose="020B0604020202020204" pitchFamily="34" charset="0"/>
              <a:buChar char="•"/>
            </a:pPr>
            <a:r>
              <a:rPr lang="en-US" sz="1600" dirty="0" smtClean="0"/>
              <a:t>Classical data mining techniques need significant work to be adapted</a:t>
            </a:r>
          </a:p>
          <a:p>
            <a:pPr marL="285750" indent="-285750">
              <a:buFont typeface="Arial" panose="020B0604020202020204" pitchFamily="34" charset="0"/>
              <a:buChar char="•"/>
            </a:pPr>
            <a:r>
              <a:rPr lang="en-US" sz="1600" dirty="0" smtClean="0"/>
              <a:t>Neighboring patterns affect each other </a:t>
            </a:r>
            <a:r>
              <a:rPr lang="en-US" sz="1600" dirty="0" smtClean="0">
                <a:sym typeface="Wingdings" panose="05000000000000000000" pitchFamily="2" charset="2"/>
              </a:rPr>
              <a:t> hurricane and traffic jam</a:t>
            </a:r>
          </a:p>
          <a:p>
            <a:pPr marL="285750" indent="-285750">
              <a:buFont typeface="Arial" panose="020B0604020202020204" pitchFamily="34" charset="0"/>
              <a:buChar char="•"/>
            </a:pPr>
            <a:r>
              <a:rPr lang="en-US" sz="1600" dirty="0" smtClean="0">
                <a:sym typeface="Wingdings" panose="05000000000000000000" pitchFamily="2" charset="2"/>
              </a:rPr>
              <a:t>Visualization and interaction with data</a:t>
            </a:r>
            <a:endParaRPr lang="en-US" sz="1600" dirty="0"/>
          </a:p>
        </p:txBody>
      </p:sp>
    </p:spTree>
    <p:extLst>
      <p:ext uri="{BB962C8B-B14F-4D97-AF65-F5344CB8AC3E}">
        <p14:creationId xmlns:p14="http://schemas.microsoft.com/office/powerpoint/2010/main" val="34258830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2. ST Tasks</a:t>
              </a:r>
            </a:p>
          </p:txBody>
        </p:sp>
      </p:grpSp>
      <p:sp>
        <p:nvSpPr>
          <p:cNvPr id="2" name="TextBox 1"/>
          <p:cNvSpPr txBox="1"/>
          <p:nvPr/>
        </p:nvSpPr>
        <p:spPr>
          <a:xfrm>
            <a:off x="311370" y="1104775"/>
            <a:ext cx="5690185" cy="5909310"/>
          </a:xfrm>
          <a:prstGeom prst="rect">
            <a:avLst/>
          </a:prstGeom>
          <a:noFill/>
        </p:spPr>
        <p:txBody>
          <a:bodyPr wrap="square" rtlCol="0">
            <a:spAutoFit/>
          </a:bodyPr>
          <a:lstStyle/>
          <a:p>
            <a:r>
              <a:rPr lang="en-US" sz="1400" b="1" dirty="0" smtClean="0"/>
              <a:t>Pattern:</a:t>
            </a:r>
            <a:r>
              <a:rPr lang="en-US" sz="1400" dirty="0" smtClean="0"/>
              <a:t> regular/repeating structure in space and time</a:t>
            </a:r>
            <a:endParaRPr lang="en-US" sz="1400" b="1" dirty="0" smtClean="0"/>
          </a:p>
          <a:p>
            <a:endParaRPr lang="en-US" sz="1400" b="1" dirty="0"/>
          </a:p>
          <a:p>
            <a:r>
              <a:rPr lang="en-US" sz="1400" b="1" dirty="0" smtClean="0"/>
              <a:t>Multidimensional analysis of ST data </a:t>
            </a:r>
            <a:r>
              <a:rPr lang="en-US" sz="1400" b="1" dirty="0" smtClean="0">
                <a:sym typeface="Wingdings" panose="05000000000000000000" pitchFamily="2" charset="2"/>
              </a:rPr>
              <a:t> out</a:t>
            </a:r>
            <a:endParaRPr lang="en-US" sz="1400" b="1" dirty="0"/>
          </a:p>
          <a:p>
            <a:r>
              <a:rPr lang="en-US" sz="1400" b="1" dirty="0" smtClean="0"/>
              <a:t>ST Characterization </a:t>
            </a:r>
            <a:r>
              <a:rPr lang="en-US" sz="1400" b="1" dirty="0" smtClean="0">
                <a:sym typeface="Wingdings" panose="05000000000000000000" pitchFamily="2" charset="2"/>
              </a:rPr>
              <a:t> out</a:t>
            </a:r>
            <a:endParaRPr lang="en-US" sz="1400" dirty="0"/>
          </a:p>
          <a:p>
            <a:r>
              <a:rPr lang="en-US" sz="1400" b="1" dirty="0" smtClean="0"/>
              <a:t>ST </a:t>
            </a:r>
            <a:r>
              <a:rPr lang="en-US" sz="1400" b="1" dirty="0" err="1" smtClean="0"/>
              <a:t>Topo</a:t>
            </a:r>
            <a:r>
              <a:rPr lang="en-US" sz="1400" b="1" dirty="0" smtClean="0"/>
              <a:t> relationship discovery and mining </a:t>
            </a:r>
            <a:r>
              <a:rPr lang="en-US" sz="1400" b="1" dirty="0" smtClean="0">
                <a:sym typeface="Wingdings" panose="05000000000000000000" pitchFamily="2" charset="2"/>
              </a:rPr>
              <a:t> out</a:t>
            </a:r>
            <a:endParaRPr lang="en-US" sz="1400" b="1" dirty="0" smtClean="0"/>
          </a:p>
          <a:p>
            <a:pPr marL="285750" indent="-285750">
              <a:buFont typeface="Arial" panose="020B0604020202020204" pitchFamily="34" charset="0"/>
              <a:buChar char="•"/>
            </a:pPr>
            <a:r>
              <a:rPr lang="en-US" sz="1400" dirty="0" err="1" smtClean="0"/>
              <a:t>Topo</a:t>
            </a:r>
            <a:r>
              <a:rPr lang="en-US" sz="1400" dirty="0" smtClean="0"/>
              <a:t> relationships between two spatial objects: disjoint, overlap…</a:t>
            </a:r>
            <a:endParaRPr lang="en-US" sz="1400" dirty="0"/>
          </a:p>
          <a:p>
            <a:r>
              <a:rPr lang="en-US" sz="1400" b="1" dirty="0" smtClean="0"/>
              <a:t>ST Neighborhood </a:t>
            </a:r>
            <a:r>
              <a:rPr lang="en-US" sz="1400" b="1" dirty="0" smtClean="0">
                <a:sym typeface="Wingdings" panose="05000000000000000000" pitchFamily="2" charset="2"/>
              </a:rPr>
              <a:t> out</a:t>
            </a:r>
            <a:endParaRPr lang="en-US" sz="1400" dirty="0" smtClean="0"/>
          </a:p>
          <a:p>
            <a:pPr marL="285750" indent="-285750">
              <a:buFont typeface="Arial" panose="020B0604020202020204" pitchFamily="34" charset="0"/>
              <a:buChar char="•"/>
            </a:pPr>
            <a:r>
              <a:rPr lang="en-US" sz="1400" dirty="0" smtClean="0"/>
              <a:t>Defines neighborhood = preprocessing before clustering and OD </a:t>
            </a:r>
          </a:p>
          <a:p>
            <a:pPr marL="285750" indent="-285750">
              <a:buFont typeface="Arial" panose="020B0604020202020204" pitchFamily="34" charset="0"/>
              <a:buChar char="•"/>
            </a:pPr>
            <a:r>
              <a:rPr lang="en-US" sz="1400" dirty="0" smtClean="0"/>
              <a:t>McGuire 2010: ST Neighborhood discovery for sensor data </a:t>
            </a:r>
            <a:r>
              <a:rPr lang="en-US" sz="1400" dirty="0" smtClean="0">
                <a:sym typeface="Wingdings" panose="05000000000000000000" pitchFamily="2" charset="2"/>
              </a:rPr>
              <a:t> see application and out if no outlier</a:t>
            </a:r>
          </a:p>
          <a:p>
            <a:pPr marL="742950" lvl="1" indent="-285750">
              <a:buFont typeface="Wingdings" panose="05000000000000000000" pitchFamily="2" charset="2"/>
              <a:buChar char="à"/>
            </a:pPr>
            <a:r>
              <a:rPr lang="en-US" sz="1400" dirty="0" smtClean="0">
                <a:sym typeface="Wingdings" panose="05000000000000000000" pitchFamily="2" charset="2"/>
              </a:rPr>
              <a:t>Could be interesting to define new neighborhoods, but not core scope</a:t>
            </a:r>
          </a:p>
          <a:p>
            <a:r>
              <a:rPr lang="en-US" sz="1400" b="1" dirty="0" smtClean="0">
                <a:sym typeface="Wingdings" panose="05000000000000000000" pitchFamily="2" charset="2"/>
              </a:rPr>
              <a:t>ST Association Rules  out</a:t>
            </a:r>
          </a:p>
          <a:p>
            <a:endParaRPr lang="en-US" sz="1400" dirty="0" smtClean="0">
              <a:sym typeface="Wingdings" panose="05000000000000000000" pitchFamily="2" charset="2"/>
            </a:endParaRPr>
          </a:p>
          <a:p>
            <a:r>
              <a:rPr lang="en-US" sz="1400" b="1" dirty="0" smtClean="0">
                <a:sym typeface="Wingdings" panose="05000000000000000000" pitchFamily="2" charset="2"/>
              </a:rPr>
              <a:t>ST Data Classification</a:t>
            </a:r>
          </a:p>
          <a:p>
            <a:pPr marL="285750" indent="-285750">
              <a:buFont typeface="Arial" panose="020B0604020202020204" pitchFamily="34" charset="0"/>
              <a:buChar char="•"/>
            </a:pPr>
            <a:r>
              <a:rPr lang="en-US" sz="1400" dirty="0" smtClean="0">
                <a:sym typeface="Wingdings" panose="05000000000000000000" pitchFamily="2" charset="2"/>
              </a:rPr>
              <a:t>Supervised learning technique</a:t>
            </a:r>
          </a:p>
          <a:p>
            <a:pPr marL="285750" indent="-285750">
              <a:buFont typeface="Arial" panose="020B0604020202020204" pitchFamily="34" charset="0"/>
              <a:buChar char="•"/>
            </a:pPr>
            <a:r>
              <a:rPr lang="en-US" sz="1400" dirty="0" smtClean="0">
                <a:sym typeface="Wingdings" panose="05000000000000000000" pitchFamily="2" charset="2"/>
              </a:rPr>
              <a:t>Ex: Rough sets </a:t>
            </a:r>
            <a:r>
              <a:rPr lang="en-US" sz="1400" dirty="0" err="1" smtClean="0">
                <a:sym typeface="Wingdings" panose="05000000000000000000" pitchFamily="2" charset="2"/>
              </a:rPr>
              <a:t>Bitner</a:t>
            </a:r>
            <a:r>
              <a:rPr lang="en-US" sz="1400" dirty="0" smtClean="0">
                <a:sym typeface="Wingdings" panose="05000000000000000000" pitchFamily="2" charset="2"/>
              </a:rPr>
              <a:t> 2000</a:t>
            </a:r>
          </a:p>
          <a:p>
            <a:pPr marL="285750" indent="-285750">
              <a:buFont typeface="Arial" panose="020B0604020202020204" pitchFamily="34" charset="0"/>
              <a:buChar char="•"/>
            </a:pPr>
            <a:r>
              <a:rPr lang="en-US" sz="1400" dirty="0" smtClean="0">
                <a:sym typeface="Wingdings" panose="05000000000000000000" pitchFamily="2" charset="2"/>
              </a:rPr>
              <a:t>Neural network</a:t>
            </a:r>
          </a:p>
          <a:p>
            <a:endParaRPr lang="en-US" sz="1400" dirty="0">
              <a:sym typeface="Wingdings" panose="05000000000000000000" pitchFamily="2" charset="2"/>
            </a:endParaRPr>
          </a:p>
          <a:p>
            <a:r>
              <a:rPr lang="en-US" sz="1400" b="1" dirty="0" smtClean="0">
                <a:sym typeface="Wingdings" panose="05000000000000000000" pitchFamily="2" charset="2"/>
              </a:rPr>
              <a:t>Trend prediction or detection: prediction of future events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Application: crime analysis, cellular networking, natural disasters</a:t>
            </a:r>
          </a:p>
          <a:p>
            <a:pPr marL="285750" indent="-285750">
              <a:buFont typeface="Arial" panose="020B0604020202020204" pitchFamily="34" charset="0"/>
              <a:buChar char="•"/>
            </a:pPr>
            <a:r>
              <a:rPr lang="en-US" sz="1400" dirty="0" smtClean="0">
                <a:sym typeface="Wingdings" panose="05000000000000000000" pitchFamily="2" charset="2"/>
              </a:rPr>
              <a:t>Ex: predict spreading of disease from highway network, wind, temperature  Han 2003</a:t>
            </a:r>
          </a:p>
          <a:p>
            <a:pPr marL="285750" indent="-285750">
              <a:buFont typeface="Arial" panose="020B0604020202020204" pitchFamily="34" charset="0"/>
              <a:buChar char="•"/>
            </a:pPr>
            <a:r>
              <a:rPr lang="en-US" sz="1400" dirty="0" smtClean="0">
                <a:sym typeface="Wingdings" panose="05000000000000000000" pitchFamily="2" charset="2"/>
              </a:rPr>
              <a:t>Climate conditions  Spatial Autoregressive Models</a:t>
            </a:r>
          </a:p>
          <a:p>
            <a:pPr marL="285750" indent="-285750">
              <a:buFont typeface="Arial" panose="020B0604020202020204" pitchFamily="34" charset="0"/>
              <a:buChar char="•"/>
            </a:pPr>
            <a:r>
              <a:rPr lang="en-US" sz="1400" dirty="0" smtClean="0">
                <a:sym typeface="Wingdings" panose="05000000000000000000" pitchFamily="2" charset="2"/>
              </a:rPr>
              <a:t>Bayesian statistics for trend prediction of total mercury in Lake Erie [15]  </a:t>
            </a:r>
            <a:r>
              <a:rPr lang="en-US" sz="1400" dirty="0" err="1" smtClean="0">
                <a:sym typeface="Wingdings" panose="05000000000000000000" pitchFamily="2" charset="2"/>
              </a:rPr>
              <a:t>Ekram</a:t>
            </a:r>
            <a:r>
              <a:rPr lang="en-US" sz="1400" dirty="0" smtClean="0">
                <a:sym typeface="Wingdings" panose="05000000000000000000" pitchFamily="2" charset="2"/>
              </a:rPr>
              <a:t> 2011</a:t>
            </a:r>
          </a:p>
        </p:txBody>
      </p:sp>
      <p:sp>
        <p:nvSpPr>
          <p:cNvPr id="7" name="TextBox 6"/>
          <p:cNvSpPr txBox="1"/>
          <p:nvPr/>
        </p:nvSpPr>
        <p:spPr>
          <a:xfrm>
            <a:off x="6341837" y="1104775"/>
            <a:ext cx="5690185" cy="4832092"/>
          </a:xfrm>
          <a:prstGeom prst="rect">
            <a:avLst/>
          </a:prstGeom>
          <a:noFill/>
        </p:spPr>
        <p:txBody>
          <a:bodyPr wrap="square" rtlCol="0">
            <a:spAutoFit/>
          </a:bodyPr>
          <a:lstStyle/>
          <a:p>
            <a:r>
              <a:rPr lang="en-US" sz="1400" b="1" dirty="0" smtClean="0"/>
              <a:t>ST Clustering</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Major method</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2007 ST-DBSCAN, </a:t>
            </a:r>
            <a:r>
              <a:rPr lang="en-US" sz="1400" dirty="0" err="1" smtClean="0">
                <a:sym typeface="Wingdings" panose="05000000000000000000" pitchFamily="2" charset="2"/>
              </a:rPr>
              <a:t>Manso</a:t>
            </a:r>
            <a:r>
              <a:rPr lang="en-US" sz="1400" dirty="0" smtClean="0">
                <a:sym typeface="Wingdings" panose="05000000000000000000" pitchFamily="2" charset="2"/>
              </a:rPr>
              <a:t> DB-</a:t>
            </a:r>
            <a:r>
              <a:rPr lang="en-US" sz="1400" dirty="0" err="1" smtClean="0">
                <a:sym typeface="Wingdings" panose="05000000000000000000" pitchFamily="2" charset="2"/>
              </a:rPr>
              <a:t>SMoT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Clustering based on non-spatial attributes</a:t>
            </a:r>
          </a:p>
          <a:p>
            <a:pPr marL="285750" indent="-285750">
              <a:buFont typeface="Arial" panose="020B0604020202020204" pitchFamily="34" charset="0"/>
              <a:buChar char="•"/>
            </a:pPr>
            <a:r>
              <a:rPr lang="en-US" sz="1400" dirty="0" smtClean="0">
                <a:sym typeface="Wingdings" panose="05000000000000000000" pitchFamily="2" charset="2"/>
              </a:rPr>
              <a:t>Moving clusters [21,22]  check application</a:t>
            </a:r>
          </a:p>
          <a:p>
            <a:pPr marL="285750" indent="-285750">
              <a:buFont typeface="Arial" panose="020B0604020202020204" pitchFamily="34" charset="0"/>
              <a:buChar char="•"/>
            </a:pPr>
            <a:r>
              <a:rPr lang="en-US" sz="1400" dirty="0" smtClean="0">
                <a:sym typeface="Wingdings" panose="05000000000000000000" pitchFamily="2" charset="2"/>
              </a:rPr>
              <a:t>Shape clustering methods based on point density  </a:t>
            </a:r>
            <a:r>
              <a:rPr lang="en-US" sz="1400" dirty="0" err="1" smtClean="0">
                <a:sym typeface="Wingdings" panose="05000000000000000000" pitchFamily="2" charset="2"/>
              </a:rPr>
              <a:t>Cai</a:t>
            </a:r>
            <a:r>
              <a:rPr lang="en-US" sz="1400" dirty="0" smtClean="0">
                <a:sym typeface="Wingdings" panose="05000000000000000000" pitchFamily="2" charset="2"/>
              </a:rPr>
              <a:t> 2006. Monitors objects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ST outlier analysis</a:t>
            </a:r>
          </a:p>
          <a:p>
            <a:pPr marL="285750" indent="-285750">
              <a:buFont typeface="Arial" panose="020B0604020202020204" pitchFamily="34" charset="0"/>
              <a:buChar char="•"/>
            </a:pPr>
            <a:r>
              <a:rPr lang="en-US" sz="1400" dirty="0" smtClean="0">
                <a:sym typeface="Wingdings" panose="05000000000000000000" pitchFamily="2" charset="2"/>
              </a:rPr>
              <a:t>[28] Cheng and </a:t>
            </a:r>
            <a:r>
              <a:rPr lang="en-US" sz="1400" dirty="0" err="1" smtClean="0">
                <a:sym typeface="Wingdings" panose="05000000000000000000" pitchFamily="2" charset="2"/>
              </a:rPr>
              <a:t>Zhlin</a:t>
            </a:r>
            <a:r>
              <a:rPr lang="en-US" sz="1400" dirty="0" smtClean="0">
                <a:sym typeface="Wingdings" panose="05000000000000000000" pitchFamily="2" charset="2"/>
              </a:rPr>
              <a:t> Li describes distribution / depth / distance based OD</a:t>
            </a:r>
          </a:p>
          <a:p>
            <a:pPr marL="285750" indent="-285750">
              <a:buFont typeface="Arial" panose="020B0604020202020204" pitchFamily="34" charset="0"/>
              <a:buChar char="•"/>
            </a:pPr>
            <a:r>
              <a:rPr lang="en-US" sz="1400" dirty="0" smtClean="0">
                <a:sym typeface="Wingdings" panose="05000000000000000000" pitchFamily="2" charset="2"/>
              </a:rPr>
              <a:t>[27, 28, 29, 30, 31]</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ST collocation pattern or episode discovery  out</a:t>
            </a:r>
          </a:p>
          <a:p>
            <a:pPr marL="285750" indent="-285750">
              <a:buFont typeface="Arial" panose="020B0604020202020204" pitchFamily="34" charset="0"/>
              <a:buChar char="•"/>
            </a:pPr>
            <a:r>
              <a:rPr lang="en-US" sz="1400" u="sng" dirty="0">
                <a:sym typeface="Wingdings" panose="05000000000000000000" pitchFamily="2" charset="2"/>
              </a:rPr>
              <a:t>ST collocation pattern </a:t>
            </a:r>
            <a:r>
              <a:rPr lang="en-US" sz="1400" dirty="0">
                <a:sym typeface="Wingdings" panose="05000000000000000000" pitchFamily="2" charset="2"/>
              </a:rPr>
              <a:t>= multiple objects types whose instances are often located in spatial and temporal </a:t>
            </a:r>
            <a:r>
              <a:rPr lang="en-US" sz="1400" dirty="0" smtClean="0">
                <a:sym typeface="Wingdings" panose="05000000000000000000" pitchFamily="2" charset="2"/>
              </a:rPr>
              <a:t>proximity</a:t>
            </a:r>
          </a:p>
          <a:p>
            <a:pPr marL="285750" indent="-285750">
              <a:buFont typeface="Arial" panose="020B0604020202020204" pitchFamily="34" charset="0"/>
              <a:buChar char="•"/>
            </a:pPr>
            <a:r>
              <a:rPr lang="en-US" sz="1400" u="sng" dirty="0" smtClean="0">
                <a:sym typeface="Wingdings" panose="05000000000000000000" pitchFamily="2" charset="2"/>
              </a:rPr>
              <a:t>collocation episode </a:t>
            </a:r>
            <a:r>
              <a:rPr lang="en-US" sz="1400" dirty="0" smtClean="0">
                <a:sym typeface="Wingdings" panose="05000000000000000000" pitchFamily="2" charset="2"/>
              </a:rPr>
              <a:t>= sequence of ST collocation patterns with some common object types across consecutive time slots</a:t>
            </a:r>
          </a:p>
          <a:p>
            <a:endParaRPr lang="en-US" sz="1400" dirty="0">
              <a:sym typeface="Wingdings" panose="05000000000000000000" pitchFamily="2" charset="2"/>
            </a:endParaRPr>
          </a:p>
          <a:p>
            <a:r>
              <a:rPr lang="en-US" sz="1400" b="1" dirty="0" smtClean="0">
                <a:sym typeface="Wingdings" panose="05000000000000000000" pitchFamily="2" charset="2"/>
              </a:rPr>
              <a:t>Discovering Movement Patterns  out</a:t>
            </a:r>
          </a:p>
          <a:p>
            <a:endParaRPr lang="en-US" sz="1400" b="1" dirty="0">
              <a:sym typeface="Wingdings" panose="05000000000000000000" pitchFamily="2" charset="2"/>
            </a:endParaRPr>
          </a:p>
          <a:p>
            <a:r>
              <a:rPr lang="en-US" sz="1400" b="1" dirty="0" smtClean="0">
                <a:sym typeface="Wingdings" panose="05000000000000000000" pitchFamily="2" charset="2"/>
              </a:rPr>
              <a:t>Cascading ST pattern discovery</a:t>
            </a:r>
            <a:r>
              <a:rPr lang="en-US" sz="1400" b="1" dirty="0">
                <a:sym typeface="Wingdings" panose="05000000000000000000" pitchFamily="2" charset="2"/>
              </a:rPr>
              <a:t> </a:t>
            </a:r>
            <a:r>
              <a:rPr lang="en-US" sz="1400" b="1" dirty="0" smtClean="0">
                <a:sym typeface="Wingdings" panose="05000000000000000000" pitchFamily="2" charset="2"/>
              </a:rPr>
              <a:t> out</a:t>
            </a:r>
          </a:p>
        </p:txBody>
      </p:sp>
      <p:sp>
        <p:nvSpPr>
          <p:cNvPr id="3" name="Rectangle 2"/>
          <p:cNvSpPr/>
          <p:nvPr/>
        </p:nvSpPr>
        <p:spPr>
          <a:xfrm>
            <a:off x="6341837" y="1104775"/>
            <a:ext cx="5690185" cy="2712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0286" y="5123543"/>
            <a:ext cx="5617028" cy="158205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073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3. Relevant applications</a:t>
              </a:r>
            </a:p>
          </p:txBody>
        </p:sp>
      </p:grpSp>
      <p:sp>
        <p:nvSpPr>
          <p:cNvPr id="2" name="TextBox 1"/>
          <p:cNvSpPr txBox="1"/>
          <p:nvPr/>
        </p:nvSpPr>
        <p:spPr>
          <a:xfrm>
            <a:off x="605307" y="1378039"/>
            <a:ext cx="10689465" cy="2554545"/>
          </a:xfrm>
          <a:prstGeom prst="rect">
            <a:avLst/>
          </a:prstGeom>
          <a:noFill/>
        </p:spPr>
        <p:txBody>
          <a:bodyPr wrap="square" rtlCol="0">
            <a:spAutoFit/>
          </a:bodyPr>
          <a:lstStyle/>
          <a:p>
            <a:r>
              <a:rPr lang="en-US" sz="1600" b="1" dirty="0" smtClean="0"/>
              <a:t>Traffic Management</a:t>
            </a:r>
          </a:p>
          <a:p>
            <a:pPr marL="285750" indent="-285750">
              <a:buFont typeface="Arial" panose="020B0604020202020204" pitchFamily="34" charset="0"/>
              <a:buChar char="•"/>
            </a:pPr>
            <a:r>
              <a:rPr lang="en-US" sz="1600" dirty="0" smtClean="0"/>
              <a:t>Sources, sinks, stationary regions</a:t>
            </a:r>
          </a:p>
          <a:p>
            <a:pPr marL="285750" indent="-285750">
              <a:buFont typeface="Arial" panose="020B0604020202020204" pitchFamily="34" charset="0"/>
              <a:buChar char="•"/>
            </a:pPr>
            <a:r>
              <a:rPr lang="en-US" sz="1600" dirty="0" smtClean="0"/>
              <a:t>ST association rules (?)</a:t>
            </a:r>
          </a:p>
          <a:p>
            <a:pPr marL="285750" indent="-285750">
              <a:buFont typeface="Arial" panose="020B0604020202020204" pitchFamily="34" charset="0"/>
              <a:buChar char="•"/>
            </a:pPr>
            <a:r>
              <a:rPr lang="en-US" sz="1600" dirty="0" smtClean="0"/>
              <a:t>ST Clusters</a:t>
            </a:r>
          </a:p>
          <a:p>
            <a:pPr marL="285750" indent="-285750">
              <a:buFont typeface="Arial" panose="020B0604020202020204" pitchFamily="34" charset="0"/>
              <a:buChar char="•"/>
            </a:pPr>
            <a:r>
              <a:rPr lang="en-US" sz="1600" dirty="0" smtClean="0"/>
              <a:t>ST Outliers</a:t>
            </a:r>
          </a:p>
          <a:p>
            <a:pPr marL="285750" indent="-285750">
              <a:buFont typeface="Arial" panose="020B0604020202020204" pitchFamily="34" charset="0"/>
              <a:buChar char="•"/>
            </a:pPr>
            <a:endParaRPr lang="en-US" sz="1600" dirty="0"/>
          </a:p>
          <a:p>
            <a:r>
              <a:rPr lang="en-US" sz="1600" b="1" dirty="0" smtClean="0"/>
              <a:t>Other: Agriculture, Animal behavior </a:t>
            </a:r>
            <a:r>
              <a:rPr lang="en-US" sz="1600" b="1" dirty="0" smtClean="0">
                <a:sym typeface="Wingdings" panose="05000000000000000000" pitchFamily="2" charset="2"/>
              </a:rPr>
              <a:t> out</a:t>
            </a:r>
          </a:p>
          <a:p>
            <a:endParaRPr lang="en-US" sz="1600" b="1" dirty="0">
              <a:sym typeface="Wingdings" panose="05000000000000000000" pitchFamily="2" charset="2"/>
            </a:endParaRPr>
          </a:p>
          <a:p>
            <a:r>
              <a:rPr lang="en-US" sz="1600" b="1" dirty="0" smtClean="0">
                <a:sym typeface="Wingdings" panose="05000000000000000000" pitchFamily="2" charset="2"/>
              </a:rPr>
              <a:t>Urban planning and management</a:t>
            </a:r>
          </a:p>
          <a:p>
            <a:pPr marL="285750" indent="-285750">
              <a:buFont typeface="Arial" panose="020B0604020202020204" pitchFamily="34" charset="0"/>
              <a:buChar char="•"/>
            </a:pPr>
            <a:r>
              <a:rPr lang="en-US" sz="1600" dirty="0" smtClean="0">
                <a:sym typeface="Wingdings" panose="05000000000000000000" pitchFamily="2" charset="2"/>
              </a:rPr>
              <a:t>Somewhere in [43, 44]</a:t>
            </a:r>
          </a:p>
        </p:txBody>
      </p:sp>
    </p:spTree>
    <p:extLst>
      <p:ext uri="{BB962C8B-B14F-4D97-AF65-F5344CB8AC3E}">
        <p14:creationId xmlns:p14="http://schemas.microsoft.com/office/powerpoint/2010/main" val="528456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2014 – Robust Bayesian PCA for ED in multiple time series – 1</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 </a:t>
              </a:r>
              <a:r>
                <a:rPr lang="en-US" sz="2903" dirty="0" smtClean="0">
                  <a:solidFill>
                    <a:srgbClr val="FFFFFF"/>
                  </a:solidFill>
                  <a:latin typeface="Calibri" panose="020F0502020204030204" pitchFamily="34" charset="0"/>
                </a:rPr>
                <a:t> </a:t>
              </a:r>
              <a:r>
                <a:rPr lang="en-US" sz="2903" dirty="0" smtClean="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IN but not directly applicable</a:t>
              </a:r>
              <a:endParaRPr lang="en-US" sz="2903" b="1" i="1" dirty="0" smtClean="0">
                <a:solidFill>
                  <a:srgbClr val="FFFFFF"/>
                </a:solidFill>
                <a:latin typeface="Calibri" panose="020F0502020204030204" pitchFamily="34" charset="0"/>
              </a:endParaRPr>
            </a:p>
          </p:txBody>
        </p:sp>
      </p:grpSp>
      <p:sp>
        <p:nvSpPr>
          <p:cNvPr id="3" name="Rectangle 2"/>
          <p:cNvSpPr/>
          <p:nvPr/>
        </p:nvSpPr>
        <p:spPr>
          <a:xfrm>
            <a:off x="491675" y="1026509"/>
            <a:ext cx="11408404" cy="6093976"/>
          </a:xfrm>
          <a:prstGeom prst="rect">
            <a:avLst/>
          </a:prstGeom>
        </p:spPr>
        <p:txBody>
          <a:bodyPr wrap="square">
            <a:spAutoFit/>
          </a:bodyPr>
          <a:lstStyle/>
          <a:p>
            <a:r>
              <a:rPr lang="en-US" sz="1300" b="1" dirty="0" smtClean="0"/>
              <a:t>Introduction and related work</a:t>
            </a:r>
          </a:p>
          <a:p>
            <a:pPr marL="342900" indent="-342900">
              <a:buFont typeface="Arial" panose="020B0604020202020204" pitchFamily="34" charset="0"/>
              <a:buChar char="•"/>
            </a:pPr>
            <a:r>
              <a:rPr lang="en-US" sz="1300" dirty="0" smtClean="0"/>
              <a:t>Threshold </a:t>
            </a:r>
            <a:r>
              <a:rPr lang="en-US" sz="1300" dirty="0"/>
              <a:t>methods do not fit changing environments</a:t>
            </a:r>
          </a:p>
          <a:p>
            <a:pPr marL="342900" indent="-342900">
              <a:buFont typeface="Arial" panose="020B0604020202020204" pitchFamily="34" charset="0"/>
              <a:buChar char="•"/>
            </a:pPr>
            <a:r>
              <a:rPr lang="en-US" sz="1300" dirty="0"/>
              <a:t>Coupling of Multiple traffic </a:t>
            </a:r>
            <a:r>
              <a:rPr lang="en-US" sz="1300" dirty="0" err="1"/>
              <a:t>datastreams</a:t>
            </a:r>
            <a:r>
              <a:rPr lang="en-US" sz="1300" dirty="0"/>
              <a:t> with Bayesian Robust PCA (usually detect moving objects in video frames) </a:t>
            </a:r>
            <a:r>
              <a:rPr lang="en-US" sz="1300" dirty="0">
                <a:sym typeface="Wingdings" panose="05000000000000000000" pitchFamily="2" charset="2"/>
              </a:rPr>
              <a:t> multivariate  </a:t>
            </a:r>
            <a:r>
              <a:rPr lang="en-US" sz="1300" b="1" dirty="0" smtClean="0">
                <a:sym typeface="Wingdings" panose="05000000000000000000" pitchFamily="2" charset="2"/>
              </a:rPr>
              <a:t>OUT</a:t>
            </a:r>
          </a:p>
          <a:p>
            <a:pPr marL="800100" lvl="1" indent="-342900">
              <a:buFont typeface="Arial" panose="020B0604020202020204" pitchFamily="34" charset="0"/>
              <a:buChar char="•"/>
            </a:pPr>
            <a:r>
              <a:rPr lang="en-US" sz="1300" dirty="0" smtClean="0">
                <a:sym typeface="Wingdings" panose="05000000000000000000" pitchFamily="2" charset="2"/>
              </a:rPr>
              <a:t>Careful: multivariate may mean multiple sensors</a:t>
            </a:r>
            <a:endParaRPr lang="en-US" sz="1300" dirty="0"/>
          </a:p>
          <a:p>
            <a:pPr marL="342900" indent="-342900">
              <a:buFont typeface="Arial" panose="020B0604020202020204" pitchFamily="34" charset="0"/>
              <a:buChar char="•"/>
            </a:pPr>
            <a:r>
              <a:rPr lang="en-US" sz="1300" dirty="0"/>
              <a:t>PCA 1 </a:t>
            </a:r>
            <a:r>
              <a:rPr lang="en-US" sz="1300" dirty="0" err="1"/>
              <a:t>Noncoupled</a:t>
            </a:r>
            <a:r>
              <a:rPr lang="en-US" sz="1300" dirty="0"/>
              <a:t> BRPCA </a:t>
            </a:r>
            <a:r>
              <a:rPr lang="en-US" sz="1300" dirty="0">
                <a:sym typeface="Wingdings" panose="05000000000000000000" pitchFamily="2" charset="2"/>
              </a:rPr>
              <a:t> univariate methods  </a:t>
            </a:r>
            <a:r>
              <a:rPr lang="en-US" sz="1300" b="1" dirty="0" smtClean="0">
                <a:sym typeface="Wingdings" panose="05000000000000000000" pitchFamily="2" charset="2"/>
              </a:rPr>
              <a:t>IN</a:t>
            </a:r>
          </a:p>
          <a:p>
            <a:pPr marL="342900" indent="-342900">
              <a:buFont typeface="Arial" panose="020B0604020202020204" pitchFamily="34" charset="0"/>
              <a:buChar char="•"/>
            </a:pPr>
            <a:endParaRPr lang="en-US" sz="1300" b="1" dirty="0">
              <a:sym typeface="Wingdings" panose="05000000000000000000" pitchFamily="2" charset="2"/>
            </a:endParaRPr>
          </a:p>
          <a:p>
            <a:r>
              <a:rPr lang="en-US" sz="1300" b="1" dirty="0" smtClean="0">
                <a:sym typeface="Wingdings" panose="05000000000000000000" pitchFamily="2" charset="2"/>
              </a:rPr>
              <a:t>Framework</a:t>
            </a:r>
            <a:endParaRPr lang="en-US" sz="1300" b="1"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Experimental data: 38 loop detectors, 30s resolution aggregated to 15min resolution, whole year </a:t>
            </a:r>
            <a:r>
              <a:rPr lang="en-US" sz="1300" dirty="0" smtClean="0">
                <a:sym typeface="Wingdings" panose="05000000000000000000" pitchFamily="2" charset="2"/>
              </a:rPr>
              <a:t>2011</a:t>
            </a:r>
          </a:p>
          <a:p>
            <a:pPr marL="342900" indent="-342900">
              <a:buFont typeface="Arial" panose="020B0604020202020204" pitchFamily="34" charset="0"/>
              <a:buChar char="•"/>
            </a:pPr>
            <a:r>
              <a:rPr lang="en-US" sz="1300" dirty="0" smtClean="0">
                <a:sym typeface="Wingdings" panose="05000000000000000000" pitchFamily="2" charset="2"/>
              </a:rPr>
              <a:t>1 n x m matrix for 1 univariate sensor  m days, n point per day</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Uses reported road events as ground truth + human annotation of three event categories : 1. reduce flow or speed 2. high traffic volume 3. </a:t>
            </a:r>
            <a:r>
              <a:rPr lang="en-US" sz="1300" dirty="0" smtClean="0">
                <a:sym typeface="Wingdings" panose="05000000000000000000" pitchFamily="2" charset="2"/>
              </a:rPr>
              <a:t>sensor failure</a:t>
            </a:r>
          </a:p>
          <a:p>
            <a:pPr marL="742950" lvl="1" indent="-285750">
              <a:buFont typeface="Wingdings" panose="05000000000000000000" pitchFamily="2" charset="2"/>
              <a:buChar char="è"/>
            </a:pPr>
            <a:r>
              <a:rPr lang="en-US" sz="1300" dirty="0" smtClean="0">
                <a:sym typeface="Wingdings" panose="05000000000000000000" pitchFamily="2" charset="2"/>
              </a:rPr>
              <a:t>Unsupervised technique, labels just used as an evaluation</a:t>
            </a:r>
          </a:p>
          <a:p>
            <a:pPr marL="342900" indent="-342900">
              <a:buFont typeface="Arial" panose="020B0604020202020204" pitchFamily="34" charset="0"/>
              <a:buChar char="•"/>
            </a:pPr>
            <a:r>
              <a:rPr lang="en-US" sz="1300" dirty="0" smtClean="0">
                <a:sym typeface="Wingdings" panose="05000000000000000000" pitchFamily="2" charset="2"/>
              </a:rPr>
              <a:t>Evaluation method: check # detected events / detected but unlabeled events / undetected but labeled events</a:t>
            </a:r>
          </a:p>
          <a:p>
            <a:endParaRPr lang="en-US" sz="1300" dirty="0" smtClean="0">
              <a:sym typeface="Wingdings" panose="05000000000000000000" pitchFamily="2" charset="2"/>
            </a:endParaRPr>
          </a:p>
          <a:p>
            <a:r>
              <a:rPr lang="en-US" sz="1300" b="1" dirty="0">
                <a:sym typeface="Wingdings" panose="05000000000000000000" pitchFamily="2" charset="2"/>
              </a:rPr>
              <a:t>PCA method</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Do PCA on </a:t>
            </a:r>
            <a:r>
              <a:rPr lang="en-US" sz="1300" dirty="0" smtClean="0">
                <a:sym typeface="Wingdings" panose="05000000000000000000" pitchFamily="2" charset="2"/>
              </a:rPr>
              <a:t>data</a:t>
            </a:r>
          </a:p>
          <a:p>
            <a:pPr marL="285750" indent="-285750">
              <a:buFont typeface="Arial" panose="020B0604020202020204" pitchFamily="34" charset="0"/>
              <a:buChar char="•"/>
            </a:pPr>
            <a:r>
              <a:rPr lang="en-US" sz="1300" dirty="0" smtClean="0">
                <a:sym typeface="Wingdings" panose="05000000000000000000" pitchFamily="2" charset="2"/>
              </a:rPr>
              <a:t>PCA needs training on historical data? Maybe, not sure</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Take threshold on noise (residual not captured by principal components) and above a certain threshold, consider it is anomaly</a:t>
            </a:r>
          </a:p>
          <a:p>
            <a:pPr marL="285750" indent="-285750">
              <a:buFont typeface="Arial" panose="020B0604020202020204" pitchFamily="34" charset="0"/>
              <a:buChar char="•"/>
            </a:pPr>
            <a:r>
              <a:rPr lang="en-US" sz="1300" dirty="0">
                <a:sym typeface="Wingdings" panose="05000000000000000000" pitchFamily="2" charset="2"/>
              </a:rPr>
              <a:t>GET BETTER </a:t>
            </a:r>
            <a:r>
              <a:rPr lang="en-US" sz="1300" dirty="0" smtClean="0">
                <a:sym typeface="Wingdings" panose="05000000000000000000" pitchFamily="2" charset="2"/>
              </a:rPr>
              <a:t>UNDERSTANDING</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Compared method</a:t>
            </a:r>
          </a:p>
          <a:p>
            <a:pPr marL="285750" indent="-285750">
              <a:buFont typeface="Arial" panose="020B0604020202020204" pitchFamily="34" charset="0"/>
              <a:buChar char="•"/>
            </a:pPr>
            <a:r>
              <a:rPr lang="en-US" sz="1300" dirty="0" smtClean="0">
                <a:sym typeface="Wingdings" panose="05000000000000000000" pitchFamily="2" charset="2"/>
              </a:rPr>
              <a:t>Comparison on 1 or 2 sensors </a:t>
            </a:r>
          </a:p>
          <a:p>
            <a:pPr marL="742950" lvl="1" indent="-285750">
              <a:buFont typeface="Wingdings" panose="05000000000000000000" pitchFamily="2" charset="2"/>
              <a:buChar char="à"/>
            </a:pPr>
            <a:r>
              <a:rPr lang="en-US" sz="1300" dirty="0" smtClean="0">
                <a:sym typeface="Wingdings" panose="05000000000000000000" pitchFamily="2" charset="2"/>
              </a:rPr>
              <a:t>no exploratory framework</a:t>
            </a:r>
          </a:p>
          <a:p>
            <a:pPr marL="742950" lvl="1" indent="-285750">
              <a:buFont typeface="Wingdings" panose="05000000000000000000" pitchFamily="2" charset="2"/>
              <a:buChar char="à"/>
            </a:pPr>
            <a:r>
              <a:rPr lang="en-US" sz="1300" dirty="0" smtClean="0">
                <a:sym typeface="Wingdings" panose="05000000000000000000" pitchFamily="2" charset="2"/>
              </a:rPr>
              <a:t>Parameters set as previous experiment</a:t>
            </a:r>
          </a:p>
          <a:p>
            <a:pPr marL="285750" indent="-285750">
              <a:buFont typeface="Arial" panose="020B0604020202020204" pitchFamily="34" charset="0"/>
              <a:buChar char="•"/>
            </a:pPr>
            <a:r>
              <a:rPr lang="en-US" sz="1300" dirty="0" smtClean="0">
                <a:sym typeface="Wingdings" panose="05000000000000000000" pitchFamily="2" charset="2"/>
              </a:rPr>
              <a:t>Single sensor</a:t>
            </a:r>
          </a:p>
          <a:p>
            <a:pPr marL="742950" lvl="1" indent="-285750">
              <a:buFont typeface="Arial" panose="020B0604020202020204" pitchFamily="34" charset="0"/>
              <a:buChar char="•"/>
            </a:pPr>
            <a:r>
              <a:rPr lang="en-US" sz="1300" dirty="0" smtClean="0">
                <a:sym typeface="Wingdings" panose="05000000000000000000" pitchFamily="2" charset="2"/>
              </a:rPr>
              <a:t>PCA on traffic flow data  46% accuracy </a:t>
            </a:r>
          </a:p>
          <a:p>
            <a:pPr marL="742950" lvl="1" indent="-285750">
              <a:buFont typeface="Arial" panose="020B0604020202020204" pitchFamily="34" charset="0"/>
              <a:buChar char="•"/>
            </a:pPr>
            <a:r>
              <a:rPr lang="en-US" sz="1300" dirty="0" smtClean="0">
                <a:sym typeface="Wingdings" panose="05000000000000000000" pitchFamily="2" charset="2"/>
              </a:rPr>
              <a:t>BRPCA traffic flow  80% accuracy</a:t>
            </a:r>
          </a:p>
          <a:p>
            <a:pPr marL="742950" lvl="1" indent="-285750">
              <a:buFont typeface="Arial" panose="020B0604020202020204" pitchFamily="34" charset="0"/>
              <a:buChar char="•"/>
            </a:pPr>
            <a:r>
              <a:rPr lang="en-US" sz="1300" dirty="0" smtClean="0">
                <a:sym typeface="Wingdings" panose="05000000000000000000" pitchFamily="2" charset="2"/>
              </a:rPr>
              <a:t>Coupled BRPCA traffic flow and road occupancy  83% accuracy</a:t>
            </a:r>
          </a:p>
          <a:p>
            <a:pPr marL="285750" indent="-285750">
              <a:buFont typeface="Arial" panose="020B0604020202020204" pitchFamily="34" charset="0"/>
              <a:buChar char="•"/>
            </a:pPr>
            <a:r>
              <a:rPr lang="en-US" sz="1300" dirty="0" smtClean="0">
                <a:sym typeface="Wingdings" panose="05000000000000000000" pitchFamily="2" charset="2"/>
              </a:rPr>
              <a:t>Multiple </a:t>
            </a:r>
            <a:r>
              <a:rPr lang="en-US" sz="1300" dirty="0" err="1" smtClean="0">
                <a:sym typeface="Wingdings" panose="05000000000000000000" pitchFamily="2" charset="2"/>
              </a:rPr>
              <a:t>senors</a:t>
            </a:r>
            <a:r>
              <a:rPr lang="en-US" sz="1300" dirty="0" smtClean="0">
                <a:sym typeface="Wingdings" panose="05000000000000000000" pitchFamily="2" charset="2"/>
              </a:rPr>
              <a:t>  coupled </a:t>
            </a:r>
          </a:p>
          <a:p>
            <a:pPr marL="742950" lvl="1" indent="-285750">
              <a:buFont typeface="Arial" panose="020B0604020202020204" pitchFamily="34" charset="0"/>
              <a:buChar char="•"/>
            </a:pPr>
            <a:r>
              <a:rPr lang="en-US" sz="1300" dirty="0" err="1" smtClean="0">
                <a:sym typeface="Wingdings" panose="05000000000000000000" pitchFamily="2" charset="2"/>
              </a:rPr>
              <a:t>Xp</a:t>
            </a:r>
            <a:r>
              <a:rPr lang="en-US" sz="1300" dirty="0" smtClean="0">
                <a:sym typeface="Wingdings" panose="05000000000000000000" pitchFamily="2" charset="2"/>
              </a:rPr>
              <a:t>: coupling two sensors occupancy  93,7% accuracy</a:t>
            </a:r>
          </a:p>
          <a:p>
            <a:endParaRPr lang="en-US" sz="1300" dirty="0" smtClean="0">
              <a:sym typeface="Wingdings" panose="05000000000000000000" pitchFamily="2" charset="2"/>
            </a:endParaRPr>
          </a:p>
        </p:txBody>
      </p:sp>
    </p:spTree>
    <p:extLst>
      <p:ext uri="{BB962C8B-B14F-4D97-AF65-F5344CB8AC3E}">
        <p14:creationId xmlns:p14="http://schemas.microsoft.com/office/powerpoint/2010/main" val="29358787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2014 – Robust Bayesian PCA for ED in multiple time series – 2</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 </a:t>
              </a:r>
              <a:r>
                <a:rPr lang="en-US" sz="2903" dirty="0">
                  <a:solidFill>
                    <a:srgbClr val="FFFFFF"/>
                  </a:solidFill>
                  <a:latin typeface="Calibri" panose="020F0502020204030204" pitchFamily="34" charset="0"/>
                  <a:sym typeface="Wingdings" panose="05000000000000000000" pitchFamily="2" charset="2"/>
                </a:rPr>
                <a:t> </a:t>
              </a:r>
              <a:r>
                <a:rPr lang="en-US" sz="2903" b="1" dirty="0">
                  <a:solidFill>
                    <a:srgbClr val="FFFFFF"/>
                  </a:solidFill>
                  <a:latin typeface="Calibri" panose="020F0502020204030204" pitchFamily="34" charset="0"/>
                  <a:sym typeface="Wingdings" panose="05000000000000000000" pitchFamily="2" charset="2"/>
                </a:rPr>
                <a:t>IN but not directly </a:t>
              </a:r>
              <a:r>
                <a:rPr lang="en-US" sz="2903" b="1" dirty="0" smtClean="0">
                  <a:solidFill>
                    <a:srgbClr val="FFFFFF"/>
                  </a:solidFill>
                  <a:latin typeface="Calibri" panose="020F0502020204030204" pitchFamily="34" charset="0"/>
                  <a:sym typeface="Wingdings" panose="05000000000000000000" pitchFamily="2" charset="2"/>
                </a:rPr>
                <a:t>applicable</a:t>
              </a:r>
              <a:endParaRPr lang="en-US" sz="2903" b="1" i="1" dirty="0">
                <a:solidFill>
                  <a:srgbClr val="FFFFFF"/>
                </a:solidFill>
                <a:latin typeface="Calibri" panose="020F0502020204030204" pitchFamily="34" charset="0"/>
              </a:endParaRPr>
            </a:p>
          </p:txBody>
        </p:sp>
      </p:grpSp>
      <p:sp>
        <p:nvSpPr>
          <p:cNvPr id="3" name="Rectangle 2"/>
          <p:cNvSpPr/>
          <p:nvPr/>
        </p:nvSpPr>
        <p:spPr>
          <a:xfrm>
            <a:off x="491675" y="1387117"/>
            <a:ext cx="11408404" cy="4893647"/>
          </a:xfrm>
          <a:prstGeom prst="rect">
            <a:avLst/>
          </a:prstGeom>
        </p:spPr>
        <p:txBody>
          <a:bodyPr wrap="square">
            <a:spAutoFit/>
          </a:bodyPr>
          <a:lstStyle/>
          <a:p>
            <a:r>
              <a:rPr lang="en-US" sz="1300" b="1" dirty="0" smtClean="0">
                <a:sym typeface="Wingdings" panose="05000000000000000000" pitchFamily="2" charset="2"/>
              </a:rPr>
              <a:t>Experiment </a:t>
            </a:r>
            <a:r>
              <a:rPr lang="en-US" sz="1300" b="1" dirty="0">
                <a:sym typeface="Wingdings" panose="05000000000000000000" pitchFamily="2" charset="2"/>
              </a:rPr>
              <a:t>setting</a:t>
            </a:r>
          </a:p>
          <a:p>
            <a:pPr marL="285750" indent="-285750">
              <a:buFont typeface="Arial" panose="020B0604020202020204" pitchFamily="34" charset="0"/>
              <a:buChar char="•"/>
            </a:pPr>
            <a:r>
              <a:rPr lang="en-US" sz="1300" dirty="0">
                <a:sym typeface="Wingdings" panose="05000000000000000000" pitchFamily="2" charset="2"/>
              </a:rPr>
              <a:t>64bit 8GB RAM </a:t>
            </a:r>
            <a:r>
              <a:rPr lang="en-US" sz="1300" dirty="0" err="1">
                <a:sym typeface="Wingdings" panose="05000000000000000000" pitchFamily="2" charset="2"/>
              </a:rPr>
              <a:t>Matlab</a:t>
            </a:r>
            <a:r>
              <a:rPr lang="en-US" sz="1300" dirty="0">
                <a:sym typeface="Wingdings" panose="05000000000000000000" pitchFamily="2" charset="2"/>
              </a:rPr>
              <a:t> 20b</a:t>
            </a:r>
          </a:p>
          <a:p>
            <a:pPr marL="285750" indent="-285750">
              <a:buFont typeface="Arial" panose="020B0604020202020204" pitchFamily="34" charset="0"/>
              <a:buChar char="•"/>
            </a:pPr>
            <a:r>
              <a:rPr lang="en-US" sz="1300" dirty="0">
                <a:sym typeface="Wingdings" panose="05000000000000000000" pitchFamily="2" charset="2"/>
              </a:rPr>
              <a:t>Run time</a:t>
            </a:r>
          </a:p>
          <a:p>
            <a:pPr marL="742950" lvl="1" indent="-285750">
              <a:buFont typeface="Arial" panose="020B0604020202020204" pitchFamily="34" charset="0"/>
              <a:buChar char="•"/>
            </a:pPr>
            <a:r>
              <a:rPr lang="en-US" sz="1300" dirty="0">
                <a:sym typeface="Wingdings" panose="05000000000000000000" pitchFamily="2" charset="2"/>
              </a:rPr>
              <a:t>1 variable (sensor) for entire year = 2min</a:t>
            </a:r>
          </a:p>
          <a:p>
            <a:pPr marL="742950" lvl="1" indent="-285750">
              <a:buFont typeface="Arial" panose="020B0604020202020204" pitchFamily="34" charset="0"/>
              <a:buChar char="•"/>
            </a:pPr>
            <a:r>
              <a:rPr lang="en-US" sz="1300" dirty="0">
                <a:sym typeface="Wingdings" panose="05000000000000000000" pitchFamily="2" charset="2"/>
              </a:rPr>
              <a:t>2 coupled variables for entire year = 4min</a:t>
            </a:r>
          </a:p>
          <a:p>
            <a:pPr marL="742950" lvl="1" indent="-285750">
              <a:buFont typeface="Wingdings" panose="05000000000000000000" pitchFamily="2" charset="2"/>
              <a:buChar char="à"/>
            </a:pPr>
            <a:r>
              <a:rPr lang="en-US" sz="1300" dirty="0">
                <a:sym typeface="Wingdings" panose="05000000000000000000" pitchFamily="2" charset="2"/>
              </a:rPr>
              <a:t>can be reduced by using few months / same </a:t>
            </a:r>
            <a:r>
              <a:rPr lang="en-US" sz="1300" dirty="0" smtClean="0">
                <a:sym typeface="Wingdings" panose="05000000000000000000" pitchFamily="2" charset="2"/>
              </a:rPr>
              <a:t>day-of-week</a:t>
            </a:r>
          </a:p>
          <a:p>
            <a:pPr marL="1200150" lvl="2" indent="-285750">
              <a:buFont typeface="Wingdings" panose="05000000000000000000" pitchFamily="2" charset="2"/>
              <a:buChar char="à"/>
            </a:pPr>
            <a:r>
              <a:rPr lang="en-US" sz="1300" dirty="0" smtClean="0">
                <a:sym typeface="Wingdings" panose="05000000000000000000" pitchFamily="2" charset="2"/>
              </a:rPr>
              <a:t>What complexity: square / linear?</a:t>
            </a:r>
          </a:p>
          <a:p>
            <a:pPr marL="1200150" lvl="2" indent="-285750">
              <a:buFont typeface="Wingdings" panose="05000000000000000000" pitchFamily="2" charset="2"/>
              <a:buChar char="à"/>
            </a:pPr>
            <a:r>
              <a:rPr lang="en-US" sz="1300" b="1" u="sng" dirty="0" smtClean="0">
                <a:sym typeface="Wingdings" panose="05000000000000000000" pitchFamily="2" charset="2"/>
              </a:rPr>
              <a:t>If linear</a:t>
            </a:r>
            <a:r>
              <a:rPr lang="en-US" sz="1300" b="1" dirty="0" smtClean="0">
                <a:sym typeface="Wingdings" panose="05000000000000000000" pitchFamily="2" charset="2"/>
              </a:rPr>
              <a:t> </a:t>
            </a:r>
            <a:r>
              <a:rPr lang="en-US" sz="1300" b="1" i="1" dirty="0" smtClean="0">
                <a:sym typeface="Wingdings" panose="05000000000000000000" pitchFamily="2" charset="2"/>
              </a:rPr>
              <a:t>optimistic assumption</a:t>
            </a:r>
            <a:r>
              <a:rPr lang="en-US" sz="1300" dirty="0" smtClean="0">
                <a:sym typeface="Wingdings" panose="05000000000000000000" pitchFamily="2" charset="2"/>
              </a:rPr>
              <a:t>, for 1 month and 4000 locations with no coupling, hourly aggregation ~3 hours: seems OK</a:t>
            </a:r>
          </a:p>
          <a:p>
            <a:pPr marL="1657350" lvl="3" indent="-285750">
              <a:buFont typeface="Wingdings" panose="05000000000000000000" pitchFamily="2" charset="2"/>
              <a:buChar char="à"/>
            </a:pPr>
            <a:r>
              <a:rPr lang="en-US" sz="1300" dirty="0" smtClean="0">
                <a:sym typeface="Wingdings" panose="05000000000000000000" pitchFamily="2" charset="2"/>
              </a:rPr>
              <a:t>how to aggregate the results then?</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Problem</a:t>
            </a:r>
          </a:p>
          <a:p>
            <a:pPr marL="742950" lvl="1" indent="-285750">
              <a:buFont typeface="Arial" panose="020B0604020202020204" pitchFamily="34" charset="0"/>
              <a:buChar char="•"/>
            </a:pPr>
            <a:r>
              <a:rPr lang="en-US" sz="1300" dirty="0" smtClean="0">
                <a:sym typeface="Wingdings" panose="05000000000000000000" pitchFamily="2" charset="2"/>
              </a:rPr>
              <a:t>NO </a:t>
            </a:r>
            <a:r>
              <a:rPr lang="en-US" sz="1300" dirty="0">
                <a:sym typeface="Wingdings" panose="05000000000000000000" pitchFamily="2" charset="2"/>
              </a:rPr>
              <a:t>DISCUSSION ON HOW </a:t>
            </a:r>
            <a:r>
              <a:rPr lang="en-US" sz="1300" dirty="0" smtClean="0">
                <a:sym typeface="Wingdings" panose="05000000000000000000" pitchFamily="2" charset="2"/>
              </a:rPr>
              <a:t>TO COUPLE </a:t>
            </a:r>
            <a:r>
              <a:rPr lang="en-US" sz="1300" dirty="0">
                <a:sym typeface="Wingdings" panose="05000000000000000000" pitchFamily="2" charset="2"/>
              </a:rPr>
              <a:t>SENSORS NEIGHBORS  </a:t>
            </a:r>
            <a:r>
              <a:rPr lang="en-US" sz="1300" b="1" dirty="0" smtClean="0">
                <a:sym typeface="Wingdings" panose="05000000000000000000" pitchFamily="2" charset="2"/>
              </a:rPr>
              <a:t>OUT</a:t>
            </a:r>
            <a:endParaRPr lang="en-US" sz="1300" dirty="0" smtClean="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May would be interested to implement the extension it to build a tool</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References</a:t>
            </a:r>
            <a:endParaRPr lang="en-US" sz="1300" b="1" dirty="0">
              <a:sym typeface="Wingdings" panose="05000000000000000000" pitchFamily="2" charset="2"/>
            </a:endParaRPr>
          </a:p>
          <a:p>
            <a:pPr marL="342900" indent="-342900">
              <a:buFont typeface="Arial" panose="020B0604020202020204" pitchFamily="34" charset="0"/>
              <a:buChar char="•"/>
            </a:pPr>
            <a:r>
              <a:rPr lang="en-US" sz="1300" dirty="0" err="1">
                <a:sym typeface="Wingdings" panose="05000000000000000000" pitchFamily="2" charset="2"/>
              </a:rPr>
              <a:t>Guralnik</a:t>
            </a:r>
            <a:r>
              <a:rPr lang="en-US" sz="1300" dirty="0">
                <a:sym typeface="Wingdings" panose="05000000000000000000" pitchFamily="2" charset="2"/>
              </a:rPr>
              <a:t> 99 “Event detection in </a:t>
            </a:r>
            <a:r>
              <a:rPr lang="en-US" sz="1300" dirty="0" err="1">
                <a:sym typeface="Wingdings" panose="05000000000000000000" pitchFamily="2" charset="2"/>
              </a:rPr>
              <a:t>timeseries</a:t>
            </a:r>
            <a:r>
              <a:rPr lang="en-US" sz="1300" dirty="0">
                <a:sym typeface="Wingdings" panose="05000000000000000000" pitchFamily="2" charset="2"/>
              </a:rPr>
              <a:t> data”</a:t>
            </a:r>
          </a:p>
          <a:p>
            <a:pPr marL="342900" indent="-342900">
              <a:buFont typeface="Arial" panose="020B0604020202020204" pitchFamily="34" charset="0"/>
              <a:buChar char="•"/>
            </a:pPr>
            <a:r>
              <a:rPr lang="en-US" sz="1300" dirty="0">
                <a:sym typeface="Wingdings" panose="05000000000000000000" pitchFamily="2" charset="2"/>
              </a:rPr>
              <a:t>Weill 98 “Traffic incident detection: sensors and algorithms” neural networks and fuzzy logic</a:t>
            </a:r>
          </a:p>
          <a:p>
            <a:pPr marL="342900" indent="-342900">
              <a:buFont typeface="Arial" panose="020B0604020202020204" pitchFamily="34" charset="0"/>
              <a:buChar char="•"/>
            </a:pPr>
            <a:r>
              <a:rPr lang="en-US" sz="1300" dirty="0" err="1">
                <a:sym typeface="Wingdings" panose="05000000000000000000" pitchFamily="2" charset="2"/>
              </a:rPr>
              <a:t>Ihler</a:t>
            </a:r>
            <a:r>
              <a:rPr lang="en-US" sz="1300" dirty="0">
                <a:sym typeface="Wingdings" panose="05000000000000000000" pitchFamily="2" charset="2"/>
              </a:rPr>
              <a:t> 2007 “Learning to detect events with Markov-modulated Poisson processes” time series count data, probability model : application </a:t>
            </a:r>
            <a:r>
              <a:rPr lang="en-US" sz="1300" dirty="0" smtClean="0">
                <a:sym typeface="Wingdings" panose="05000000000000000000" pitchFamily="2" charset="2"/>
              </a:rPr>
              <a:t>to highways</a:t>
            </a:r>
            <a:r>
              <a:rPr lang="en-US" sz="1300" dirty="0">
                <a:sym typeface="Wingdings" panose="05000000000000000000" pitchFamily="2" charset="2"/>
              </a:rPr>
              <a:t>, pedestrians</a:t>
            </a:r>
            <a:r>
              <a:rPr lang="en-US" sz="1300" dirty="0" smtClean="0">
                <a:sym typeface="Wingdings" panose="05000000000000000000" pitchFamily="2" charset="2"/>
              </a:rPr>
              <a:t>…</a:t>
            </a:r>
          </a:p>
          <a:p>
            <a:pPr marL="342900"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Conclusion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Promising</a:t>
            </a:r>
          </a:p>
          <a:p>
            <a:pPr marL="285750" indent="-285750">
              <a:buFont typeface="Arial" panose="020B0604020202020204" pitchFamily="34" charset="0"/>
              <a:buChar char="•"/>
            </a:pPr>
            <a:r>
              <a:rPr lang="en-US" sz="1300" dirty="0" smtClean="0"/>
              <a:t>Would need to integrate the neighborhoods computation</a:t>
            </a:r>
          </a:p>
          <a:p>
            <a:pPr marL="285750" indent="-285750">
              <a:buFont typeface="Arial" panose="020B0604020202020204" pitchFamily="34" charset="0"/>
              <a:buChar char="•"/>
            </a:pPr>
            <a:r>
              <a:rPr lang="en-US" sz="1300" dirty="0" smtClean="0"/>
              <a:t>Coupling more than 2? What complexity</a:t>
            </a:r>
          </a:p>
          <a:p>
            <a:pPr marL="285750" indent="-285750">
              <a:buFont typeface="Arial" panose="020B0604020202020204" pitchFamily="34" charset="0"/>
              <a:buChar char="•"/>
            </a:pPr>
            <a:r>
              <a:rPr lang="en-US" sz="1300" dirty="0" smtClean="0"/>
              <a:t>Seems not to be enormous but not done</a:t>
            </a:r>
            <a:endParaRPr lang="en-US" sz="1300" dirty="0"/>
          </a:p>
        </p:txBody>
      </p:sp>
    </p:spTree>
    <p:extLst>
      <p:ext uri="{BB962C8B-B14F-4D97-AF65-F5344CB8AC3E}">
        <p14:creationId xmlns:p14="http://schemas.microsoft.com/office/powerpoint/2010/main" val="3960698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3 – Clustering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5293757"/>
          </a:xfrm>
          <a:prstGeom prst="rect">
            <a:avLst/>
          </a:prstGeom>
          <a:noFill/>
        </p:spPr>
        <p:txBody>
          <a:bodyPr wrap="square" rtlCol="0">
            <a:spAutoFit/>
          </a:bodyPr>
          <a:lstStyle/>
          <a:p>
            <a:r>
              <a:rPr lang="en-US" sz="1300" b="1" dirty="0" smtClean="0"/>
              <a:t>Clustering: </a:t>
            </a:r>
            <a:r>
              <a:rPr lang="en-US" sz="1300" b="1" dirty="0" err="1" smtClean="0"/>
              <a:t>Telang</a:t>
            </a:r>
            <a:r>
              <a:rPr lang="en-US" sz="1300" b="1" dirty="0" smtClean="0"/>
              <a:t> homogeneous dispersion clustering with / without persistent event constraint</a:t>
            </a:r>
          </a:p>
          <a:p>
            <a:pPr marL="285750" indent="-285750">
              <a:buFont typeface="Arial" panose="020B0604020202020204" pitchFamily="34" charset="0"/>
              <a:buChar char="•"/>
            </a:pPr>
            <a:r>
              <a:rPr lang="en-US" sz="1300" u="sng" dirty="0" smtClean="0"/>
              <a:t>Out-of-scope methods</a:t>
            </a:r>
          </a:p>
          <a:p>
            <a:pPr marL="742950" lvl="1" indent="-285750">
              <a:buFont typeface="Arial" panose="020B0604020202020204" pitchFamily="34" charset="0"/>
              <a:buChar char="•"/>
            </a:pPr>
            <a:r>
              <a:rPr lang="en-US" sz="1300" dirty="0" err="1" smtClean="0"/>
              <a:t>Birant</a:t>
            </a:r>
            <a:r>
              <a:rPr lang="en-US" sz="1300" dirty="0" smtClean="0"/>
              <a:t> 2007 ST-DBSCAN because homogeneity is determined on absolute threshold </a:t>
            </a:r>
            <a:r>
              <a:rPr lang="en-US" sz="1300" dirty="0" err="1" smtClean="0"/>
              <a:t>Δε</a:t>
            </a:r>
            <a:endParaRPr lang="en-US" sz="1300" dirty="0" smtClean="0"/>
          </a:p>
          <a:p>
            <a:pPr marL="1200150" lvl="2" indent="-285750">
              <a:buFont typeface="Arial" panose="020B0604020202020204" pitchFamily="34" charset="0"/>
              <a:buChar char="•"/>
            </a:pPr>
            <a:r>
              <a:rPr lang="en-US" sz="1300" b="1" i="1" dirty="0" smtClean="0"/>
              <a:t>Interesting code however</a:t>
            </a:r>
          </a:p>
          <a:p>
            <a:pPr marL="742950" lvl="1" indent="-285750">
              <a:buFont typeface="Arial" panose="020B0604020202020204" pitchFamily="34" charset="0"/>
              <a:buChar char="•"/>
            </a:pPr>
            <a:r>
              <a:rPr lang="en-US" sz="1300" dirty="0" smtClean="0"/>
              <a:t>Agrawal 2015 ST-SNN because many arbitrary parameters: K-NN, Δε1, Δε2 absolute threshold</a:t>
            </a:r>
          </a:p>
          <a:p>
            <a:pPr marL="285750" indent="-285750">
              <a:buFont typeface="Arial" panose="020B0604020202020204" pitchFamily="34" charset="0"/>
              <a:buChar char="•"/>
            </a:pPr>
            <a:r>
              <a:rPr lang="en-US" sz="1300" u="sng" dirty="0" err="1" smtClean="0"/>
              <a:t>Telang</a:t>
            </a:r>
            <a:r>
              <a:rPr lang="en-US" sz="1300" u="sng" dirty="0" smtClean="0"/>
              <a:t> good because</a:t>
            </a:r>
          </a:p>
          <a:p>
            <a:pPr marL="742950" lvl="1" indent="-285750">
              <a:buFont typeface="Arial" panose="020B0604020202020204" pitchFamily="34" charset="0"/>
              <a:buChar char="•"/>
            </a:pPr>
            <a:r>
              <a:rPr lang="en-US" sz="1300" dirty="0" smtClean="0"/>
              <a:t>thought for ST-region-OD</a:t>
            </a:r>
          </a:p>
          <a:p>
            <a:pPr marL="742950" lvl="1" indent="-285750">
              <a:buFont typeface="Arial" panose="020B0604020202020204" pitchFamily="34" charset="0"/>
              <a:buChar char="•"/>
            </a:pPr>
            <a:r>
              <a:rPr lang="en-US" sz="1300" dirty="0" smtClean="0"/>
              <a:t>homogeneous clusters</a:t>
            </a:r>
          </a:p>
          <a:p>
            <a:pPr marL="742950" lvl="1" indent="-285750">
              <a:buFont typeface="Arial" panose="020B0604020202020204" pitchFamily="34" charset="0"/>
              <a:buChar char="•"/>
            </a:pPr>
            <a:r>
              <a:rPr lang="en-US" sz="1300" dirty="0" smtClean="0"/>
              <a:t>homogeneity measure is normalized: </a:t>
            </a:r>
            <a:r>
              <a:rPr lang="en-US" sz="1300" dirty="0" err="1" smtClean="0"/>
              <a:t>gini</a:t>
            </a:r>
            <a:r>
              <a:rPr lang="en-US" sz="1300" dirty="0" smtClean="0"/>
              <a:t> index</a:t>
            </a:r>
          </a:p>
          <a:p>
            <a:pPr marL="742950" lvl="1" indent="-285750">
              <a:buFont typeface="Arial" panose="020B0604020202020204" pitchFamily="34" charset="0"/>
              <a:buChar char="•"/>
            </a:pPr>
            <a:r>
              <a:rPr lang="en-US" sz="1300" dirty="0" smtClean="0"/>
              <a:t>density-based clustering is the classic category for spatial data or ST-data</a:t>
            </a:r>
          </a:p>
          <a:p>
            <a:pPr marL="285750" indent="-285750">
              <a:buFont typeface="Arial" panose="020B0604020202020204" pitchFamily="34" charset="0"/>
              <a:buChar char="•"/>
            </a:pPr>
            <a:r>
              <a:rPr lang="en-US" sz="1300" u="sng" dirty="0" smtClean="0"/>
              <a:t>Neighborhood in </a:t>
            </a:r>
            <a:r>
              <a:rPr lang="en-US" sz="1300" u="sng" dirty="0" err="1" smtClean="0"/>
              <a:t>Telang</a:t>
            </a:r>
            <a:r>
              <a:rPr lang="en-US" sz="1300" u="sng" dirty="0" smtClean="0"/>
              <a:t>: adjacent cells </a:t>
            </a:r>
            <a:r>
              <a:rPr lang="en-US" sz="1300" dirty="0" smtClean="0">
                <a:sym typeface="Wingdings" panose="05000000000000000000" pitchFamily="2" charset="2"/>
              </a:rPr>
              <a:t> needs to be adapted to point STS</a:t>
            </a:r>
          </a:p>
          <a:p>
            <a:pPr marL="742950" lvl="1" indent="-285750">
              <a:buFont typeface="Arial" panose="020B0604020202020204" pitchFamily="34" charset="0"/>
              <a:buChar char="•"/>
            </a:pPr>
            <a:r>
              <a:rPr lang="en-US" sz="1300" dirty="0" smtClean="0">
                <a:sym typeface="Wingdings" panose="05000000000000000000" pitchFamily="2" charset="2"/>
              </a:rPr>
              <a:t>Can take </a:t>
            </a:r>
            <a:r>
              <a:rPr lang="en-US" sz="1300" dirty="0" err="1" smtClean="0">
                <a:sym typeface="Wingdings" panose="05000000000000000000" pitchFamily="2" charset="2"/>
              </a:rPr>
              <a:t>Birant</a:t>
            </a:r>
            <a:r>
              <a:rPr lang="en-US" sz="1300" dirty="0" smtClean="0">
                <a:sym typeface="Wingdings" panose="05000000000000000000" pitchFamily="2" charset="2"/>
              </a:rPr>
              <a:t> 2007 neighborhood definition with just Eps1 </a:t>
            </a:r>
          </a:p>
          <a:p>
            <a:pPr marL="742950" lvl="1" indent="-285750">
              <a:buFont typeface="Arial" panose="020B0604020202020204" pitchFamily="34" charset="0"/>
              <a:buChar char="•"/>
            </a:pPr>
            <a:r>
              <a:rPr lang="en-US" sz="1300" dirty="0" smtClean="0">
                <a:sym typeface="Wingdings" panose="05000000000000000000" pitchFamily="2" charset="2"/>
              </a:rPr>
              <a:t>Eps2 useless since the selection of non-spatial values will be done by the </a:t>
            </a:r>
            <a:r>
              <a:rPr lang="en-US" sz="1300" dirty="0" err="1" smtClean="0">
                <a:sym typeface="Wingdings" panose="05000000000000000000" pitchFamily="2" charset="2"/>
              </a:rPr>
              <a:t>gini</a:t>
            </a:r>
            <a:r>
              <a:rPr lang="en-US" sz="1300" dirty="0" smtClean="0">
                <a:sym typeface="Wingdings" panose="05000000000000000000" pitchFamily="2" charset="2"/>
              </a:rPr>
              <a:t> filtering</a:t>
            </a:r>
          </a:p>
          <a:p>
            <a:pPr marL="742950" lvl="1" indent="-285750">
              <a:buFont typeface="Arial" panose="020B0604020202020204" pitchFamily="34" charset="0"/>
              <a:buChar char="•"/>
            </a:pPr>
            <a:r>
              <a:rPr lang="en-US" sz="1300" dirty="0" smtClean="0">
                <a:sym typeface="Wingdings" panose="05000000000000000000" pitchFamily="2" charset="2"/>
              </a:rPr>
              <a:t>Temporal neighborhood // Birant2007: consecutive time steps</a:t>
            </a:r>
          </a:p>
          <a:p>
            <a:pPr marL="285750" indent="-285750">
              <a:buFont typeface="Arial" panose="020B0604020202020204" pitchFamily="34" charset="0"/>
              <a:buChar char="•"/>
            </a:pPr>
            <a:r>
              <a:rPr lang="en-US" sz="1300" u="sng" dirty="0" smtClean="0">
                <a:sym typeface="Wingdings" panose="05000000000000000000" pitchFamily="2" charset="2"/>
              </a:rPr>
              <a:t>Persistent event constraint</a:t>
            </a:r>
            <a:r>
              <a:rPr lang="en-US" sz="1300" dirty="0" smtClean="0">
                <a:sym typeface="Wingdings" panose="05000000000000000000" pitchFamily="2" charset="2"/>
              </a:rPr>
              <a:t>?</a:t>
            </a:r>
          </a:p>
          <a:p>
            <a:pPr marL="742950" lvl="1" indent="-285750">
              <a:buFont typeface="Arial" panose="020B0604020202020204" pitchFamily="34" charset="0"/>
              <a:buChar char="•"/>
            </a:pPr>
            <a:r>
              <a:rPr lang="en-US" sz="1300" dirty="0" smtClean="0">
                <a:sym typeface="Wingdings" panose="05000000000000000000" pitchFamily="2" charset="2"/>
              </a:rPr>
              <a:t>Would be more simple to interpret results</a:t>
            </a:r>
          </a:p>
          <a:p>
            <a:pPr marL="742950" lvl="1" indent="-285750">
              <a:buFont typeface="Arial" panose="020B0604020202020204" pitchFamily="34" charset="0"/>
              <a:buChar char="•"/>
            </a:pPr>
            <a:r>
              <a:rPr lang="en-US" sz="1300" dirty="0" smtClean="0">
                <a:sym typeface="Wingdings" panose="05000000000000000000" pitchFamily="2" charset="2"/>
              </a:rPr>
              <a:t>Need to figure out how to implement it</a:t>
            </a:r>
          </a:p>
          <a:p>
            <a:pPr marL="285750" indent="-285750">
              <a:buFont typeface="Arial" panose="020B0604020202020204" pitchFamily="34" charset="0"/>
              <a:buChar char="•"/>
            </a:pPr>
            <a:r>
              <a:rPr lang="en-US" sz="1300" dirty="0" smtClean="0">
                <a:sym typeface="Wingdings" panose="05000000000000000000" pitchFamily="2" charset="2"/>
              </a:rPr>
              <a:t>Homogeneous clusters in absolute count value  clusters should not spread on big time range since big variations during the day</a:t>
            </a:r>
          </a:p>
          <a:p>
            <a:pPr marL="742950" lvl="1" indent="-285750">
              <a:buFont typeface="Arial" panose="020B0604020202020204" pitchFamily="34" charset="0"/>
              <a:buChar char="•"/>
            </a:pPr>
            <a:r>
              <a:rPr lang="en-US" sz="1300" b="1" i="1" dirty="0" smtClean="0">
                <a:sym typeface="Wingdings" panose="05000000000000000000" pitchFamily="2" charset="2"/>
              </a:rPr>
              <a:t>Remark: should dispersion be measured in the same way on the temporal and spatial dimension? Firstly yes</a:t>
            </a:r>
          </a:p>
          <a:p>
            <a:endParaRPr lang="en-US" sz="1300" dirty="0">
              <a:sym typeface="Wingdings" panose="05000000000000000000" pitchFamily="2" charset="2"/>
            </a:endParaRPr>
          </a:p>
          <a:p>
            <a:r>
              <a:rPr lang="en-US" sz="1300" b="1" dirty="0" smtClean="0">
                <a:sym typeface="Wingdings" panose="05000000000000000000" pitchFamily="2" charset="2"/>
              </a:rPr>
              <a:t>Determining anomalousness of clusters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First, just compute clusters with mean value</a:t>
            </a:r>
            <a:r>
              <a:rPr lang="en-US" sz="1300" dirty="0" smtClean="0">
                <a:sym typeface="Wingdings" panose="05000000000000000000" pitchFamily="2" charset="2"/>
              </a:rPr>
              <a:t>?</a:t>
            </a:r>
          </a:p>
          <a:p>
            <a:pPr marL="742950" lvl="1" indent="-285750">
              <a:buFont typeface="Arial" panose="020B0604020202020204" pitchFamily="34" charset="0"/>
              <a:buChar char="•"/>
            </a:pPr>
            <a:r>
              <a:rPr lang="en-US" sz="1300" dirty="0">
                <a:sym typeface="Wingdings" panose="05000000000000000000" pitchFamily="2" charset="2"/>
              </a:rPr>
              <a:t>A</a:t>
            </a:r>
            <a:r>
              <a:rPr lang="en-US" sz="1300" dirty="0" smtClean="0">
                <a:sym typeface="Wingdings" panose="05000000000000000000" pitchFamily="2" charset="2"/>
              </a:rPr>
              <a:t>bsolute value for extreme clusters</a:t>
            </a:r>
          </a:p>
          <a:p>
            <a:pPr marL="742950" lvl="1" indent="-285750">
              <a:buFont typeface="Arial" panose="020B0604020202020204" pitchFamily="34" charset="0"/>
              <a:buChar char="•"/>
            </a:pPr>
            <a:r>
              <a:rPr lang="en-US" sz="1300" dirty="0" smtClean="0">
                <a:sym typeface="Wingdings" panose="05000000000000000000" pitchFamily="2" charset="2"/>
              </a:rPr>
              <a:t>Ratio to generalized neighborhood mean for local anomalous clusters roughly</a:t>
            </a:r>
          </a:p>
          <a:p>
            <a:pPr marL="285750" indent="-285750">
              <a:buFont typeface="Arial" panose="020B0604020202020204" pitchFamily="34" charset="0"/>
              <a:buChar char="•"/>
            </a:pPr>
            <a:r>
              <a:rPr lang="en-US" sz="1300" dirty="0" err="1" smtClean="0">
                <a:sym typeface="Wingdings" panose="05000000000000000000" pitchFamily="2" charset="2"/>
              </a:rPr>
              <a:t>Telang</a:t>
            </a:r>
            <a:r>
              <a:rPr lang="en-US" sz="1300" dirty="0" smtClean="0">
                <a:sym typeface="Wingdings" panose="05000000000000000000" pitchFamily="2" charset="2"/>
              </a:rPr>
              <a:t> uses Pang LRT: fits Poisson in ST region and Poisson in generalized (//</a:t>
            </a:r>
            <a:r>
              <a:rPr lang="en-US" sz="1300" dirty="0" err="1" smtClean="0">
                <a:sym typeface="Wingdings" panose="05000000000000000000" pitchFamily="2" charset="2"/>
              </a:rPr>
              <a:t>outsrech</a:t>
            </a:r>
            <a:r>
              <a:rPr lang="en-US" sz="1300" dirty="0" smtClean="0">
                <a:sym typeface="Wingdings" panose="05000000000000000000" pitchFamily="2" charset="2"/>
              </a:rPr>
              <a:t>) neighborhood</a:t>
            </a:r>
          </a:p>
          <a:p>
            <a:pPr marL="742950" lvl="1" indent="-285750">
              <a:buFont typeface="Arial" panose="020B0604020202020204" pitchFamily="34" charset="0"/>
              <a:buChar char="•"/>
            </a:pPr>
            <a:r>
              <a:rPr lang="en-US" sz="1300" dirty="0" smtClean="0">
                <a:sym typeface="Wingdings" panose="05000000000000000000" pitchFamily="2" charset="2"/>
              </a:rPr>
              <a:t>Probable limit: uniform </a:t>
            </a:r>
            <a:r>
              <a:rPr lang="en-US" sz="1300" dirty="0" err="1" smtClean="0">
                <a:sym typeface="Wingdings" panose="05000000000000000000" pitchFamily="2" charset="2"/>
              </a:rPr>
              <a:t>poisson</a:t>
            </a:r>
            <a:r>
              <a:rPr lang="en-US" sz="1300" dirty="0" smtClean="0">
                <a:sym typeface="Wingdings" panose="05000000000000000000" pitchFamily="2" charset="2"/>
              </a:rPr>
              <a:t> modeling for the whole ST-region  day-of-week / hour-of-day effect neglected</a:t>
            </a:r>
          </a:p>
        </p:txBody>
      </p:sp>
      <p:sp>
        <p:nvSpPr>
          <p:cNvPr id="2" name="Rectangle 1"/>
          <p:cNvSpPr/>
          <p:nvPr/>
        </p:nvSpPr>
        <p:spPr>
          <a:xfrm>
            <a:off x="8918750" y="82926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820387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 – Anomaly Detection on Collective Moving Patterns – 1</a:t>
              </a:r>
            </a:p>
            <a:p>
              <a:r>
                <a:rPr lang="en-US" sz="2903" b="1" i="1" dirty="0" smtClean="0">
                  <a:solidFill>
                    <a:srgbClr val="FFFFFF"/>
                  </a:solidFill>
                  <a:latin typeface="Calibri" panose="020F0502020204030204" pitchFamily="34" charset="0"/>
                </a:rPr>
                <a:t>Ref in Souto2015</a:t>
              </a:r>
              <a:r>
                <a:rPr lang="en-US" sz="2903" b="1" dirty="0" smtClean="0">
                  <a:solidFill>
                    <a:srgbClr val="FFFFFF"/>
                  </a:solidFill>
                  <a:latin typeface="Calibri" panose="020F0502020204030204" pitchFamily="34" charset="0"/>
                </a:rPr>
                <a:t> </a:t>
              </a:r>
              <a:r>
                <a:rPr lang="en-US" sz="2903" dirty="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Trajectory data (maybe applicable but unlikely)</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643944" y="1403797"/>
            <a:ext cx="11217498" cy="5262979"/>
          </a:xfrm>
          <a:prstGeom prst="rect">
            <a:avLst/>
          </a:prstGeom>
          <a:noFill/>
        </p:spPr>
        <p:txBody>
          <a:bodyPr wrap="square" rtlCol="0">
            <a:spAutoFit/>
          </a:bodyPr>
          <a:lstStyle/>
          <a:p>
            <a:r>
              <a:rPr lang="en-US" sz="1400" b="1" dirty="0" smtClean="0"/>
              <a:t>Framework</a:t>
            </a:r>
          </a:p>
          <a:p>
            <a:pPr marL="285750" indent="-285750">
              <a:buFont typeface="Arial" panose="020B0604020202020204" pitchFamily="34" charset="0"/>
              <a:buChar char="•"/>
            </a:pPr>
            <a:r>
              <a:rPr lang="en-US" sz="1400" dirty="0" smtClean="0"/>
              <a:t>Detect abnormal people trajectories using Hidden Markov Models</a:t>
            </a:r>
          </a:p>
          <a:p>
            <a:pPr marL="285750" indent="-285750">
              <a:buFont typeface="Arial" panose="020B0604020202020204" pitchFamily="34" charset="0"/>
              <a:buChar char="•"/>
            </a:pPr>
            <a:r>
              <a:rPr lang="en-US" sz="1400" dirty="0" smtClean="0"/>
              <a:t>Good for anomalies in moving objects </a:t>
            </a:r>
            <a:r>
              <a:rPr lang="en-US" sz="1400" dirty="0" smtClean="0">
                <a:sym typeface="Wingdings" panose="05000000000000000000" pitchFamily="2" charset="2"/>
              </a:rPr>
              <a:t>but seems extendable to other urban data / compatible with grid</a:t>
            </a:r>
            <a:endParaRPr lang="en-US" sz="1400" b="1" dirty="0" smtClean="0"/>
          </a:p>
          <a:p>
            <a:pPr marL="285750" indent="-285750">
              <a:buFont typeface="Arial" panose="020B0604020202020204" pitchFamily="34" charset="0"/>
              <a:buChar char="•"/>
            </a:pPr>
            <a:r>
              <a:rPr lang="en-US" sz="1400" dirty="0" smtClean="0"/>
              <a:t>Applied on traffic dataset, traffic volume by sensors (not trajectories)</a:t>
            </a:r>
          </a:p>
          <a:p>
            <a:pPr marL="285750" indent="-285750">
              <a:buFont typeface="Arial" panose="020B0604020202020204" pitchFamily="34" charset="0"/>
              <a:buChar char="•"/>
            </a:pPr>
            <a:r>
              <a:rPr lang="en-US" sz="1400" dirty="0" smtClean="0">
                <a:sym typeface="Wingdings" panose="05000000000000000000" pitchFamily="2" charset="2"/>
              </a:rPr>
              <a:t>Model of event: if event in a place, employees move and gather in the place of the event</a:t>
            </a:r>
          </a:p>
          <a:p>
            <a:pPr marL="285750" indent="-285750">
              <a:buFont typeface="Arial" panose="020B0604020202020204" pitchFamily="34" charset="0"/>
              <a:buChar char="•"/>
            </a:pPr>
            <a:r>
              <a:rPr lang="en-US" sz="1400" dirty="0" smtClean="0">
                <a:sym typeface="Wingdings" panose="05000000000000000000" pitchFamily="2" charset="2"/>
              </a:rPr>
              <a:t>Online anomaly detection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t>Category: statistical with a clustering first step, unsupervised</a:t>
            </a:r>
          </a:p>
          <a:p>
            <a:pPr marL="285750" indent="-285750">
              <a:buFont typeface="Arial" panose="020B0604020202020204" pitchFamily="34" charset="0"/>
              <a:buChar char="•"/>
            </a:pPr>
            <a:r>
              <a:rPr lang="en-US" sz="1400" dirty="0" smtClean="0"/>
              <a:t>Space </a:t>
            </a:r>
            <a:r>
              <a:rPr lang="en-US" sz="1400" dirty="0"/>
              <a:t>divided in M regions, count number of people at time t </a:t>
            </a:r>
            <a:r>
              <a:rPr lang="en-US" sz="1400" dirty="0">
                <a:sym typeface="Wingdings" panose="05000000000000000000" pitchFamily="2" charset="2"/>
              </a:rPr>
              <a:t> M-dimensional vector  </a:t>
            </a:r>
            <a:r>
              <a:rPr lang="en-US" sz="1400" dirty="0" smtClean="0">
                <a:sym typeface="Wingdings" panose="05000000000000000000" pitchFamily="2" charset="2"/>
              </a:rPr>
              <a:t>temporal sequence of vectors</a:t>
            </a:r>
          </a:p>
          <a:p>
            <a:pPr marL="285750" indent="-285750">
              <a:buFont typeface="Arial" panose="020B0604020202020204" pitchFamily="34" charset="0"/>
              <a:buChar char="•"/>
            </a:pPr>
            <a:r>
              <a:rPr lang="en-US" sz="1400" dirty="0" smtClean="0">
                <a:sym typeface="Wingdings" panose="05000000000000000000" pitchFamily="2" charset="2"/>
              </a:rPr>
              <a:t>Vector sequence divided in N pieces (subsequence) with partial overlap = time window</a:t>
            </a:r>
          </a:p>
          <a:p>
            <a:pPr lvl="1"/>
            <a:r>
              <a:rPr lang="en-US" sz="1400" dirty="0" smtClean="0">
                <a:sym typeface="Wingdings" panose="05000000000000000000" pitchFamily="2" charset="2"/>
              </a:rPr>
              <a:t> (O_1,…,O_N)</a:t>
            </a:r>
          </a:p>
          <a:p>
            <a:pPr marL="285750" indent="-285750">
              <a:buFont typeface="Arial" panose="020B0604020202020204" pitchFamily="34" charset="0"/>
              <a:buChar char="•"/>
            </a:pPr>
            <a:r>
              <a:rPr lang="en-US" sz="1400" dirty="0" smtClean="0">
                <a:sym typeface="Wingdings" panose="05000000000000000000" pitchFamily="2" charset="2"/>
              </a:rPr>
              <a:t>Compute probability with HMM model for all subsequences. If under predefined threshold  abnormal</a:t>
            </a:r>
          </a:p>
          <a:p>
            <a:pPr marL="742950" lvl="1" indent="-285750">
              <a:buFont typeface="Arial" panose="020B0604020202020204" pitchFamily="34" charset="0"/>
              <a:buChar char="•"/>
            </a:pPr>
            <a:r>
              <a:rPr lang="en-US" sz="1400" dirty="0" smtClean="0">
                <a:sym typeface="Wingdings" panose="05000000000000000000" pitchFamily="2" charset="2"/>
              </a:rPr>
              <a:t>HMM requires training on historical data</a:t>
            </a:r>
          </a:p>
          <a:p>
            <a:pPr marL="742950" lvl="1" indent="-285750">
              <a:buFont typeface="Arial" panose="020B0604020202020204" pitchFamily="34" charset="0"/>
              <a:buChar char="•"/>
            </a:pPr>
            <a:r>
              <a:rPr lang="en-US" sz="1400" dirty="0" smtClean="0">
                <a:sym typeface="Wingdings" panose="05000000000000000000" pitchFamily="2" charset="2"/>
              </a:rPr>
              <a:t>Defining Hidden states = clustering to group the set {</a:t>
            </a:r>
            <a:r>
              <a:rPr lang="en-US" sz="1400" dirty="0">
                <a:sym typeface="Wingdings" panose="05000000000000000000" pitchFamily="2" charset="2"/>
              </a:rPr>
              <a:t>O_1,…,</a:t>
            </a:r>
            <a:r>
              <a:rPr lang="en-US" sz="1400" dirty="0" smtClean="0">
                <a:sym typeface="Wingdings" panose="05000000000000000000" pitchFamily="2" charset="2"/>
              </a:rPr>
              <a:t>O_N}  K classes = hidden states</a:t>
            </a:r>
          </a:p>
          <a:p>
            <a:pPr marL="742950" lvl="1" indent="-285750">
              <a:buFont typeface="Arial" panose="020B0604020202020204" pitchFamily="34" charset="0"/>
              <a:buChar char="•"/>
            </a:pPr>
            <a:r>
              <a:rPr lang="en-US" sz="1400" dirty="0" smtClean="0">
                <a:sym typeface="Wingdings" panose="05000000000000000000" pitchFamily="2" charset="2"/>
              </a:rPr>
              <a:t>Transition probability matrix</a:t>
            </a:r>
          </a:p>
          <a:p>
            <a:pPr marL="742950" lvl="1" indent="-285750">
              <a:buFont typeface="Arial" panose="020B0604020202020204" pitchFamily="34" charset="0"/>
              <a:buChar char="•"/>
            </a:pPr>
            <a:r>
              <a:rPr lang="en-US" sz="1400" dirty="0" smtClean="0">
                <a:sym typeface="Wingdings" panose="05000000000000000000" pitchFamily="2" charset="2"/>
              </a:rPr>
              <a:t>For each cluster, GMM used to model the probability distribution of the </a:t>
            </a:r>
            <a:r>
              <a:rPr lang="en-US" sz="1400" dirty="0" err="1" smtClean="0">
                <a:sym typeface="Wingdings" panose="05000000000000000000" pitchFamily="2" charset="2"/>
              </a:rPr>
              <a:t>M_dim</a:t>
            </a:r>
            <a:r>
              <a:rPr lang="en-US" sz="1400" dirty="0" smtClean="0">
                <a:sym typeface="Wingdings" panose="05000000000000000000" pitchFamily="2" charset="2"/>
              </a:rPr>
              <a:t> vectors contained in the cluster</a:t>
            </a:r>
          </a:p>
          <a:p>
            <a:pPr marL="285750" indent="-285750">
              <a:buFont typeface="Arial" panose="020B0604020202020204" pitchFamily="34" charset="0"/>
              <a:buChar char="•"/>
            </a:pPr>
            <a:r>
              <a:rPr lang="en-US" sz="1400" b="1" dirty="0" smtClean="0">
                <a:sym typeface="Wingdings" panose="05000000000000000000" pitchFamily="2" charset="2"/>
              </a:rPr>
              <a:t>Output: vector sequence of fixed duration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Area is abnormal in the time sequence if the people distribution over the area changed in a strange way // if many unusual trajectories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Space properties not taken into account</a:t>
            </a:r>
          </a:p>
          <a:p>
            <a:pPr marL="285750" indent="-285750">
              <a:buFont typeface="Arial" panose="020B0604020202020204" pitchFamily="34" charset="0"/>
              <a:buChar char="•"/>
            </a:pPr>
            <a:r>
              <a:rPr lang="en-US" sz="1400" dirty="0" smtClean="0">
                <a:sym typeface="Wingdings" panose="05000000000000000000" pitchFamily="2" charset="2"/>
              </a:rPr>
              <a:t>Time into account with contiguous time windows</a:t>
            </a:r>
          </a:p>
          <a:p>
            <a:pPr marL="285750" indent="-285750">
              <a:buFont typeface="Arial" panose="020B0604020202020204" pitchFamily="34" charset="0"/>
              <a:buChar char="•"/>
            </a:pPr>
            <a:r>
              <a:rPr lang="en-US" sz="1400" dirty="0" smtClean="0">
                <a:sym typeface="Wingdings" panose="05000000000000000000" pitchFamily="2" charset="2"/>
              </a:rPr>
              <a:t>No significance testing // </a:t>
            </a:r>
            <a:r>
              <a:rPr lang="en-US" sz="1400" dirty="0" err="1" smtClean="0">
                <a:sym typeface="Wingdings" panose="05000000000000000000" pitchFamily="2" charset="2"/>
              </a:rPr>
              <a:t>Kulldorff</a:t>
            </a:r>
            <a:endParaRPr lang="en-US" sz="1400" dirty="0">
              <a:sym typeface="Wingdings" panose="05000000000000000000" pitchFamily="2" charset="2"/>
            </a:endParaRPr>
          </a:p>
        </p:txBody>
      </p:sp>
      <p:sp>
        <p:nvSpPr>
          <p:cNvPr id="4" name="Rectangle 3"/>
          <p:cNvSpPr/>
          <p:nvPr/>
        </p:nvSpPr>
        <p:spPr>
          <a:xfrm>
            <a:off x="838200" y="5092700"/>
            <a:ext cx="10477500" cy="469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587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 – Anomaly Detection on Collective Moving Patterns – 2</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a:t>
              </a:r>
              <a:r>
                <a:rPr lang="en-US" sz="2903" i="1" dirty="0" smtClean="0">
                  <a:solidFill>
                    <a:srgbClr val="FFFFFF"/>
                  </a:solidFill>
                  <a:latin typeface="Calibri" panose="020F0502020204030204" pitchFamily="34" charset="0"/>
                </a:rPr>
                <a:t> </a:t>
              </a:r>
              <a:r>
                <a:rPr lang="en-US" sz="2903" dirty="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Trajectory (maybe applicable but unlikely)</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643944" y="1004550"/>
            <a:ext cx="10212946" cy="6124754"/>
          </a:xfrm>
          <a:prstGeom prst="rect">
            <a:avLst/>
          </a:prstGeom>
          <a:noFill/>
        </p:spPr>
        <p:txBody>
          <a:bodyPr wrap="square" rtlCol="0">
            <a:spAutoFit/>
          </a:bodyPr>
          <a:lstStyle/>
          <a:p>
            <a:r>
              <a:rPr lang="en-US" sz="1400" b="1" dirty="0" smtClean="0">
                <a:sym typeface="Wingdings" panose="05000000000000000000" pitchFamily="2" charset="2"/>
              </a:rPr>
              <a:t>Artificial-data 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Models involve people moving and being stationary  rather specific, not in scope</a:t>
            </a:r>
          </a:p>
          <a:p>
            <a:endParaRPr lang="en-US" sz="1400" b="1" dirty="0">
              <a:sym typeface="Wingdings" panose="05000000000000000000" pitchFamily="2" charset="2"/>
            </a:endParaRPr>
          </a:p>
          <a:p>
            <a:r>
              <a:rPr lang="en-US" sz="1400" b="1" dirty="0" smtClean="0">
                <a:sym typeface="Wingdings" panose="05000000000000000000" pitchFamily="2" charset="2"/>
              </a:rPr>
              <a:t>Real-data 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Traffic volume data: 2000 sensors, Jan to Sept 2010, 10min time precision</a:t>
            </a:r>
          </a:p>
          <a:p>
            <a:pPr marL="285750" indent="-285750">
              <a:buFont typeface="Arial" panose="020B0604020202020204" pitchFamily="34" charset="0"/>
              <a:buChar char="•"/>
            </a:pPr>
            <a:r>
              <a:rPr lang="en-US" sz="1400" dirty="0" smtClean="0">
                <a:sym typeface="Wingdings" panose="05000000000000000000" pitchFamily="2" charset="2"/>
              </a:rPr>
              <a:t>PCA applied as preprocessing to reduce dimension to 4 (???) </a:t>
            </a:r>
          </a:p>
          <a:p>
            <a:pPr marL="285750" indent="-285750">
              <a:buFont typeface="Arial" panose="020B0604020202020204" pitchFamily="34" charset="0"/>
              <a:buChar char="•"/>
            </a:pPr>
            <a:r>
              <a:rPr lang="en-US" sz="1400" dirty="0" smtClean="0">
                <a:sym typeface="Wingdings" panose="05000000000000000000" pitchFamily="2" charset="2"/>
              </a:rPr>
              <a:t>First 117days used for training, 107 next days used for testing</a:t>
            </a:r>
          </a:p>
          <a:p>
            <a:pPr marL="285750" indent="-285750">
              <a:buFont typeface="Arial" panose="020B0604020202020204" pitchFamily="34" charset="0"/>
              <a:buChar char="•"/>
            </a:pPr>
            <a:r>
              <a:rPr lang="en-US" sz="1400" dirty="0" smtClean="0">
                <a:sym typeface="Wingdings" panose="05000000000000000000" pitchFamily="2" charset="2"/>
              </a:rPr>
              <a:t>Data clustered in 5 groups using Gaussian Mixture Models</a:t>
            </a:r>
          </a:p>
          <a:p>
            <a:pPr marL="285750" indent="-285750">
              <a:buFont typeface="Arial" panose="020B0604020202020204" pitchFamily="34" charset="0"/>
              <a:buChar char="•"/>
            </a:pPr>
            <a:r>
              <a:rPr lang="en-US" sz="1400" dirty="0" smtClean="0">
                <a:sym typeface="Wingdings" panose="05000000000000000000" pitchFamily="2" charset="2"/>
              </a:rPr>
              <a:t>Very specific experiment</a:t>
            </a:r>
          </a:p>
          <a:p>
            <a:pPr marL="742950" lvl="1" indent="-285750">
              <a:buFont typeface="Arial" panose="020B0604020202020204" pitchFamily="34" charset="0"/>
              <a:buChar char="•"/>
            </a:pPr>
            <a:r>
              <a:rPr lang="en-US" sz="1400" dirty="0" smtClean="0">
                <a:sym typeface="Wingdings" panose="05000000000000000000" pitchFamily="2" charset="2"/>
              </a:rPr>
              <a:t>compute probability of every 70min time window</a:t>
            </a:r>
          </a:p>
          <a:p>
            <a:pPr marL="742950" lvl="1" indent="-285750">
              <a:buFont typeface="Arial" panose="020B0604020202020204" pitchFamily="34" charset="0"/>
              <a:buChar char="•"/>
            </a:pPr>
            <a:r>
              <a:rPr lang="en-US" sz="1400" dirty="0" smtClean="0">
                <a:sym typeface="Wingdings" panose="05000000000000000000" pitchFamily="2" charset="2"/>
              </a:rPr>
              <a:t>if more than 6 time windows detected as outliers in the day  anomalous day</a:t>
            </a:r>
          </a:p>
          <a:p>
            <a:pPr marL="285750" indent="-285750">
              <a:buFont typeface="Arial" panose="020B0604020202020204" pitchFamily="34" charset="0"/>
              <a:buChar char="•"/>
            </a:pPr>
            <a:r>
              <a:rPr lang="en-US" sz="1400" dirty="0" smtClean="0">
                <a:sym typeface="Wingdings" panose="05000000000000000000" pitchFamily="2" charset="2"/>
              </a:rPr>
              <a:t>Interesting results: outdoor music, memorial day, bastille day, tornado, snow… 2-4 significant events found per month</a:t>
            </a:r>
          </a:p>
          <a:p>
            <a:pPr marL="742950" lvl="1" indent="-285750">
              <a:buFont typeface="Arial" panose="020B0604020202020204" pitchFamily="34" charset="0"/>
              <a:buChar char="•"/>
            </a:pPr>
            <a:r>
              <a:rPr lang="en-US" sz="1400" dirty="0" smtClean="0">
                <a:sym typeface="Wingdings" panose="05000000000000000000" pitchFamily="2" charset="2"/>
              </a:rPr>
              <a:t>Not precise evaluation // exploratory</a:t>
            </a:r>
          </a:p>
          <a:p>
            <a:pPr marL="285750" indent="-285750">
              <a:buFont typeface="Arial" panose="020B0604020202020204" pitchFamily="34" charset="0"/>
              <a:buChar char="•"/>
            </a:pPr>
            <a:r>
              <a:rPr lang="en-US" sz="1400" dirty="0">
                <a:sym typeface="Wingdings" panose="05000000000000000000" pitchFamily="2" charset="2"/>
              </a:rPr>
              <a:t>Complexity / No Running </a:t>
            </a:r>
            <a:r>
              <a:rPr lang="en-US" sz="1400" dirty="0" smtClean="0">
                <a:sym typeface="Wingdings" panose="05000000000000000000" pitchFamily="2" charset="2"/>
              </a:rPr>
              <a:t>time?  No information given</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Ratti</a:t>
            </a:r>
            <a:r>
              <a:rPr lang="en-US" sz="1400" dirty="0" smtClean="0">
                <a:sym typeface="Wingdings" panose="05000000000000000000" pitchFamily="2" charset="2"/>
              </a:rPr>
              <a:t> 2006 [5]: Mobile Landscapes, using Location Data from Cell Phones for Urban Analysis. uses cell phone data aggregated to represent intensity of urban activities and evolution in time and space</a:t>
            </a:r>
          </a:p>
          <a:p>
            <a:pPr marL="285750" indent="-285750">
              <a:buFont typeface="Arial" panose="020B0604020202020204" pitchFamily="34" charset="0"/>
              <a:buChar char="•"/>
            </a:pPr>
            <a:r>
              <a:rPr lang="en-US" sz="1400" dirty="0" smtClean="0">
                <a:sym typeface="Wingdings" panose="05000000000000000000" pitchFamily="2" charset="2"/>
              </a:rPr>
              <a:t>Zhou &amp; Yang 2011 [8]: Outlier Detection on Large-Scale Collective Behavior  what kind of data? See distribution of moving objects as random image sequence  process image to get features associated with every time window</a:t>
            </a:r>
          </a:p>
          <a:p>
            <a:pPr marL="285750" indent="-285750">
              <a:buFont typeface="Arial" panose="020B0604020202020204" pitchFamily="34" charset="0"/>
              <a:buChar char="•"/>
            </a:pPr>
            <a:r>
              <a:rPr lang="en-US" sz="1400" dirty="0" smtClean="0">
                <a:sym typeface="Wingdings" panose="05000000000000000000" pitchFamily="2" charset="2"/>
              </a:rPr>
              <a:t>Chung Yang 2007 HMM for network intrusion</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Conclusion</a:t>
            </a:r>
          </a:p>
          <a:p>
            <a:pPr marL="285750" indent="-285750">
              <a:buFont typeface="Arial" panose="020B0604020202020204" pitchFamily="34" charset="0"/>
              <a:buChar char="•"/>
            </a:pPr>
            <a:r>
              <a:rPr lang="en-US" sz="1400" dirty="0" smtClean="0">
                <a:sym typeface="Wingdings" panose="05000000000000000000" pitchFamily="2" charset="2"/>
              </a:rPr>
              <a:t>Not directly applicable: PCA preprocessing, no computation indications</a:t>
            </a:r>
          </a:p>
          <a:p>
            <a:pPr marL="285750" indent="-285750">
              <a:buFont typeface="Arial" panose="020B0604020202020204" pitchFamily="34" charset="0"/>
              <a:buChar char="•"/>
            </a:pPr>
            <a:r>
              <a:rPr lang="en-US" sz="1400" dirty="0" smtClean="0">
                <a:sym typeface="Wingdings" panose="05000000000000000000" pitchFamily="2" charset="2"/>
              </a:rPr>
              <a:t>Arbitrary experimental design: six anomalies in a day makes the day abnormal</a:t>
            </a:r>
          </a:p>
          <a:p>
            <a:pPr marL="285750" indent="-285750">
              <a:buFont typeface="Arial" panose="020B0604020202020204" pitchFamily="34" charset="0"/>
              <a:buChar char="•"/>
            </a:pPr>
            <a:r>
              <a:rPr lang="en-US" sz="1400" dirty="0" smtClean="0">
                <a:sym typeface="Wingdings" panose="05000000000000000000" pitchFamily="2" charset="2"/>
              </a:rPr>
              <a:t>But clustering + HMM technique could be applied</a:t>
            </a:r>
          </a:p>
          <a:p>
            <a:pPr marL="285750" indent="-285750">
              <a:buFont typeface="Arial" panose="020B0604020202020204" pitchFamily="34" charset="0"/>
              <a:buChar char="•"/>
            </a:pPr>
            <a:r>
              <a:rPr lang="en-US" sz="1400" dirty="0" smtClean="0">
                <a:sym typeface="Wingdings" panose="05000000000000000000" pitchFamily="2" charset="2"/>
              </a:rPr>
              <a:t>Does not take space properties into account, but are the results bad? Events are detected in the experiment</a:t>
            </a:r>
            <a:endParaRPr lang="en-US" sz="1400" dirty="0"/>
          </a:p>
        </p:txBody>
      </p:sp>
    </p:spTree>
    <p:extLst>
      <p:ext uri="{BB962C8B-B14F-4D97-AF65-F5344CB8AC3E}">
        <p14:creationId xmlns:p14="http://schemas.microsoft.com/office/powerpoint/2010/main" val="3459521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Yuan 2011 – OD of Handover data Suburban Freeway using Mobile </a:t>
              </a:r>
              <a:r>
                <a:rPr lang="en-US" sz="2903" b="1" dirty="0" smtClean="0">
                  <a:solidFill>
                    <a:srgbClr val="FFFFFF"/>
                  </a:solidFill>
                  <a:latin typeface="Calibri" panose="020F0502020204030204" pitchFamily="34" charset="0"/>
                </a:rPr>
                <a:t>Probes</a:t>
              </a:r>
            </a:p>
            <a:p>
              <a:r>
                <a:rPr lang="en-US" sz="2903" b="1" i="1" dirty="0" smtClean="0">
                  <a:solidFill>
                    <a:srgbClr val="FFFFFF"/>
                  </a:solidFill>
                  <a:latin typeface="Calibri" panose="020F0502020204030204" pitchFamily="34" charset="0"/>
                  <a:sym typeface="Wingdings" panose="05000000000000000000" pitchFamily="2" charset="2"/>
                </a:rPr>
                <a:t>Ref in </a:t>
              </a:r>
              <a:r>
                <a:rPr lang="en-US" sz="2903" b="1" i="1" dirty="0" err="1" smtClean="0">
                  <a:solidFill>
                    <a:srgbClr val="FFFFFF"/>
                  </a:solidFill>
                  <a:latin typeface="Calibri" panose="020F0502020204030204" pitchFamily="34" charset="0"/>
                  <a:sym typeface="Wingdings" panose="05000000000000000000" pitchFamily="2" charset="2"/>
                </a:rPr>
                <a:t>Souto</a:t>
              </a:r>
              <a:r>
                <a:rPr lang="en-US" sz="2903" b="1" i="1" dirty="0" smtClean="0">
                  <a:solidFill>
                    <a:srgbClr val="FFFFFF"/>
                  </a:solidFill>
                  <a:latin typeface="Calibri" panose="020F0502020204030204" pitchFamily="34" charset="0"/>
                  <a:sym typeface="Wingdings" panose="05000000000000000000" pitchFamily="2" charset="2"/>
                </a:rPr>
                <a:t> 2015</a:t>
              </a:r>
              <a:r>
                <a:rPr lang="en-US" sz="2903" b="1" dirty="0" smtClean="0">
                  <a:solidFill>
                    <a:srgbClr val="FFFFFF"/>
                  </a:solidFill>
                  <a:latin typeface="Calibri" panose="020F0502020204030204" pitchFamily="34" charset="0"/>
                  <a:sym typeface="Wingdings" panose="05000000000000000000" pitchFamily="2" charset="2"/>
                </a:rPr>
                <a:t> OUT</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275006"/>
            <a:ext cx="10212946" cy="1815882"/>
          </a:xfrm>
          <a:prstGeom prst="rect">
            <a:avLst/>
          </a:prstGeom>
          <a:noFill/>
        </p:spPr>
        <p:txBody>
          <a:bodyPr wrap="square" rtlCol="0">
            <a:spAutoFit/>
          </a:bodyPr>
          <a:lstStyle/>
          <a:p>
            <a:endParaRPr lang="en-US" sz="1400" b="1" dirty="0">
              <a:sym typeface="Wingdings" panose="05000000000000000000" pitchFamily="2" charset="2"/>
            </a:endParaRPr>
          </a:p>
          <a:p>
            <a:r>
              <a:rPr lang="en-US" sz="1400" b="1" dirty="0" smtClean="0">
                <a:sym typeface="Wingdings" panose="05000000000000000000" pitchFamily="2" charset="2"/>
              </a:rPr>
              <a:t>Framework</a:t>
            </a:r>
          </a:p>
          <a:p>
            <a:pPr marL="285750" indent="-285750">
              <a:buFont typeface="Arial" panose="020B0604020202020204" pitchFamily="34" charset="0"/>
              <a:buChar char="•"/>
            </a:pPr>
            <a:r>
              <a:rPr lang="en-US" sz="1400" dirty="0" smtClean="0">
                <a:sym typeface="Wingdings" panose="05000000000000000000" pitchFamily="2" charset="2"/>
              </a:rPr>
              <a:t>Mobile </a:t>
            </a:r>
            <a:r>
              <a:rPr lang="en-US" sz="1400" dirty="0" err="1" smtClean="0">
                <a:sym typeface="Wingdings" panose="05000000000000000000" pitchFamily="2" charset="2"/>
              </a:rPr>
              <a:t>prbes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Suburban area</a:t>
            </a:r>
          </a:p>
          <a:p>
            <a:pPr marL="285750" indent="-285750">
              <a:buFont typeface="Arial" panose="020B0604020202020204" pitchFamily="34" charset="0"/>
              <a:buChar char="•"/>
            </a:pPr>
            <a:r>
              <a:rPr lang="en-US" sz="1400" dirty="0" smtClean="0">
                <a:sym typeface="Wingdings" panose="05000000000000000000" pitchFamily="2" charset="2"/>
              </a:rPr>
              <a:t>handover: mobility management method in the GSM network</a:t>
            </a:r>
          </a:p>
          <a:p>
            <a:pPr marL="285750" indent="-285750">
              <a:buFont typeface="Arial" panose="020B0604020202020204" pitchFamily="34" charset="0"/>
              <a:buChar char="•"/>
            </a:pPr>
            <a:r>
              <a:rPr lang="en-US" sz="1400" dirty="0" smtClean="0">
                <a:sym typeface="Wingdings" panose="05000000000000000000" pitchFamily="2" charset="2"/>
              </a:rPr>
              <a:t>Challenge: low location accuracy</a:t>
            </a:r>
          </a:p>
          <a:p>
            <a:pPr marL="285750" indent="-285750">
              <a:buFont typeface="Arial" panose="020B0604020202020204" pitchFamily="34" charset="0"/>
              <a:buChar char="•"/>
            </a:pPr>
            <a:r>
              <a:rPr lang="en-US" sz="1400" dirty="0" smtClean="0">
                <a:sym typeface="Wingdings" panose="05000000000000000000" pitchFamily="2" charset="2"/>
              </a:rPr>
              <a:t>Goal of paper: improve estimation accuracy of travelling speed using handover data  outlier detection of handover data</a:t>
            </a:r>
          </a:p>
          <a:p>
            <a:pPr marL="742950" lvl="1" indent="-285750">
              <a:buFont typeface="Arial" panose="020B0604020202020204" pitchFamily="34" charset="0"/>
              <a:buChar char="•"/>
            </a:pPr>
            <a:r>
              <a:rPr lang="en-US" sz="1400" dirty="0" smtClean="0">
                <a:sym typeface="Wingdings" panose="05000000000000000000" pitchFamily="2" charset="2"/>
              </a:rPr>
              <a:t>GOAL IS NOT EVENT / ANOMALY DETECTION</a:t>
            </a:r>
          </a:p>
        </p:txBody>
      </p:sp>
    </p:spTree>
    <p:extLst>
      <p:ext uri="{BB962C8B-B14F-4D97-AF65-F5344CB8AC3E}">
        <p14:creationId xmlns:p14="http://schemas.microsoft.com/office/powerpoint/2010/main" val="15599178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Trilles</a:t>
              </a:r>
              <a:r>
                <a:rPr lang="en-US" sz="2903" b="1" dirty="0">
                  <a:solidFill>
                    <a:srgbClr val="FFFFFF"/>
                  </a:solidFill>
                  <a:latin typeface="Calibri" panose="020F0502020204030204" pitchFamily="34" charset="0"/>
                </a:rPr>
                <a:t> 2015 – </a:t>
              </a:r>
              <a:r>
                <a:rPr lang="en-US" sz="2903" b="1" dirty="0" smtClean="0">
                  <a:solidFill>
                    <a:srgbClr val="FFFFFF"/>
                  </a:solidFill>
                  <a:latin typeface="Calibri" panose="020F0502020204030204" pitchFamily="34" charset="0"/>
                </a:rPr>
                <a:t>Real-time AD on Environment Data streams </a:t>
              </a:r>
              <a:r>
                <a:rPr lang="en-US" sz="2903" b="1" i="1" dirty="0" smtClean="0">
                  <a:solidFill>
                    <a:srgbClr val="FFFFFF"/>
                  </a:solidFill>
                  <a:latin typeface="Calibri" panose="020F0502020204030204" pitchFamily="34" charset="0"/>
                </a:rPr>
                <a:t>Ref in Souto2015</a:t>
              </a:r>
              <a:endParaRPr lang="en-US" sz="2903" b="1" dirty="0" smtClean="0">
                <a:solidFill>
                  <a:srgbClr val="FFFFFF"/>
                </a:solidFill>
                <a:latin typeface="Calibri" panose="020F0502020204030204" pitchFamily="34" charset="0"/>
              </a:endParaRPr>
            </a:p>
            <a:p>
              <a:r>
                <a:rPr lang="en-US" sz="2903" b="1" dirty="0" smtClean="0">
                  <a:solidFill>
                    <a:srgbClr val="FFFFFF"/>
                  </a:solidFill>
                  <a:latin typeface="Calibri" panose="020F0502020204030204" pitchFamily="34" charset="0"/>
                  <a:sym typeface="Wingdings" panose="05000000000000000000" pitchFamily="2" charset="2"/>
                </a:rPr>
                <a:t> OUT Very basic model, not very relevant / threshold model</a:t>
              </a:r>
              <a:endParaRPr lang="en-US" sz="2903" b="1" dirty="0">
                <a:solidFill>
                  <a:srgbClr val="FFFFFF"/>
                </a:solidFill>
                <a:latin typeface="Calibri" panose="020F0502020204030204" pitchFamily="34" charset="0"/>
              </a:endParaRPr>
            </a:p>
          </p:txBody>
        </p:sp>
      </p:grpSp>
      <p:grpSp>
        <p:nvGrpSpPr>
          <p:cNvPr id="7" name="Group 6"/>
          <p:cNvGrpSpPr/>
          <p:nvPr/>
        </p:nvGrpSpPr>
        <p:grpSpPr>
          <a:xfrm>
            <a:off x="491675" y="1004786"/>
            <a:ext cx="10212946" cy="5909310"/>
            <a:chOff x="491675" y="1120696"/>
            <a:chExt cx="10212946" cy="5909310"/>
          </a:xfrm>
        </p:grpSpPr>
        <p:sp>
          <p:nvSpPr>
            <p:cNvPr id="3" name="TextBox 2"/>
            <p:cNvSpPr txBox="1"/>
            <p:nvPr/>
          </p:nvSpPr>
          <p:spPr>
            <a:xfrm>
              <a:off x="491675" y="1120696"/>
              <a:ext cx="10212946" cy="5909310"/>
            </a:xfrm>
            <a:prstGeom prst="rect">
              <a:avLst/>
            </a:prstGeom>
            <a:noFill/>
          </p:spPr>
          <p:txBody>
            <a:bodyPr wrap="square" rtlCol="0">
              <a:spAutoFit/>
            </a:bodyPr>
            <a:lstStyle/>
            <a:p>
              <a:r>
                <a:rPr lang="en-US" sz="1400" b="1" dirty="0" smtClean="0">
                  <a:sym typeface="Wingdings" panose="05000000000000000000" pitchFamily="2" charset="2"/>
                </a:rPr>
                <a:t>Framework</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Apply </a:t>
              </a:r>
              <a:r>
                <a:rPr lang="en-US" sz="1400" dirty="0" err="1" smtClean="0">
                  <a:sym typeface="Wingdings" panose="05000000000000000000" pitchFamily="2" charset="2"/>
                </a:rPr>
                <a:t>cusum</a:t>
              </a:r>
              <a:r>
                <a:rPr lang="en-US" sz="1400" dirty="0" smtClean="0">
                  <a:sym typeface="Wingdings" panose="05000000000000000000" pitchFamily="2" charset="2"/>
                </a:rPr>
                <a:t> algorithm in the Storm framework</a:t>
              </a:r>
            </a:p>
            <a:p>
              <a:pPr marL="742950" lvl="1" indent="-285750">
                <a:buFont typeface="Arial" panose="020B0604020202020204" pitchFamily="34" charset="0"/>
                <a:buChar char="•"/>
              </a:pPr>
              <a:r>
                <a:rPr lang="en-US" sz="1400" dirty="0" smtClean="0">
                  <a:sym typeface="Wingdings" panose="05000000000000000000" pitchFamily="2" charset="2"/>
                </a:rPr>
                <a:t>Storm framework designed for distributive and reliable sensor data processing  OUT</a:t>
              </a:r>
            </a:p>
            <a:p>
              <a:pPr marL="742950" lvl="1" indent="-285750">
                <a:buFont typeface="Arial" panose="020B0604020202020204" pitchFamily="34" charset="0"/>
                <a:buChar char="•"/>
              </a:pPr>
              <a:r>
                <a:rPr lang="en-US" sz="1400" dirty="0" smtClean="0">
                  <a:sym typeface="Wingdings" panose="05000000000000000000" pitchFamily="2" charset="2"/>
                </a:rPr>
                <a:t>“</a:t>
              </a:r>
              <a:r>
                <a:rPr lang="en-US" sz="1400" dirty="0" err="1" smtClean="0">
                  <a:sym typeface="Wingdings" panose="05000000000000000000" pitchFamily="2" charset="2"/>
                </a:rPr>
                <a:t>cusum</a:t>
              </a:r>
              <a:r>
                <a:rPr lang="en-US" sz="1400" dirty="0" smtClean="0">
                  <a:sym typeface="Wingdings" panose="05000000000000000000" pitchFamily="2" charset="2"/>
                </a:rPr>
                <a:t> </a:t>
              </a:r>
              <a:r>
                <a:rPr lang="en-US" sz="1400" dirty="0" err="1" smtClean="0">
                  <a:sym typeface="Wingdings" panose="05000000000000000000" pitchFamily="2" charset="2"/>
                </a:rPr>
                <a:t>weel</a:t>
              </a:r>
              <a:r>
                <a:rPr lang="en-US" sz="1400" dirty="0" smtClean="0">
                  <a:sym typeface="Wingdings" panose="05000000000000000000" pitchFamily="2" charset="2"/>
                </a:rPr>
                <a:t> adapted to environmental data” // distribution assumption</a:t>
              </a:r>
            </a:p>
            <a:p>
              <a:pPr marL="285750" indent="-285750">
                <a:buFont typeface="Arial" panose="020B0604020202020204" pitchFamily="34" charset="0"/>
                <a:buChar char="•"/>
              </a:pPr>
              <a:r>
                <a:rPr lang="en-US" sz="1400" dirty="0" smtClean="0">
                  <a:sym typeface="Wingdings" panose="05000000000000000000" pitchFamily="2" charset="2"/>
                </a:rPr>
                <a:t>Real-time anomaly detection, sensor data</a:t>
              </a:r>
            </a:p>
            <a:p>
              <a:pPr marL="285750" indent="-285750">
                <a:buFont typeface="Arial" panose="020B0604020202020204" pitchFamily="34" charset="0"/>
                <a:buChar char="•"/>
              </a:pPr>
              <a:r>
                <a:rPr lang="en-US" sz="1400" dirty="0" smtClean="0">
                  <a:sym typeface="Wingdings" panose="05000000000000000000" pitchFamily="2" charset="2"/>
                </a:rPr>
                <a:t>Implementation: air quality network of Valencia Community Government  different modules about sensors and visualization</a:t>
              </a:r>
            </a:p>
            <a:p>
              <a:pPr marL="285750" indent="-285750">
                <a:buFont typeface="Arial" panose="020B0604020202020204" pitchFamily="34" charset="0"/>
                <a:buChar char="•"/>
              </a:pPr>
              <a:r>
                <a:rPr lang="en-US" sz="1400" b="1" dirty="0" smtClean="0">
                  <a:sym typeface="Wingdings" panose="05000000000000000000" pitchFamily="2" charset="2"/>
                </a:rPr>
                <a:t>Space properties not taken into account, anomalies detected for each sensor individually  basic AD</a:t>
              </a:r>
            </a:p>
            <a:p>
              <a:pPr marL="285750" indent="-285750">
                <a:buFont typeface="Arial" panose="020B0604020202020204" pitchFamily="34" charset="0"/>
                <a:buChar char="•"/>
              </a:pPr>
              <a:r>
                <a:rPr lang="en-US" sz="1400" dirty="0" smtClean="0">
                  <a:sym typeface="Wingdings" panose="05000000000000000000" pitchFamily="2" charset="2"/>
                </a:rPr>
                <a:t>Much of the paper addresses issues about sensors and basic visualization implementation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CUSUM for each point location </a:t>
              </a:r>
              <a:r>
                <a:rPr lang="en-US" sz="1400" b="1" i="1" dirty="0" smtClean="0">
                  <a:sym typeface="Wingdings" panose="05000000000000000000" pitchFamily="2" charset="2"/>
                </a:rPr>
                <a:t> very basic</a:t>
              </a:r>
            </a:p>
            <a:p>
              <a:pPr marL="285750" indent="-285750">
                <a:buFont typeface="Arial" panose="020B0604020202020204" pitchFamily="34" charset="0"/>
                <a:buChar char="•"/>
              </a:pPr>
              <a:r>
                <a:rPr lang="en-US" sz="1400" dirty="0" smtClean="0">
                  <a:sym typeface="Wingdings" panose="05000000000000000000" pitchFamily="2" charset="2"/>
                </a:rPr>
                <a:t>Assumption: observation with mean mu and deviation sigma^2</a:t>
              </a:r>
            </a:p>
            <a:p>
              <a:pPr marL="285750" indent="-285750">
                <a:buFont typeface="Arial" panose="020B0604020202020204" pitchFamily="34" charset="0"/>
                <a:buChar char="•"/>
              </a:pPr>
              <a:r>
                <a:rPr lang="en-US" sz="1400" dirty="0" smtClean="0">
                  <a:sym typeface="Wingdings" panose="05000000000000000000" pitchFamily="2" charset="2"/>
                </a:rPr>
                <a:t>For each sensors, cumulative sums calculated at each time step</a:t>
              </a:r>
            </a:p>
            <a:p>
              <a:pPr marL="285750" indent="-285750">
                <a:buFont typeface="Arial" panose="020B0604020202020204" pitchFamily="34" charset="0"/>
                <a:buChar char="•"/>
              </a:pPr>
              <a:r>
                <a:rPr lang="en-US" sz="1400" dirty="0" smtClean="0">
                  <a:sym typeface="Wingdings" panose="05000000000000000000" pitchFamily="2" charset="2"/>
                </a:rPr>
                <a:t>Upper / lower control limit:</a:t>
              </a:r>
            </a:p>
            <a:p>
              <a:pPr marL="285750" indent="-285750">
                <a:buFont typeface="Arial" panose="020B0604020202020204" pitchFamily="34" charset="0"/>
                <a:buChar char="•"/>
              </a:pP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When Shi or </a:t>
              </a:r>
              <a:r>
                <a:rPr lang="en-US" sz="1400" dirty="0" err="1" smtClean="0">
                  <a:sym typeface="Wingdings" panose="05000000000000000000" pitchFamily="2" charset="2"/>
                </a:rPr>
                <a:t>Sli</a:t>
              </a:r>
              <a:r>
                <a:rPr lang="en-US" sz="1400" dirty="0" smtClean="0">
                  <a:sym typeface="Wingdings" panose="05000000000000000000" pitchFamily="2" charset="2"/>
                </a:rPr>
                <a:t> go above/ below threshold of </a:t>
              </a:r>
            </a:p>
            <a:p>
              <a:pPr marL="742950" lvl="1" indent="-285750">
                <a:buFont typeface="Wingdings" panose="05000000000000000000" pitchFamily="2" charset="2"/>
                <a:buChar char="à"/>
              </a:pPr>
              <a:r>
                <a:rPr lang="en-US" sz="1400" dirty="0" smtClean="0">
                  <a:sym typeface="Wingdings" panose="05000000000000000000" pitchFamily="2" charset="2"/>
                </a:rPr>
                <a:t>Anomaly detected</a:t>
              </a:r>
            </a:p>
            <a:p>
              <a:pPr lvl="1"/>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61 stations</a:t>
              </a:r>
            </a:p>
            <a:p>
              <a:pPr marL="285750" indent="-285750">
                <a:buFont typeface="Arial" panose="020B0604020202020204" pitchFamily="34" charset="0"/>
                <a:buChar char="•"/>
              </a:pPr>
              <a:r>
                <a:rPr lang="en-US" sz="1400" dirty="0" smtClean="0">
                  <a:sym typeface="Wingdings" panose="05000000000000000000" pitchFamily="2" charset="2"/>
                </a:rPr>
                <a:t>Multiple levels: SO2, NO2, CO…</a:t>
              </a:r>
            </a:p>
            <a:p>
              <a:pPr marL="285750" indent="-285750">
                <a:buFont typeface="Arial" panose="020B0604020202020204" pitchFamily="34" charset="0"/>
                <a:buChar char="•"/>
              </a:pPr>
              <a:r>
                <a:rPr lang="en-US" sz="1400" dirty="0" smtClean="0">
                  <a:sym typeface="Wingdings" panose="05000000000000000000" pitchFamily="2" charset="2"/>
                </a:rPr>
                <a:t>“Events caused by this particular sensor”</a:t>
              </a:r>
            </a:p>
            <a:p>
              <a:pPr marL="285750" indent="-285750">
                <a:buFont typeface="Arial" panose="020B0604020202020204" pitchFamily="34" charset="0"/>
                <a:buChar char="•"/>
              </a:pPr>
              <a:r>
                <a:rPr lang="en-US" sz="1400" dirty="0" smtClean="0">
                  <a:sym typeface="Wingdings" panose="05000000000000000000" pitchFamily="2" charset="2"/>
                </a:rPr>
                <a:t>After events computed, clustered</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References</a:t>
              </a:r>
            </a:p>
            <a:p>
              <a:pPr marL="285750" indent="-285750">
                <a:buFont typeface="Arial" panose="020B0604020202020204" pitchFamily="34" charset="0"/>
                <a:buChar char="•"/>
              </a:pPr>
              <a:r>
                <a:rPr lang="en-US" sz="1400" dirty="0" smtClean="0">
                  <a:sym typeface="Wingdings" panose="05000000000000000000" pitchFamily="2" charset="2"/>
                </a:rPr>
                <a:t>CUSUM for outbreak detection: </a:t>
              </a:r>
              <a:r>
                <a:rPr lang="en-US" sz="1400" dirty="0" err="1" smtClean="0">
                  <a:sym typeface="Wingdings" panose="05000000000000000000" pitchFamily="2" charset="2"/>
                </a:rPr>
                <a:t>Osanaiye</a:t>
              </a:r>
              <a:r>
                <a:rPr lang="en-US" sz="1400" dirty="0" smtClean="0">
                  <a:sym typeface="Wingdings" panose="05000000000000000000" pitchFamily="2" charset="2"/>
                </a:rPr>
                <a:t> 89</a:t>
              </a:r>
              <a:endParaRPr lang="en-US" sz="1400" dirty="0"/>
            </a:p>
          </p:txBody>
        </p:sp>
        <p:pic>
          <p:nvPicPr>
            <p:cNvPr id="2" name="Picture 1"/>
            <p:cNvPicPr>
              <a:picLocks noChangeAspect="1"/>
            </p:cNvPicPr>
            <p:nvPr/>
          </p:nvPicPr>
          <p:blipFill>
            <a:blip r:embed="rId3"/>
            <a:stretch>
              <a:fillRect/>
            </a:stretch>
          </p:blipFill>
          <p:spPr>
            <a:xfrm>
              <a:off x="6827429" y="3331709"/>
              <a:ext cx="1473523" cy="597047"/>
            </a:xfrm>
            <a:prstGeom prst="rect">
              <a:avLst/>
            </a:prstGeom>
          </p:spPr>
        </p:pic>
        <p:pic>
          <p:nvPicPr>
            <p:cNvPr id="4" name="Picture 3"/>
            <p:cNvPicPr>
              <a:picLocks noChangeAspect="1"/>
            </p:cNvPicPr>
            <p:nvPr/>
          </p:nvPicPr>
          <p:blipFill>
            <a:blip r:embed="rId4"/>
            <a:stretch>
              <a:fillRect/>
            </a:stretch>
          </p:blipFill>
          <p:spPr>
            <a:xfrm>
              <a:off x="8525329" y="3446037"/>
              <a:ext cx="1168656" cy="482719"/>
            </a:xfrm>
            <a:prstGeom prst="rect">
              <a:avLst/>
            </a:prstGeom>
          </p:spPr>
        </p:pic>
        <p:pic>
          <p:nvPicPr>
            <p:cNvPr id="5" name="Picture 4"/>
            <p:cNvPicPr>
              <a:picLocks noChangeAspect="1"/>
            </p:cNvPicPr>
            <p:nvPr/>
          </p:nvPicPr>
          <p:blipFill>
            <a:blip r:embed="rId5"/>
            <a:stretch>
              <a:fillRect/>
            </a:stretch>
          </p:blipFill>
          <p:spPr>
            <a:xfrm>
              <a:off x="6827429" y="3928756"/>
              <a:ext cx="3760024" cy="724078"/>
            </a:xfrm>
            <a:prstGeom prst="rect">
              <a:avLst/>
            </a:prstGeom>
          </p:spPr>
        </p:pic>
        <p:pic>
          <p:nvPicPr>
            <p:cNvPr id="6" name="Picture 5"/>
            <p:cNvPicPr>
              <a:picLocks noChangeAspect="1"/>
            </p:cNvPicPr>
            <p:nvPr/>
          </p:nvPicPr>
          <p:blipFill>
            <a:blip r:embed="rId6"/>
            <a:stretch>
              <a:fillRect/>
            </a:stretch>
          </p:blipFill>
          <p:spPr>
            <a:xfrm>
              <a:off x="4394720" y="4652834"/>
              <a:ext cx="2406855" cy="363309"/>
            </a:xfrm>
            <a:prstGeom prst="rect">
              <a:avLst/>
            </a:prstGeom>
          </p:spPr>
        </p:pic>
      </p:grpSp>
    </p:spTree>
    <p:extLst>
      <p:ext uri="{BB962C8B-B14F-4D97-AF65-F5344CB8AC3E}">
        <p14:creationId xmlns:p14="http://schemas.microsoft.com/office/powerpoint/2010/main" val="10521526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Guo</a:t>
              </a:r>
              <a:r>
                <a:rPr lang="en-US" sz="2903" b="1" dirty="0" smtClean="0">
                  <a:solidFill>
                    <a:srgbClr val="FFFFFF"/>
                  </a:solidFill>
                  <a:latin typeface="Calibri" panose="020F0502020204030204" pitchFamily="34" charset="0"/>
                </a:rPr>
                <a:t> 2014 </a:t>
              </a:r>
              <a:r>
                <a:rPr lang="en-US" sz="2903" b="1" dirty="0">
                  <a:solidFill>
                    <a:srgbClr val="FFFFFF"/>
                  </a:solidFill>
                  <a:latin typeface="Calibri" panose="020F0502020204030204" pitchFamily="34" charset="0"/>
                </a:rPr>
                <a:t>– Real time traffic flow outlier detection using short-term traffic conditional variance prediction</a:t>
              </a:r>
              <a:r>
                <a:rPr lang="en-US" sz="2903" b="1" dirty="0" smtClean="0">
                  <a:solidFill>
                    <a:srgbClr val="FFFFFF"/>
                  </a:solidFill>
                  <a:latin typeface="Calibri" panose="020F0502020204030204" pitchFamily="34" charset="0"/>
                </a:rPr>
                <a:t> </a:t>
              </a:r>
              <a:r>
                <a:rPr lang="en-US" sz="2903" b="1" i="1" dirty="0" smtClean="0">
                  <a:solidFill>
                    <a:srgbClr val="FFFFFF"/>
                  </a:solidFill>
                  <a:latin typeface="Calibri" panose="020F0502020204030204" pitchFamily="34" charset="0"/>
                  <a:sym typeface="Wingdings" panose="05000000000000000000" pitchFamily="2" charset="2"/>
                </a:rPr>
                <a:t>Ref in </a:t>
              </a:r>
              <a:r>
                <a:rPr lang="en-US" sz="2903" b="1" i="1" dirty="0" err="1" smtClean="0">
                  <a:solidFill>
                    <a:srgbClr val="FFFFFF"/>
                  </a:solidFill>
                  <a:latin typeface="Calibri" panose="020F0502020204030204" pitchFamily="34" charset="0"/>
                  <a:sym typeface="Wingdings" panose="05000000000000000000" pitchFamily="2" charset="2"/>
                </a:rPr>
                <a:t>Souto</a:t>
              </a:r>
              <a:r>
                <a:rPr lang="en-US" sz="2903" b="1" i="1" dirty="0" smtClean="0">
                  <a:solidFill>
                    <a:srgbClr val="FFFFFF"/>
                  </a:solidFill>
                  <a:latin typeface="Calibri" panose="020F0502020204030204" pitchFamily="34" charset="0"/>
                  <a:sym typeface="Wingdings" panose="05000000000000000000" pitchFamily="2" charset="2"/>
                </a:rPr>
                <a:t> 2015</a:t>
              </a:r>
              <a:r>
                <a:rPr lang="en-US" sz="2903" b="1" dirty="0" smtClean="0">
                  <a:solidFill>
                    <a:srgbClr val="FFFFFF"/>
                  </a:solidFill>
                  <a:latin typeface="Calibri" panose="020F0502020204030204" pitchFamily="34" charset="0"/>
                  <a:sym typeface="Wingdings" panose="05000000000000000000" pitchFamily="2" charset="2"/>
                </a:rPr>
                <a:t></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4" y="1275006"/>
            <a:ext cx="11331131" cy="5262979"/>
          </a:xfrm>
          <a:prstGeom prst="rect">
            <a:avLst/>
          </a:prstGeom>
          <a:noFill/>
        </p:spPr>
        <p:txBody>
          <a:bodyPr wrap="square" rtlCol="0">
            <a:spAutoFit/>
          </a:bodyPr>
          <a:lstStyle/>
          <a:p>
            <a:r>
              <a:rPr lang="en-US" sz="1400" b="1" dirty="0" smtClean="0">
                <a:sym typeface="Wingdings" panose="05000000000000000000" pitchFamily="2" charset="2"/>
              </a:rPr>
              <a:t>Framework</a:t>
            </a:r>
          </a:p>
          <a:p>
            <a:pPr marL="285750" indent="-285750">
              <a:buFont typeface="Arial" panose="020B0604020202020204" pitchFamily="34" charset="0"/>
              <a:buChar char="•"/>
            </a:pPr>
            <a:r>
              <a:rPr lang="en-US" sz="1400" dirty="0" smtClean="0">
                <a:sym typeface="Wingdings" panose="05000000000000000000" pitchFamily="2" charset="2"/>
              </a:rPr>
              <a:t>Data: traffic flow series</a:t>
            </a:r>
          </a:p>
          <a:p>
            <a:pPr marL="285750" indent="-285750">
              <a:buFont typeface="Arial" panose="020B0604020202020204" pitchFamily="34" charset="0"/>
              <a:buChar char="•"/>
            </a:pPr>
            <a:r>
              <a:rPr lang="en-US" sz="1400" dirty="0" smtClean="0">
                <a:sym typeface="Wingdings" panose="05000000000000000000" pitchFamily="2" charset="2"/>
              </a:rPr>
              <a:t>Online event detection algorithm</a:t>
            </a:r>
          </a:p>
          <a:p>
            <a:pPr marL="285750" indent="-285750">
              <a:buFont typeface="Arial" panose="020B0604020202020204" pitchFamily="34" charset="0"/>
              <a:buChar char="•"/>
            </a:pPr>
            <a:r>
              <a:rPr lang="en-US" sz="1400" b="1" dirty="0">
                <a:sym typeface="Wingdings" panose="05000000000000000000" pitchFamily="2" charset="2"/>
              </a:rPr>
              <a:t>Builds on short term traffic flow condition </a:t>
            </a:r>
            <a:r>
              <a:rPr lang="en-US" sz="1400" b="1" dirty="0" smtClean="0">
                <a:sym typeface="Wingdings" panose="05000000000000000000" pitchFamily="2" charset="2"/>
              </a:rPr>
              <a:t>forecasting  Predict time-varying conditional variance of traffic flow series</a:t>
            </a:r>
          </a:p>
          <a:p>
            <a:pPr marL="285750" indent="-285750">
              <a:buFont typeface="Arial" panose="020B0604020202020204" pitchFamily="34" charset="0"/>
              <a:buChar char="•"/>
            </a:pPr>
            <a:r>
              <a:rPr lang="en-US" sz="1400" dirty="0" smtClean="0">
                <a:sym typeface="Wingdings" panose="05000000000000000000" pitchFamily="2" charset="2"/>
              </a:rPr>
              <a:t>Can integrate outlier information in forecasting system to adapt the changing patterns </a:t>
            </a:r>
            <a:r>
              <a:rPr lang="en-US" sz="1400" i="1" dirty="0" smtClean="0">
                <a:sym typeface="Wingdings" panose="05000000000000000000" pitchFamily="2" charset="2"/>
              </a:rPr>
              <a:t>(novelty detection)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Compares the two approaches with / without integration</a:t>
            </a:r>
          </a:p>
          <a:p>
            <a:pPr marL="285750" indent="-285750">
              <a:buFont typeface="Arial" panose="020B0604020202020204" pitchFamily="34" charset="0"/>
              <a:buChar char="•"/>
            </a:pPr>
            <a:r>
              <a:rPr lang="en-US" sz="1400" dirty="0" smtClean="0">
                <a:sym typeface="Wingdings" panose="05000000000000000000" pitchFamily="2" charset="2"/>
              </a:rPr>
              <a:t>Loop sensors</a:t>
            </a:r>
          </a:p>
          <a:p>
            <a:pPr marL="742950" lvl="1" indent="-285750">
              <a:buFont typeface="Arial" panose="020B0604020202020204" pitchFamily="34" charset="0"/>
              <a:buChar char="•"/>
            </a:pPr>
            <a:r>
              <a:rPr lang="en-US" sz="1400" dirty="0" smtClean="0">
                <a:sym typeface="Wingdings" panose="05000000000000000000" pitchFamily="2" charset="2"/>
              </a:rPr>
              <a:t>Outliers: sensor malfunction or significant event</a:t>
            </a:r>
          </a:p>
          <a:p>
            <a:pPr marL="285750" indent="-285750">
              <a:buFont typeface="Arial" panose="020B0604020202020204" pitchFamily="34" charset="0"/>
              <a:buChar char="•"/>
            </a:pPr>
            <a:r>
              <a:rPr lang="en-US" sz="1400" dirty="0" smtClean="0">
                <a:sym typeface="Wingdings" panose="05000000000000000000" pitchFamily="2" charset="2"/>
              </a:rPr>
              <a:t>3 pillars of article: General OD / OD in time series / traffic conditional variance modeling</a:t>
            </a:r>
          </a:p>
          <a:p>
            <a:pPr marL="285750" indent="-285750">
              <a:buFont typeface="Arial" panose="020B0604020202020204" pitchFamily="34" charset="0"/>
              <a:buChar char="•"/>
            </a:pPr>
            <a:r>
              <a:rPr lang="en-US" sz="1400" dirty="0">
                <a:sym typeface="Wingdings" panose="05000000000000000000" pitchFamily="2" charset="2"/>
              </a:rPr>
              <a:t>Implementation on real </a:t>
            </a:r>
            <a:r>
              <a:rPr lang="en-US" sz="1400" dirty="0" smtClean="0">
                <a:sym typeface="Wingdings" panose="05000000000000000000" pitchFamily="2" charset="2"/>
              </a:rPr>
              <a:t>data</a:t>
            </a:r>
          </a:p>
          <a:p>
            <a:pPr marL="285750" indent="-285750">
              <a:buFont typeface="Arial" panose="020B0604020202020204" pitchFamily="34" charset="0"/>
              <a:buChar char="•"/>
            </a:pPr>
            <a:r>
              <a:rPr lang="en-US" sz="1400" dirty="0">
                <a:sym typeface="Wingdings" panose="05000000000000000000" pitchFamily="2" charset="2"/>
              </a:rPr>
              <a:t>Applicable to other urban data</a:t>
            </a:r>
            <a:r>
              <a:rPr lang="en-US" sz="1400" dirty="0" smtClean="0">
                <a:sym typeface="Wingdings" panose="05000000000000000000" pitchFamily="2" charset="2"/>
              </a:rPr>
              <a: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i="1"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Previous studies assume that conditional variance is constant for traffic condition series  here considered </a:t>
            </a:r>
            <a:r>
              <a:rPr lang="en-US" sz="1400" dirty="0" err="1" smtClean="0">
                <a:sym typeface="Wingdings" panose="05000000000000000000" pitchFamily="2" charset="2"/>
              </a:rPr>
              <a:t>heteroscedastic</a:t>
            </a:r>
            <a:r>
              <a:rPr lang="en-US" sz="1400" dirty="0" smtClean="0">
                <a:sym typeface="Wingdings" panose="05000000000000000000" pitchFamily="2" charset="2"/>
              </a:rPr>
              <a:t>  take into account</a:t>
            </a:r>
          </a:p>
          <a:p>
            <a:pPr marL="742950" lvl="1" indent="-285750">
              <a:buFont typeface="Arial" panose="020B0604020202020204" pitchFamily="34" charset="0"/>
              <a:buChar char="•"/>
            </a:pPr>
            <a:r>
              <a:rPr lang="en-US" sz="1400" dirty="0" smtClean="0">
                <a:sym typeface="Wingdings" panose="05000000000000000000" pitchFamily="2" charset="2"/>
              </a:rPr>
              <a:t>Previous models  do not adapt to temporally changing patterns  new events undetected / false detections</a:t>
            </a:r>
          </a:p>
          <a:p>
            <a:pPr marL="742950" lvl="1" indent="-285750">
              <a:buFont typeface="Arial" panose="020B0604020202020204" pitchFamily="34" charset="0"/>
              <a:buChar char="•"/>
            </a:pPr>
            <a:r>
              <a:rPr lang="en-US" sz="1400" dirty="0" smtClean="0">
                <a:sym typeface="Wingdings" panose="05000000000000000000" pitchFamily="2" charset="2"/>
              </a:rPr>
              <a:t>New feature: considering second order conditional moment modeling</a:t>
            </a:r>
          </a:p>
          <a:p>
            <a:pPr marL="742950" lvl="1"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Experiment</a:t>
            </a:r>
          </a:p>
          <a:p>
            <a:pPr marL="285750" indent="-285750">
              <a:buFont typeface="Arial" panose="020B0604020202020204" pitchFamily="34" charset="0"/>
              <a:buChar char="•"/>
            </a:pPr>
            <a:r>
              <a:rPr lang="en-US" sz="1400" dirty="0" smtClean="0">
                <a:sym typeface="Wingdings" panose="05000000000000000000" pitchFamily="2" charset="2"/>
              </a:rPr>
              <a:t>36 stations worldwide  only 36 locations / Can it be extended?</a:t>
            </a:r>
          </a:p>
          <a:p>
            <a:pPr marL="285750" indent="-285750">
              <a:buFont typeface="Arial" panose="020B0604020202020204" pitchFamily="34" charset="0"/>
              <a:buChar char="•"/>
            </a:pPr>
            <a:r>
              <a:rPr lang="en-US" sz="1400" dirty="0" smtClean="0">
                <a:sym typeface="Wingdings" panose="05000000000000000000" pitchFamily="2" charset="2"/>
              </a:rPr>
              <a:t>Time precision 15min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References</a:t>
            </a:r>
          </a:p>
          <a:p>
            <a:pPr marL="285750" indent="-285750">
              <a:buFont typeface="Arial" panose="020B0604020202020204" pitchFamily="34" charset="0"/>
              <a:buChar char="•"/>
            </a:pPr>
            <a:r>
              <a:rPr lang="en-US" sz="1400" dirty="0" smtClean="0">
                <a:sym typeface="Wingdings" panose="05000000000000000000" pitchFamily="2" charset="2"/>
              </a:rPr>
              <a:t>Cites relevant references previously seen</a:t>
            </a:r>
          </a:p>
          <a:p>
            <a:pPr marL="285750" indent="-285750">
              <a:buFont typeface="Arial" panose="020B0604020202020204" pitchFamily="34" charset="0"/>
              <a:buChar char="•"/>
            </a:pPr>
            <a:endParaRPr lang="en-US" sz="1400" dirty="0">
              <a:sym typeface="Wingdings" panose="05000000000000000000" pitchFamily="2" charset="2"/>
            </a:endParaRPr>
          </a:p>
        </p:txBody>
      </p:sp>
    </p:spTree>
    <p:extLst>
      <p:ext uri="{BB962C8B-B14F-4D97-AF65-F5344CB8AC3E}">
        <p14:creationId xmlns:p14="http://schemas.microsoft.com/office/powerpoint/2010/main" val="3290891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Literature review</a:t>
              </a:r>
            </a:p>
          </p:txBody>
        </p:sp>
      </p:grpSp>
      <p:sp>
        <p:nvSpPr>
          <p:cNvPr id="3" name="TextBox 2"/>
          <p:cNvSpPr txBox="1"/>
          <p:nvPr/>
        </p:nvSpPr>
        <p:spPr>
          <a:xfrm>
            <a:off x="430434" y="1063012"/>
            <a:ext cx="11331131" cy="5693866"/>
          </a:xfrm>
          <a:prstGeom prst="rect">
            <a:avLst/>
          </a:prstGeom>
          <a:noFill/>
        </p:spPr>
        <p:txBody>
          <a:bodyPr wrap="square" rtlCol="0">
            <a:spAutoFit/>
          </a:bodyPr>
          <a:lstStyle/>
          <a:p>
            <a:pPr marL="342900" indent="-342900">
              <a:buFont typeface="+mj-lt"/>
              <a:buAutoNum type="arabicPeriod"/>
            </a:pPr>
            <a:r>
              <a:rPr lang="en-US" sz="1400" b="1" dirty="0" smtClean="0">
                <a:sym typeface="Wingdings" panose="05000000000000000000" pitchFamily="2" charset="2"/>
              </a:rPr>
              <a:t>General outlier detection</a:t>
            </a:r>
            <a:r>
              <a:rPr lang="en-US" sz="1400" dirty="0" smtClean="0">
                <a:sym typeface="Wingdings" panose="05000000000000000000" pitchFamily="2" charset="2"/>
              </a:rPr>
              <a:t>: </a:t>
            </a:r>
            <a:r>
              <a:rPr lang="en-US" sz="1400" dirty="0" err="1" smtClean="0">
                <a:sym typeface="Wingdings" panose="05000000000000000000" pitchFamily="2" charset="2"/>
              </a:rPr>
              <a:t>Angiulli</a:t>
            </a:r>
            <a:r>
              <a:rPr lang="en-US" sz="1400" dirty="0" smtClean="0">
                <a:sym typeface="Wingdings" panose="05000000000000000000" pitchFamily="2" charset="2"/>
              </a:rPr>
              <a:t> and </a:t>
            </a:r>
            <a:r>
              <a:rPr lang="en-US" sz="1400" dirty="0" err="1" smtClean="0">
                <a:sym typeface="Wingdings" panose="05000000000000000000" pitchFamily="2" charset="2"/>
              </a:rPr>
              <a:t>Pizzuti</a:t>
            </a:r>
            <a:r>
              <a:rPr lang="en-US" sz="1400" dirty="0" smtClean="0">
                <a:sym typeface="Wingdings" panose="05000000000000000000" pitchFamily="2" charset="2"/>
              </a:rPr>
              <a:t> 2005: Outlier mining in high dimensional datasets</a:t>
            </a:r>
          </a:p>
          <a:p>
            <a:pPr marL="742950" lvl="1" indent="-285750">
              <a:buFont typeface="Arial" panose="020B0604020202020204" pitchFamily="34" charset="0"/>
              <a:buChar char="•"/>
            </a:pPr>
            <a:r>
              <a:rPr lang="en-US" sz="1400" dirty="0">
                <a:sym typeface="Wingdings" panose="05000000000000000000" pitchFamily="2" charset="2"/>
              </a:rPr>
              <a:t>Model-based OD: model fit normal data, and observations that differ too much are labeled anomalous</a:t>
            </a:r>
          </a:p>
          <a:p>
            <a:pPr marL="1200150" lvl="2" indent="-285750">
              <a:buFont typeface="Arial" panose="020B0604020202020204" pitchFamily="34" charset="0"/>
              <a:buChar char="•"/>
            </a:pPr>
            <a:r>
              <a:rPr lang="en-US" sz="1400" dirty="0">
                <a:sym typeface="Wingdings" panose="05000000000000000000" pitchFamily="2" charset="2"/>
              </a:rPr>
              <a:t>Albanese 2014 Rough set ST outlier detection</a:t>
            </a:r>
          </a:p>
          <a:p>
            <a:pPr marL="1200150" lvl="2" indent="-285750">
              <a:buFont typeface="Arial" panose="020B0604020202020204" pitchFamily="34" charset="0"/>
              <a:buChar char="•"/>
            </a:pPr>
            <a:r>
              <a:rPr lang="en-US" sz="1400" dirty="0">
                <a:sym typeface="Wingdings" panose="05000000000000000000" pitchFamily="2" charset="2"/>
              </a:rPr>
              <a:t>Various model forms: regressions, time series model, probability distribution…</a:t>
            </a:r>
          </a:p>
          <a:p>
            <a:pPr marL="742950" lvl="1" indent="-285750">
              <a:buFont typeface="Arial" panose="020B0604020202020204" pitchFamily="34" charset="0"/>
              <a:buChar char="•"/>
            </a:pPr>
            <a:r>
              <a:rPr lang="en-US" sz="1400" dirty="0">
                <a:sym typeface="Wingdings" panose="05000000000000000000" pitchFamily="2" charset="2"/>
              </a:rPr>
              <a:t>Distance-based approach: outliers are far from their nearest neighbors (ex: clustering)</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&amp; </a:t>
            </a:r>
            <a:r>
              <a:rPr lang="en-US" sz="1400" dirty="0" err="1">
                <a:sym typeface="Wingdings" panose="05000000000000000000" pitchFamily="2" charset="2"/>
              </a:rPr>
              <a:t>Pizzuti</a:t>
            </a:r>
            <a:r>
              <a:rPr lang="en-US" sz="1400" dirty="0">
                <a:sym typeface="Wingdings" panose="05000000000000000000" pitchFamily="2" charset="2"/>
              </a:rPr>
              <a:t> 2005</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2006: Distance-based detection and prediction of outliers</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2013: Distributed strategies for mining outliers in large </a:t>
            </a:r>
            <a:r>
              <a:rPr lang="en-US" sz="1400" dirty="0" smtClean="0">
                <a:sym typeface="Wingdings" panose="05000000000000000000" pitchFamily="2" charset="2"/>
              </a:rPr>
              <a:t>datasets</a:t>
            </a:r>
          </a:p>
          <a:p>
            <a:pPr marL="342900" indent="-342900">
              <a:buFont typeface="+mj-lt"/>
              <a:buAutoNum type="arabicPeriod"/>
            </a:pPr>
            <a:endParaRPr lang="en-US" sz="1400" dirty="0" smtClean="0">
              <a:sym typeface="Wingdings" panose="05000000000000000000" pitchFamily="2" charset="2"/>
            </a:endParaRPr>
          </a:p>
          <a:p>
            <a:pPr marL="342900" indent="-342900">
              <a:buFont typeface="+mj-lt"/>
              <a:buAutoNum type="arabicPeriod"/>
            </a:pPr>
            <a:r>
              <a:rPr lang="en-US" sz="1400" b="1" dirty="0" smtClean="0">
                <a:sym typeface="Wingdings" panose="05000000000000000000" pitchFamily="2" charset="2"/>
              </a:rPr>
              <a:t>OD in </a:t>
            </a:r>
            <a:r>
              <a:rPr lang="en-US" sz="1400" b="1" u="sng" dirty="0" smtClean="0">
                <a:sym typeface="Wingdings" panose="05000000000000000000" pitchFamily="2" charset="2"/>
              </a:rPr>
              <a:t>time series</a:t>
            </a:r>
          </a:p>
          <a:p>
            <a:pPr marL="800100" lvl="1" indent="-342900">
              <a:buFont typeface="Arial" panose="020B0604020202020204" pitchFamily="34" charset="0"/>
              <a:buChar char="•"/>
            </a:pPr>
            <a:r>
              <a:rPr lang="en-US" sz="1400" dirty="0" err="1" smtClean="0">
                <a:sym typeface="Wingdings" panose="05000000000000000000" pitchFamily="2" charset="2"/>
              </a:rPr>
              <a:t>Tsay</a:t>
            </a:r>
            <a:r>
              <a:rPr lang="en-US" sz="1400" dirty="0" smtClean="0">
                <a:sym typeface="Wingdings" panose="05000000000000000000" pitchFamily="2" charset="2"/>
              </a:rPr>
              <a:t> 88: Innovational Outlier / Additive Outlier / Level Shift / Temporary Change</a:t>
            </a:r>
          </a:p>
          <a:p>
            <a:pPr marL="800100" lvl="1" indent="-342900">
              <a:buFont typeface="Arial" panose="020B0604020202020204" pitchFamily="34" charset="0"/>
              <a:buChar char="•"/>
            </a:pPr>
            <a:r>
              <a:rPr lang="en-US" sz="1400" dirty="0" smtClean="0">
                <a:sym typeface="Wingdings" panose="05000000000000000000" pitchFamily="2" charset="2"/>
              </a:rPr>
              <a:t>L(B) depends on the 4 defined outliers</a:t>
            </a:r>
          </a:p>
          <a:p>
            <a:pPr marL="800100" lvl="1" indent="-342900">
              <a:buFont typeface="Arial" panose="020B0604020202020204" pitchFamily="34" charset="0"/>
              <a:buChar char="•"/>
            </a:pPr>
            <a:endParaRPr lang="en-US" sz="1400" dirty="0" smtClean="0">
              <a:sym typeface="Wingdings" panose="05000000000000000000" pitchFamily="2" charset="2"/>
            </a:endParaRPr>
          </a:p>
          <a:p>
            <a:pPr marL="800100" lvl="1" indent="-342900">
              <a:buFont typeface="Arial" panose="020B0604020202020204" pitchFamily="34" charset="0"/>
              <a:buChar char="•"/>
            </a:pPr>
            <a:r>
              <a:rPr lang="en-US" sz="1400" dirty="0" smtClean="0">
                <a:sym typeface="Wingdings" panose="05000000000000000000" pitchFamily="2" charset="2"/>
              </a:rPr>
              <a:t>Two particular popular frameworks</a:t>
            </a:r>
          </a:p>
          <a:p>
            <a:pPr marL="1257300" lvl="2" indent="-342900">
              <a:buFont typeface="Arial" panose="020B0604020202020204" pitchFamily="34" charset="0"/>
              <a:buChar char="•"/>
            </a:pPr>
            <a:r>
              <a:rPr lang="en-US" sz="1400" dirty="0" smtClean="0">
                <a:sym typeface="Wingdings" panose="05000000000000000000" pitchFamily="2" charset="2"/>
              </a:rPr>
              <a:t>Likelihood ratio test – Fox 72</a:t>
            </a:r>
          </a:p>
          <a:p>
            <a:pPr marL="1257300" lvl="2" indent="-342900">
              <a:buFont typeface="Arial" panose="020B0604020202020204" pitchFamily="34" charset="0"/>
              <a:buChar char="•"/>
            </a:pPr>
            <a:r>
              <a:rPr lang="en-US" sz="1400" dirty="0" smtClean="0">
                <a:sym typeface="Wingdings" panose="05000000000000000000" pitchFamily="2" charset="2"/>
              </a:rPr>
              <a:t>intervention analysis – Box and </a:t>
            </a:r>
            <a:r>
              <a:rPr lang="en-US" sz="1400" dirty="0" err="1" smtClean="0">
                <a:sym typeface="Wingdings" panose="05000000000000000000" pitchFamily="2" charset="2"/>
              </a:rPr>
              <a:t>Tiao</a:t>
            </a:r>
            <a:r>
              <a:rPr lang="en-US" sz="1400" dirty="0" smtClean="0">
                <a:sym typeface="Wingdings" panose="05000000000000000000" pitchFamily="2" charset="2"/>
              </a:rPr>
              <a:t> 75</a:t>
            </a:r>
          </a:p>
          <a:p>
            <a:pPr marL="1257300" lvl="2" indent="-342900">
              <a:buFont typeface="Arial" panose="020B0604020202020204" pitchFamily="34" charset="0"/>
              <a:buChar char="•"/>
            </a:pPr>
            <a:r>
              <a:rPr lang="en-US" sz="1400" dirty="0" smtClean="0">
                <a:sym typeface="Wingdings" panose="05000000000000000000" pitchFamily="2" charset="2"/>
              </a:rPr>
              <a:t>Developed by </a:t>
            </a:r>
            <a:r>
              <a:rPr lang="en-US" sz="1400" dirty="0" err="1" smtClean="0">
                <a:sym typeface="Wingdings" panose="05000000000000000000" pitchFamily="2" charset="2"/>
              </a:rPr>
              <a:t>Tsay</a:t>
            </a:r>
            <a:r>
              <a:rPr lang="en-US" sz="1400" dirty="0" smtClean="0">
                <a:sym typeface="Wingdings" panose="05000000000000000000" pitchFamily="2" charset="2"/>
              </a:rPr>
              <a:t> 88, Chang 88, Chen &amp; Liu 93</a:t>
            </a:r>
          </a:p>
          <a:p>
            <a:pPr marL="800100" lvl="1" indent="-342900">
              <a:buFont typeface="Arial" panose="020B0604020202020204" pitchFamily="34" charset="0"/>
              <a:buChar char="•"/>
            </a:pPr>
            <a:r>
              <a:rPr lang="en-US" sz="1400" dirty="0" smtClean="0">
                <a:sym typeface="Wingdings" panose="05000000000000000000" pitchFamily="2" charset="2"/>
              </a:rPr>
              <a:t>Context of </a:t>
            </a:r>
            <a:r>
              <a:rPr lang="en-US" sz="1400" b="1" dirty="0" smtClean="0">
                <a:sym typeface="Wingdings" panose="05000000000000000000" pitchFamily="2" charset="2"/>
              </a:rPr>
              <a:t>traffic flow forecasting </a:t>
            </a:r>
          </a:p>
          <a:p>
            <a:pPr lvl="2"/>
            <a:r>
              <a:rPr lang="en-US" sz="1400" dirty="0" smtClean="0">
                <a:sym typeface="Wingdings" panose="05000000000000000000" pitchFamily="2" charset="2"/>
              </a:rPr>
              <a:t> Tight 93 based on residuals after fitting model to data</a:t>
            </a:r>
          </a:p>
          <a:p>
            <a:pPr marL="1714500" lvl="3" indent="-342900">
              <a:buFont typeface="Arial" panose="020B0604020202020204" pitchFamily="34" charset="0"/>
              <a:buChar char="•"/>
            </a:pPr>
            <a:r>
              <a:rPr lang="en-US" sz="1400" dirty="0" smtClean="0">
                <a:sym typeface="Wingdings" panose="05000000000000000000" pitchFamily="2" charset="2"/>
              </a:rPr>
              <a:t>Conventional residual approach: &gt;3sigma</a:t>
            </a:r>
          </a:p>
          <a:p>
            <a:pPr marL="1714500" lvl="3" indent="-342900">
              <a:buFont typeface="Arial" panose="020B0604020202020204" pitchFamily="34" charset="0"/>
              <a:buChar char="•"/>
            </a:pPr>
            <a:r>
              <a:rPr lang="en-US" sz="1400" dirty="0" smtClean="0">
                <a:sym typeface="Wingdings" panose="05000000000000000000" pitchFamily="2" charset="2"/>
              </a:rPr>
              <a:t>LRT with weighted average of residuals at &amp; after point of interest – </a:t>
            </a:r>
            <a:r>
              <a:rPr lang="en-US" sz="1400" dirty="0" err="1" smtClean="0">
                <a:sym typeface="Wingdings" panose="05000000000000000000" pitchFamily="2" charset="2"/>
              </a:rPr>
              <a:t>Tsay</a:t>
            </a:r>
            <a:r>
              <a:rPr lang="en-US" sz="1400" dirty="0" smtClean="0">
                <a:sym typeface="Wingdings" panose="05000000000000000000" pitchFamily="2" charset="2"/>
              </a:rPr>
              <a:t> 88</a:t>
            </a:r>
          </a:p>
          <a:p>
            <a:pPr marL="1200150" lvl="2" indent="-285750">
              <a:buFont typeface="Wingdings" panose="05000000000000000000" pitchFamily="2" charset="2"/>
              <a:buChar char="à"/>
            </a:pPr>
            <a:r>
              <a:rPr lang="en-US" sz="1400" dirty="0" smtClean="0">
                <a:sym typeface="Wingdings" panose="05000000000000000000" pitchFamily="2" charset="2"/>
              </a:rPr>
              <a:t>Williams 99 arguments: </a:t>
            </a:r>
          </a:p>
          <a:p>
            <a:pPr marL="1657350" lvl="3" indent="-285750">
              <a:buFont typeface="Arial" panose="020B0604020202020204" pitchFamily="34" charset="0"/>
              <a:buChar char="•"/>
            </a:pPr>
            <a:r>
              <a:rPr lang="en-US" sz="1400" dirty="0" smtClean="0">
                <a:sym typeface="Wingdings" panose="05000000000000000000" pitchFamily="2" charset="2"/>
              </a:rPr>
              <a:t>traffic outliers in traffic condition series can only be modeled by Additive Outlier</a:t>
            </a:r>
          </a:p>
          <a:p>
            <a:pPr marL="1657350" lvl="3" indent="-285750">
              <a:buFont typeface="Arial" panose="020B0604020202020204" pitchFamily="34" charset="0"/>
              <a:buChar char="•"/>
            </a:pPr>
            <a:r>
              <a:rPr lang="en-US" sz="1400" dirty="0" smtClean="0">
                <a:sym typeface="Wingdings" panose="05000000000000000000" pitchFamily="2" charset="2"/>
              </a:rPr>
              <a:t>Innovational Outliers can create permanent periodic effect in seasonal ARIMA used to fit the time series</a:t>
            </a:r>
          </a:p>
          <a:p>
            <a:pPr marL="1657350" lvl="3" indent="-285750">
              <a:buFont typeface="Arial" panose="020B0604020202020204" pitchFamily="34" charset="0"/>
              <a:buChar char="•"/>
            </a:pPr>
            <a:r>
              <a:rPr lang="en-US" sz="1400" dirty="0" smtClean="0">
                <a:sym typeface="Wingdings" panose="05000000000000000000" pitchFamily="2" charset="2"/>
              </a:rPr>
              <a:t>Algorithms developed by Williams 99</a:t>
            </a:r>
          </a:p>
          <a:p>
            <a:pPr lvl="2"/>
            <a:r>
              <a:rPr lang="en-US" sz="1400" dirty="0" smtClean="0">
                <a:sym typeface="Wingdings" panose="05000000000000000000" pitchFamily="2" charset="2"/>
              </a:rPr>
              <a:t> Watson 95: uses influence statistics</a:t>
            </a:r>
          </a:p>
        </p:txBody>
      </p:sp>
      <p:pic>
        <p:nvPicPr>
          <p:cNvPr id="2" name="Picture 1"/>
          <p:cNvPicPr>
            <a:picLocks noChangeAspect="1"/>
          </p:cNvPicPr>
          <p:nvPr/>
        </p:nvPicPr>
        <p:blipFill>
          <a:blip r:embed="rId3"/>
          <a:stretch>
            <a:fillRect/>
          </a:stretch>
        </p:blipFill>
        <p:spPr>
          <a:xfrm>
            <a:off x="4911310" y="3587973"/>
            <a:ext cx="2337312" cy="381094"/>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94686" y="3073443"/>
            <a:ext cx="4556971" cy="996864"/>
          </a:xfrm>
          <a:prstGeom prst="rect">
            <a:avLst/>
          </a:prstGeom>
        </p:spPr>
      </p:pic>
      <p:sp>
        <p:nvSpPr>
          <p:cNvPr id="5" name="Rectangle 4"/>
          <p:cNvSpPr/>
          <p:nvPr/>
        </p:nvSpPr>
        <p:spPr>
          <a:xfrm>
            <a:off x="7248622" y="4156886"/>
            <a:ext cx="4512943" cy="10524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Category: OD from time series forecasting specific to traffic condition series</a:t>
            </a:r>
            <a:endParaRPr lang="en-US" b="1" dirty="0"/>
          </a:p>
        </p:txBody>
      </p:sp>
    </p:spTree>
    <p:extLst>
      <p:ext uri="{BB962C8B-B14F-4D97-AF65-F5344CB8AC3E}">
        <p14:creationId xmlns:p14="http://schemas.microsoft.com/office/powerpoint/2010/main" val="908429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Literature </a:t>
              </a:r>
              <a:r>
                <a:rPr lang="en-US" sz="2903" b="1" dirty="0" smtClean="0">
                  <a:solidFill>
                    <a:srgbClr val="FFFFFF"/>
                  </a:solidFill>
                  <a:latin typeface="Calibri" panose="020F0502020204030204" pitchFamily="34" charset="0"/>
                </a:rPr>
                <a:t>review 2</a:t>
              </a:r>
              <a:endParaRPr lang="en-US" sz="2903" b="1" dirty="0">
                <a:solidFill>
                  <a:srgbClr val="FFFFFF"/>
                </a:solidFill>
                <a:latin typeface="Calibri" panose="020F0502020204030204" pitchFamily="34" charset="0"/>
              </a:endParaRPr>
            </a:p>
          </p:txBody>
        </p:sp>
      </p:grpSp>
      <p:sp>
        <p:nvSpPr>
          <p:cNvPr id="3" name="TextBox 2"/>
          <p:cNvSpPr txBox="1"/>
          <p:nvPr/>
        </p:nvSpPr>
        <p:spPr>
          <a:xfrm>
            <a:off x="430434" y="1063012"/>
            <a:ext cx="11331131" cy="1815882"/>
          </a:xfrm>
          <a:prstGeom prst="rect">
            <a:avLst/>
          </a:prstGeom>
          <a:noFill/>
        </p:spPr>
        <p:txBody>
          <a:bodyPr wrap="square" rtlCol="0">
            <a:spAutoFit/>
          </a:bodyPr>
          <a:lstStyle/>
          <a:p>
            <a:pPr marL="342900" indent="-342900">
              <a:buAutoNum type="arabicPeriod" startAt="3"/>
            </a:pPr>
            <a:r>
              <a:rPr lang="en-US" sz="1400" b="1" dirty="0" smtClean="0">
                <a:sym typeface="Wingdings" panose="05000000000000000000" pitchFamily="2" charset="2"/>
              </a:rPr>
              <a:t>Traffic conditional variance modeling and prediction</a:t>
            </a:r>
          </a:p>
          <a:p>
            <a:pPr marL="800100" lvl="1" indent="-342900">
              <a:buFont typeface="Arial" panose="020B0604020202020204" pitchFamily="34" charset="0"/>
              <a:buChar char="•"/>
            </a:pPr>
            <a:r>
              <a:rPr lang="en-US" sz="1400" dirty="0" smtClean="0">
                <a:sym typeface="Wingdings" panose="05000000000000000000" pitchFamily="2" charset="2"/>
              </a:rPr>
              <a:t>Traffic level forecasting extensively studied back to the 70s</a:t>
            </a:r>
          </a:p>
          <a:p>
            <a:pPr marL="800100" lvl="1" indent="-342900">
              <a:buFont typeface="Arial" panose="020B0604020202020204" pitchFamily="34" charset="0"/>
              <a:buChar char="•"/>
            </a:pPr>
            <a:r>
              <a:rPr lang="en-US" sz="1400" dirty="0" smtClean="0">
                <a:sym typeface="Wingdings" panose="05000000000000000000" pitchFamily="2" charset="2"/>
              </a:rPr>
              <a:t>Conditional variance modeling and prediction only recently studied for traffic condition series</a:t>
            </a:r>
          </a:p>
          <a:p>
            <a:pPr marL="1257300" lvl="2" indent="-342900">
              <a:buFont typeface="Arial" panose="020B0604020202020204" pitchFamily="34" charset="0"/>
              <a:buChar char="•"/>
            </a:pPr>
            <a:r>
              <a:rPr lang="en-US" sz="1400" dirty="0" err="1" smtClean="0">
                <a:sym typeface="Wingdings" panose="05000000000000000000" pitchFamily="2" charset="2"/>
              </a:rPr>
              <a:t>Heteroscedastic</a:t>
            </a:r>
            <a:r>
              <a:rPr lang="en-US" sz="1400" dirty="0" smtClean="0">
                <a:sym typeface="Wingdings" panose="05000000000000000000" pitchFamily="2" charset="2"/>
              </a:rPr>
              <a:t> </a:t>
            </a:r>
          </a:p>
          <a:p>
            <a:pPr marL="1657350" lvl="3" indent="-285750">
              <a:buFont typeface="Wingdings" panose="05000000000000000000" pitchFamily="2" charset="2"/>
              <a:buChar char="à"/>
            </a:pPr>
            <a:r>
              <a:rPr lang="en-US" sz="1400" dirty="0" smtClean="0">
                <a:sym typeface="Wingdings" panose="05000000000000000000" pitchFamily="2" charset="2"/>
              </a:rPr>
              <a:t>Generalized Autoregressive Conditional </a:t>
            </a:r>
            <a:r>
              <a:rPr lang="en-US" sz="1400" dirty="0" err="1" smtClean="0">
                <a:sym typeface="Wingdings" panose="05000000000000000000" pitchFamily="2" charset="2"/>
              </a:rPr>
              <a:t>Heteroscedasticity</a:t>
            </a:r>
            <a:r>
              <a:rPr lang="en-US" sz="1400" dirty="0" smtClean="0">
                <a:sym typeface="Wingdings" panose="05000000000000000000" pitchFamily="2" charset="2"/>
              </a:rPr>
              <a:t> GARCH model: </a:t>
            </a:r>
            <a:r>
              <a:rPr lang="en-US" sz="1400" dirty="0" err="1" smtClean="0">
                <a:sym typeface="Wingdings" panose="05000000000000000000" pitchFamily="2" charset="2"/>
              </a:rPr>
              <a:t>Guo</a:t>
            </a:r>
            <a:r>
              <a:rPr lang="en-US" sz="1400" dirty="0" smtClean="0">
                <a:sym typeface="Wingdings" panose="05000000000000000000" pitchFamily="2" charset="2"/>
              </a:rPr>
              <a:t> 05, 08, </a:t>
            </a:r>
            <a:r>
              <a:rPr lang="en-US" sz="1400" dirty="0" err="1" smtClean="0">
                <a:sym typeface="Wingdings" panose="05000000000000000000" pitchFamily="2" charset="2"/>
              </a:rPr>
              <a:t>Kamarianakis</a:t>
            </a:r>
            <a:r>
              <a:rPr lang="en-US" sz="1400" dirty="0" smtClean="0">
                <a:sym typeface="Wingdings" panose="05000000000000000000" pitchFamily="2" charset="2"/>
              </a:rPr>
              <a:t> 05, </a:t>
            </a:r>
            <a:r>
              <a:rPr lang="en-US" sz="1400" dirty="0" err="1" smtClean="0">
                <a:sym typeface="Wingdings" panose="05000000000000000000" pitchFamily="2" charset="2"/>
              </a:rPr>
              <a:t>Tsekeris</a:t>
            </a:r>
            <a:r>
              <a:rPr lang="en-US" sz="1400" dirty="0" smtClean="0">
                <a:sym typeface="Wingdings" panose="05000000000000000000" pitchFamily="2" charset="2"/>
              </a:rPr>
              <a:t> 06, </a:t>
            </a:r>
            <a:r>
              <a:rPr lang="en-US" sz="1400" dirty="0" err="1" smtClean="0">
                <a:sym typeface="Wingdings" panose="05000000000000000000" pitchFamily="2" charset="2"/>
              </a:rPr>
              <a:t>Sohn</a:t>
            </a:r>
            <a:r>
              <a:rPr lang="en-US" sz="1400" dirty="0" smtClean="0">
                <a:sym typeface="Wingdings" panose="05000000000000000000" pitchFamily="2" charset="2"/>
              </a:rPr>
              <a:t> 09, </a:t>
            </a:r>
            <a:r>
              <a:rPr lang="en-US" sz="1400" dirty="0" err="1" smtClean="0">
                <a:sym typeface="Wingdings" panose="05000000000000000000" pitchFamily="2" charset="2"/>
              </a:rPr>
              <a:t>Karkaftis</a:t>
            </a:r>
            <a:r>
              <a:rPr lang="en-US" sz="1400" dirty="0" smtClean="0">
                <a:sym typeface="Wingdings" panose="05000000000000000000" pitchFamily="2" charset="2"/>
              </a:rPr>
              <a:t> 09, Yang 2010, </a:t>
            </a:r>
            <a:r>
              <a:rPr lang="en-US" sz="1400" dirty="0" err="1" smtClean="0">
                <a:sym typeface="Wingdings" panose="05000000000000000000" pitchFamily="2" charset="2"/>
              </a:rPr>
              <a:t>Guo</a:t>
            </a:r>
            <a:r>
              <a:rPr lang="en-US" sz="1400" dirty="0" smtClean="0">
                <a:sym typeface="Wingdings" panose="05000000000000000000" pitchFamily="2" charset="2"/>
              </a:rPr>
              <a:t> &amp; Williams 2010</a:t>
            </a:r>
          </a:p>
          <a:p>
            <a:pPr marL="2114550" lvl="4" indent="-285750">
              <a:buFont typeface="Wingdings" panose="05000000000000000000" pitchFamily="2" charset="2"/>
              <a:buChar char="à"/>
            </a:pPr>
            <a:r>
              <a:rPr lang="en-US" sz="1400" dirty="0" smtClean="0">
                <a:sym typeface="Wingdings" panose="05000000000000000000" pitchFamily="2" charset="2"/>
              </a:rPr>
              <a:t>Good to generate time-varying traffic conditional variance (previous </a:t>
            </a:r>
            <a:r>
              <a:rPr lang="en-US" sz="1400" dirty="0" err="1" smtClean="0">
                <a:sym typeface="Wingdings" panose="05000000000000000000" pitchFamily="2" charset="2"/>
              </a:rPr>
              <a:t>xp</a:t>
            </a:r>
            <a:r>
              <a:rPr lang="en-US" sz="1400" dirty="0" smtClean="0">
                <a:sym typeface="Wingdings" panose="05000000000000000000" pitchFamily="2" charset="2"/>
              </a:rPr>
              <a:t>)  Used in paper</a:t>
            </a:r>
          </a:p>
          <a:p>
            <a:pPr marL="1657350" lvl="3" indent="-285750">
              <a:buFont typeface="Wingdings" panose="05000000000000000000" pitchFamily="2" charset="2"/>
              <a:buChar char="à"/>
            </a:pPr>
            <a:r>
              <a:rPr lang="en-US" sz="1400" dirty="0" smtClean="0">
                <a:sym typeface="Wingdings" panose="05000000000000000000" pitchFamily="2" charset="2"/>
              </a:rPr>
              <a:t>stochastic volatility model: </a:t>
            </a:r>
            <a:r>
              <a:rPr lang="en-US" sz="1400" dirty="0" err="1" smtClean="0">
                <a:sym typeface="Wingdings" panose="05000000000000000000" pitchFamily="2" charset="2"/>
              </a:rPr>
              <a:t>Tsekeris</a:t>
            </a:r>
            <a:r>
              <a:rPr lang="en-US" sz="1400" dirty="0" smtClean="0">
                <a:sym typeface="Wingdings" panose="05000000000000000000" pitchFamily="2" charset="2"/>
              </a:rPr>
              <a:t> 2010</a:t>
            </a:r>
          </a:p>
        </p:txBody>
      </p:sp>
    </p:spTree>
    <p:extLst>
      <p:ext uri="{BB962C8B-B14F-4D97-AF65-F5344CB8AC3E}">
        <p14:creationId xmlns:p14="http://schemas.microsoft.com/office/powerpoint/2010/main" val="1523057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Methodology</a:t>
              </a:r>
              <a:endParaRPr lang="en-US" sz="2903" b="1" dirty="0">
                <a:solidFill>
                  <a:srgbClr val="FFFFFF"/>
                </a:solidFill>
                <a:latin typeface="Calibri" panose="020F0502020204030204" pitchFamily="34" charset="0"/>
              </a:endParaRPr>
            </a:p>
          </p:txBody>
        </p:sp>
      </p:grpSp>
      <p:sp>
        <p:nvSpPr>
          <p:cNvPr id="3" name="TextBox 2"/>
          <p:cNvSpPr txBox="1"/>
          <p:nvPr/>
        </p:nvSpPr>
        <p:spPr>
          <a:xfrm>
            <a:off x="430434" y="1063012"/>
            <a:ext cx="11331131" cy="5693866"/>
          </a:xfrm>
          <a:prstGeom prst="rect">
            <a:avLst/>
          </a:prstGeom>
          <a:noFill/>
        </p:spPr>
        <p:txBody>
          <a:bodyPr wrap="square" rtlCol="0">
            <a:spAutoFit/>
          </a:bodyPr>
          <a:lstStyle/>
          <a:p>
            <a:pPr marL="342900" indent="-342900">
              <a:buAutoNum type="arabicPeriod"/>
            </a:pPr>
            <a:r>
              <a:rPr lang="en-US" sz="1400" b="1" dirty="0" smtClean="0">
                <a:sym typeface="Wingdings" panose="05000000000000000000" pitchFamily="2" charset="2"/>
              </a:rPr>
              <a:t>Short-term traffic flow forecasting approach  </a:t>
            </a:r>
            <a:r>
              <a:rPr lang="en-US" sz="1400" b="1" dirty="0">
                <a:sym typeface="Wingdings" panose="05000000000000000000" pitchFamily="2" charset="2"/>
              </a:rPr>
              <a:t>Time-varying conditional variance modeling </a:t>
            </a:r>
            <a:endParaRPr lang="en-US" sz="1400" b="1" dirty="0" smtClean="0">
              <a:sym typeface="Wingdings" panose="05000000000000000000" pitchFamily="2" charset="2"/>
            </a:endParaRPr>
          </a:p>
          <a:p>
            <a:pPr marL="742950" lvl="1" indent="-285750">
              <a:buFont typeface="Arial" panose="020B0604020202020204" pitchFamily="34" charset="0"/>
              <a:buChar char="•"/>
            </a:pPr>
            <a:r>
              <a:rPr lang="en-US" sz="1400" dirty="0">
                <a:sym typeface="Wingdings" panose="05000000000000000000" pitchFamily="2" charset="2"/>
              </a:rPr>
              <a:t>SARIMA predicts flow levels + GARCH predicts conditional variance</a:t>
            </a:r>
          </a:p>
          <a:p>
            <a:pPr marL="742950" lvl="1" indent="-285750">
              <a:buFont typeface="Arial" panose="020B0604020202020204" pitchFamily="34" charset="0"/>
              <a:buChar char="•"/>
            </a:pPr>
            <a:r>
              <a:rPr lang="en-US" sz="1400" dirty="0">
                <a:sym typeface="Wingdings" panose="05000000000000000000" pitchFamily="2" charset="2"/>
              </a:rPr>
              <a:t>Traffic flow series 15min aggregation  </a:t>
            </a:r>
            <a:r>
              <a:rPr lang="en-US" sz="1400" dirty="0" smtClean="0">
                <a:sym typeface="Wingdings" panose="05000000000000000000" pitchFamily="2" charset="2"/>
              </a:rPr>
              <a:t>parameters set for </a:t>
            </a:r>
            <a:r>
              <a:rPr lang="en-US" sz="1400" dirty="0">
                <a:sym typeface="Wingdings" panose="05000000000000000000" pitchFamily="2" charset="2"/>
              </a:rPr>
              <a:t>GARCH &amp; </a:t>
            </a:r>
            <a:r>
              <a:rPr lang="en-US" sz="1400" dirty="0" err="1">
                <a:sym typeface="Wingdings" panose="05000000000000000000" pitchFamily="2" charset="2"/>
              </a:rPr>
              <a:t>Sarima</a:t>
            </a:r>
            <a:r>
              <a:rPr lang="en-US" sz="1400" dirty="0">
                <a:sym typeface="Wingdings" panose="05000000000000000000" pitchFamily="2" charset="2"/>
              </a:rPr>
              <a:t> </a:t>
            </a:r>
            <a:r>
              <a:rPr lang="en-US" sz="1400" dirty="0" smtClean="0">
                <a:sym typeface="Wingdings" panose="05000000000000000000" pitchFamily="2" charset="2"/>
              </a:rPr>
              <a:t>as determined in </a:t>
            </a:r>
            <a:r>
              <a:rPr lang="en-US" sz="1400" dirty="0">
                <a:sym typeface="Wingdings" panose="05000000000000000000" pitchFamily="2" charset="2"/>
              </a:rPr>
              <a:t>Williams 99, 03, </a:t>
            </a:r>
            <a:r>
              <a:rPr lang="en-US" sz="1400" dirty="0" err="1">
                <a:sym typeface="Wingdings" panose="05000000000000000000" pitchFamily="2" charset="2"/>
              </a:rPr>
              <a:t>Guo</a:t>
            </a:r>
            <a:r>
              <a:rPr lang="en-US" sz="1400" dirty="0">
                <a:sym typeface="Wingdings" panose="05000000000000000000" pitchFamily="2" charset="2"/>
              </a:rPr>
              <a:t> 05</a:t>
            </a:r>
          </a:p>
          <a:p>
            <a:pPr marL="742950" lvl="1" indent="-285750">
              <a:buFont typeface="Arial" panose="020B0604020202020204" pitchFamily="34" charset="0"/>
              <a:buChar char="•"/>
            </a:pPr>
            <a:r>
              <a:rPr lang="en-US" sz="1400" dirty="0">
                <a:sym typeface="Wingdings" panose="05000000000000000000" pitchFamily="2" charset="2"/>
              </a:rPr>
              <a:t>Variant cascade mode in 3 parts, see equations in paper // </a:t>
            </a:r>
            <a:r>
              <a:rPr lang="en-US" sz="1400" dirty="0" err="1">
                <a:sym typeface="Wingdings" panose="05000000000000000000" pitchFamily="2" charset="2"/>
              </a:rPr>
              <a:t>Guo</a:t>
            </a:r>
            <a:r>
              <a:rPr lang="en-US" sz="1400" dirty="0">
                <a:sym typeface="Wingdings" panose="05000000000000000000" pitchFamily="2" charset="2"/>
              </a:rPr>
              <a:t> 08</a:t>
            </a:r>
          </a:p>
          <a:p>
            <a:pPr marL="1200150" lvl="2" indent="-285750">
              <a:buFont typeface="Arial" panose="020B0604020202020204" pitchFamily="34" charset="0"/>
              <a:buChar char="•"/>
            </a:pPr>
            <a:r>
              <a:rPr lang="en-US" sz="1400" dirty="0">
                <a:sym typeface="Wingdings" panose="05000000000000000000" pitchFamily="2" charset="2"/>
              </a:rPr>
              <a:t>seasonal IMA filter </a:t>
            </a:r>
          </a:p>
          <a:p>
            <a:pPr marL="1657350" lvl="3" indent="-285750">
              <a:buFont typeface="Arial" panose="020B0604020202020204" pitchFamily="34" charset="0"/>
              <a:buChar char="•"/>
            </a:pPr>
            <a:r>
              <a:rPr lang="en-US" sz="1400" dirty="0">
                <a:sym typeface="Wingdings" panose="05000000000000000000" pitchFamily="2" charset="2"/>
              </a:rPr>
              <a:t>In paper, weekly pattern used  seasonal order = 4 x (7x24) = 672 15min time intervals</a:t>
            </a:r>
          </a:p>
          <a:p>
            <a:pPr marL="1200150" lvl="2" indent="-285750">
              <a:buFont typeface="Arial" panose="020B0604020202020204" pitchFamily="34" charset="0"/>
              <a:buChar char="•"/>
            </a:pPr>
            <a:r>
              <a:rPr lang="en-US" sz="1400" dirty="0">
                <a:sym typeface="Wingdings" panose="05000000000000000000" pitchFamily="2" charset="2"/>
              </a:rPr>
              <a:t>short term </a:t>
            </a:r>
            <a:r>
              <a:rPr lang="en-US" sz="1400" dirty="0" err="1">
                <a:sym typeface="Wingdings" panose="05000000000000000000" pitchFamily="2" charset="2"/>
              </a:rPr>
              <a:t>Kalman</a:t>
            </a:r>
            <a:r>
              <a:rPr lang="en-US" sz="1400" dirty="0">
                <a:sym typeface="Wingdings" panose="05000000000000000000" pitchFamily="2" charset="2"/>
              </a:rPr>
              <a:t> filter </a:t>
            </a:r>
          </a:p>
          <a:p>
            <a:pPr marL="1200150" lvl="2" indent="-285750">
              <a:buFont typeface="Arial" panose="020B0604020202020204" pitchFamily="34" charset="0"/>
              <a:buChar char="•"/>
            </a:pPr>
            <a:r>
              <a:rPr lang="en-US" sz="1400" dirty="0">
                <a:sym typeface="Wingdings" panose="05000000000000000000" pitchFamily="2" charset="2"/>
              </a:rPr>
              <a:t>GARCH filter</a:t>
            </a:r>
          </a:p>
          <a:p>
            <a:pPr marL="1657350" lvl="3" indent="-285750">
              <a:buFont typeface="Arial" panose="020B0604020202020204" pitchFamily="34" charset="0"/>
              <a:buChar char="•"/>
            </a:pPr>
            <a:r>
              <a:rPr lang="en-US" sz="1400" dirty="0">
                <a:sym typeface="Wingdings" panose="05000000000000000000" pitchFamily="2" charset="2"/>
              </a:rPr>
              <a:t>model &amp; predict time varying conditional variance of traffic flow process</a:t>
            </a:r>
          </a:p>
          <a:p>
            <a:pPr marL="1200150" lvl="2" indent="-285750">
              <a:buFont typeface="Wingdings" panose="05000000000000000000" pitchFamily="2" charset="2"/>
              <a:buChar char="à"/>
            </a:pPr>
            <a:r>
              <a:rPr lang="en-US" sz="1400" dirty="0">
                <a:sym typeface="Wingdings" panose="05000000000000000000" pitchFamily="2" charset="2"/>
              </a:rPr>
              <a:t>After IMA and </a:t>
            </a:r>
            <a:r>
              <a:rPr lang="en-US" sz="1400" dirty="0" err="1">
                <a:sym typeface="Wingdings" panose="05000000000000000000" pitchFamily="2" charset="2"/>
              </a:rPr>
              <a:t>Kalman</a:t>
            </a:r>
            <a:r>
              <a:rPr lang="en-US" sz="1400" dirty="0">
                <a:sym typeface="Wingdings" panose="05000000000000000000" pitchFamily="2" charset="2"/>
              </a:rPr>
              <a:t>, only left the residual. </a:t>
            </a:r>
            <a:r>
              <a:rPr lang="en-US" sz="1400" dirty="0" err="1">
                <a:sym typeface="Wingdings" panose="05000000000000000000" pitchFamily="2" charset="2"/>
              </a:rPr>
              <a:t>Heteroscedasticity</a:t>
            </a:r>
            <a:r>
              <a:rPr lang="en-US" sz="1400" dirty="0">
                <a:sym typeface="Wingdings" panose="05000000000000000000" pitchFamily="2" charset="2"/>
              </a:rPr>
              <a:t> modeled then by GARCH</a:t>
            </a:r>
          </a:p>
          <a:p>
            <a:pPr marL="742950" lvl="1" indent="-285750">
              <a:buFont typeface="Arial" panose="020B0604020202020204" pitchFamily="34" charset="0"/>
              <a:buChar char="•"/>
            </a:pPr>
            <a:r>
              <a:rPr lang="en-US" sz="1400" dirty="0">
                <a:sym typeface="Wingdings" panose="05000000000000000000" pitchFamily="2" charset="2"/>
              </a:rPr>
              <a:t>Forecasting in real time</a:t>
            </a:r>
          </a:p>
          <a:p>
            <a:pPr marL="342900" indent="-342900">
              <a:buAutoNum type="arabicPeriod"/>
            </a:pPr>
            <a:endParaRPr lang="en-US" sz="1400" b="1" dirty="0">
              <a:sym typeface="Wingdings" panose="05000000000000000000" pitchFamily="2" charset="2"/>
            </a:endParaRPr>
          </a:p>
          <a:p>
            <a:pPr marL="342900" indent="-342900">
              <a:buAutoNum type="arabicPeriod"/>
            </a:pPr>
            <a:r>
              <a:rPr lang="en-US" sz="1400" b="1" dirty="0" smtClean="0">
                <a:sym typeface="Wingdings" panose="05000000000000000000" pitchFamily="2" charset="2"/>
              </a:rPr>
              <a:t>OD technique  individual point</a:t>
            </a:r>
          </a:p>
          <a:p>
            <a:pPr marL="800100" lvl="1" indent="-342900">
              <a:buFont typeface="Arial" panose="020B0604020202020204" pitchFamily="34" charset="0"/>
              <a:buChar char="•"/>
            </a:pPr>
            <a:r>
              <a:rPr lang="en-US" sz="1400" dirty="0" smtClean="0">
                <a:sym typeface="Wingdings" panose="05000000000000000000" pitchFamily="2" charset="2"/>
              </a:rPr>
              <a:t>Usually for OD in time series modeling  iterative method to identify and remove effect of outliers // Tsay88, Box 94, 08</a:t>
            </a:r>
          </a:p>
          <a:p>
            <a:pPr marL="800100" lvl="1" indent="-342900">
              <a:buFont typeface="Arial" panose="020B0604020202020204" pitchFamily="34" charset="0"/>
              <a:buChar char="•"/>
            </a:pPr>
            <a:r>
              <a:rPr lang="en-US" sz="1400" dirty="0" smtClean="0">
                <a:sym typeface="Wingdings" panose="05000000000000000000" pitchFamily="2" charset="2"/>
              </a:rPr>
              <a:t>In traffic flow online short term series  hard to handle iterative method </a:t>
            </a:r>
            <a:r>
              <a:rPr lang="en-US" sz="1400" b="1" i="1" dirty="0" smtClean="0">
                <a:sym typeface="Wingdings" panose="05000000000000000000" pitchFamily="2" charset="2"/>
              </a:rPr>
              <a:t>But possible for offline processing of data</a:t>
            </a:r>
          </a:p>
          <a:p>
            <a:pPr marL="800100" lvl="1" indent="-342900">
              <a:buFont typeface="Arial" panose="020B0604020202020204" pitchFamily="34" charset="0"/>
              <a:buChar char="•"/>
            </a:pPr>
            <a:r>
              <a:rPr lang="en-US" sz="1400" dirty="0" smtClean="0">
                <a:sym typeface="Wingdings" panose="05000000000000000000" pitchFamily="2" charset="2"/>
              </a:rPr>
              <a:t>OD criteria</a:t>
            </a:r>
          </a:p>
          <a:p>
            <a:pPr marL="800100" lvl="1" indent="-342900">
              <a:buFont typeface="Arial" panose="020B0604020202020204" pitchFamily="34" charset="0"/>
              <a:buChar char="•"/>
            </a:pPr>
            <a:endParaRPr lang="en-US" sz="1400" dirty="0">
              <a:sym typeface="Wingdings" panose="05000000000000000000" pitchFamily="2" charset="2"/>
            </a:endParaRPr>
          </a:p>
          <a:p>
            <a:pPr marL="800100" lvl="1" indent="-342900">
              <a:buFont typeface="Arial" panose="020B0604020202020204" pitchFamily="34" charset="0"/>
              <a:buChar char="•"/>
            </a:pP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olidFill>
                  <a:srgbClr val="FF0000"/>
                </a:solidFill>
                <a:sym typeface="Wingdings" panose="05000000000000000000" pitchFamily="2" charset="2"/>
              </a:rPr>
              <a:t>Pretty simple </a:t>
            </a:r>
            <a:r>
              <a:rPr lang="en-US" sz="1400" b="1" i="1" dirty="0" smtClean="0">
                <a:solidFill>
                  <a:srgbClr val="FF0000"/>
                </a:solidFill>
                <a:sym typeface="Wingdings" panose="05000000000000000000" pitchFamily="2" charset="2"/>
              </a:rPr>
              <a:t>NO SPATIAL PROPERTIES TAKEN INTO ACCOUNT =/= KULLDORFF  loss </a:t>
            </a:r>
            <a:endParaRPr lang="en-US" sz="1400" dirty="0" smtClean="0">
              <a:solidFill>
                <a:srgbClr val="FF0000"/>
              </a:solidFill>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c ~ 3  2.5 in paper to detect many outliers</a:t>
            </a:r>
          </a:p>
          <a:p>
            <a:pPr marL="1257300" lvl="2" indent="-342900">
              <a:buFont typeface="Arial" panose="020B0604020202020204" pitchFamily="34" charset="0"/>
              <a:buChar char="•"/>
            </a:pPr>
            <a:r>
              <a:rPr lang="en-US" sz="1400" dirty="0" smtClean="0">
                <a:sym typeface="Wingdings" panose="05000000000000000000" pitchFamily="2" charset="2"/>
              </a:rPr>
              <a:t>OD for each point location individually  no space property taken into account</a:t>
            </a:r>
          </a:p>
          <a:p>
            <a:pPr marL="1257300" lvl="2" indent="-342900">
              <a:buFont typeface="Arial" panose="020B0604020202020204" pitchFamily="34" charset="0"/>
              <a:buChar char="•"/>
            </a:pPr>
            <a:endParaRPr lang="en-US" sz="1400" dirty="0" smtClean="0">
              <a:sym typeface="Wingdings" panose="05000000000000000000" pitchFamily="2" charset="2"/>
            </a:endParaRPr>
          </a:p>
          <a:p>
            <a:pPr marL="342900" indent="-342900">
              <a:buAutoNum type="arabicPeriod" startAt="3"/>
            </a:pPr>
            <a:r>
              <a:rPr lang="en-US" sz="1400" b="1" dirty="0">
                <a:sym typeface="Wingdings" panose="05000000000000000000" pitchFamily="2" charset="2"/>
              </a:rPr>
              <a:t>Experimental outlier investigation</a:t>
            </a:r>
          </a:p>
          <a:p>
            <a:pPr marL="800100" lvl="1" indent="-342900">
              <a:buFont typeface="+mj-lt"/>
              <a:buAutoNum type="alphaUcPeriod"/>
            </a:pPr>
            <a:r>
              <a:rPr lang="en-US" sz="1400" dirty="0">
                <a:sym typeface="Wingdings" panose="05000000000000000000" pitchFamily="2" charset="2"/>
              </a:rPr>
              <a:t>Outliers not used to update the forecasting system</a:t>
            </a:r>
          </a:p>
          <a:p>
            <a:pPr marL="800100" lvl="1" indent="-342900">
              <a:buFont typeface="+mj-lt"/>
              <a:buAutoNum type="alphaUcPeriod"/>
            </a:pPr>
            <a:r>
              <a:rPr lang="en-US" sz="1400" dirty="0">
                <a:sym typeface="Wingdings" panose="05000000000000000000" pitchFamily="2" charset="2"/>
              </a:rPr>
              <a:t>Outlier used to update forecasting </a:t>
            </a:r>
            <a:r>
              <a:rPr lang="en-US" sz="1400" dirty="0" smtClean="0">
                <a:sym typeface="Wingdings" panose="05000000000000000000" pitchFamily="2" charset="2"/>
              </a:rPr>
              <a:t>system</a:t>
            </a:r>
          </a:p>
        </p:txBody>
      </p:sp>
      <p:sp>
        <p:nvSpPr>
          <p:cNvPr id="2" name="Rectangle 1"/>
          <p:cNvSpPr/>
          <p:nvPr/>
        </p:nvSpPr>
        <p:spPr>
          <a:xfrm>
            <a:off x="8717678" y="1788855"/>
            <a:ext cx="2922855" cy="10780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Rather subtle modeling of time series counts, specific to traffic flow data</a:t>
            </a:r>
            <a:endParaRPr lang="en-US" b="1" dirty="0"/>
          </a:p>
        </p:txBody>
      </p:sp>
      <p:grpSp>
        <p:nvGrpSpPr>
          <p:cNvPr id="6" name="Group 5"/>
          <p:cNvGrpSpPr/>
          <p:nvPr/>
        </p:nvGrpSpPr>
        <p:grpSpPr>
          <a:xfrm>
            <a:off x="2204719" y="4302223"/>
            <a:ext cx="9850724" cy="665413"/>
            <a:chOff x="2211158" y="5364415"/>
            <a:chExt cx="9850724" cy="665413"/>
          </a:xfrm>
        </p:grpSpPr>
        <p:pic>
          <p:nvPicPr>
            <p:cNvPr id="4" name="Picture 3"/>
            <p:cNvPicPr>
              <a:picLocks noChangeAspect="1"/>
            </p:cNvPicPr>
            <p:nvPr/>
          </p:nvPicPr>
          <p:blipFill>
            <a:blip r:embed="rId3"/>
            <a:stretch>
              <a:fillRect/>
            </a:stretch>
          </p:blipFill>
          <p:spPr>
            <a:xfrm>
              <a:off x="2211158" y="5425597"/>
              <a:ext cx="660545" cy="508125"/>
            </a:xfrm>
            <a:prstGeom prst="rect">
              <a:avLst/>
            </a:prstGeom>
          </p:spPr>
        </p:pic>
        <p:pic>
          <p:nvPicPr>
            <p:cNvPr id="5" name="Picture 4"/>
            <p:cNvPicPr>
              <a:picLocks noChangeAspect="1"/>
            </p:cNvPicPr>
            <p:nvPr/>
          </p:nvPicPr>
          <p:blipFill>
            <a:blip r:embed="rId4"/>
            <a:stretch>
              <a:fillRect/>
            </a:stretch>
          </p:blipFill>
          <p:spPr>
            <a:xfrm>
              <a:off x="3003932" y="5364415"/>
              <a:ext cx="9057950" cy="665413"/>
            </a:xfrm>
            <a:prstGeom prst="rect">
              <a:avLst/>
            </a:prstGeom>
          </p:spPr>
        </p:pic>
      </p:grpSp>
      <p:sp>
        <p:nvSpPr>
          <p:cNvPr id="10" name="Rectangle 9"/>
          <p:cNvSpPr/>
          <p:nvPr/>
        </p:nvSpPr>
        <p:spPr>
          <a:xfrm>
            <a:off x="8449709" y="3039882"/>
            <a:ext cx="3458795" cy="8242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OD on each individual point location </a:t>
            </a:r>
            <a:r>
              <a:rPr lang="en-US" b="1" dirty="0" smtClean="0">
                <a:sym typeface="Wingdings" panose="05000000000000000000" pitchFamily="2" charset="2"/>
              </a:rPr>
              <a:t> no space property</a:t>
            </a:r>
            <a:endParaRPr lang="en-US" b="1" dirty="0"/>
          </a:p>
        </p:txBody>
      </p:sp>
    </p:spTree>
    <p:extLst>
      <p:ext uri="{BB962C8B-B14F-4D97-AF65-F5344CB8AC3E}">
        <p14:creationId xmlns:p14="http://schemas.microsoft.com/office/powerpoint/2010/main" val="36490628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Empirical study</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00766"/>
            <a:ext cx="11086432" cy="4832092"/>
          </a:xfrm>
          <a:prstGeom prst="rect">
            <a:avLst/>
          </a:prstGeom>
          <a:noFill/>
        </p:spPr>
        <p:txBody>
          <a:bodyPr wrap="square" rtlCol="0">
            <a:spAutoFit/>
          </a:bodyPr>
          <a:lstStyle/>
          <a:p>
            <a:pPr marL="342900" indent="-342900">
              <a:buAutoNum type="arabicPeriod"/>
            </a:pPr>
            <a:r>
              <a:rPr lang="en-US" sz="1400" b="1" dirty="0" smtClean="0"/>
              <a:t>Data</a:t>
            </a:r>
          </a:p>
          <a:p>
            <a:pPr marL="742950" lvl="1" indent="-285750">
              <a:buFont typeface="Arial" panose="020B0604020202020204" pitchFamily="34" charset="0"/>
              <a:buChar char="•"/>
            </a:pPr>
            <a:r>
              <a:rPr lang="en-US" sz="1400" dirty="0"/>
              <a:t>36 stations on </a:t>
            </a:r>
            <a:r>
              <a:rPr lang="en-US" sz="1400" b="1" dirty="0"/>
              <a:t>highway</a:t>
            </a:r>
            <a:r>
              <a:rPr lang="en-US" sz="1400" dirty="0"/>
              <a:t> </a:t>
            </a:r>
            <a:r>
              <a:rPr lang="en-US" sz="1400" dirty="0" smtClean="0">
                <a:sym typeface="Wingdings" panose="05000000000000000000" pitchFamily="2" charset="2"/>
              </a:rPr>
              <a:t> very few stations and not urban data</a:t>
            </a:r>
          </a:p>
          <a:p>
            <a:pPr marL="742950" lvl="1" indent="-285750">
              <a:buFont typeface="Arial" panose="020B0604020202020204" pitchFamily="34" charset="0"/>
              <a:buChar char="•"/>
            </a:pPr>
            <a:r>
              <a:rPr lang="en-US" sz="1400" dirty="0" smtClean="0">
                <a:sym typeface="Wingdings" panose="05000000000000000000" pitchFamily="2" charset="2"/>
              </a:rPr>
              <a:t>Different period datasets aggregated: Jan  Jul / Apr  Nov…</a:t>
            </a:r>
          </a:p>
          <a:p>
            <a:pPr marL="742950" lvl="1" indent="-285750">
              <a:buFont typeface="Arial" panose="020B0604020202020204" pitchFamily="34" charset="0"/>
              <a:buChar char="•"/>
            </a:pPr>
            <a:r>
              <a:rPr lang="en-US" sz="1400" dirty="0" smtClean="0"/>
              <a:t>Time </a:t>
            </a:r>
            <a:r>
              <a:rPr lang="en-US" sz="1400" dirty="0"/>
              <a:t>aggregation: 15min - according to Eddie 63 - </a:t>
            </a:r>
            <a:r>
              <a:rPr lang="en-US" sz="1400" b="1" i="1" dirty="0"/>
              <a:t>15min appears many time as the appropriate time aggregation for traffic data</a:t>
            </a:r>
            <a:endParaRPr lang="en-US" sz="1400" dirty="0"/>
          </a:p>
          <a:p>
            <a:pPr marL="742950" lvl="1" indent="-285750">
              <a:buFont typeface="Arial" panose="020B0604020202020204" pitchFamily="34" charset="0"/>
              <a:buChar char="•"/>
            </a:pPr>
            <a:r>
              <a:rPr lang="en-US" sz="1400" dirty="0"/>
              <a:t>Missing values completed by ~ model prediction - check for details</a:t>
            </a:r>
          </a:p>
          <a:p>
            <a:pPr marL="742950" lvl="1" indent="-285750">
              <a:buFont typeface="Arial" panose="020B0604020202020204" pitchFamily="34" charset="0"/>
              <a:buChar char="•"/>
            </a:pPr>
            <a:r>
              <a:rPr lang="en-US" sz="1400" dirty="0"/>
              <a:t>Normalized by number of lane</a:t>
            </a:r>
          </a:p>
          <a:p>
            <a:pPr marL="342900" indent="-342900">
              <a:buAutoNum type="arabicPeriod"/>
            </a:pPr>
            <a:endParaRPr lang="en-US" sz="1400" b="1" dirty="0" smtClean="0"/>
          </a:p>
          <a:p>
            <a:pPr marL="342900" indent="-342900">
              <a:buAutoNum type="arabicPeriod"/>
            </a:pPr>
            <a:r>
              <a:rPr lang="en-US" sz="1400" b="1" dirty="0" smtClean="0"/>
              <a:t>OD performance</a:t>
            </a:r>
            <a:endParaRPr lang="en-US" sz="1400" dirty="0" smtClean="0"/>
          </a:p>
          <a:p>
            <a:pPr marL="800100" lvl="1" indent="-342900">
              <a:buFont typeface="Arial" panose="020B0604020202020204" pitchFamily="34" charset="0"/>
              <a:buChar char="•"/>
            </a:pPr>
            <a:r>
              <a:rPr lang="en-US" sz="1400" dirty="0" smtClean="0"/>
              <a:t>Figures</a:t>
            </a:r>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r>
              <a:rPr lang="en-US" sz="1400" dirty="0" smtClean="0"/>
              <a:t>G1, G2… number of consecutive time steps where an outlier is detected</a:t>
            </a:r>
          </a:p>
          <a:p>
            <a:pPr marL="800100" lvl="1" indent="-342900">
              <a:buFont typeface="Arial" panose="020B0604020202020204" pitchFamily="34" charset="0"/>
              <a:buChar char="•"/>
            </a:pPr>
            <a:r>
              <a:rPr lang="en-US" sz="1400" dirty="0" smtClean="0"/>
              <a:t>Choice A detects many more outliers than B </a:t>
            </a:r>
            <a:r>
              <a:rPr lang="en-US" sz="1400" dirty="0" smtClean="0">
                <a:sym typeface="Wingdings" panose="05000000000000000000" pitchFamily="2" charset="2"/>
              </a:rPr>
              <a:t> </a:t>
            </a:r>
            <a:r>
              <a:rPr lang="en-US" sz="1400" dirty="0" smtClean="0"/>
              <a:t>x 4-8</a:t>
            </a:r>
          </a:p>
          <a:p>
            <a:pPr marL="800100" lvl="1" indent="-342900">
              <a:buFont typeface="Arial" panose="020B0604020202020204" pitchFamily="34" charset="0"/>
              <a:buChar char="•"/>
            </a:pPr>
            <a:r>
              <a:rPr lang="en-US" sz="1400" dirty="0" smtClean="0"/>
              <a:t>Clustering on outliers</a:t>
            </a:r>
          </a:p>
          <a:p>
            <a:pPr marL="800100" lvl="1" indent="-342900">
              <a:buFont typeface="Arial" panose="020B0604020202020204" pitchFamily="34" charset="0"/>
              <a:buChar char="•"/>
            </a:pPr>
            <a:r>
              <a:rPr lang="en-US" sz="1400" dirty="0" smtClean="0"/>
              <a:t>Analysis A </a:t>
            </a:r>
            <a:r>
              <a:rPr lang="en-US" sz="1400" dirty="0" err="1" smtClean="0"/>
              <a:t>vs</a:t>
            </a:r>
            <a:r>
              <a:rPr lang="en-US" sz="1400" dirty="0" smtClean="0"/>
              <a:t> B in Fig 1</a:t>
            </a:r>
          </a:p>
          <a:p>
            <a:pPr marL="1257300" lvl="2" indent="-342900">
              <a:buFont typeface="Arial" panose="020B0604020202020204" pitchFamily="34" charset="0"/>
              <a:buChar char="•"/>
            </a:pPr>
            <a:r>
              <a:rPr lang="en-US" sz="1400" dirty="0" smtClean="0"/>
              <a:t>B adapts the forecast, so only the first/two 15min intervals are detected as outliers </a:t>
            </a:r>
            <a:r>
              <a:rPr lang="en-US" sz="1400" dirty="0" smtClean="0">
                <a:sym typeface="Wingdings" panose="05000000000000000000" pitchFamily="2" charset="2"/>
              </a:rPr>
              <a:t> then not detected</a:t>
            </a:r>
          </a:p>
          <a:p>
            <a:pPr marL="1257300" lvl="2" indent="-342900">
              <a:buFont typeface="Arial" panose="020B0604020202020204" pitchFamily="34" charset="0"/>
              <a:buChar char="•"/>
            </a:pPr>
            <a:r>
              <a:rPr lang="en-US" sz="1400" dirty="0" smtClean="0">
                <a:sym typeface="Wingdings" panose="05000000000000000000" pitchFamily="2" charset="2"/>
              </a:rPr>
              <a:t>// Persistent – Emerging </a:t>
            </a:r>
            <a:r>
              <a:rPr lang="en-US" sz="1400" i="1" dirty="0" smtClean="0">
                <a:sym typeface="Wingdings" panose="05000000000000000000" pitchFamily="2" charset="2"/>
              </a:rPr>
              <a:t>Interpretation</a:t>
            </a:r>
            <a:endParaRPr lang="en-US" sz="1400" dirty="0" smtClean="0">
              <a:sym typeface="Wingdings" panose="05000000000000000000" pitchFamily="2" charset="2"/>
            </a:endParaRPr>
          </a:p>
          <a:p>
            <a:pPr marL="1714500" lvl="3" indent="-342900">
              <a:buFont typeface="Arial" panose="020B0604020202020204" pitchFamily="34" charset="0"/>
              <a:buChar char="•"/>
            </a:pPr>
            <a:r>
              <a:rPr lang="en-US" sz="1400" dirty="0" smtClean="0">
                <a:sym typeface="Wingdings" panose="05000000000000000000" pitchFamily="2" charset="2"/>
              </a:rPr>
              <a:t>If even is persistent, then B only detects the first time interval</a:t>
            </a:r>
          </a:p>
          <a:p>
            <a:pPr marL="1714500" lvl="3" indent="-342900">
              <a:buFont typeface="Arial" panose="020B0604020202020204" pitchFamily="34" charset="0"/>
              <a:buChar char="•"/>
            </a:pPr>
            <a:r>
              <a:rPr lang="en-US" sz="1400" dirty="0" smtClean="0">
                <a:sym typeface="Wingdings" panose="05000000000000000000" pitchFamily="2" charset="2"/>
              </a:rPr>
              <a:t>If event is emerging, then B detects every time interval during which the event emerges</a:t>
            </a:r>
            <a:endParaRPr lang="en-US" sz="1400" dirty="0" smtClean="0"/>
          </a:p>
          <a:p>
            <a:pPr marL="342900" indent="-342900">
              <a:buAutoNum type="arabicPeriod"/>
            </a:pPr>
            <a:endParaRPr lang="en-US" sz="1400" dirty="0"/>
          </a:p>
          <a:p>
            <a:pPr marL="342900" indent="-342900">
              <a:buAutoNum type="arabicPeriod"/>
            </a:pPr>
            <a:r>
              <a:rPr lang="en-US" sz="1400" b="1" dirty="0" smtClean="0"/>
              <a:t>Outlier effects on forecasting system structure</a:t>
            </a:r>
            <a:endParaRPr lang="en-US" sz="1400" dirty="0" smtClean="0"/>
          </a:p>
          <a:p>
            <a:pPr marL="800100" lvl="1" indent="-342900">
              <a:buFont typeface="Arial" panose="020B0604020202020204" pitchFamily="34" charset="0"/>
              <a:buChar char="•"/>
            </a:pPr>
            <a:r>
              <a:rPr lang="en-US" sz="1400" dirty="0" smtClean="0"/>
              <a:t>Discussion on integration of outlier in forecast in B</a:t>
            </a:r>
          </a:p>
        </p:txBody>
      </p:sp>
      <p:graphicFrame>
        <p:nvGraphicFramePr>
          <p:cNvPr id="8" name="Table 7"/>
          <p:cNvGraphicFramePr>
            <a:graphicFrameLocks noGrp="1"/>
          </p:cNvGraphicFramePr>
          <p:nvPr>
            <p:extLst>
              <p:ext uri="{D42A27DB-BD31-4B8C-83A1-F6EECF244321}">
                <p14:modId xmlns:p14="http://schemas.microsoft.com/office/powerpoint/2010/main" val="3208203278"/>
              </p:ext>
            </p:extLst>
          </p:nvPr>
        </p:nvGraphicFramePr>
        <p:xfrm>
          <a:off x="3654739" y="2459864"/>
          <a:ext cx="4819560" cy="1127760"/>
        </p:xfrm>
        <a:graphic>
          <a:graphicData uri="http://schemas.openxmlformats.org/drawingml/2006/table">
            <a:tbl>
              <a:tblPr firstRow="1" bandRow="1">
                <a:tableStyleId>{5C22544A-7EE6-4342-B048-85BDC9FD1C3A}</a:tableStyleId>
              </a:tblPr>
              <a:tblGrid>
                <a:gridCol w="2289100"/>
                <a:gridCol w="1384240"/>
                <a:gridCol w="1146220"/>
              </a:tblGrid>
              <a:tr h="277492">
                <a:tc>
                  <a:txBody>
                    <a:bodyPr/>
                    <a:lstStyle/>
                    <a:p>
                      <a:endParaRPr lang="en-US" sz="1400" dirty="0"/>
                    </a:p>
                  </a:txBody>
                  <a:tcPr/>
                </a:tc>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r>
              <a:tr h="163391">
                <a:tc>
                  <a:txBody>
                    <a:bodyPr/>
                    <a:lstStyle/>
                    <a:p>
                      <a:r>
                        <a:rPr lang="en-US" sz="1400" dirty="0" smtClean="0"/>
                        <a:t>Outlier point percentage</a:t>
                      </a:r>
                      <a:endParaRPr lang="en-US" sz="1400" dirty="0"/>
                    </a:p>
                  </a:txBody>
                  <a:tcPr/>
                </a:tc>
                <a:tc>
                  <a:txBody>
                    <a:bodyPr/>
                    <a:lstStyle/>
                    <a:p>
                      <a:r>
                        <a:rPr lang="en-US" sz="1400" dirty="0" smtClean="0"/>
                        <a:t>2% </a:t>
                      </a:r>
                      <a:r>
                        <a:rPr lang="en-US" sz="1400" dirty="0" smtClean="0">
                          <a:sym typeface="Wingdings" panose="05000000000000000000" pitchFamily="2" charset="2"/>
                        </a:rPr>
                        <a:t> 20%</a:t>
                      </a:r>
                      <a:endParaRPr lang="en-US" sz="1400" dirty="0"/>
                    </a:p>
                  </a:txBody>
                  <a:tcPr/>
                </a:tc>
                <a:tc>
                  <a:txBody>
                    <a:bodyPr/>
                    <a:lstStyle/>
                    <a:p>
                      <a:r>
                        <a:rPr lang="en-US" sz="1400" dirty="0" smtClean="0"/>
                        <a:t>0.2% </a:t>
                      </a:r>
                      <a:r>
                        <a:rPr lang="en-US" sz="1400" dirty="0" smtClean="0">
                          <a:sym typeface="Wingdings" panose="05000000000000000000" pitchFamily="2" charset="2"/>
                        </a:rPr>
                        <a:t> 1.7%</a:t>
                      </a:r>
                      <a:endParaRPr lang="en-US" sz="1400" dirty="0"/>
                    </a:p>
                  </a:txBody>
                  <a:tcPr/>
                </a:tc>
              </a:tr>
              <a:tr h="163391">
                <a:tc>
                  <a:txBody>
                    <a:bodyPr/>
                    <a:lstStyle/>
                    <a:p>
                      <a:r>
                        <a:rPr lang="en-US" sz="1400" dirty="0" smtClean="0"/>
                        <a:t>Duration</a:t>
                      </a:r>
                      <a:r>
                        <a:rPr lang="en-US" sz="1400" baseline="0" dirty="0" smtClean="0"/>
                        <a:t> outlier G1/G2/G3 for one station</a:t>
                      </a:r>
                      <a:endParaRPr lang="en-US" sz="1400" dirty="0"/>
                    </a:p>
                  </a:txBody>
                  <a:tcPr/>
                </a:tc>
                <a:tc>
                  <a:txBody>
                    <a:bodyPr/>
                    <a:lstStyle/>
                    <a:p>
                      <a:r>
                        <a:rPr lang="en-US" sz="1400" dirty="0" smtClean="0"/>
                        <a:t>200/50/25/10…</a:t>
                      </a:r>
                      <a:endParaRPr lang="en-US" sz="1400" dirty="0"/>
                    </a:p>
                  </a:txBody>
                  <a:tcPr/>
                </a:tc>
                <a:tc>
                  <a:txBody>
                    <a:bodyPr/>
                    <a:lstStyle/>
                    <a:p>
                      <a:r>
                        <a:rPr lang="en-US" sz="1400" dirty="0" smtClean="0"/>
                        <a:t>70/20/2/1/…</a:t>
                      </a:r>
                      <a:endParaRPr lang="en-US" sz="1400" dirty="0"/>
                    </a:p>
                  </a:txBody>
                  <a:tcPr/>
                </a:tc>
              </a:tr>
            </a:tbl>
          </a:graphicData>
        </a:graphic>
      </p:graphicFrame>
    </p:spTree>
    <p:extLst>
      <p:ext uri="{BB962C8B-B14F-4D97-AF65-F5344CB8AC3E}">
        <p14:creationId xmlns:p14="http://schemas.microsoft.com/office/powerpoint/2010/main" val="2122828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Future work pointed out &amp; Personal conclusion</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00766"/>
            <a:ext cx="11086432" cy="2893100"/>
          </a:xfrm>
          <a:prstGeom prst="rect">
            <a:avLst/>
          </a:prstGeom>
          <a:noFill/>
        </p:spPr>
        <p:txBody>
          <a:bodyPr wrap="square" rtlCol="0">
            <a:spAutoFit/>
          </a:bodyPr>
          <a:lstStyle/>
          <a:p>
            <a:r>
              <a:rPr lang="en-US" sz="1400" b="1" dirty="0" smtClean="0"/>
              <a:t>Future work according to </a:t>
            </a:r>
            <a:r>
              <a:rPr lang="en-US" sz="1400" b="1" dirty="0" err="1" smtClean="0"/>
              <a:t>Guo</a:t>
            </a:r>
            <a:endParaRPr lang="en-US" sz="1400" b="1" dirty="0" smtClean="0"/>
          </a:p>
          <a:p>
            <a:pPr marL="342900" indent="-342900">
              <a:buAutoNum type="arabicPeriod"/>
            </a:pPr>
            <a:r>
              <a:rPr lang="en-US" sz="1400" dirty="0" smtClean="0"/>
              <a:t>Improve time traffic series forecast</a:t>
            </a:r>
          </a:p>
          <a:p>
            <a:pPr marL="800100" lvl="1" indent="-342900">
              <a:buFont typeface="Arial" panose="020B0604020202020204" pitchFamily="34" charset="0"/>
              <a:buChar char="•"/>
            </a:pPr>
            <a:r>
              <a:rPr lang="en-US" sz="1400" dirty="0" smtClean="0"/>
              <a:t>Integrate other streams / reports: crash information, weather…</a:t>
            </a:r>
          </a:p>
          <a:p>
            <a:pPr marL="342900" indent="-342900">
              <a:buAutoNum type="arabicPeriod"/>
            </a:pPr>
            <a:r>
              <a:rPr lang="en-US" sz="1400" dirty="0" smtClean="0"/>
              <a:t>Matching of outliers with external reports</a:t>
            </a:r>
          </a:p>
          <a:p>
            <a:pPr marL="342900" indent="-342900">
              <a:buAutoNum type="arabicPeriod"/>
            </a:pPr>
            <a:r>
              <a:rPr lang="en-US" sz="1400" dirty="0" smtClean="0"/>
              <a:t>Tailor specific OD </a:t>
            </a:r>
            <a:r>
              <a:rPr lang="en-US" sz="1400" dirty="0" smtClean="0">
                <a:sym typeface="Wingdings" panose="05000000000000000000" pitchFamily="2" charset="2"/>
              </a:rPr>
              <a:t> threshold, integration to forecast…</a:t>
            </a:r>
          </a:p>
          <a:p>
            <a:pPr marL="342900" indent="-342900">
              <a:buAutoNum type="arabicPeriod"/>
            </a:pPr>
            <a:endParaRPr lang="en-US" sz="1400" dirty="0">
              <a:sym typeface="Wingdings" panose="05000000000000000000" pitchFamily="2" charset="2"/>
            </a:endParaRPr>
          </a:p>
          <a:p>
            <a:r>
              <a:rPr lang="en-US" sz="1400" b="1" dirty="0" smtClean="0">
                <a:sym typeface="Wingdings" panose="05000000000000000000" pitchFamily="2" charset="2"/>
              </a:rPr>
              <a:t>Conclusion regarding the 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It is possible to monitor every location  </a:t>
            </a:r>
            <a:r>
              <a:rPr lang="en-US" sz="1400" dirty="0" err="1" smtClean="0">
                <a:sym typeface="Wingdings" panose="05000000000000000000" pitchFamily="2" charset="2"/>
              </a:rPr>
              <a:t>cf</a:t>
            </a:r>
            <a:r>
              <a:rPr lang="en-US" sz="1400" dirty="0" smtClean="0">
                <a:sym typeface="Wingdings" panose="05000000000000000000" pitchFamily="2" charset="2"/>
              </a:rPr>
              <a:t> parallel monitoring in Neill event detection tutorial</a:t>
            </a:r>
          </a:p>
          <a:p>
            <a:pPr marL="742950" lvl="1" indent="-285750">
              <a:buFont typeface="Arial" panose="020B0604020202020204" pitchFamily="34" charset="0"/>
              <a:buChar char="•"/>
            </a:pPr>
            <a:r>
              <a:rPr lang="en-US" sz="1400" dirty="0" smtClean="0">
                <a:sym typeface="Wingdings" panose="05000000000000000000" pitchFamily="2" charset="2"/>
              </a:rPr>
              <a:t>Check Neill’s point of view on parallel monitoring, I remember it was not very positive</a:t>
            </a:r>
          </a:p>
          <a:p>
            <a:pPr marL="742950" lvl="1" indent="-285750">
              <a:buFont typeface="Arial" panose="020B0604020202020204" pitchFamily="34" charset="0"/>
              <a:buChar char="•"/>
            </a:pPr>
            <a:r>
              <a:rPr lang="en-US" sz="1400" dirty="0" smtClean="0">
                <a:sym typeface="Wingdings" panose="05000000000000000000" pitchFamily="2" charset="2"/>
              </a:rPr>
              <a:t>Maybe clustering on parallel outliers on neighboring point locations can be clustered together</a:t>
            </a:r>
          </a:p>
          <a:p>
            <a:pPr marL="285750" indent="-285750">
              <a:buFont typeface="Arial" panose="020B0604020202020204" pitchFamily="34" charset="0"/>
              <a:buChar char="•"/>
            </a:pPr>
            <a:r>
              <a:rPr lang="en-US" sz="1400" dirty="0" smtClean="0">
                <a:sym typeface="Wingdings" panose="05000000000000000000" pitchFamily="2" charset="2"/>
              </a:rPr>
              <a:t>What is interesting here is the </a:t>
            </a:r>
            <a:r>
              <a:rPr lang="en-US" sz="1400" b="1" u="sng" dirty="0" smtClean="0">
                <a:sym typeface="Wingdings" panose="05000000000000000000" pitchFamily="2" charset="2"/>
              </a:rPr>
              <a:t>time series forecasts</a:t>
            </a:r>
            <a:r>
              <a:rPr lang="en-US" sz="1400" dirty="0" smtClean="0">
                <a:sym typeface="Wingdings" panose="05000000000000000000" pitchFamily="2" charset="2"/>
              </a:rPr>
              <a:t> which is specifically adapted to OD in traffic flow series</a:t>
            </a:r>
          </a:p>
          <a:p>
            <a:pPr marL="742950" lvl="1" indent="-285750">
              <a:buFont typeface="Wingdings" panose="05000000000000000000" pitchFamily="2" charset="2"/>
              <a:buChar char="è"/>
            </a:pPr>
            <a:r>
              <a:rPr lang="en-US" sz="1400" dirty="0" smtClean="0">
                <a:sym typeface="Wingdings" panose="05000000000000000000" pitchFamily="2" charset="2"/>
              </a:rPr>
              <a:t>TS forecast can be plug in another model, maybe in scan statistics? Need to extend it from point to region (summing only would be ok??)</a:t>
            </a:r>
          </a:p>
          <a:p>
            <a:pPr marL="742950" lvl="1" indent="-285750">
              <a:buFont typeface="Arial" panose="020B0604020202020204" pitchFamily="34" charset="0"/>
              <a:buChar char="•"/>
            </a:pPr>
            <a:r>
              <a:rPr lang="en-US" sz="1400" dirty="0" err="1" smtClean="0">
                <a:sym typeface="Wingdings" panose="05000000000000000000" pitchFamily="2" charset="2"/>
              </a:rPr>
              <a:t>Cf</a:t>
            </a:r>
            <a:r>
              <a:rPr lang="en-US" sz="1400" dirty="0" smtClean="0">
                <a:sym typeface="Wingdings" panose="05000000000000000000" pitchFamily="2" charset="2"/>
              </a:rPr>
              <a:t> Neill comparison articles when he uses different Time Series forecast, as if it is possible to plug any forecast in scan statistic model</a:t>
            </a:r>
            <a:endParaRPr lang="en-US" sz="1400" dirty="0" smtClean="0"/>
          </a:p>
        </p:txBody>
      </p:sp>
    </p:spTree>
    <p:extLst>
      <p:ext uri="{BB962C8B-B14F-4D97-AF65-F5344CB8AC3E}">
        <p14:creationId xmlns:p14="http://schemas.microsoft.com/office/powerpoint/2010/main" val="15121027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Articles classification – TBD see Excel</a:t>
              </a:r>
              <a:endParaRPr lang="en-US" sz="2903" b="1" i="1" dirty="0">
                <a:solidFill>
                  <a:srgbClr val="FFFFFF"/>
                </a:solidFill>
                <a:latin typeface="Calibri" panose="020F0502020204030204" pitchFamily="34" charset="0"/>
              </a:endParaRPr>
            </a:p>
          </p:txBody>
        </p:sp>
      </p:grpSp>
      <p:sp>
        <p:nvSpPr>
          <p:cNvPr id="2" name="Rectangle 1"/>
          <p:cNvSpPr/>
          <p:nvPr/>
        </p:nvSpPr>
        <p:spPr>
          <a:xfrm>
            <a:off x="88136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88565818"/>
              </p:ext>
            </p:extLst>
          </p:nvPr>
        </p:nvGraphicFramePr>
        <p:xfrm>
          <a:off x="0" y="1647969"/>
          <a:ext cx="12101850" cy="2095480"/>
        </p:xfrm>
        <a:graphic>
          <a:graphicData uri="http://schemas.openxmlformats.org/drawingml/2006/table">
            <a:tbl>
              <a:tblPr firstRow="1" bandRow="1">
                <a:tableStyleId>{5C22544A-7EE6-4342-B048-85BDC9FD1C3A}</a:tableStyleId>
              </a:tblPr>
              <a:tblGrid>
                <a:gridCol w="806790"/>
                <a:gridCol w="806790"/>
                <a:gridCol w="806790"/>
                <a:gridCol w="806790"/>
                <a:gridCol w="806790"/>
                <a:gridCol w="806790"/>
                <a:gridCol w="806790"/>
                <a:gridCol w="806790"/>
                <a:gridCol w="806790"/>
                <a:gridCol w="806790"/>
                <a:gridCol w="806790"/>
                <a:gridCol w="806790"/>
                <a:gridCol w="806790"/>
                <a:gridCol w="806790"/>
                <a:gridCol w="806790"/>
              </a:tblGrid>
              <a:tr h="261935">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4324999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- 1</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945191"/>
            <a:ext cx="11086432" cy="5893921"/>
          </a:xfrm>
          <a:prstGeom prst="rect">
            <a:avLst/>
          </a:prstGeom>
          <a:noFill/>
        </p:spPr>
        <p:txBody>
          <a:bodyPr wrap="square" rtlCol="0">
            <a:spAutoFit/>
          </a:bodyPr>
          <a:lstStyle/>
          <a:p>
            <a:r>
              <a:rPr lang="en-US" sz="1300" b="1" dirty="0" smtClean="0"/>
              <a:t>Overview</a:t>
            </a:r>
          </a:p>
          <a:p>
            <a:pPr marL="342900" indent="-342900">
              <a:buFont typeface="Arial" panose="020B0604020202020204" pitchFamily="34" charset="0"/>
              <a:buChar char="•"/>
            </a:pPr>
            <a:r>
              <a:rPr lang="en-US" sz="1300" dirty="0" smtClean="0">
                <a:sym typeface="Wingdings" panose="05000000000000000000" pitchFamily="2" charset="2"/>
              </a:rPr>
              <a:t>Hindrance of applying generic data mining techniques to spatial data: </a:t>
            </a:r>
            <a:r>
              <a:rPr lang="en-US" sz="1300" dirty="0" err="1" smtClean="0">
                <a:sym typeface="Wingdings" panose="05000000000000000000" pitchFamily="2" charset="2"/>
              </a:rPr>
              <a:t>i</a:t>
            </a:r>
            <a:r>
              <a:rPr lang="en-US" sz="1300" dirty="0" smtClean="0">
                <a:sym typeface="Wingdings" panose="05000000000000000000" pitchFamily="2" charset="2"/>
              </a:rPr>
              <a:t>) spatial relationships ii) mixed distribution =/= normal distributions iii) non </a:t>
            </a:r>
            <a:r>
              <a:rPr lang="en-US" sz="1300" dirty="0" err="1" smtClean="0">
                <a:sym typeface="Wingdings" panose="05000000000000000000" pitchFamily="2" charset="2"/>
              </a:rPr>
              <a:t>iid</a:t>
            </a:r>
            <a:r>
              <a:rPr lang="en-US" sz="1300" dirty="0" smtClean="0">
                <a:sym typeface="Wingdings" panose="05000000000000000000" pitchFamily="2" charset="2"/>
              </a:rPr>
              <a:t> iv)spatial autocorrelation among features v) nonlinear interaction in feature space</a:t>
            </a:r>
            <a:endParaRPr lang="en-US" sz="1300" dirty="0">
              <a:sym typeface="Wingdings" panose="05000000000000000000" pitchFamily="2" charset="2"/>
            </a:endParaRPr>
          </a:p>
          <a:p>
            <a:pPr marL="342900"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outliers </a:t>
            </a:r>
            <a:r>
              <a:rPr lang="en-US" sz="1300" b="1" i="1" dirty="0" smtClean="0">
                <a:sym typeface="Wingdings" panose="05000000000000000000" pitchFamily="2" charset="2"/>
              </a:rPr>
              <a:t> Weak paragraph, not relevant for scope</a:t>
            </a:r>
            <a:endParaRPr lang="en-US" sz="1300" b="1"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Two kinds of spatial statistics literature</a:t>
            </a:r>
          </a:p>
          <a:p>
            <a:pPr marL="800100" lvl="1" indent="-342900">
              <a:buFont typeface="+mj-lt"/>
              <a:buAutoNum type="arabicPeriod"/>
            </a:pPr>
            <a:r>
              <a:rPr lang="en-US" sz="1300" b="1" dirty="0" smtClean="0">
                <a:sym typeface="Wingdings" panose="05000000000000000000" pitchFamily="2" charset="2"/>
              </a:rPr>
              <a:t>Graphical tests</a:t>
            </a:r>
            <a:r>
              <a:rPr lang="en-US" sz="1300" dirty="0" smtClean="0">
                <a:sym typeface="Wingdings" panose="05000000000000000000" pitchFamily="2" charset="2"/>
              </a:rPr>
              <a:t>: based on data visualization and highlight outliers  not scalable</a:t>
            </a:r>
          </a:p>
          <a:p>
            <a:pPr marL="1257300" lvl="2" indent="-342900">
              <a:buFont typeface="Arial" panose="020B0604020202020204" pitchFamily="34" charset="0"/>
              <a:buChar char="•"/>
            </a:pPr>
            <a:r>
              <a:rPr lang="en-US" sz="1300" dirty="0">
                <a:sym typeface="Wingdings" panose="05000000000000000000" pitchFamily="2" charset="2"/>
              </a:rPr>
              <a:t>Haslett 91 [66]: </a:t>
            </a:r>
            <a:r>
              <a:rPr lang="en-US" sz="1300" dirty="0" err="1">
                <a:sym typeface="Wingdings" panose="05000000000000000000" pitchFamily="2" charset="2"/>
              </a:rPr>
              <a:t>Variogram</a:t>
            </a:r>
            <a:r>
              <a:rPr lang="en-US" sz="1300" dirty="0">
                <a:sym typeface="Wingdings" panose="05000000000000000000" pitchFamily="2" charset="2"/>
              </a:rPr>
              <a:t> clouds</a:t>
            </a:r>
          </a:p>
          <a:p>
            <a:pPr marL="1257300" lvl="2" indent="-342900">
              <a:buFont typeface="Arial" panose="020B0604020202020204" pitchFamily="34" charset="0"/>
              <a:buChar char="•"/>
            </a:pPr>
            <a:r>
              <a:rPr lang="en-US" sz="1300" dirty="0" err="1">
                <a:sym typeface="Wingdings" panose="05000000000000000000" pitchFamily="2" charset="2"/>
              </a:rPr>
              <a:t>Anselin</a:t>
            </a:r>
            <a:r>
              <a:rPr lang="en-US" sz="1300" dirty="0">
                <a:sym typeface="Wingdings" panose="05000000000000000000" pitchFamily="2" charset="2"/>
              </a:rPr>
              <a:t> 95 [67] / </a:t>
            </a:r>
            <a:r>
              <a:rPr lang="en-US" sz="1300" dirty="0" err="1">
                <a:sym typeface="Wingdings" panose="05000000000000000000" pitchFamily="2" charset="2"/>
              </a:rPr>
              <a:t>Cressie</a:t>
            </a:r>
            <a:r>
              <a:rPr lang="en-US" sz="1300" dirty="0">
                <a:sym typeface="Wingdings" panose="05000000000000000000" pitchFamily="2" charset="2"/>
              </a:rPr>
              <a:t> 93 [56]: Moran scatterplots</a:t>
            </a:r>
          </a:p>
          <a:p>
            <a:pPr marL="1257300" lvl="2" indent="-342900">
              <a:buFont typeface="Arial" panose="020B0604020202020204" pitchFamily="34" charset="0"/>
              <a:buChar char="•"/>
            </a:pPr>
            <a:r>
              <a:rPr lang="en-US" sz="1300" dirty="0" err="1">
                <a:sym typeface="Wingdings" panose="05000000000000000000" pitchFamily="2" charset="2"/>
              </a:rPr>
              <a:t>Anselin</a:t>
            </a:r>
            <a:r>
              <a:rPr lang="en-US" sz="1300" dirty="0">
                <a:sym typeface="Wingdings" panose="05000000000000000000" pitchFamily="2" charset="2"/>
              </a:rPr>
              <a:t> 92 [68]: scatterplot with Y axis mean of neighbor’s values</a:t>
            </a:r>
          </a:p>
          <a:p>
            <a:pPr marL="1257300" lvl="2" indent="-342900">
              <a:buFont typeface="Arial" panose="020B0604020202020204" pitchFamily="34" charset="0"/>
              <a:buChar char="•"/>
            </a:pPr>
            <a:r>
              <a:rPr lang="en-US" sz="1300" dirty="0" err="1">
                <a:sym typeface="Wingdings" panose="05000000000000000000" pitchFamily="2" charset="2"/>
              </a:rPr>
              <a:t>Multivar</a:t>
            </a:r>
            <a:r>
              <a:rPr lang="en-US" sz="1300" dirty="0">
                <a:sym typeface="Wingdings" panose="05000000000000000000" pitchFamily="2" charset="2"/>
              </a:rPr>
              <a:t> [69]</a:t>
            </a:r>
          </a:p>
          <a:p>
            <a:pPr marL="800100" lvl="1" indent="-342900">
              <a:buFont typeface="+mj-lt"/>
              <a:buAutoNum type="arabicPeriod"/>
            </a:pPr>
            <a:r>
              <a:rPr lang="en-US" sz="1300" b="1" dirty="0" smtClean="0">
                <a:sym typeface="Wingdings" panose="05000000000000000000" pitchFamily="2" charset="2"/>
              </a:rPr>
              <a:t>Statistical tests</a:t>
            </a:r>
          </a:p>
          <a:p>
            <a:pPr marL="1257300" lvl="2" indent="-342900">
              <a:buFont typeface="Arial" panose="020B0604020202020204" pitchFamily="34" charset="0"/>
              <a:buChar char="•"/>
            </a:pPr>
            <a:r>
              <a:rPr lang="en-US" sz="1300" dirty="0" smtClean="0">
                <a:sym typeface="Wingdings" panose="05000000000000000000" pitchFamily="2" charset="2"/>
              </a:rPr>
              <a:t>Beware of multiple hypothesis testing // Neill (pointed out in </a:t>
            </a:r>
            <a:r>
              <a:rPr lang="en-US" sz="1300" dirty="0" err="1" smtClean="0">
                <a:sym typeface="Wingdings" panose="05000000000000000000" pitchFamily="2" charset="2"/>
              </a:rPr>
              <a:t>Anselin</a:t>
            </a:r>
            <a:r>
              <a:rPr lang="en-US" sz="1300" dirty="0" smtClean="0">
                <a:sym typeface="Wingdings" panose="05000000000000000000" pitchFamily="2" charset="2"/>
              </a:rPr>
              <a:t> 95)</a:t>
            </a:r>
          </a:p>
          <a:p>
            <a:pPr marL="1257300" lvl="2"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Co-location patterns</a:t>
            </a:r>
          </a:p>
          <a:p>
            <a:pPr marL="285750" indent="-285750">
              <a:buFont typeface="Arial" panose="020B0604020202020204" pitchFamily="34" charset="0"/>
              <a:buChar char="•"/>
            </a:pPr>
            <a:r>
              <a:rPr lang="en-US" sz="1300" dirty="0" smtClean="0">
                <a:sym typeface="Wingdings" panose="05000000000000000000" pitchFamily="2" charset="2"/>
              </a:rPr>
              <a:t>Subsets of Boolean spatial features whose instances are often located in close geographic proximity  OUT</a:t>
            </a:r>
          </a:p>
          <a:p>
            <a:pPr marL="742950" lvl="1" indent="-285750">
              <a:buFont typeface="Arial" panose="020B0604020202020204" pitchFamily="34" charset="0"/>
              <a:buChar char="•"/>
            </a:pPr>
            <a:r>
              <a:rPr lang="en-US" sz="1300" dirty="0" smtClean="0">
                <a:sym typeface="Wingdings" panose="05000000000000000000" pitchFamily="2" charset="2"/>
              </a:rPr>
              <a:t>Ex: crime attractors</a:t>
            </a:r>
          </a:p>
          <a:p>
            <a:pPr marL="742950" lvl="1" indent="-285750">
              <a:buFont typeface="Arial" panose="020B0604020202020204" pitchFamily="34" charset="0"/>
              <a:buChar char="•"/>
            </a:pPr>
            <a:r>
              <a:rPr lang="en-US" sz="1300" dirty="0" smtClean="0">
                <a:sym typeface="Wingdings" panose="05000000000000000000" pitchFamily="2" charset="2"/>
              </a:rPr>
              <a:t>Colocation rule exploration processes</a:t>
            </a:r>
          </a:p>
          <a:p>
            <a:pPr marL="742950" lvl="1"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supervised classification and Regression Models</a:t>
            </a:r>
          </a:p>
          <a:p>
            <a:pPr marL="285750" indent="-285750">
              <a:buFont typeface="Arial" panose="020B0604020202020204" pitchFamily="34" charset="0"/>
              <a:buChar char="•"/>
            </a:pPr>
            <a:r>
              <a:rPr lang="en-US" sz="1300" dirty="0" smtClean="0">
                <a:sym typeface="Wingdings" panose="05000000000000000000" pitchFamily="2" charset="2"/>
              </a:rPr>
              <a:t>Several interesting regression models  can be used for outlier detection  analyze the residuals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Clustering</a:t>
            </a:r>
          </a:p>
          <a:p>
            <a:pPr marL="285750" indent="-285750">
              <a:buFont typeface="Arial" panose="020B0604020202020204" pitchFamily="34" charset="0"/>
              <a:buChar char="•"/>
            </a:pPr>
            <a:r>
              <a:rPr lang="en-US" sz="1300" dirty="0" smtClean="0">
                <a:sym typeface="Wingdings" panose="05000000000000000000" pitchFamily="2" charset="2"/>
              </a:rPr>
              <a:t>Same thing, could be used for outlier detection, ex: Crime hotspots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Hotspot analysis  same, ex: </a:t>
            </a:r>
            <a:r>
              <a:rPr lang="en-US" sz="1300" b="1" dirty="0" err="1" smtClean="0">
                <a:sym typeface="Wingdings" panose="05000000000000000000" pitchFamily="2" charset="2"/>
              </a:rPr>
              <a:t>CrimeStat</a:t>
            </a:r>
            <a:endParaRPr lang="en-US" sz="1300" b="1"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STAC: Spatio-temporal analysis of Crime  Levine 10 [96] </a:t>
            </a:r>
            <a:r>
              <a:rPr lang="en-US" sz="1300" dirty="0" err="1" smtClean="0">
                <a:sym typeface="Wingdings" panose="05000000000000000000" pitchFamily="2" charset="2"/>
              </a:rPr>
              <a:t>CrimeStat</a:t>
            </a:r>
            <a:r>
              <a:rPr lang="en-US" sz="1300" dirty="0" smtClean="0">
                <a:sym typeface="Wingdings" panose="05000000000000000000" pitchFamily="2" charset="2"/>
              </a:rPr>
              <a:t> paper</a:t>
            </a:r>
          </a:p>
          <a:p>
            <a:pPr marL="285750" indent="-285750">
              <a:buFont typeface="Arial" panose="020B0604020202020204" pitchFamily="34" charset="0"/>
              <a:buChar char="•"/>
            </a:pPr>
            <a:r>
              <a:rPr lang="en-US" sz="1300" dirty="0" smtClean="0">
                <a:sym typeface="Wingdings" panose="05000000000000000000" pitchFamily="2" charset="2"/>
              </a:rPr>
              <a:t>Neill Bayesian paper 06, </a:t>
            </a:r>
            <a:r>
              <a:rPr lang="en-US" sz="1300" dirty="0" err="1" smtClean="0">
                <a:sym typeface="Wingdings" panose="05000000000000000000" pitchFamily="2" charset="2"/>
              </a:rPr>
              <a:t>Kulldorff</a:t>
            </a:r>
            <a:r>
              <a:rPr lang="en-US" sz="1300" dirty="0" smtClean="0">
                <a:sym typeface="Wingdings" panose="05000000000000000000" pitchFamily="2" charset="2"/>
              </a:rPr>
              <a:t> 97, </a:t>
            </a:r>
            <a:r>
              <a:rPr lang="en-US" sz="1300" dirty="0" err="1" smtClean="0">
                <a:sym typeface="Wingdings" panose="05000000000000000000" pitchFamily="2" charset="2"/>
              </a:rPr>
              <a:t>Kulldorff</a:t>
            </a:r>
            <a:r>
              <a:rPr lang="en-US" sz="1300" dirty="0" smtClean="0">
                <a:sym typeface="Wingdings" panose="05000000000000000000" pitchFamily="2" charset="2"/>
              </a:rPr>
              <a:t> 98, Neill 05</a:t>
            </a:r>
            <a:endParaRPr lang="en-US" sz="1300" dirty="0">
              <a:sym typeface="Wingdings" panose="05000000000000000000" pitchFamily="2" charset="2"/>
            </a:endParaRPr>
          </a:p>
        </p:txBody>
      </p:sp>
    </p:spTree>
    <p:extLst>
      <p:ext uri="{BB962C8B-B14F-4D97-AF65-F5344CB8AC3E}">
        <p14:creationId xmlns:p14="http://schemas.microsoft.com/office/powerpoint/2010/main" val="254868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- 2</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228526"/>
            <a:ext cx="11086432" cy="292388"/>
          </a:xfrm>
          <a:prstGeom prst="rect">
            <a:avLst/>
          </a:prstGeom>
          <a:noFill/>
        </p:spPr>
        <p:txBody>
          <a:bodyPr wrap="square" rtlCol="0">
            <a:spAutoFit/>
          </a:bodyPr>
          <a:lstStyle/>
          <a:p>
            <a:r>
              <a:rPr lang="en-US" sz="1300" b="1" dirty="0" smtClean="0"/>
              <a:t>Spatial analysis tools</a:t>
            </a:r>
            <a:endParaRPr lang="en-US" sz="1300" dirty="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1279004" y="1520914"/>
            <a:ext cx="9247626" cy="2642250"/>
          </a:xfrm>
          <a:prstGeom prst="rect">
            <a:avLst/>
          </a:prstGeom>
        </p:spPr>
      </p:pic>
      <p:sp>
        <p:nvSpPr>
          <p:cNvPr id="3" name="TextBox 2"/>
          <p:cNvSpPr txBox="1"/>
          <p:nvPr/>
        </p:nvSpPr>
        <p:spPr>
          <a:xfrm>
            <a:off x="605307" y="4201801"/>
            <a:ext cx="11204620" cy="523220"/>
          </a:xfrm>
          <a:prstGeom prst="rect">
            <a:avLst/>
          </a:prstGeom>
          <a:noFill/>
        </p:spPr>
        <p:txBody>
          <a:bodyPr wrap="square" rtlCol="0">
            <a:spAutoFit/>
          </a:bodyPr>
          <a:lstStyle/>
          <a:p>
            <a:r>
              <a:rPr lang="en-US" sz="1400" b="1" dirty="0" smtClean="0"/>
              <a:t>Network patterns</a:t>
            </a:r>
            <a:r>
              <a:rPr lang="en-US" sz="1400" dirty="0" smtClean="0"/>
              <a:t>, ex: map crime activity to subway network</a:t>
            </a:r>
          </a:p>
          <a:p>
            <a:endParaRPr lang="en-US" sz="1400" b="1" dirty="0" smtClean="0"/>
          </a:p>
        </p:txBody>
      </p:sp>
    </p:spTree>
    <p:extLst>
      <p:ext uri="{BB962C8B-B14F-4D97-AF65-F5344CB8AC3E}">
        <p14:creationId xmlns:p14="http://schemas.microsoft.com/office/powerpoint/2010/main" val="275815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3</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44436"/>
            <a:ext cx="11086432" cy="5478423"/>
          </a:xfrm>
          <a:prstGeom prst="rect">
            <a:avLst/>
          </a:prstGeom>
          <a:noFill/>
        </p:spPr>
        <p:txBody>
          <a:bodyPr wrap="square" rtlCol="0">
            <a:spAutoFit/>
          </a:bodyPr>
          <a:lstStyle/>
          <a:p>
            <a:r>
              <a:rPr lang="en-US" sz="1400" b="1" u="sng" dirty="0"/>
              <a:t>Spatiotemporal data mining</a:t>
            </a:r>
          </a:p>
          <a:p>
            <a:endParaRPr lang="en-US" sz="1400" b="1" dirty="0" smtClean="0"/>
          </a:p>
          <a:p>
            <a:r>
              <a:rPr lang="en-US" sz="1400" b="1" dirty="0" smtClean="0"/>
              <a:t>Flow </a:t>
            </a:r>
            <a:r>
              <a:rPr lang="en-US" sz="1400" b="1" dirty="0"/>
              <a:t>anomalies</a:t>
            </a:r>
          </a:p>
          <a:p>
            <a:pPr marL="285750" indent="-285750">
              <a:buFont typeface="Arial" panose="020B0604020202020204" pitchFamily="34" charset="0"/>
              <a:buChar char="•"/>
            </a:pPr>
            <a:r>
              <a:rPr lang="en-US" sz="1400" dirty="0"/>
              <a:t>expensive computation to scan for all time steps</a:t>
            </a:r>
          </a:p>
          <a:p>
            <a:pPr marL="285750" indent="-285750">
              <a:buFont typeface="Arial" panose="020B0604020202020204" pitchFamily="34" charset="0"/>
              <a:buChar char="•"/>
            </a:pPr>
            <a:r>
              <a:rPr lang="en-US" sz="1400" dirty="0"/>
              <a:t>Traditional outlier detection </a:t>
            </a:r>
            <a:r>
              <a:rPr lang="en-US" sz="1400" dirty="0">
                <a:sym typeface="Wingdings" panose="05000000000000000000" pitchFamily="2" charset="2"/>
              </a:rPr>
              <a:t> detect transient FA (= time steps of mismatch of consecutive sensors) but bad at persistent FA (= time window with high proportion of transient FA)</a:t>
            </a:r>
          </a:p>
          <a:p>
            <a:pPr marL="285750" indent="-285750">
              <a:buFont typeface="Arial" panose="020B0604020202020204" pitchFamily="34" charset="0"/>
              <a:buChar char="•"/>
            </a:pPr>
            <a:r>
              <a:rPr lang="en-US" sz="1400" dirty="0">
                <a:sym typeface="Wingdings" panose="05000000000000000000" pitchFamily="2" charset="2"/>
              </a:rPr>
              <a:t>Kang 2008 [120]: Discovering Flow anomalies: A SWEET approach</a:t>
            </a:r>
          </a:p>
          <a:p>
            <a:pPr marL="285750" indent="-285750">
              <a:buFont typeface="Arial" panose="020B0604020202020204" pitchFamily="34" charset="0"/>
              <a:buChar char="•"/>
            </a:pPr>
            <a:r>
              <a:rPr lang="en-US" sz="1400" dirty="0" err="1">
                <a:sym typeface="Wingdings" panose="05000000000000000000" pitchFamily="2" charset="2"/>
              </a:rPr>
              <a:t>Franke</a:t>
            </a:r>
            <a:r>
              <a:rPr lang="en-US" sz="1400" dirty="0">
                <a:sym typeface="Wingdings" panose="05000000000000000000" pitchFamily="2" charset="2"/>
              </a:rPr>
              <a:t> 208 [121]: Detection and exploration of outlier regions in sensor data streams</a:t>
            </a:r>
          </a:p>
          <a:p>
            <a:pPr marL="285750" indent="-285750">
              <a:buFont typeface="Arial" panose="020B0604020202020204" pitchFamily="34" charset="0"/>
              <a:buChar char="•"/>
            </a:pPr>
            <a:r>
              <a:rPr lang="en-US" sz="1400" dirty="0" err="1">
                <a:sym typeface="Wingdings" panose="05000000000000000000" pitchFamily="2" charset="2"/>
              </a:rPr>
              <a:t>Elfeky</a:t>
            </a:r>
            <a:r>
              <a:rPr lang="en-US" sz="1400" dirty="0">
                <a:sym typeface="Wingdings" panose="05000000000000000000" pitchFamily="2" charset="2"/>
              </a:rPr>
              <a:t> 2006 [122]: Stagger: Periodicity mining of data streams using expanding sliding </a:t>
            </a:r>
            <a:r>
              <a:rPr lang="en-US" sz="1400" dirty="0" smtClean="0">
                <a:sym typeface="Wingdings" panose="05000000000000000000" pitchFamily="2" charset="2"/>
              </a:rPr>
              <a:t>windows</a:t>
            </a:r>
          </a:p>
          <a:p>
            <a:pPr marL="285750" indent="-285750">
              <a:buFont typeface="Arial" panose="020B0604020202020204" pitchFamily="34" charset="0"/>
              <a:buChar char="•"/>
            </a:pPr>
            <a:r>
              <a:rPr lang="en-US" sz="1400" dirty="0" smtClean="0">
                <a:sym typeface="Wingdings" panose="05000000000000000000" pitchFamily="2" charset="2"/>
              </a:rPr>
              <a:t>In transportation networks  detect accidents</a:t>
            </a:r>
          </a:p>
          <a:p>
            <a:pPr marL="742950" lvl="1" indent="-285750">
              <a:buFont typeface="Arial" panose="020B0604020202020204" pitchFamily="34" charset="0"/>
              <a:buChar char="•"/>
            </a:pPr>
            <a:r>
              <a:rPr lang="en-US" sz="1400" dirty="0" err="1"/>
              <a:t>Dey</a:t>
            </a:r>
            <a:r>
              <a:rPr lang="en-US" sz="1400" dirty="0"/>
              <a:t> 2009 [123]: Temporal </a:t>
            </a:r>
            <a:r>
              <a:rPr lang="en-US" sz="1400" dirty="0" smtClean="0"/>
              <a:t>Neighborhood Discovery </a:t>
            </a:r>
            <a:r>
              <a:rPr lang="en-US" sz="1400" dirty="0"/>
              <a:t>Using Markov </a:t>
            </a:r>
            <a:r>
              <a:rPr lang="en-US" sz="1400" dirty="0" smtClean="0"/>
              <a:t>Models</a:t>
            </a:r>
          </a:p>
          <a:p>
            <a:pPr marL="742950" lvl="1" indent="-285750">
              <a:buFont typeface="Arial" panose="020B0604020202020204" pitchFamily="34" charset="0"/>
              <a:buChar char="•"/>
            </a:pPr>
            <a:r>
              <a:rPr lang="en-US" sz="1400" dirty="0" err="1"/>
              <a:t>Janeja</a:t>
            </a:r>
            <a:r>
              <a:rPr lang="en-US" sz="1400" dirty="0"/>
              <a:t> 2010 [124]: </a:t>
            </a:r>
            <a:r>
              <a:rPr lang="en-US" sz="1400" dirty="0" smtClean="0"/>
              <a:t>Spatial neighborhood </a:t>
            </a:r>
            <a:r>
              <a:rPr lang="en-US" sz="1400" dirty="0"/>
              <a:t>based anomaly detection in </a:t>
            </a:r>
            <a:r>
              <a:rPr lang="en-US" sz="1400" dirty="0" smtClean="0"/>
              <a:t>sensor datasets</a:t>
            </a:r>
          </a:p>
          <a:p>
            <a:pPr marL="742950" lvl="1" indent="-285750">
              <a:buFont typeface="Arial" panose="020B0604020202020204" pitchFamily="34" charset="0"/>
              <a:buChar char="•"/>
            </a:pPr>
            <a:r>
              <a:rPr lang="en-US" sz="1400" dirty="0"/>
              <a:t>Shi L., </a:t>
            </a:r>
            <a:r>
              <a:rPr lang="en-US" sz="1400" dirty="0" err="1"/>
              <a:t>Janeja</a:t>
            </a:r>
            <a:r>
              <a:rPr lang="en-US" sz="1400" dirty="0"/>
              <a:t> 2009 [125]: Anomalous window </a:t>
            </a:r>
            <a:r>
              <a:rPr lang="en-US" sz="1400" dirty="0" smtClean="0"/>
              <a:t>discovery through </a:t>
            </a:r>
            <a:r>
              <a:rPr lang="en-US" sz="1400" dirty="0"/>
              <a:t>scan statistics for linear intersecting </a:t>
            </a:r>
            <a:r>
              <a:rPr lang="en-US" sz="1400" dirty="0" smtClean="0"/>
              <a:t>paths (</a:t>
            </a:r>
            <a:r>
              <a:rPr lang="en-US" sz="1400" dirty="0" err="1" smtClean="0"/>
              <a:t>sslip</a:t>
            </a:r>
            <a:r>
              <a:rPr lang="en-US" sz="1400" dirty="0" smtClean="0"/>
              <a:t>)</a:t>
            </a:r>
          </a:p>
          <a:p>
            <a:pPr marL="742950" lvl="1" indent="-285750">
              <a:buFont typeface="Arial" panose="020B0604020202020204" pitchFamily="34" charset="0"/>
              <a:buChar char="•"/>
            </a:pPr>
            <a:endParaRPr lang="en-US" sz="1400" dirty="0"/>
          </a:p>
          <a:p>
            <a:r>
              <a:rPr lang="en-US" sz="1400" b="1" dirty="0" err="1" smtClean="0"/>
              <a:t>Teleconnected</a:t>
            </a:r>
            <a:r>
              <a:rPr lang="en-US" sz="1400" b="1" dirty="0" smtClean="0"/>
              <a:t> flow anomalies </a:t>
            </a:r>
            <a:r>
              <a:rPr lang="en-US" sz="1400" b="1" dirty="0" smtClean="0">
                <a:sym typeface="Wingdings" panose="05000000000000000000" pitchFamily="2" charset="2"/>
              </a:rPr>
              <a:t> OUT</a:t>
            </a:r>
            <a:endParaRPr lang="en-US" sz="1400" dirty="0" smtClean="0"/>
          </a:p>
          <a:p>
            <a:pPr marL="285750" indent="-285750">
              <a:buFont typeface="Arial" panose="020B0604020202020204" pitchFamily="34" charset="0"/>
              <a:buChar char="•"/>
            </a:pPr>
            <a:r>
              <a:rPr lang="en-US" sz="1400" dirty="0" err="1" smtClean="0"/>
              <a:t>Teleconnection</a:t>
            </a:r>
            <a:r>
              <a:rPr lang="en-US" sz="1400" dirty="0" smtClean="0"/>
              <a:t>: strong interaction between paired events that are spatially distant from each other </a:t>
            </a:r>
          </a:p>
          <a:p>
            <a:pPr marL="285750" indent="-285750">
              <a:buFont typeface="Arial" panose="020B0604020202020204" pitchFamily="34" charset="0"/>
              <a:buChar char="•"/>
            </a:pPr>
            <a:r>
              <a:rPr lang="en-US" sz="1400" dirty="0" smtClean="0"/>
              <a:t>Kang </a:t>
            </a:r>
            <a:r>
              <a:rPr lang="en-US" sz="1400" dirty="0"/>
              <a:t>2009 [126]: Discovering </a:t>
            </a:r>
            <a:r>
              <a:rPr lang="en-US" sz="1400" dirty="0" err="1"/>
              <a:t>Teleconnected</a:t>
            </a:r>
            <a:r>
              <a:rPr lang="en-US" sz="1400" dirty="0"/>
              <a:t> Flow Anomalies: A </a:t>
            </a:r>
            <a:r>
              <a:rPr lang="en-US" sz="1400" dirty="0" smtClean="0"/>
              <a:t>Relationship Analysis </a:t>
            </a:r>
            <a:r>
              <a:rPr lang="en-US" sz="1400" dirty="0"/>
              <a:t>of spatio-temporal Dynamic (</a:t>
            </a:r>
            <a:r>
              <a:rPr lang="en-US" sz="1400" dirty="0" smtClean="0"/>
              <a:t>RAD) neighborhoods</a:t>
            </a:r>
          </a:p>
          <a:p>
            <a:endParaRPr lang="en-US" sz="1400" dirty="0" smtClean="0"/>
          </a:p>
          <a:p>
            <a:r>
              <a:rPr lang="en-US" sz="1400" b="1" dirty="0" smtClean="0"/>
              <a:t>Mixed-drove co-occurrence patterns – MDCOP </a:t>
            </a:r>
            <a:r>
              <a:rPr lang="en-US" sz="1400" b="1" dirty="0" smtClean="0">
                <a:sym typeface="Wingdings" panose="05000000000000000000" pitchFamily="2" charset="2"/>
              </a:rPr>
              <a:t> OUT </a:t>
            </a:r>
            <a:r>
              <a:rPr lang="en-US" sz="1400" b="1" i="1" dirty="0" smtClean="0">
                <a:sym typeface="Wingdings" panose="05000000000000000000" pitchFamily="2" charset="2"/>
              </a:rPr>
              <a:t>Forward Fernando, MAYBE INTERESTING FOR LATER</a:t>
            </a:r>
            <a:endParaRPr lang="en-US" sz="1400" dirty="0" smtClean="0"/>
          </a:p>
          <a:p>
            <a:pPr marL="285750" indent="-285750">
              <a:buFont typeface="Arial" panose="020B0604020202020204" pitchFamily="34" charset="0"/>
              <a:buChar char="•"/>
            </a:pPr>
            <a:r>
              <a:rPr lang="en-US" sz="1400" dirty="0" smtClean="0"/>
              <a:t>Subsets of two or more different object-types whose instances are often located in spatial and temporal proximity</a:t>
            </a:r>
          </a:p>
          <a:p>
            <a:pPr marL="285750" indent="-285750">
              <a:buFont typeface="Arial" panose="020B0604020202020204" pitchFamily="34" charset="0"/>
              <a:buChar char="•"/>
            </a:pPr>
            <a:endParaRPr lang="en-US" sz="1400" dirty="0"/>
          </a:p>
          <a:p>
            <a:r>
              <a:rPr lang="en-US" sz="1400" b="1" dirty="0" smtClean="0"/>
              <a:t>Cascading ST patterns </a:t>
            </a:r>
            <a:r>
              <a:rPr lang="en-US" sz="1400" b="1" dirty="0" smtClean="0">
                <a:sym typeface="Wingdings" panose="05000000000000000000" pitchFamily="2" charset="2"/>
              </a:rPr>
              <a:t> // Causality</a:t>
            </a:r>
            <a:endParaRPr lang="en-US" sz="1400" dirty="0"/>
          </a:p>
          <a:p>
            <a:pPr marL="285750" indent="-285750">
              <a:buFont typeface="Arial" panose="020B0604020202020204" pitchFamily="34" charset="0"/>
              <a:buChar char="•"/>
            </a:pPr>
            <a:r>
              <a:rPr lang="en-US" sz="1400" dirty="0" smtClean="0"/>
              <a:t>Partially ordered subsets of event-types whose instances are located together and occur in stages</a:t>
            </a:r>
          </a:p>
          <a:p>
            <a:pPr marL="285750" indent="-285750">
              <a:buFont typeface="Arial" panose="020B0604020202020204" pitchFamily="34" charset="0"/>
              <a:buChar char="•"/>
            </a:pPr>
            <a:endParaRPr lang="en-US" sz="1400" dirty="0"/>
          </a:p>
          <a:p>
            <a:r>
              <a:rPr lang="en-US" sz="1400" b="1" dirty="0" smtClean="0"/>
              <a:t>Remark</a:t>
            </a:r>
            <a:r>
              <a:rPr lang="en-US" sz="1400" dirty="0" smtClean="0"/>
              <a:t>: any ST method is affected by neighborhood method</a:t>
            </a:r>
            <a:endParaRPr lang="en-US" sz="1400" b="1" dirty="0"/>
          </a:p>
        </p:txBody>
      </p:sp>
    </p:spTree>
    <p:extLst>
      <p:ext uri="{BB962C8B-B14F-4D97-AF65-F5344CB8AC3E}">
        <p14:creationId xmlns:p14="http://schemas.microsoft.com/office/powerpoint/2010/main" val="642178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2001 – Detecting graph-based spatial outliers: Algorithms and Applications (A Summary of Results) </a:t>
              </a:r>
              <a:r>
                <a:rPr lang="en-US" sz="2903" b="1" dirty="0" smtClean="0">
                  <a:solidFill>
                    <a:srgbClr val="FFFFFF"/>
                  </a:solidFill>
                  <a:latin typeface="Calibri" panose="020F0502020204030204" pitchFamily="34" charset="0"/>
                  <a:sym typeface="Wingdings" panose="05000000000000000000" pitchFamily="2" charset="2"/>
                </a:rPr>
                <a:t> </a:t>
              </a:r>
              <a:r>
                <a:rPr lang="en-US" sz="2903" b="1" u="sng" dirty="0" smtClean="0">
                  <a:solidFill>
                    <a:srgbClr val="FFFFFF"/>
                  </a:solidFill>
                  <a:latin typeface="Calibri" panose="020F0502020204030204" pitchFamily="34" charset="0"/>
                  <a:sym typeface="Wingdings" panose="05000000000000000000" pitchFamily="2" charset="2"/>
                </a:rPr>
                <a:t>Graph based OUT </a:t>
              </a:r>
              <a:r>
                <a:rPr lang="en-US" sz="2903" b="1" dirty="0" smtClean="0">
                  <a:solidFill>
                    <a:srgbClr val="FFFFFF"/>
                  </a:solidFill>
                  <a:latin typeface="Calibri" panose="020F0502020204030204" pitchFamily="34" charset="0"/>
                  <a:sym typeface="Wingdings" panose="05000000000000000000" pitchFamily="2" charset="2"/>
                </a:rPr>
                <a:t>but traffic data</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202768"/>
            <a:ext cx="10957644" cy="4493538"/>
          </a:xfrm>
          <a:prstGeom prst="rect">
            <a:avLst/>
          </a:prstGeom>
          <a:noFill/>
        </p:spPr>
        <p:txBody>
          <a:bodyPr wrap="square" rtlCol="0">
            <a:spAutoFit/>
          </a:bodyPr>
          <a:lstStyle/>
          <a:p>
            <a:r>
              <a:rPr lang="en-US" sz="1300" b="1" dirty="0" smtClean="0"/>
              <a:t>Overview</a:t>
            </a:r>
          </a:p>
          <a:p>
            <a:pPr marL="285750" indent="-285750">
              <a:buFont typeface="Arial" panose="020B0604020202020204" pitchFamily="34" charset="0"/>
              <a:buChar char="•"/>
            </a:pPr>
            <a:r>
              <a:rPr lang="en-US" sz="1300" dirty="0" smtClean="0"/>
              <a:t>Detect spatial outliers in graph structured datasets </a:t>
            </a:r>
            <a:r>
              <a:rPr lang="en-US" sz="1300" dirty="0" smtClean="0">
                <a:sym typeface="Wingdings" panose="05000000000000000000" pitchFamily="2" charset="2"/>
              </a:rPr>
              <a:t> OUT but keep in mind</a:t>
            </a:r>
          </a:p>
          <a:p>
            <a:pPr marL="285750" indent="-285750">
              <a:buFont typeface="Arial" panose="020B0604020202020204" pitchFamily="34" charset="0"/>
              <a:buChar char="•"/>
            </a:pPr>
            <a:r>
              <a:rPr lang="en-US" sz="1300" dirty="0" smtClean="0">
                <a:sym typeface="Wingdings" panose="05000000000000000000" pitchFamily="2" charset="2"/>
              </a:rPr>
              <a:t>Statistical OD</a:t>
            </a:r>
          </a:p>
          <a:p>
            <a:pPr marL="285750" indent="-285750">
              <a:buFont typeface="Arial" panose="020B0604020202020204" pitchFamily="34" charset="0"/>
              <a:buChar char="•"/>
            </a:pPr>
            <a:r>
              <a:rPr lang="en-US" sz="1300" dirty="0" smtClean="0">
                <a:sym typeface="Wingdings" panose="05000000000000000000" pitchFamily="2" charset="2"/>
              </a:rPr>
              <a:t>General OD framework in space graph data sets + OD algorithm in graph</a:t>
            </a:r>
          </a:p>
          <a:p>
            <a:pPr marL="285750" indent="-285750">
              <a:buFont typeface="Arial" panose="020B0604020202020204" pitchFamily="34" charset="0"/>
              <a:buChar char="•"/>
            </a:pPr>
            <a:r>
              <a:rPr lang="en-US" sz="1300" dirty="0" smtClean="0">
                <a:sym typeface="Wingdings" panose="05000000000000000000" pitchFamily="2" charset="2"/>
              </a:rPr>
              <a:t>Application on traffic dataset</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Categories of OD</a:t>
            </a:r>
          </a:p>
          <a:p>
            <a:pPr marL="285750" indent="-285750">
              <a:buFont typeface="Arial" panose="020B0604020202020204" pitchFamily="34" charset="0"/>
              <a:buChar char="•"/>
            </a:pPr>
            <a:r>
              <a:rPr lang="en-US" sz="1300" dirty="0" smtClean="0">
                <a:sym typeface="Wingdings" panose="05000000000000000000" pitchFamily="2" charset="2"/>
              </a:rPr>
              <a:t>General OD: Set-based outliers  outlier regardless of spatial relationships in data </a:t>
            </a:r>
          </a:p>
          <a:p>
            <a:pPr marL="285750" indent="-285750">
              <a:buFont typeface="Arial" panose="020B0604020202020204" pitchFamily="34" charset="0"/>
              <a:buChar char="•"/>
            </a:pPr>
            <a:r>
              <a:rPr lang="en-US" sz="1300" dirty="0" smtClean="0">
                <a:sym typeface="Wingdings" panose="05000000000000000000" pitchFamily="2" charset="2"/>
              </a:rPr>
              <a:t>Spatial OD  outlier different in attribute value from spatial neighbors</a:t>
            </a:r>
            <a:endParaRPr lang="en-US" sz="1300" dirty="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Multi-dimensional space-based outliers: uses Euclidian distance to compute neighborhoods</a:t>
            </a:r>
          </a:p>
          <a:p>
            <a:pPr marL="742950" lvl="1" indent="-285750">
              <a:buFont typeface="Arial" panose="020B0604020202020204" pitchFamily="34" charset="0"/>
              <a:buChar char="•"/>
            </a:pPr>
            <a:r>
              <a:rPr lang="en-US" sz="1300" dirty="0" smtClean="0">
                <a:sym typeface="Wingdings" panose="05000000000000000000" pitchFamily="2" charset="2"/>
              </a:rPr>
              <a:t>Graph-based outliers: uses graph connectivity to compute neighborhoods  more advanced</a:t>
            </a:r>
          </a:p>
          <a:p>
            <a:pPr marL="742950" lvl="1"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Application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Freeway</a:t>
            </a:r>
          </a:p>
          <a:p>
            <a:pPr marL="285750" indent="-285750">
              <a:buFont typeface="Arial" panose="020B0604020202020204" pitchFamily="34" charset="0"/>
              <a:buChar char="•"/>
            </a:pPr>
            <a:r>
              <a:rPr lang="en-US" sz="1300" dirty="0" smtClean="0"/>
              <a:t>900 stations, ~ 2000 sensors</a:t>
            </a:r>
          </a:p>
          <a:p>
            <a:pPr marL="285750" indent="-285750">
              <a:buFont typeface="Arial" panose="020B0604020202020204" pitchFamily="34" charset="0"/>
              <a:buChar char="•"/>
            </a:pPr>
            <a:r>
              <a:rPr lang="en-US" sz="1300" dirty="0" smtClean="0"/>
              <a:t>Form of outlier</a:t>
            </a:r>
          </a:p>
          <a:p>
            <a:pPr marL="857250" lvl="1" indent="-400050">
              <a:buFont typeface="+mj-lt"/>
              <a:buAutoNum type="romanLcPeriod"/>
            </a:pPr>
            <a:r>
              <a:rPr lang="en-US" sz="1300" dirty="0" smtClean="0"/>
              <a:t>Station</a:t>
            </a:r>
          </a:p>
          <a:p>
            <a:pPr marL="857250" lvl="1" indent="-400050">
              <a:buFont typeface="+mj-lt"/>
              <a:buAutoNum type="romanLcPeriod"/>
            </a:pPr>
            <a:r>
              <a:rPr lang="en-US" sz="1300" dirty="0" smtClean="0"/>
              <a:t>Several stations on the same route</a:t>
            </a:r>
          </a:p>
          <a:p>
            <a:pPr marL="400050" indent="-400050">
              <a:buFont typeface="Arial" panose="020B0604020202020204" pitchFamily="34" charset="0"/>
              <a:buChar char="•"/>
            </a:pPr>
            <a:r>
              <a:rPr lang="en-US" sz="1300" b="1" i="1" dirty="0" smtClean="0"/>
              <a:t>No comparison of graph-based and </a:t>
            </a:r>
            <a:r>
              <a:rPr lang="en-US" sz="1300" b="1" i="1" dirty="0" err="1" smtClean="0"/>
              <a:t>mutli</a:t>
            </a:r>
            <a:r>
              <a:rPr lang="en-US" sz="1300" b="1" i="1" dirty="0" smtClean="0"/>
              <a:t>-dimensional space-based OD </a:t>
            </a:r>
            <a:r>
              <a:rPr lang="en-US" sz="1300" dirty="0" smtClean="0">
                <a:sym typeface="Wingdings" panose="05000000000000000000" pitchFamily="2" charset="2"/>
              </a:rPr>
              <a:t> </a:t>
            </a:r>
            <a:r>
              <a:rPr lang="en-US" sz="1300" b="1" i="1" dirty="0" smtClean="0">
                <a:sym typeface="Wingdings" panose="05000000000000000000" pitchFamily="2" charset="2"/>
              </a:rPr>
              <a:t>would be interesting</a:t>
            </a:r>
            <a:endParaRPr lang="en-US" sz="1300" dirty="0" smtClean="0">
              <a:sym typeface="Wingdings" panose="05000000000000000000" pitchFamily="2" charset="2"/>
            </a:endParaRPr>
          </a:p>
          <a:p>
            <a:pPr marL="400050" indent="-4000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References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Too general for the scope, nothing applied</a:t>
            </a:r>
            <a:endParaRPr lang="en-US" sz="1300" dirty="0" smtClean="0"/>
          </a:p>
        </p:txBody>
      </p:sp>
      <p:sp>
        <p:nvSpPr>
          <p:cNvPr id="2" name="Rectangle 1"/>
          <p:cNvSpPr/>
          <p:nvPr/>
        </p:nvSpPr>
        <p:spPr>
          <a:xfrm>
            <a:off x="8358389" y="2253803"/>
            <a:ext cx="3219718"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Scope: Multi-dim space outliers </a:t>
            </a:r>
            <a:r>
              <a:rPr lang="en-US" b="1" dirty="0" smtClean="0">
                <a:sym typeface="Wingdings" panose="05000000000000000000" pitchFamily="2" charset="2"/>
              </a:rPr>
              <a:t> No graph</a:t>
            </a:r>
            <a:endParaRPr lang="en-US" b="1" dirty="0"/>
          </a:p>
        </p:txBody>
      </p:sp>
      <p:sp>
        <p:nvSpPr>
          <p:cNvPr id="8" name="Rectangle 7"/>
          <p:cNvSpPr/>
          <p:nvPr/>
        </p:nvSpPr>
        <p:spPr>
          <a:xfrm>
            <a:off x="8358389" y="3304838"/>
            <a:ext cx="3219718"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Equivalent scope could be done with space graph outliers</a:t>
            </a:r>
            <a:endParaRPr lang="en-US" b="1" dirty="0"/>
          </a:p>
        </p:txBody>
      </p:sp>
    </p:spTree>
    <p:extLst>
      <p:ext uri="{BB962C8B-B14F-4D97-AF65-F5344CB8AC3E}">
        <p14:creationId xmlns:p14="http://schemas.microsoft.com/office/powerpoint/2010/main" val="20213135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2007 – Spatiotemporal Data Mining: Recent Advances </a:t>
              </a:r>
            </a:p>
            <a:p>
              <a:r>
                <a:rPr lang="en-US" sz="2903" b="1" dirty="0" smtClean="0">
                  <a:solidFill>
                    <a:srgbClr val="FFFFFF"/>
                  </a:solidFill>
                  <a:latin typeface="Calibri" panose="020F0502020204030204" pitchFamily="34" charset="0"/>
                  <a:sym typeface="Wingdings" panose="05000000000000000000" pitchFamily="2" charset="2"/>
                </a:rPr>
                <a:t> Similar and less complete for scope than </a:t>
              </a:r>
              <a:r>
                <a:rPr lang="en-US" sz="2903" b="1" dirty="0" err="1" smtClean="0">
                  <a:solidFill>
                    <a:srgbClr val="FFFFFF"/>
                  </a:solidFill>
                  <a:latin typeface="Calibri" panose="020F0502020204030204" pitchFamily="34" charset="0"/>
                  <a:sym typeface="Wingdings" panose="05000000000000000000" pitchFamily="2" charset="2"/>
                </a:rPr>
                <a:t>Shekhar</a:t>
              </a:r>
              <a:r>
                <a:rPr lang="en-US" sz="2903" b="1" dirty="0" smtClean="0">
                  <a:solidFill>
                    <a:srgbClr val="FFFFFF"/>
                  </a:solidFill>
                  <a:latin typeface="Calibri" panose="020F0502020204030204" pitchFamily="34" charset="0"/>
                  <a:sym typeface="Wingdings" panose="05000000000000000000" pitchFamily="2" charset="2"/>
                </a:rPr>
                <a:t> 2011  OUT</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189889"/>
            <a:ext cx="11086432" cy="3093154"/>
          </a:xfrm>
          <a:prstGeom prst="rect">
            <a:avLst/>
          </a:prstGeom>
          <a:noFill/>
        </p:spPr>
        <p:txBody>
          <a:bodyPr wrap="square" rtlCol="0">
            <a:spAutoFit/>
          </a:bodyPr>
          <a:lstStyle/>
          <a:p>
            <a:r>
              <a:rPr lang="en-US" sz="1300" b="1" dirty="0" smtClean="0"/>
              <a:t>Overview</a:t>
            </a:r>
          </a:p>
          <a:p>
            <a:endParaRPr lang="en-US" sz="1300" b="1" dirty="0" smtClean="0"/>
          </a:p>
          <a:p>
            <a:r>
              <a:rPr lang="en-US" sz="1300" b="1" dirty="0" smtClean="0"/>
              <a:t>Classification and Prediction</a:t>
            </a:r>
            <a:endParaRPr lang="en-US" sz="1300" dirty="0" smtClean="0"/>
          </a:p>
          <a:p>
            <a:pPr marL="285750" indent="-285750">
              <a:buFont typeface="Arial" panose="020B0604020202020204" pitchFamily="34" charset="0"/>
              <a:buChar char="•"/>
            </a:pPr>
            <a:r>
              <a:rPr lang="en-US" sz="1300" dirty="0" smtClean="0"/>
              <a:t>Models presented: spatial autoregressive model and Markov Random Fields</a:t>
            </a:r>
          </a:p>
          <a:p>
            <a:pPr marL="285750" indent="-285750">
              <a:buFont typeface="Arial" panose="020B0604020202020204" pitchFamily="34" charset="0"/>
              <a:buChar char="•"/>
            </a:pPr>
            <a:r>
              <a:rPr lang="en-US" sz="1300" dirty="0" smtClean="0"/>
              <a:t>Classifiers presented: Maximum Likelihood classifier - </a:t>
            </a:r>
            <a:r>
              <a:rPr lang="en-US" sz="1300" i="1" dirty="0" smtClean="0"/>
              <a:t>used by </a:t>
            </a:r>
            <a:r>
              <a:rPr lang="en-US" sz="1300" i="1" dirty="0" err="1" smtClean="0"/>
              <a:t>Kulldorff</a:t>
            </a:r>
            <a:r>
              <a:rPr lang="en-US" sz="1300" i="1" dirty="0" smtClean="0"/>
              <a:t>-Neill</a:t>
            </a:r>
            <a:r>
              <a:rPr lang="en-US" sz="1300" dirty="0" smtClean="0"/>
              <a:t> – MRF Bayesian classifier</a:t>
            </a:r>
            <a:endParaRPr lang="en-US" sz="1300" i="1" dirty="0"/>
          </a:p>
          <a:p>
            <a:endParaRPr lang="en-US" sz="1300" b="1" dirty="0" smtClean="0"/>
          </a:p>
          <a:p>
            <a:r>
              <a:rPr lang="en-US" sz="1300" b="1" dirty="0" smtClean="0"/>
              <a:t>Space OD</a:t>
            </a:r>
          </a:p>
          <a:p>
            <a:pPr marL="285750" indent="-285750">
              <a:buFont typeface="Arial" panose="020B0604020202020204" pitchFamily="34" charset="0"/>
              <a:buChar char="•"/>
            </a:pPr>
            <a:r>
              <a:rPr lang="en-US" sz="1300" dirty="0" smtClean="0"/>
              <a:t>Same and less complete than </a:t>
            </a:r>
            <a:r>
              <a:rPr lang="en-US" sz="1300" dirty="0" err="1" smtClean="0"/>
              <a:t>Shekar</a:t>
            </a:r>
            <a:r>
              <a:rPr lang="en-US" sz="1300" dirty="0" smtClean="0"/>
              <a:t> 2011</a:t>
            </a:r>
            <a:endParaRPr lang="en-US" sz="1300" dirty="0"/>
          </a:p>
          <a:p>
            <a:endParaRPr lang="en-US" sz="1300" b="1" dirty="0"/>
          </a:p>
          <a:p>
            <a:r>
              <a:rPr lang="en-US" sz="1300" b="1" dirty="0" smtClean="0"/>
              <a:t>References</a:t>
            </a:r>
          </a:p>
          <a:p>
            <a:pPr marL="285750" indent="-285750">
              <a:buFont typeface="Arial" panose="020B0604020202020204" pitchFamily="34" charset="0"/>
              <a:buChar char="•"/>
            </a:pPr>
            <a:r>
              <a:rPr lang="en-US" sz="1300" dirty="0" smtClean="0"/>
              <a:t>Roddick 99 [37]: A Bibliography of Temporal, Spatial and Spatio-Temporal Data Mining Research </a:t>
            </a:r>
            <a:r>
              <a:rPr lang="en-US" sz="1300" dirty="0" smtClean="0">
                <a:sym typeface="Wingdings" panose="05000000000000000000" pitchFamily="2" charset="2"/>
              </a:rPr>
              <a:t> old but may check</a:t>
            </a:r>
          </a:p>
          <a:p>
            <a:pPr marL="285750" indent="-285750">
              <a:buFont typeface="Arial" panose="020B0604020202020204" pitchFamily="34" charset="0"/>
              <a:buChar char="•"/>
            </a:pPr>
            <a:r>
              <a:rPr lang="en-US" sz="1300" dirty="0" err="1" smtClean="0">
                <a:sym typeface="Wingdings" panose="05000000000000000000" pitchFamily="2" charset="2"/>
              </a:rPr>
              <a:t>Stolorz</a:t>
            </a:r>
            <a:r>
              <a:rPr lang="en-US" sz="1300" dirty="0" smtClean="0">
                <a:sym typeface="Wingdings" panose="05000000000000000000" pitchFamily="2" charset="2"/>
              </a:rPr>
              <a:t> 95 [47]: Fast STDM of Large Geophysical Datasets  quick check if scope</a:t>
            </a:r>
          </a:p>
          <a:p>
            <a:pPr marL="285750" indent="-285750">
              <a:buFont typeface="Arial" panose="020B0604020202020204" pitchFamily="34" charset="0"/>
              <a:buChar char="•"/>
            </a:pPr>
            <a:r>
              <a:rPr lang="en-US" sz="1300" dirty="0" err="1" smtClean="0">
                <a:sym typeface="Wingdings" panose="05000000000000000000" pitchFamily="2" charset="2"/>
              </a:rPr>
              <a:t>Shekhar</a:t>
            </a:r>
            <a:r>
              <a:rPr lang="en-US" sz="1300" dirty="0" smtClean="0">
                <a:sym typeface="Wingdings" panose="05000000000000000000" pitchFamily="2" charset="2"/>
              </a:rPr>
              <a:t> &amp; Chawla 02 [39]: Spatial Databases – A Tour  quick check if scope</a:t>
            </a:r>
          </a:p>
          <a:p>
            <a:pPr marL="285750" indent="-285750">
              <a:buFont typeface="Arial" panose="020B0604020202020204" pitchFamily="34" charset="0"/>
              <a:buChar char="•"/>
            </a:pPr>
            <a:r>
              <a:rPr lang="en-US" sz="1300" dirty="0" smtClean="0">
                <a:sym typeface="Wingdings" panose="05000000000000000000" pitchFamily="2" charset="2"/>
              </a:rPr>
              <a:t>Spatial statistics: </a:t>
            </a:r>
            <a:r>
              <a:rPr lang="en-US" sz="1300" b="1" i="1" dirty="0" smtClean="0">
                <a:sym typeface="Wingdings" panose="05000000000000000000" pitchFamily="2" charset="2"/>
              </a:rPr>
              <a:t>Lattice statistics on grid data</a:t>
            </a:r>
            <a:r>
              <a:rPr lang="en-US" sz="1300" dirty="0" smtClean="0">
                <a:sym typeface="Wingdings" panose="05000000000000000000" pitchFamily="2" charset="2"/>
              </a:rPr>
              <a:t>, </a:t>
            </a:r>
            <a:r>
              <a:rPr lang="en-US" sz="1300" dirty="0" err="1" smtClean="0">
                <a:sym typeface="Wingdings" panose="05000000000000000000" pitchFamily="2" charset="2"/>
              </a:rPr>
              <a:t>Geostatistics</a:t>
            </a:r>
            <a:r>
              <a:rPr lang="en-US" sz="1300" dirty="0" smtClean="0">
                <a:sym typeface="Wingdings" panose="05000000000000000000" pitchFamily="2" charset="2"/>
              </a:rPr>
              <a:t>, Ripley’s K function, Moran’s I  </a:t>
            </a:r>
            <a:r>
              <a:rPr lang="en-US" sz="1300" b="1" i="1" dirty="0" smtClean="0">
                <a:sym typeface="Wingdings" panose="05000000000000000000" pitchFamily="2" charset="2"/>
              </a:rPr>
              <a:t>P2 concept of spatial statistics</a:t>
            </a:r>
            <a:endParaRPr lang="en-US" sz="1300" b="1" i="1" dirty="0" smtClean="0"/>
          </a:p>
          <a:p>
            <a:pPr marL="342900" indent="-342900">
              <a:buFont typeface="Arial" panose="020B0604020202020204" pitchFamily="34" charset="0"/>
              <a:buChar char="•"/>
            </a:pPr>
            <a:endParaRPr lang="en-US" sz="1300" dirty="0">
              <a:sym typeface="Wingdings" panose="05000000000000000000" pitchFamily="2" charset="2"/>
            </a:endParaRPr>
          </a:p>
        </p:txBody>
      </p:sp>
    </p:spTree>
    <p:extLst>
      <p:ext uri="{BB962C8B-B14F-4D97-AF65-F5344CB8AC3E}">
        <p14:creationId xmlns:p14="http://schemas.microsoft.com/office/powerpoint/2010/main" val="2752084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1675" y="1109306"/>
            <a:ext cx="11550071" cy="5693866"/>
          </a:xfrm>
          <a:prstGeom prst="rect">
            <a:avLst/>
          </a:prstGeom>
          <a:noFill/>
        </p:spPr>
        <p:txBody>
          <a:bodyPr wrap="square" rtlCol="0">
            <a:spAutoFit/>
          </a:bodyPr>
          <a:lstStyle/>
          <a:p>
            <a:r>
              <a:rPr lang="en-US" sz="1300" b="1" dirty="0" smtClean="0"/>
              <a:t>Overview</a:t>
            </a:r>
          </a:p>
          <a:p>
            <a:pPr marL="285750" indent="-285750">
              <a:buFont typeface="Arial" panose="020B0604020202020204" pitchFamily="34" charset="0"/>
              <a:buChar char="•"/>
            </a:pPr>
            <a:r>
              <a:rPr lang="en-US" sz="1300" dirty="0" smtClean="0"/>
              <a:t>Model road traffic: time-dependent flow on region/grid data</a:t>
            </a:r>
          </a:p>
          <a:p>
            <a:pPr marL="800100" lvl="1" indent="-342900">
              <a:buAutoNum type="alphaLcPeriod" startAt="15"/>
            </a:pPr>
            <a:r>
              <a:rPr lang="en-US" sz="1300" dirty="0"/>
              <a:t> </a:t>
            </a:r>
            <a:r>
              <a:rPr lang="en-US" sz="1300" dirty="0" smtClean="0"/>
              <a:t> Preprocessing of the data </a:t>
            </a:r>
            <a:r>
              <a:rPr lang="en-US" sz="1300" dirty="0" smtClean="0">
                <a:sym typeface="Wingdings" panose="05000000000000000000" pitchFamily="2" charset="2"/>
              </a:rPr>
              <a:t> link matrix?</a:t>
            </a:r>
            <a:endParaRPr lang="en-US" sz="1300" dirty="0" smtClean="0"/>
          </a:p>
          <a:p>
            <a:pPr marL="857250" lvl="1" indent="-400050">
              <a:buFont typeface="+mj-lt"/>
              <a:buAutoNum type="romanLcPeriod"/>
            </a:pPr>
            <a:r>
              <a:rPr lang="en-US" sz="1300" dirty="0" smtClean="0"/>
              <a:t>Mining anomalies in L with PCA </a:t>
            </a:r>
            <a:r>
              <a:rPr lang="en-US" sz="1300" dirty="0" smtClean="0">
                <a:sym typeface="Wingdings" panose="05000000000000000000" pitchFamily="2" charset="2"/>
              </a:rPr>
              <a:t> link anomalies </a:t>
            </a:r>
            <a:r>
              <a:rPr lang="en-US" sz="1300" dirty="0"/>
              <a:t> </a:t>
            </a:r>
            <a:r>
              <a:rPr lang="en-US" sz="1300" b="1" i="1" dirty="0"/>
              <a:t>What category</a:t>
            </a:r>
            <a:r>
              <a:rPr lang="en-US" sz="1300" b="1" i="1" dirty="0" smtClean="0"/>
              <a:t>? Spectral?</a:t>
            </a:r>
            <a:endParaRPr lang="en-US" sz="1300" dirty="0" smtClean="0"/>
          </a:p>
          <a:p>
            <a:pPr marL="857250" lvl="1" indent="-400050">
              <a:buFont typeface="+mj-lt"/>
              <a:buAutoNum type="romanLcPeriod"/>
            </a:pPr>
            <a:r>
              <a:rPr lang="en-US" sz="1300" dirty="0" smtClean="0"/>
              <a:t>Trying to find what caused the anomaly: L1 optimization problem on Ax = b </a:t>
            </a:r>
            <a:r>
              <a:rPr lang="en-US" sz="1300" dirty="0" smtClean="0">
                <a:sym typeface="Wingdings" panose="05000000000000000000" pitchFamily="2" charset="2"/>
              </a:rPr>
              <a:t> give set of candidate routes to explain anomaly  </a:t>
            </a:r>
            <a:r>
              <a:rPr lang="en-US" sz="1300" b="1" i="1" dirty="0" smtClean="0">
                <a:sym typeface="Wingdings" panose="05000000000000000000" pitchFamily="2" charset="2"/>
              </a:rPr>
              <a:t>P2, cause is out of scope</a:t>
            </a:r>
            <a:endParaRPr lang="en-US" sz="1300" dirty="0" smtClean="0"/>
          </a:p>
          <a:p>
            <a:pPr marL="400050" indent="-400050">
              <a:buFont typeface="Arial" panose="020B0604020202020204" pitchFamily="34" charset="0"/>
              <a:buChar char="•"/>
            </a:pPr>
            <a:r>
              <a:rPr lang="en-US" sz="1300" dirty="0" smtClean="0"/>
              <a:t>Experiment on GPS data set: 800M data points </a:t>
            </a:r>
            <a:r>
              <a:rPr lang="en-US" sz="1300" dirty="0" smtClean="0">
                <a:sym typeface="Wingdings" panose="05000000000000000000" pitchFamily="2" charset="2"/>
              </a:rPr>
              <a:t> 15k taxis, 3 months</a:t>
            </a:r>
            <a:endParaRPr lang="en-US" sz="1300" dirty="0">
              <a:sym typeface="Wingdings" panose="05000000000000000000" pitchFamily="2" charset="2"/>
            </a:endParaRPr>
          </a:p>
          <a:p>
            <a:pPr marL="400050" indent="-400050">
              <a:buFont typeface="Arial" panose="020B0604020202020204" pitchFamily="34" charset="0"/>
              <a:buChar char="•"/>
            </a:pPr>
            <a:r>
              <a:rPr lang="en-US" sz="1300" dirty="0" smtClean="0">
                <a:sym typeface="Wingdings" panose="05000000000000000000" pitchFamily="2" charset="2"/>
              </a:rPr>
              <a:t>Output: </a:t>
            </a:r>
            <a:r>
              <a:rPr lang="en-US" sz="1300" dirty="0" err="1" smtClean="0">
                <a:sym typeface="Wingdings" panose="05000000000000000000" pitchFamily="2" charset="2"/>
              </a:rPr>
              <a:t>i</a:t>
            </a:r>
            <a:r>
              <a:rPr lang="en-US" sz="1300" dirty="0" smtClean="0">
                <a:sym typeface="Wingdings" panose="05000000000000000000" pitchFamily="2" charset="2"/>
              </a:rPr>
              <a:t>) region affected by event and time window of event (event duration displayed?) ii) causal routes (out of scope)</a:t>
            </a:r>
            <a:r>
              <a:rPr lang="en-US" sz="1300" b="1" dirty="0" smtClean="0"/>
              <a:t> </a:t>
            </a:r>
          </a:p>
          <a:p>
            <a:pPr marL="857250" lvl="1" indent="-400050">
              <a:buFont typeface="Arial" panose="020B0604020202020204" pitchFamily="34" charset="0"/>
              <a:buChar char="•"/>
            </a:pPr>
            <a:r>
              <a:rPr lang="en-US" sz="1300" b="1" i="1" dirty="0" smtClean="0"/>
              <a:t>What are the drawbacks of looking for cause compared to pure detection // Pang?</a:t>
            </a:r>
          </a:p>
          <a:p>
            <a:pPr marL="857250" lvl="1" indent="-400050">
              <a:buFont typeface="Arial" panose="020B0604020202020204" pitchFamily="34" charset="0"/>
              <a:buChar char="•"/>
            </a:pPr>
            <a:endParaRPr lang="en-US" sz="1300" b="1" i="1" dirty="0" smtClean="0"/>
          </a:p>
          <a:p>
            <a:r>
              <a:rPr lang="en-US" sz="1300" b="1" dirty="0" smtClean="0"/>
              <a:t>Processing </a:t>
            </a:r>
            <a:r>
              <a:rPr lang="en-US" sz="1300" b="1" dirty="0" smtClean="0">
                <a:sym typeface="Wingdings" panose="05000000000000000000" pitchFamily="2" charset="2"/>
              </a:rPr>
              <a:t> GRAPH PROCESSING VERY SPECIFIC TO TRAFFIC but can be adapted</a:t>
            </a:r>
            <a:endParaRPr lang="en-US" sz="1300" b="1" dirty="0" smtClean="0"/>
          </a:p>
          <a:p>
            <a:pPr marL="285750" indent="-285750">
              <a:buFont typeface="Arial" panose="020B0604020202020204" pitchFamily="34" charset="0"/>
              <a:buChar char="•"/>
            </a:pPr>
            <a:r>
              <a:rPr lang="en-US" sz="1300" dirty="0" smtClean="0"/>
              <a:t>Considers the traffic between regions</a:t>
            </a:r>
          </a:p>
          <a:p>
            <a:pPr marL="742950" lvl="1" indent="-285750">
              <a:buFont typeface="Arial" panose="020B0604020202020204" pitchFamily="34" charset="0"/>
              <a:buChar char="•"/>
            </a:pPr>
            <a:r>
              <a:rPr lang="en-US" sz="1300" dirty="0" smtClean="0"/>
              <a:t>regions may have semantic meaning // business, residential…</a:t>
            </a:r>
          </a:p>
          <a:p>
            <a:pPr marL="285750" indent="-285750">
              <a:buFont typeface="Arial" panose="020B0604020202020204" pitchFamily="34" charset="0"/>
              <a:buChar char="•"/>
            </a:pPr>
            <a:r>
              <a:rPr lang="en-US" sz="1300" dirty="0" smtClean="0"/>
              <a:t>Building matrices: A link-route matrix? </a:t>
            </a:r>
          </a:p>
          <a:p>
            <a:pPr marL="742950" lvl="1" indent="-285750">
              <a:buFont typeface="Arial" panose="020B0604020202020204" pitchFamily="34" charset="0"/>
              <a:buChar char="•"/>
            </a:pPr>
            <a:r>
              <a:rPr lang="en-US" sz="1300" dirty="0" err="1" smtClean="0"/>
              <a:t>Aij</a:t>
            </a:r>
            <a:r>
              <a:rPr lang="en-US" sz="1300" dirty="0" smtClean="0"/>
              <a:t> = 1 if link </a:t>
            </a:r>
            <a:r>
              <a:rPr lang="en-US" sz="1300" dirty="0" err="1" smtClean="0"/>
              <a:t>i</a:t>
            </a:r>
            <a:r>
              <a:rPr lang="en-US" sz="1300" dirty="0" smtClean="0"/>
              <a:t> is on route j / 0 otherwise. “route” = taxi trajectory</a:t>
            </a:r>
          </a:p>
          <a:p>
            <a:pPr marL="285750" indent="-285750">
              <a:buFont typeface="Arial" panose="020B0604020202020204" pitchFamily="34" charset="0"/>
              <a:buChar char="•"/>
            </a:pPr>
            <a:r>
              <a:rPr lang="en-US" sz="1300" dirty="0" smtClean="0"/>
              <a:t>L Link-Time matrix </a:t>
            </a:r>
            <a:r>
              <a:rPr lang="en-US" sz="1300" dirty="0" smtClean="0">
                <a:sym typeface="Wingdings" panose="05000000000000000000" pitchFamily="2" charset="2"/>
              </a:rPr>
              <a:t> </a:t>
            </a:r>
            <a:r>
              <a:rPr lang="en-US" sz="1300" b="1" i="1" dirty="0" smtClean="0">
                <a:sym typeface="Wingdings" panose="05000000000000000000" pitchFamily="2" charset="2"/>
              </a:rPr>
              <a:t>region counts could be used instead of links counts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Building graph // Figure 5</a:t>
            </a:r>
          </a:p>
          <a:p>
            <a:pPr marL="285750" indent="-285750">
              <a:buFont typeface="Arial" panose="020B0604020202020204" pitchFamily="34" charset="0"/>
              <a:buChar char="•"/>
            </a:pPr>
            <a:r>
              <a:rPr lang="en-US" sz="1300" dirty="0" smtClean="0">
                <a:sym typeface="Wingdings" panose="05000000000000000000" pitchFamily="2" charset="2"/>
              </a:rPr>
              <a:t>Traffic modeling </a:t>
            </a:r>
            <a:r>
              <a:rPr lang="en-US" sz="1300" b="1" dirty="0" smtClean="0">
                <a:sym typeface="Wingdings" panose="05000000000000000000" pitchFamily="2" charset="2"/>
              </a:rPr>
              <a:t>Directed graph N=(V,L) where V is the set of regions and L is the set of directed links that connect two regions</a:t>
            </a:r>
            <a:endParaRPr lang="en-US" sz="1300" dirty="0" smtClean="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a new link l between two regions is added to L if sufficient taxi flow in time window between the two regions</a:t>
            </a:r>
            <a:endParaRPr lang="en-US" sz="1300" dirty="0" smtClean="0"/>
          </a:p>
          <a:p>
            <a:endParaRPr lang="en-US" sz="1300" dirty="0" smtClean="0"/>
          </a:p>
          <a:p>
            <a:r>
              <a:rPr lang="en-US" sz="1300" b="1" dirty="0" smtClean="0"/>
              <a:t>Method</a:t>
            </a:r>
          </a:p>
          <a:p>
            <a:pPr marL="285750" indent="-285750">
              <a:buFont typeface="Arial" panose="020B0604020202020204" pitchFamily="34" charset="0"/>
              <a:buChar char="•"/>
            </a:pPr>
            <a:r>
              <a:rPr lang="en-US" sz="1300" dirty="0" smtClean="0"/>
              <a:t>Input: L traffic flow matrix </a:t>
            </a:r>
            <a:r>
              <a:rPr lang="en-US" sz="1300" dirty="0" smtClean="0">
                <a:sym typeface="Wingdings" panose="05000000000000000000" pitchFamily="2" charset="2"/>
              </a:rPr>
              <a:t> indicates how many taxis went from region </a:t>
            </a:r>
            <a:r>
              <a:rPr lang="en-US" sz="1300" dirty="0" err="1" smtClean="0">
                <a:sym typeface="Wingdings" panose="05000000000000000000" pitchFamily="2" charset="2"/>
              </a:rPr>
              <a:t>i</a:t>
            </a:r>
            <a:r>
              <a:rPr lang="en-US" sz="1300" dirty="0" smtClean="0">
                <a:sym typeface="Wingdings" panose="05000000000000000000" pitchFamily="2" charset="2"/>
              </a:rPr>
              <a:t> to j at a certain time step</a:t>
            </a:r>
            <a:endParaRPr lang="en-US" sz="1300" dirty="0" smtClean="0"/>
          </a:p>
          <a:p>
            <a:pPr marL="285750" indent="-285750">
              <a:buFont typeface="Arial" panose="020B0604020202020204" pitchFamily="34" charset="0"/>
              <a:buChar char="•"/>
            </a:pPr>
            <a:r>
              <a:rPr lang="en-US" sz="1300" dirty="0" smtClean="0"/>
              <a:t>L matrix = space rows locations x columns time steps</a:t>
            </a:r>
          </a:p>
          <a:p>
            <a:pPr marL="285750" indent="-285750">
              <a:buFont typeface="Arial" panose="020B0604020202020204" pitchFamily="34" charset="0"/>
              <a:buChar char="•"/>
            </a:pPr>
            <a:r>
              <a:rPr lang="en-US" sz="1300" dirty="0" smtClean="0"/>
              <a:t>L cols = L cols – mean cols</a:t>
            </a:r>
          </a:p>
          <a:p>
            <a:pPr marL="285750" indent="-285750">
              <a:buFont typeface="Arial" panose="020B0604020202020204" pitchFamily="34" charset="0"/>
              <a:buChar char="•"/>
            </a:pPr>
            <a:r>
              <a:rPr lang="en-US" sz="1300" dirty="0" smtClean="0"/>
              <a:t>Use L_T * L   </a:t>
            </a:r>
            <a:r>
              <a:rPr lang="en-US" sz="1300" dirty="0" smtClean="0">
                <a:sym typeface="Wingdings" panose="05000000000000000000" pitchFamily="2" charset="2"/>
              </a:rPr>
              <a:t> </a:t>
            </a:r>
            <a:r>
              <a:rPr lang="en-US" sz="1300" b="1" i="1" dirty="0" smtClean="0">
                <a:sym typeface="Wingdings" panose="05000000000000000000" pitchFamily="2" charset="2"/>
              </a:rPr>
              <a:t>Why does not he uses KL transform to get ST correlations?? He says L_T * L only captures temporal correlations, so why not KL?</a:t>
            </a:r>
            <a:endParaRPr lang="en-US" sz="1300" dirty="0" smtClean="0"/>
          </a:p>
          <a:p>
            <a:endParaRPr lang="en-US" sz="1300" dirty="0" smtClean="0"/>
          </a:p>
          <a:p>
            <a:pPr marL="342900" indent="-342900">
              <a:buFont typeface="Arial" panose="020B0604020202020204" pitchFamily="34" charset="0"/>
              <a:buChar char="•"/>
            </a:pPr>
            <a:endParaRPr lang="en-US" sz="1300" dirty="0">
              <a:sym typeface="Wingdings" panose="05000000000000000000" pitchFamily="2" charset="2"/>
            </a:endParaRPr>
          </a:p>
          <a:p>
            <a:r>
              <a:rPr lang="en-US" sz="1300" b="1" i="1" dirty="0" smtClean="0">
                <a:sym typeface="Wingdings" panose="05000000000000000000" pitchFamily="2" charset="2"/>
              </a:rPr>
              <a:t>Personal Remarks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b="1" i="1" dirty="0" smtClean="0">
                <a:sym typeface="Wingdings" panose="05000000000000000000" pitchFamily="2" charset="2"/>
              </a:rPr>
              <a:t>Many traffic applications seem to use graphs  OUT but may weakened the relevance of comparison of different techniques on taxi data</a:t>
            </a:r>
            <a:endParaRPr lang="en-US" sz="1300" b="1" i="1" dirty="0">
              <a:sym typeface="Wingdings" panose="05000000000000000000" pitchFamily="2" charset="2"/>
            </a:endParaRPr>
          </a:p>
        </p:txBody>
      </p:sp>
      <p:grpSp>
        <p:nvGrpSpPr>
          <p:cNvPr id="4" name="Group 3"/>
          <p:cNvGrpSpPr/>
          <p:nvPr/>
        </p:nvGrpSpPr>
        <p:grpSpPr>
          <a:xfrm>
            <a:off x="6721239" y="2968031"/>
            <a:ext cx="1566952" cy="1493411"/>
            <a:chOff x="6853258" y="2948925"/>
            <a:chExt cx="2056351" cy="1584265"/>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3259" y="2948925"/>
              <a:ext cx="1764321" cy="1306739"/>
            </a:xfrm>
            <a:prstGeom prst="rect">
              <a:avLst/>
            </a:prstGeom>
          </p:spPr>
        </p:pic>
        <p:sp>
          <p:nvSpPr>
            <p:cNvPr id="3" name="TextBox 2"/>
            <p:cNvSpPr txBox="1"/>
            <p:nvPr/>
          </p:nvSpPr>
          <p:spPr>
            <a:xfrm flipH="1">
              <a:off x="6853258" y="4255664"/>
              <a:ext cx="2056351" cy="277526"/>
            </a:xfrm>
            <a:prstGeom prst="rect">
              <a:avLst/>
            </a:prstGeom>
            <a:noFill/>
          </p:spPr>
          <p:txBody>
            <a:bodyPr wrap="square" rtlCol="0">
              <a:spAutoFit/>
            </a:bodyPr>
            <a:lstStyle/>
            <a:p>
              <a:r>
                <a:rPr lang="en-US" sz="1100" dirty="0" smtClean="0"/>
                <a:t>Example of matrix A</a:t>
              </a:r>
              <a:endParaRPr lang="en-US" sz="1100" dirty="0"/>
            </a:p>
          </p:txBody>
        </p:sp>
      </p:grpSp>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 – PCA Point OD, maybe candidate for PCA, but why not KL??</a:t>
              </a:r>
              <a:endParaRPr lang="en-US" sz="2903" b="1" i="1" dirty="0">
                <a:solidFill>
                  <a:srgbClr val="FFFFFF"/>
                </a:solidFill>
                <a:latin typeface="Calibri" panose="020F0502020204030204" pitchFamily="34" charset="0"/>
              </a:endParaRPr>
            </a:p>
          </p:txBody>
        </p:sp>
      </p:grpSp>
      <p:grpSp>
        <p:nvGrpSpPr>
          <p:cNvPr id="8" name="Group 7"/>
          <p:cNvGrpSpPr/>
          <p:nvPr/>
        </p:nvGrpSpPr>
        <p:grpSpPr>
          <a:xfrm>
            <a:off x="8758091" y="3023820"/>
            <a:ext cx="1809774" cy="1409632"/>
            <a:chOff x="8054228" y="2479445"/>
            <a:chExt cx="1809774" cy="1409632"/>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6" name="TextBox 5"/>
            <p:cNvSpPr txBox="1"/>
            <p:nvPr/>
          </p:nvSpPr>
          <p:spPr>
            <a:xfrm>
              <a:off x="8254143" y="3627467"/>
              <a:ext cx="1609859" cy="261610"/>
            </a:xfrm>
            <a:prstGeom prst="rect">
              <a:avLst/>
            </a:prstGeom>
            <a:noFill/>
          </p:spPr>
          <p:txBody>
            <a:bodyPr wrap="square" rtlCol="0">
              <a:spAutoFit/>
            </a:bodyPr>
            <a:lstStyle/>
            <a:p>
              <a:r>
                <a:rPr lang="en-US" sz="1100" dirty="0" smtClean="0"/>
                <a:t>Example of matrix L</a:t>
              </a:r>
              <a:endParaRPr lang="en-US" sz="1100" dirty="0"/>
            </a:p>
          </p:txBody>
        </p:sp>
      </p:grpSp>
      <p:sp>
        <p:nvSpPr>
          <p:cNvPr id="9" name="Rectangle 8"/>
          <p:cNvSpPr/>
          <p:nvPr/>
        </p:nvSpPr>
        <p:spPr>
          <a:xfrm>
            <a:off x="1663701" y="5711042"/>
            <a:ext cx="9078418" cy="1817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82000" y="1109306"/>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29111135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 – PCA for AD </a:t>
              </a:r>
              <a:r>
                <a:rPr lang="en-US" sz="2903" b="1" i="1" dirty="0" smtClean="0">
                  <a:solidFill>
                    <a:srgbClr val="FFFFFF"/>
                  </a:solidFill>
                  <a:latin typeface="Calibri" panose="020F0502020204030204" pitchFamily="34" charset="0"/>
                  <a:sym typeface="Wingdings" panose="05000000000000000000" pitchFamily="2" charset="2"/>
                </a:rPr>
                <a:t> needs to be better understood</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5" y="1125137"/>
            <a:ext cx="10747825" cy="3970318"/>
          </a:xfrm>
          <a:prstGeom prst="rect">
            <a:avLst/>
          </a:prstGeom>
          <a:noFill/>
        </p:spPr>
        <p:txBody>
          <a:bodyPr wrap="square" rtlCol="0">
            <a:spAutoFit/>
          </a:bodyPr>
          <a:lstStyle/>
          <a:p>
            <a:r>
              <a:rPr lang="en-US" sz="1400" b="1" dirty="0" smtClean="0"/>
              <a:t>Overview</a:t>
            </a:r>
            <a:endParaRPr lang="en-US" sz="1400" dirty="0"/>
          </a:p>
          <a:p>
            <a:pPr marL="285750" indent="-285750">
              <a:buFont typeface="Arial" panose="020B0604020202020204" pitchFamily="34" charset="0"/>
              <a:buChar char="•"/>
            </a:pPr>
            <a:r>
              <a:rPr lang="en-US" sz="1400" dirty="0"/>
              <a:t>Reduce dimensionality to the highest eigenvectors</a:t>
            </a:r>
          </a:p>
          <a:p>
            <a:pPr marL="285750" indent="-285750">
              <a:buFont typeface="Arial" panose="020B0604020202020204" pitchFamily="34" charset="0"/>
              <a:buChar char="•"/>
            </a:pPr>
            <a:r>
              <a:rPr lang="en-US" sz="1400" dirty="0"/>
              <a:t>Points with their norms mostly in subspace spanned by lower principal components </a:t>
            </a:r>
            <a:r>
              <a:rPr lang="en-US" sz="1400" dirty="0">
                <a:sym typeface="Wingdings" panose="05000000000000000000" pitchFamily="2" charset="2"/>
              </a:rPr>
              <a:t> anomaly candidate</a:t>
            </a:r>
          </a:p>
          <a:p>
            <a:pPr marL="285750" indent="-285750">
              <a:buFont typeface="Arial" panose="020B0604020202020204" pitchFamily="34" charset="0"/>
              <a:buChar char="•"/>
            </a:pPr>
            <a:r>
              <a:rPr lang="en-US" sz="1400" dirty="0">
                <a:sym typeface="Wingdings" panose="05000000000000000000" pitchFamily="2" charset="2"/>
              </a:rPr>
              <a:t>Weakness of PCA method  choose the discrimination threshold between high </a:t>
            </a:r>
            <a:r>
              <a:rPr lang="en-US" sz="1400" dirty="0" err="1">
                <a:sym typeface="Wingdings" panose="05000000000000000000" pitchFamily="2" charset="2"/>
              </a:rPr>
              <a:t>vs</a:t>
            </a:r>
            <a:r>
              <a:rPr lang="en-US" sz="1400" dirty="0">
                <a:sym typeface="Wingdings" panose="05000000000000000000" pitchFamily="2" charset="2"/>
              </a:rPr>
              <a:t> low eigenvectors  data dependent</a:t>
            </a:r>
          </a:p>
          <a:p>
            <a:pPr marL="742950" lvl="1" indent="-285750">
              <a:buFont typeface="Arial" panose="020B0604020202020204" pitchFamily="34" charset="0"/>
              <a:buChar char="•"/>
            </a:pPr>
            <a:r>
              <a:rPr lang="en-US" sz="1400" dirty="0">
                <a:sym typeface="Wingdings" panose="05000000000000000000" pitchFamily="2" charset="2"/>
              </a:rPr>
              <a:t>Usually, limit after top-k </a:t>
            </a:r>
            <a:r>
              <a:rPr lang="en-US" sz="1400" dirty="0" err="1">
                <a:sym typeface="Wingdings" panose="05000000000000000000" pitchFamily="2" charset="2"/>
              </a:rPr>
              <a:t>eigen</a:t>
            </a:r>
            <a:r>
              <a:rPr lang="en-US" sz="1400" dirty="0">
                <a:sym typeface="Wingdings" panose="05000000000000000000" pitchFamily="2" charset="2"/>
              </a:rPr>
              <a:t> vectors when the top-k captures ~ 95% variance of sample data</a:t>
            </a:r>
          </a:p>
          <a:p>
            <a:pPr marL="285750" indent="-285750">
              <a:buFont typeface="Arial" panose="020B0604020202020204" pitchFamily="34" charset="0"/>
              <a:buChar char="•"/>
            </a:pPr>
            <a:r>
              <a:rPr lang="en-US" sz="1400" dirty="0">
                <a:sym typeface="Wingdings" panose="05000000000000000000" pitchFamily="2" charset="2"/>
              </a:rPr>
              <a:t>Advantage: spatial and temporal correlation can be captured by specifying the covariance matrix structure properly </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Will only detect </a:t>
            </a:r>
            <a:r>
              <a:rPr lang="en-US" sz="1400" b="1" i="1" u="sng" dirty="0" smtClean="0">
                <a:sym typeface="Wingdings" panose="05000000000000000000" pitchFamily="2" charset="2"/>
              </a:rPr>
              <a:t>point anomalies</a:t>
            </a:r>
            <a:r>
              <a:rPr lang="en-US" sz="1400" b="1" i="1" dirty="0" smtClean="0">
                <a:sym typeface="Wingdings" panose="05000000000000000000" pitchFamily="2" charset="2"/>
              </a:rPr>
              <a:t> since criteria is </a:t>
            </a:r>
            <a:r>
              <a:rPr lang="en-US" sz="1400" b="1" dirty="0">
                <a:sym typeface="Wingdings" panose="05000000000000000000" pitchFamily="2" charset="2"/>
              </a:rPr>
              <a:t> </a:t>
            </a:r>
            <a:r>
              <a:rPr lang="en-US" sz="1400" b="1" dirty="0" smtClean="0">
                <a:sym typeface="Wingdings" panose="05000000000000000000" pitchFamily="2" charset="2"/>
              </a:rPr>
              <a:t>|| x – p(x) || &gt; theta</a:t>
            </a:r>
            <a:endParaRPr lang="en-US" sz="1400" i="1" u="sng"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PCA </a:t>
            </a:r>
            <a:r>
              <a:rPr lang="en-US" sz="1400" b="1" dirty="0">
                <a:sym typeface="Wingdings" panose="05000000000000000000" pitchFamily="2" charset="2"/>
              </a:rPr>
              <a:t>algorithm for OD given in paper</a:t>
            </a:r>
            <a:endParaRPr lang="en-US" sz="1400" b="1" dirty="0"/>
          </a:p>
          <a:p>
            <a:endParaRPr lang="en-US" sz="1400" dirty="0" smtClean="0">
              <a:sym typeface="Wingdings" panose="05000000000000000000" pitchFamily="2" charset="2"/>
            </a:endParaRPr>
          </a:p>
          <a:p>
            <a:r>
              <a:rPr lang="en-US" sz="1400" b="1" dirty="0" smtClean="0">
                <a:sym typeface="Wingdings" panose="05000000000000000000" pitchFamily="2" charset="2"/>
              </a:rPr>
              <a:t>Important framework settings</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Choice of Covariance matrix</a:t>
            </a:r>
          </a:p>
          <a:p>
            <a:pPr marL="800100" lvl="1" indent="-342900">
              <a:buFont typeface="Arial" panose="020B0604020202020204" pitchFamily="34" charset="0"/>
              <a:buChar char="•"/>
            </a:pPr>
            <a:r>
              <a:rPr lang="en-US" sz="1400" dirty="0" smtClean="0">
                <a:sym typeface="Wingdings" panose="05000000000000000000" pitchFamily="2" charset="2"/>
              </a:rPr>
              <a:t>Determines the type of correlations captured by PCA</a:t>
            </a:r>
          </a:p>
          <a:p>
            <a:pPr marL="800100" lvl="1" indent="-342900">
              <a:buFont typeface="Arial" panose="020B0604020202020204" pitchFamily="34" charset="0"/>
              <a:buChar char="•"/>
            </a:pPr>
            <a:r>
              <a:rPr lang="en-US" sz="1400" dirty="0" smtClean="0">
                <a:sym typeface="Wingdings" panose="05000000000000000000" pitchFamily="2" charset="2"/>
              </a:rPr>
              <a:t>For link matrix: L*</a:t>
            </a:r>
            <a:r>
              <a:rPr lang="en-US" sz="1400" dirty="0" err="1" smtClean="0">
                <a:sym typeface="Wingdings" panose="05000000000000000000" pitchFamily="2" charset="2"/>
              </a:rPr>
              <a:t>L_t</a:t>
            </a:r>
            <a:r>
              <a:rPr lang="en-US" sz="1400" dirty="0" smtClean="0">
                <a:sym typeface="Wingdings" panose="05000000000000000000" pitchFamily="2" charset="2"/>
              </a:rPr>
              <a:t> captures spatial correlations / </a:t>
            </a:r>
            <a:r>
              <a:rPr lang="en-US" sz="1400" dirty="0" err="1" smtClean="0">
                <a:sym typeface="Wingdings" panose="05000000000000000000" pitchFamily="2" charset="2"/>
              </a:rPr>
              <a:t>L_t</a:t>
            </a:r>
            <a:r>
              <a:rPr lang="en-US" sz="1400" dirty="0" smtClean="0">
                <a:sym typeface="Wingdings" panose="05000000000000000000" pitchFamily="2" charset="2"/>
              </a:rPr>
              <a:t>*L captures temporal correlation</a:t>
            </a:r>
          </a:p>
          <a:p>
            <a:pPr marL="800100" lvl="1" indent="-342900">
              <a:buFont typeface="Arial" panose="020B0604020202020204" pitchFamily="34" charset="0"/>
              <a:buChar char="•"/>
            </a:pPr>
            <a:r>
              <a:rPr lang="en-US" sz="1400" i="1" dirty="0" smtClean="0">
                <a:sym typeface="Wingdings" panose="05000000000000000000" pitchFamily="2" charset="2"/>
              </a:rPr>
              <a:t>?? How to capture Space-time correlations??</a:t>
            </a:r>
          </a:p>
          <a:p>
            <a:pPr marL="800100" lvl="1" indent="-342900">
              <a:buFont typeface="Arial" panose="020B0604020202020204" pitchFamily="34" charset="0"/>
              <a:buChar char="•"/>
            </a:pPr>
            <a:r>
              <a:rPr lang="en-US" sz="1400" dirty="0" smtClean="0">
                <a:sym typeface="Wingdings" panose="05000000000000000000" pitchFamily="2" charset="2"/>
              </a:rPr>
              <a:t>ST correlation  </a:t>
            </a:r>
            <a:r>
              <a:rPr lang="en-US" sz="1400" dirty="0" err="1" smtClean="0">
                <a:sym typeface="Wingdings" panose="05000000000000000000" pitchFamily="2" charset="2"/>
              </a:rPr>
              <a:t>Karhune</a:t>
            </a:r>
            <a:r>
              <a:rPr lang="en-US" sz="1400" dirty="0" smtClean="0">
                <a:sym typeface="Wingdings" panose="05000000000000000000" pitchFamily="2" charset="2"/>
              </a:rPr>
              <a:t>-Lowe transform </a:t>
            </a:r>
          </a:p>
          <a:p>
            <a:pPr lvl="1"/>
            <a:r>
              <a:rPr lang="en-US" sz="1400" b="1" dirty="0" smtClean="0">
                <a:sym typeface="Wingdings" panose="05000000000000000000" pitchFamily="2" charset="2"/>
              </a:rPr>
              <a:t> Discussion in </a:t>
            </a:r>
            <a:r>
              <a:rPr lang="en-US" sz="1400" b="1" dirty="0" err="1" smtClean="0">
                <a:sym typeface="Wingdings" panose="05000000000000000000" pitchFamily="2" charset="2"/>
              </a:rPr>
              <a:t>Brauckhoff</a:t>
            </a:r>
            <a:r>
              <a:rPr lang="en-US" sz="1400" b="1" dirty="0" smtClean="0">
                <a:sym typeface="Wingdings" panose="05000000000000000000" pitchFamily="2" charset="2"/>
              </a:rPr>
              <a:t> 2009 [2]</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Example of PCA AD</a:t>
            </a:r>
          </a:p>
        </p:txBody>
      </p:sp>
      <p:sp>
        <p:nvSpPr>
          <p:cNvPr id="2" name="Rectangle 1"/>
          <p:cNvSpPr/>
          <p:nvPr/>
        </p:nvSpPr>
        <p:spPr>
          <a:xfrm>
            <a:off x="708338" y="4391695"/>
            <a:ext cx="4056845" cy="4378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228821" y="4275785"/>
            <a:ext cx="5293217" cy="12878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Good </a:t>
            </a:r>
            <a:r>
              <a:rPr lang="en-US" b="1" dirty="0" smtClean="0">
                <a:sym typeface="Wingdings" panose="05000000000000000000" pitchFamily="2" charset="2"/>
              </a:rPr>
              <a:t> takes </a:t>
            </a:r>
            <a:r>
              <a:rPr lang="en-US" b="1" dirty="0" err="1" smtClean="0">
                <a:sym typeface="Wingdings" panose="05000000000000000000" pitchFamily="2" charset="2"/>
              </a:rPr>
              <a:t>Brauckhoff</a:t>
            </a:r>
            <a:r>
              <a:rPr lang="en-US" b="1" dirty="0" smtClean="0">
                <a:sym typeface="Wingdings" panose="05000000000000000000" pitchFamily="2" charset="2"/>
              </a:rPr>
              <a:t> into account</a:t>
            </a:r>
          </a:p>
          <a:p>
            <a:pPr algn="ctr"/>
            <a:r>
              <a:rPr lang="en-US" b="1" dirty="0" smtClean="0">
                <a:sym typeface="Wingdings" panose="05000000000000000000" pitchFamily="2" charset="2"/>
              </a:rPr>
              <a:t>The method could be implemented if he chose KL transform  is it the case? check</a:t>
            </a:r>
            <a:endParaRPr lang="en-US" b="1" dirty="0"/>
          </a:p>
        </p:txBody>
      </p:sp>
      <p:sp>
        <p:nvSpPr>
          <p:cNvPr id="8" name="Rectangle 7"/>
          <p:cNvSpPr/>
          <p:nvPr/>
        </p:nvSpPr>
        <p:spPr>
          <a:xfrm>
            <a:off x="8458963" y="3735701"/>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35659429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53793" y="1099737"/>
            <a:ext cx="6192462" cy="5632311"/>
          </a:xfrm>
          <a:prstGeom prst="rect">
            <a:avLst/>
          </a:prstGeom>
          <a:noFill/>
        </p:spPr>
        <p:txBody>
          <a:bodyPr wrap="square" rtlCol="0">
            <a:spAutoFit/>
          </a:bodyPr>
          <a:lstStyle/>
          <a:p>
            <a:r>
              <a:rPr lang="en-US" sz="1200" b="1" dirty="0" smtClean="0"/>
              <a:t>Experiment on real life data</a:t>
            </a:r>
            <a:endParaRPr lang="en-US" sz="1200" dirty="0" smtClean="0"/>
          </a:p>
          <a:p>
            <a:pPr marL="285750" indent="-285750">
              <a:buFont typeface="Arial" panose="020B0604020202020204" pitchFamily="34" charset="0"/>
              <a:buChar char="•"/>
            </a:pPr>
            <a:r>
              <a:rPr lang="en-US" sz="1200" dirty="0" smtClean="0"/>
              <a:t>Scan on a 2hour period on April 2, 2011</a:t>
            </a:r>
          </a:p>
          <a:p>
            <a:pPr marL="285750" indent="-285750">
              <a:buFont typeface="Arial" panose="020B0604020202020204" pitchFamily="34" charset="0"/>
              <a:buChar char="•"/>
            </a:pPr>
            <a:r>
              <a:rPr lang="en-US" sz="1200" dirty="0" smtClean="0">
                <a:sym typeface="Wingdings" panose="05000000000000000000" pitchFamily="2" charset="2"/>
              </a:rPr>
              <a:t>Beijing  580 regions using road network as boundaries</a:t>
            </a:r>
          </a:p>
          <a:p>
            <a:pPr marL="285750" indent="-285750">
              <a:buFont typeface="Arial" panose="020B0604020202020204" pitchFamily="34" charset="0"/>
              <a:buChar char="•"/>
            </a:pPr>
            <a:r>
              <a:rPr lang="en-US" sz="1200" dirty="0" smtClean="0">
                <a:sym typeface="Wingdings" panose="05000000000000000000" pitchFamily="2" charset="2"/>
              </a:rPr>
              <a:t>Time precision: 15min</a:t>
            </a:r>
          </a:p>
          <a:p>
            <a:pPr marL="285750" indent="-285750">
              <a:buFont typeface="Arial" panose="020B0604020202020204" pitchFamily="34" charset="0"/>
              <a:buChar char="•"/>
            </a:pPr>
            <a:r>
              <a:rPr lang="en-US" sz="1200" dirty="0" smtClean="0">
                <a:sym typeface="Wingdings" panose="05000000000000000000" pitchFamily="2" charset="2"/>
              </a:rPr>
              <a:t>Time window: 2 hours</a:t>
            </a:r>
          </a:p>
          <a:p>
            <a:pPr marL="742950" lvl="1" indent="-285750">
              <a:buFont typeface="Arial" panose="020B0604020202020204" pitchFamily="34" charset="0"/>
              <a:buChar char="•"/>
            </a:pPr>
            <a:r>
              <a:rPr lang="en-US" sz="1200" dirty="0" smtClean="0">
                <a:sym typeface="Wingdings" panose="05000000000000000000" pitchFamily="2" charset="2"/>
              </a:rPr>
              <a:t>Time window definition: method used on the data starting 8 hours before current time</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OD pairs?? Source / Destination is important here</a:t>
            </a:r>
          </a:p>
          <a:p>
            <a:pPr marL="285750" indent="-285750">
              <a:buFont typeface="Arial" panose="020B0604020202020204" pitchFamily="34" charset="0"/>
              <a:buChar char="•"/>
            </a:pPr>
            <a:r>
              <a:rPr lang="en-US" sz="1200" dirty="0" smtClean="0">
                <a:sym typeface="Wingdings" panose="05000000000000000000" pitchFamily="2" charset="2"/>
              </a:rPr>
              <a:t>Model experiment</a:t>
            </a:r>
          </a:p>
          <a:p>
            <a:pPr marL="742950" lvl="1" indent="-285750">
              <a:buFont typeface="Arial" panose="020B0604020202020204" pitchFamily="34" charset="0"/>
              <a:buChar char="•"/>
            </a:pPr>
            <a:r>
              <a:rPr lang="en-US" sz="1200" dirty="0" smtClean="0">
                <a:sym typeface="Wingdings" panose="05000000000000000000" pitchFamily="2" charset="2"/>
              </a:rPr>
              <a:t>Smooth filter: kick links traversed by less that 5 trajectories</a:t>
            </a:r>
          </a:p>
          <a:p>
            <a:pPr marL="742950" lvl="1" indent="-285750">
              <a:buFont typeface="Arial" panose="020B0604020202020204" pitchFamily="34" charset="0"/>
              <a:buChar char="•"/>
            </a:pPr>
            <a:r>
              <a:rPr lang="en-US" sz="1200" dirty="0" smtClean="0">
                <a:sym typeface="Wingdings" panose="05000000000000000000" pitchFamily="2" charset="2"/>
              </a:rPr>
              <a:t>Generates graph of trajectories  grid or trajectory used in practice?</a:t>
            </a:r>
          </a:p>
          <a:p>
            <a:pPr marL="742950" lvl="1" indent="-285750">
              <a:buFont typeface="Arial" panose="020B0604020202020204" pitchFamily="34" charset="0"/>
              <a:buChar char="•"/>
            </a:pPr>
            <a:r>
              <a:rPr lang="en-US" sz="1200" dirty="0" smtClean="0">
                <a:sym typeface="Wingdings" panose="05000000000000000000" pitchFamily="2" charset="2"/>
              </a:rPr>
              <a:t>For Step ii., comparison of different algorithms: L1-cvx, L2-cvx, L1 greedy</a:t>
            </a:r>
          </a:p>
          <a:p>
            <a:pPr marL="742950" lvl="1" indent="-285750">
              <a:buFont typeface="Arial" panose="020B0604020202020204" pitchFamily="34" charset="0"/>
              <a:buChar char="•"/>
            </a:pPr>
            <a:r>
              <a:rPr lang="en-US" sz="1200" dirty="0" smtClean="0">
                <a:sym typeface="Wingdings" panose="05000000000000000000" pitchFamily="2" charset="2"/>
              </a:rPr>
              <a:t>Anomaly label: links with distance (after PCA) to mean greater that 3 sigma (98% has less than 3sigma distance to mean)</a:t>
            </a:r>
            <a:endParaRPr lang="en-US" sz="1200" dirty="0" smtClean="0"/>
          </a:p>
          <a:p>
            <a:pPr marL="285750" indent="-285750">
              <a:buFont typeface="Arial" panose="020B0604020202020204" pitchFamily="34" charset="0"/>
              <a:buChar char="•"/>
            </a:pPr>
            <a:r>
              <a:rPr lang="en-US" sz="1200" dirty="0" smtClean="0"/>
              <a:t>Results on real life data </a:t>
            </a:r>
          </a:p>
          <a:p>
            <a:pPr lvl="1"/>
            <a:r>
              <a:rPr lang="en-US" sz="1200" dirty="0" smtClean="0">
                <a:sym typeface="Wingdings" panose="05000000000000000000" pitchFamily="2" charset="2"/>
              </a:rPr>
              <a:t> for L1-cvx only (standard of article)</a:t>
            </a:r>
          </a:p>
          <a:p>
            <a:pPr marL="1200150" lvl="2" indent="-285750">
              <a:buFont typeface="Arial" panose="020B0604020202020204" pitchFamily="34" charset="0"/>
              <a:buChar char="•"/>
            </a:pPr>
            <a:r>
              <a:rPr lang="en-US" sz="1200" dirty="0" smtClean="0">
                <a:sym typeface="Wingdings" panose="05000000000000000000" pitchFamily="2" charset="2"/>
              </a:rPr>
              <a:t>w = 1h: 4 anomalous links  10 </a:t>
            </a:r>
            <a:r>
              <a:rPr lang="en-US" sz="1200" dirty="0" err="1" smtClean="0">
                <a:sym typeface="Wingdings" panose="05000000000000000000" pitchFamily="2" charset="2"/>
              </a:rPr>
              <a:t>ave</a:t>
            </a:r>
            <a:r>
              <a:rPr lang="en-US" sz="1200" dirty="0" smtClean="0">
                <a:sym typeface="Wingdings" panose="05000000000000000000" pitchFamily="2" charset="2"/>
              </a:rPr>
              <a:t> number of non-zero entries of x</a:t>
            </a:r>
          </a:p>
          <a:p>
            <a:pPr marL="1200150" lvl="2" indent="-285750">
              <a:buFont typeface="Arial" panose="020B0604020202020204" pitchFamily="34" charset="0"/>
              <a:buChar char="•"/>
            </a:pPr>
            <a:r>
              <a:rPr lang="en-US" sz="1200" dirty="0" smtClean="0">
                <a:sym typeface="Wingdings" panose="05000000000000000000" pitchFamily="2" charset="2"/>
              </a:rPr>
              <a:t>w = 5h: 13  58</a:t>
            </a:r>
          </a:p>
          <a:p>
            <a:pPr marL="1200150" lvl="2" indent="-285750">
              <a:buFont typeface="Arial" panose="020B0604020202020204" pitchFamily="34" charset="0"/>
              <a:buChar char="•"/>
            </a:pPr>
            <a:r>
              <a:rPr lang="en-US" sz="1200" dirty="0" smtClean="0">
                <a:sym typeface="Wingdings" panose="05000000000000000000" pitchFamily="2" charset="2"/>
              </a:rPr>
              <a:t>w = 8h: 17  91</a:t>
            </a:r>
          </a:p>
          <a:p>
            <a:pPr marL="742950" lvl="1" indent="-285750">
              <a:buFont typeface="Arial" panose="020B0604020202020204" pitchFamily="34" charset="0"/>
              <a:buChar char="•"/>
            </a:pPr>
            <a:r>
              <a:rPr lang="en-US" sz="1200" dirty="0" smtClean="0">
                <a:sym typeface="Wingdings" panose="05000000000000000000" pitchFamily="2" charset="2"/>
              </a:rPr>
              <a:t>2h window results shown on 4/2/2011  scanned launched on which data??</a:t>
            </a:r>
          </a:p>
          <a:p>
            <a:pPr marL="742950" lvl="1" indent="-285750">
              <a:buFont typeface="Arial" panose="020B0604020202020204" pitchFamily="34" charset="0"/>
              <a:buChar char="•"/>
            </a:pPr>
            <a:r>
              <a:rPr lang="en-US" sz="1200" dirty="0" smtClean="0">
                <a:sym typeface="Wingdings" panose="05000000000000000000" pitchFamily="2" charset="2"/>
              </a:rPr>
              <a:t>3 anomalous links </a:t>
            </a:r>
            <a:r>
              <a:rPr lang="en-US" sz="1200" dirty="0" err="1" smtClean="0">
                <a:sym typeface="Wingdings" panose="05000000000000000000" pitchFamily="2" charset="2"/>
              </a:rPr>
              <a:t>deteted</a:t>
            </a:r>
            <a:r>
              <a:rPr lang="en-US" sz="1200" dirty="0" smtClean="0">
                <a:sym typeface="Wingdings" panose="05000000000000000000" pitchFamily="2" charset="2"/>
              </a:rPr>
              <a:t> ???</a:t>
            </a:r>
          </a:p>
          <a:p>
            <a:pPr marL="742950" lvl="1" indent="-285750">
              <a:buFont typeface="Arial" panose="020B0604020202020204" pitchFamily="34" charset="0"/>
              <a:buChar char="•"/>
            </a:pPr>
            <a:r>
              <a:rPr lang="en-US" sz="1200" dirty="0" smtClean="0">
                <a:sym typeface="Wingdings" panose="05000000000000000000" pitchFamily="2" charset="2"/>
              </a:rPr>
              <a:t>Event detected: sudden increase or decrease of traffic</a:t>
            </a:r>
          </a:p>
          <a:p>
            <a:pPr marL="742950" lvl="1" indent="-285750">
              <a:buFont typeface="Arial" panose="020B0604020202020204" pitchFamily="34" charset="0"/>
              <a:buChar char="•"/>
            </a:pPr>
            <a:r>
              <a:rPr lang="en-US" sz="1200" dirty="0" smtClean="0">
                <a:sym typeface="Wingdings" panose="05000000000000000000" pitchFamily="2" charset="2"/>
              </a:rPr>
              <a:t>Use of cause detection: problem does not come from where the anomaly is detected</a:t>
            </a:r>
          </a:p>
          <a:p>
            <a:pPr marL="742950" lvl="1" indent="-285750">
              <a:buFont typeface="Arial" panose="020B0604020202020204" pitchFamily="34" charset="0"/>
              <a:buChar char="•"/>
            </a:pPr>
            <a:r>
              <a:rPr lang="en-US" sz="1200" b="1" i="1" dirty="0" smtClean="0">
                <a:sym typeface="Wingdings" panose="05000000000000000000" pitchFamily="2" charset="2"/>
              </a:rPr>
              <a:t>Pretty unclear</a:t>
            </a:r>
          </a:p>
          <a:p>
            <a:pPr marL="285750" indent="-285750">
              <a:buFont typeface="Arial" panose="020B0604020202020204" pitchFamily="34" charset="0"/>
              <a:buChar char="•"/>
            </a:pPr>
            <a:r>
              <a:rPr lang="en-US" sz="1200" b="1" i="1" dirty="0" smtClean="0">
                <a:sym typeface="Wingdings" panose="05000000000000000000" pitchFamily="2" charset="2"/>
              </a:rPr>
              <a:t>Personal remarks</a:t>
            </a:r>
          </a:p>
          <a:p>
            <a:pPr marL="742950" lvl="1" indent="-285750">
              <a:buFont typeface="Arial" panose="020B0604020202020204" pitchFamily="34" charset="0"/>
              <a:buChar char="•"/>
            </a:pPr>
            <a:r>
              <a:rPr lang="en-US" sz="1200" dirty="0" smtClean="0">
                <a:sym typeface="Wingdings" panose="05000000000000000000" pitchFamily="2" charset="2"/>
              </a:rPr>
              <a:t>Not good for exploratory data: if time window = 4 hour, then you will find all regions that have been anomalous during those 4 hours, with no precise event delimitation (ex: from 2h15 to 3h15)</a:t>
            </a:r>
          </a:p>
          <a:p>
            <a:pPr marL="742950" lvl="1" indent="-285750">
              <a:buFont typeface="Arial" panose="020B0604020202020204" pitchFamily="34" charset="0"/>
              <a:buChar char="•"/>
            </a:pPr>
            <a:r>
              <a:rPr lang="en-US" sz="1200" dirty="0" smtClean="0">
                <a:sym typeface="Wingdings" panose="05000000000000000000" pitchFamily="2" charset="2"/>
              </a:rPr>
              <a:t>Alternative: at each time step, launch a scan with various time windows  will detect all events. Problem  many redundancies </a:t>
            </a:r>
            <a:endParaRPr lang="en-US" sz="1200" b="1"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65195" y="788719"/>
            <a:ext cx="5713926" cy="4817928"/>
          </a:xfrm>
          <a:prstGeom prst="rect">
            <a:avLst/>
          </a:prstGeom>
        </p:spPr>
      </p:pic>
      <p:sp>
        <p:nvSpPr>
          <p:cNvPr id="8" name="Rectangle 7"/>
          <p:cNvSpPr/>
          <p:nvPr/>
        </p:nvSpPr>
        <p:spPr>
          <a:xfrm>
            <a:off x="4720758" y="788719"/>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2879483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4" y="1468037"/>
            <a:ext cx="10798625" cy="3093154"/>
          </a:xfrm>
          <a:prstGeom prst="rect">
            <a:avLst/>
          </a:prstGeom>
          <a:noFill/>
        </p:spPr>
        <p:txBody>
          <a:bodyPr wrap="square" rtlCol="0">
            <a:spAutoFit/>
          </a:bodyPr>
          <a:lstStyle/>
          <a:p>
            <a:r>
              <a:rPr lang="en-US" sz="1300" b="1" dirty="0" smtClean="0"/>
              <a:t>Experiment on semi synthetic data</a:t>
            </a:r>
            <a:endParaRPr lang="en-US" sz="1300" dirty="0" smtClean="0"/>
          </a:p>
          <a:p>
            <a:pPr marL="285750" indent="-285750">
              <a:buFont typeface="Arial" panose="020B0604020202020204" pitchFamily="34" charset="0"/>
              <a:buChar char="•"/>
            </a:pPr>
            <a:r>
              <a:rPr lang="en-US" sz="1300" dirty="0" smtClean="0"/>
              <a:t>Building data</a:t>
            </a:r>
          </a:p>
          <a:p>
            <a:pPr marL="742950" lvl="1" indent="-285750">
              <a:buFont typeface="Arial" panose="020B0604020202020204" pitchFamily="34" charset="0"/>
              <a:buChar char="•"/>
            </a:pPr>
            <a:r>
              <a:rPr lang="en-US" sz="1300" dirty="0" smtClean="0">
                <a:sym typeface="Wingdings" panose="05000000000000000000" pitchFamily="2" charset="2"/>
              </a:rPr>
              <a:t>Take real-life data</a:t>
            </a:r>
          </a:p>
          <a:p>
            <a:pPr marL="742950" lvl="1" indent="-285750">
              <a:buFont typeface="Arial" panose="020B0604020202020204" pitchFamily="34" charset="0"/>
              <a:buChar char="•"/>
            </a:pPr>
            <a:r>
              <a:rPr lang="en-US" sz="1300" dirty="0" smtClean="0">
                <a:sym typeface="Wingdings" panose="05000000000000000000" pitchFamily="2" charset="2"/>
              </a:rPr>
              <a:t>Remove a link  set count to 0</a:t>
            </a:r>
          </a:p>
          <a:p>
            <a:pPr marL="742950" lvl="1" indent="-285750">
              <a:buFont typeface="Arial" panose="020B0604020202020204" pitchFamily="34" charset="0"/>
              <a:buChar char="•"/>
            </a:pPr>
            <a:r>
              <a:rPr lang="en-US" sz="1300" dirty="0" smtClean="0">
                <a:sym typeface="Wingdings" panose="05000000000000000000" pitchFamily="2" charset="2"/>
              </a:rPr>
              <a:t>distribute L5 counts to L3 and L4</a:t>
            </a:r>
          </a:p>
          <a:p>
            <a:pPr marL="285750" indent="-285750">
              <a:buFont typeface="Arial" panose="020B0604020202020204" pitchFamily="34" charset="0"/>
              <a:buChar char="•"/>
            </a:pPr>
            <a:r>
              <a:rPr lang="en-US" sz="1300" dirty="0" smtClean="0">
                <a:sym typeface="Wingdings" panose="05000000000000000000" pitchFamily="2" charset="2"/>
              </a:rPr>
              <a:t>Time window: varying from 1 to 8h</a:t>
            </a:r>
          </a:p>
          <a:p>
            <a:pPr marL="285750" indent="-285750">
              <a:buFont typeface="Arial" panose="020B0604020202020204" pitchFamily="34" charset="0"/>
              <a:buChar char="•"/>
            </a:pPr>
            <a:r>
              <a:rPr lang="en-US" sz="1300" dirty="0" smtClean="0">
                <a:sym typeface="Wingdings" panose="05000000000000000000" pitchFamily="2" charset="2"/>
              </a:rPr>
              <a:t>Evaluation of method</a:t>
            </a:r>
          </a:p>
          <a:p>
            <a:pPr marL="857250" lvl="1" indent="-400050">
              <a:buFont typeface="+mj-lt"/>
              <a:buAutoNum type="romanLcPeriod"/>
            </a:pPr>
            <a:r>
              <a:rPr lang="en-US" sz="1300" dirty="0" smtClean="0">
                <a:sym typeface="Wingdings" panose="05000000000000000000" pitchFamily="2" charset="2"/>
              </a:rPr>
              <a:t>Check if low L5 counts / high L3 / high L4 counts are detected</a:t>
            </a:r>
          </a:p>
          <a:p>
            <a:pPr marL="857250" lvl="1" indent="-400050">
              <a:buFont typeface="+mj-lt"/>
              <a:buAutoNum type="romanLcPeriod"/>
            </a:pPr>
            <a:r>
              <a:rPr lang="en-US" sz="1300" dirty="0" smtClean="0">
                <a:sym typeface="Wingdings" panose="05000000000000000000" pitchFamily="2" charset="2"/>
              </a:rPr>
              <a:t>root cause P1’ and P2’  OUT</a:t>
            </a:r>
          </a:p>
          <a:p>
            <a:endParaRPr lang="en-US" sz="1300" dirty="0">
              <a:sym typeface="Wingdings" panose="05000000000000000000" pitchFamily="2" charset="2"/>
            </a:endParaRPr>
          </a:p>
          <a:p>
            <a:r>
              <a:rPr lang="en-US" sz="1300" b="1" dirty="0"/>
              <a:t>References</a:t>
            </a:r>
          </a:p>
          <a:p>
            <a:pPr marL="342900" indent="-342900">
              <a:buFont typeface="Arial" panose="020B0604020202020204" pitchFamily="34" charset="0"/>
              <a:buChar char="•"/>
            </a:pPr>
            <a:r>
              <a:rPr lang="en-US" sz="1300" dirty="0" err="1">
                <a:sym typeface="Wingdings" panose="05000000000000000000" pitchFamily="2" charset="2"/>
              </a:rPr>
              <a:t>Brauckhoff</a:t>
            </a:r>
            <a:r>
              <a:rPr lang="en-US" sz="1300" dirty="0">
                <a:sym typeface="Wingdings" panose="05000000000000000000" pitchFamily="2" charset="2"/>
              </a:rPr>
              <a:t> 2009: Applying PCA for traffic anomaly </a:t>
            </a:r>
            <a:r>
              <a:rPr lang="en-US" sz="1300" dirty="0" smtClean="0">
                <a:sym typeface="Wingdings" panose="05000000000000000000" pitchFamily="2" charset="2"/>
              </a:rPr>
              <a:t>detection  ++ to understand use of PCA on traffic anomaly detection</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err="1">
                <a:sym typeface="Wingdings" panose="05000000000000000000" pitchFamily="2" charset="2"/>
              </a:rPr>
              <a:t>Lakhina</a:t>
            </a:r>
            <a:r>
              <a:rPr lang="en-US" sz="1300" dirty="0">
                <a:sym typeface="Wingdings" panose="05000000000000000000" pitchFamily="2" charset="2"/>
              </a:rPr>
              <a:t> 2004: Diagnosing </a:t>
            </a:r>
            <a:r>
              <a:rPr lang="en-US" sz="1300" b="1" dirty="0">
                <a:sym typeface="Wingdings" panose="05000000000000000000" pitchFamily="2" charset="2"/>
              </a:rPr>
              <a:t>network</a:t>
            </a:r>
            <a:r>
              <a:rPr lang="en-US" sz="1300" dirty="0">
                <a:sym typeface="Wingdings" panose="05000000000000000000" pitchFamily="2" charset="2"/>
              </a:rPr>
              <a:t>-wide traffic anomalies  </a:t>
            </a:r>
            <a:r>
              <a:rPr lang="en-US" sz="1300" b="1" i="1" dirty="0">
                <a:sym typeface="Wingdings" panose="05000000000000000000" pitchFamily="2" charset="2"/>
              </a:rPr>
              <a:t>OUT but PCA should be applicable to traffic data</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Ong 2011: Traffic </a:t>
            </a:r>
            <a:r>
              <a:rPr lang="en-US" sz="1300" dirty="0" err="1">
                <a:sym typeface="Wingdings" panose="05000000000000000000" pitchFamily="2" charset="2"/>
              </a:rPr>
              <a:t>ja</a:t>
            </a:r>
            <a:r>
              <a:rPr lang="en-US" sz="1300" dirty="0">
                <a:sym typeface="Wingdings" panose="05000000000000000000" pitchFamily="2" charset="2"/>
              </a:rPr>
              <a:t> detection using flock mining</a:t>
            </a:r>
          </a:p>
          <a:p>
            <a:pPr marL="342900" indent="-342900">
              <a:buFont typeface="Arial" panose="020B0604020202020204" pitchFamily="34" charset="0"/>
              <a:buChar char="•"/>
            </a:pPr>
            <a:r>
              <a:rPr lang="en-US" sz="1300" dirty="0">
                <a:sym typeface="Wingdings" panose="05000000000000000000" pitchFamily="2" charset="2"/>
              </a:rPr>
              <a:t>Pang 2011: On mining anomalous patterns in road traffic streams  //Pang 2013</a:t>
            </a:r>
            <a:r>
              <a:rPr lang="en-US" sz="1300" dirty="0" smtClean="0">
                <a:sym typeface="Wingdings" panose="05000000000000000000" pitchFamily="2" charset="2"/>
              </a:rPr>
              <a:t>?</a:t>
            </a:r>
            <a:endParaRPr lang="en-US" sz="1300" dirty="0">
              <a:sym typeface="Wingdings" panose="05000000000000000000" pitchFamily="2" charset="2"/>
            </a:endParaRPr>
          </a:p>
        </p:txBody>
      </p:sp>
    </p:spTree>
    <p:extLst>
      <p:ext uri="{BB962C8B-B14F-4D97-AF65-F5344CB8AC3E}">
        <p14:creationId xmlns:p14="http://schemas.microsoft.com/office/powerpoint/2010/main" val="6615667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 </a:t>
              </a:r>
              <a:r>
                <a:rPr lang="en-US" sz="2903" b="1" i="1" dirty="0" smtClean="0">
                  <a:solidFill>
                    <a:srgbClr val="FFFFFF"/>
                  </a:solidFill>
                  <a:latin typeface="Calibri" panose="020F0502020204030204" pitchFamily="34" charset="0"/>
                </a:rPr>
                <a:t>In Pang 2013 </a:t>
              </a:r>
              <a:r>
                <a:rPr lang="en-US" sz="2903" b="1" dirty="0" smtClean="0">
                  <a:solidFill>
                    <a:srgbClr val="FFFFFF"/>
                  </a:solidFill>
                  <a:latin typeface="Calibri" panose="020F0502020204030204" pitchFamily="34" charset="0"/>
                </a:rPr>
                <a:t>Overview – Only point location and code needs adaptation </a:t>
              </a:r>
              <a:r>
                <a:rPr lang="en-US" sz="2903" b="1" dirty="0" smtClean="0">
                  <a:solidFill>
                    <a:srgbClr val="FFFFFF"/>
                  </a:solidFill>
                  <a:latin typeface="Calibri" panose="020F0502020204030204" pitchFamily="34" charset="0"/>
                  <a:sym typeface="Wingdings" panose="05000000000000000000" pitchFamily="2" charset="2"/>
                </a:rPr>
                <a:t> P1-2</a:t>
              </a:r>
              <a:endParaRPr lang="en-US" sz="2903" b="1" dirty="0">
                <a:solidFill>
                  <a:srgbClr val="FFFFFF"/>
                </a:solidFill>
                <a:latin typeface="Calibri" panose="020F0502020204030204" pitchFamily="34" charset="0"/>
              </a:endParaRPr>
            </a:p>
          </p:txBody>
        </p:sp>
      </p:grpSp>
      <p:sp>
        <p:nvSpPr>
          <p:cNvPr id="2" name="TextBox 1"/>
          <p:cNvSpPr txBox="1"/>
          <p:nvPr/>
        </p:nvSpPr>
        <p:spPr>
          <a:xfrm>
            <a:off x="593275" y="1045325"/>
            <a:ext cx="10439400" cy="5493812"/>
          </a:xfrm>
          <a:prstGeom prst="rect">
            <a:avLst/>
          </a:prstGeom>
          <a:noFill/>
        </p:spPr>
        <p:txBody>
          <a:bodyPr wrap="square" rtlCol="0">
            <a:spAutoFit/>
          </a:bodyPr>
          <a:lstStyle/>
          <a:p>
            <a:r>
              <a:rPr lang="en-US" sz="1300" b="1" dirty="0" smtClean="0"/>
              <a:t>Two tasks of Chawla’s method</a:t>
            </a:r>
            <a:endParaRPr lang="en-US" sz="1300" dirty="0" smtClean="0"/>
          </a:p>
          <a:p>
            <a:pPr marL="342900" indent="-342900">
              <a:buFont typeface="+mj-lt"/>
              <a:buAutoNum type="arabicPeriod"/>
            </a:pPr>
            <a:r>
              <a:rPr lang="en-US" sz="1300" dirty="0" smtClean="0"/>
              <a:t>Find anomalous links / regions</a:t>
            </a:r>
          </a:p>
          <a:p>
            <a:pPr marL="342900" indent="-342900">
              <a:buFont typeface="+mj-lt"/>
              <a:buAutoNum type="arabicPeriod"/>
            </a:pPr>
            <a:r>
              <a:rPr lang="en-US" sz="1300" dirty="0" smtClean="0"/>
              <a:t>Find root cause routes </a:t>
            </a:r>
            <a:r>
              <a:rPr lang="en-US" sz="1300" dirty="0" smtClean="0">
                <a:sym typeface="Wingdings" panose="05000000000000000000" pitchFamily="2" charset="2"/>
              </a:rPr>
              <a:t> </a:t>
            </a:r>
            <a:r>
              <a:rPr lang="en-US" sz="1300" b="1" i="1" dirty="0" smtClean="0">
                <a:sym typeface="Wingdings" panose="05000000000000000000" pitchFamily="2" charset="2"/>
              </a:rPr>
              <a:t>out of scope</a:t>
            </a:r>
          </a:p>
          <a:p>
            <a:pPr marL="285750" indent="-285750">
              <a:buFont typeface="Arial" panose="020B0604020202020204" pitchFamily="34" charset="0"/>
              <a:buChar char="•"/>
            </a:pPr>
            <a:endParaRPr lang="en-US" sz="1300" b="1" i="1" dirty="0">
              <a:sym typeface="Wingdings" panose="05000000000000000000" pitchFamily="2" charset="2"/>
            </a:endParaRPr>
          </a:p>
          <a:p>
            <a:r>
              <a:rPr lang="en-US" sz="1300" b="1" dirty="0" smtClean="0">
                <a:sym typeface="Wingdings" panose="05000000000000000000" pitchFamily="2" charset="2"/>
              </a:rPr>
              <a:t>Data set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Beijing partitioned in 580 regions</a:t>
            </a:r>
          </a:p>
          <a:p>
            <a:pPr marL="285750" indent="-285750">
              <a:buFont typeface="Arial" panose="020B0604020202020204" pitchFamily="34" charset="0"/>
              <a:buChar char="•"/>
            </a:pPr>
            <a:r>
              <a:rPr lang="en-US" sz="1300" dirty="0" smtClean="0"/>
              <a:t>15min time precision, over a duration = time window</a:t>
            </a:r>
          </a:p>
          <a:p>
            <a:pPr marL="285750" indent="-285750">
              <a:buFont typeface="Arial" panose="020B0604020202020204" pitchFamily="34" charset="0"/>
              <a:buChar char="•"/>
            </a:pPr>
            <a:r>
              <a:rPr lang="en-US" sz="1300" dirty="0" smtClean="0"/>
              <a:t>15k taxis, 800M data points aggregated in regions</a:t>
            </a:r>
          </a:p>
          <a:p>
            <a:pPr marL="285750" indent="-285750">
              <a:buFont typeface="Arial" panose="020B0604020202020204" pitchFamily="34" charset="0"/>
              <a:buChar char="•"/>
            </a:pPr>
            <a:r>
              <a:rPr lang="en-US" sz="1300" dirty="0" smtClean="0"/>
              <a:t>Taxi counts are monitored for each links between regions – ex: reg1 </a:t>
            </a:r>
            <a:r>
              <a:rPr lang="en-US" sz="1300" dirty="0" smtClean="0">
                <a:sym typeface="Wingdings" panose="05000000000000000000" pitchFamily="2" charset="2"/>
              </a:rPr>
              <a:t> reg2, reg1  reg5 / Matrix L</a:t>
            </a:r>
          </a:p>
          <a:p>
            <a:pPr marL="742950" lvl="1" indent="-285750">
              <a:buFont typeface="Arial" panose="020B0604020202020204" pitchFamily="34" charset="0"/>
              <a:buChar char="•"/>
            </a:pPr>
            <a:r>
              <a:rPr lang="en-US" sz="1300" dirty="0" smtClean="0">
                <a:sym typeface="Wingdings" panose="05000000000000000000" pitchFamily="2" charset="2"/>
              </a:rPr>
              <a:t>Easily adaptable to counts for each regions</a:t>
            </a:r>
          </a:p>
          <a:p>
            <a:pPr lvl="1"/>
            <a:endParaRPr lang="en-US" sz="1300" dirty="0" smtClean="0">
              <a:sym typeface="Wingdings" panose="05000000000000000000" pitchFamily="2" charset="2"/>
            </a:endParaRPr>
          </a:p>
          <a:p>
            <a:r>
              <a:rPr lang="en-US" sz="1300" b="1" dirty="0" smtClean="0">
                <a:sym typeface="Wingdings" panose="05000000000000000000" pitchFamily="2" charset="2"/>
              </a:rPr>
              <a:t>AD method: PCA  POINT anomaly detection  </a:t>
            </a:r>
            <a:r>
              <a:rPr lang="en-US" sz="1300" b="1" dirty="0" err="1" smtClean="0">
                <a:sym typeface="Wingdings" panose="05000000000000000000" pitchFamily="2" charset="2"/>
              </a:rPr>
              <a:t>Brauckhoff</a:t>
            </a:r>
            <a:r>
              <a:rPr lang="en-US" sz="1300" b="1" dirty="0" smtClean="0">
                <a:sym typeface="Wingdings" panose="05000000000000000000" pitchFamily="2" charset="2"/>
              </a:rPr>
              <a:t> discussion??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err="1" smtClean="0">
                <a:sym typeface="Wingdings" panose="05000000000000000000" pitchFamily="2" charset="2"/>
              </a:rPr>
              <a:t>Diagonalization</a:t>
            </a:r>
            <a:r>
              <a:rPr lang="en-US" sz="1300" dirty="0" smtClean="0">
                <a:sym typeface="Wingdings" panose="05000000000000000000" pitchFamily="2" charset="2"/>
              </a:rPr>
              <a:t> of matrix associated to L  L*</a:t>
            </a:r>
            <a:r>
              <a:rPr lang="en-US" sz="1300" dirty="0" err="1" smtClean="0">
                <a:sym typeface="Wingdings" panose="05000000000000000000" pitchFamily="2" charset="2"/>
              </a:rPr>
              <a:t>L_t</a:t>
            </a:r>
            <a:r>
              <a:rPr lang="en-US" sz="1300" dirty="0" smtClean="0">
                <a:sym typeface="Wingdings" panose="05000000000000000000" pitchFamily="2" charset="2"/>
              </a:rPr>
              <a:t> / </a:t>
            </a:r>
            <a:r>
              <a:rPr lang="en-US" sz="1300" dirty="0" err="1" smtClean="0">
                <a:sym typeface="Wingdings" panose="05000000000000000000" pitchFamily="2" charset="2"/>
              </a:rPr>
              <a:t>L_t</a:t>
            </a:r>
            <a:r>
              <a:rPr lang="en-US" sz="1300" dirty="0" smtClean="0">
                <a:sym typeface="Wingdings" panose="05000000000000000000" pitchFamily="2" charset="2"/>
              </a:rPr>
              <a:t>*L / L with </a:t>
            </a:r>
            <a:r>
              <a:rPr lang="en-US" sz="1300" dirty="0" err="1" smtClean="0">
                <a:sym typeface="Wingdings" panose="05000000000000000000" pitchFamily="2" charset="2"/>
              </a:rPr>
              <a:t>Karhune</a:t>
            </a:r>
            <a:r>
              <a:rPr lang="en-US" sz="1300" dirty="0" smtClean="0">
                <a:sym typeface="Wingdings" panose="05000000000000000000" pitchFamily="2" charset="2"/>
              </a:rPr>
              <a:t> transform</a:t>
            </a:r>
          </a:p>
          <a:p>
            <a:pPr marL="742950" lvl="1" indent="-285750">
              <a:buFont typeface="Arial" panose="020B0604020202020204" pitchFamily="34" charset="0"/>
              <a:buChar char="•"/>
            </a:pPr>
            <a:r>
              <a:rPr lang="en-US" sz="1300" dirty="0" smtClean="0">
                <a:sym typeface="Wingdings" panose="05000000000000000000" pitchFamily="2" charset="2"/>
              </a:rPr>
              <a:t>Choice of matrix determines type of correlation captured: space, time, space-time </a:t>
            </a:r>
            <a:r>
              <a:rPr lang="en-US" sz="1300" b="1" dirty="0" smtClean="0">
                <a:sym typeface="Wingdings" panose="05000000000000000000" pitchFamily="2" charset="2"/>
              </a:rPr>
              <a:t> </a:t>
            </a:r>
            <a:r>
              <a:rPr lang="en-US" sz="1300" b="1" dirty="0">
                <a:sym typeface="Wingdings" panose="05000000000000000000" pitchFamily="2" charset="2"/>
              </a:rPr>
              <a:t>Discussion in </a:t>
            </a:r>
            <a:r>
              <a:rPr lang="en-US" sz="1300" b="1" dirty="0" err="1">
                <a:sym typeface="Wingdings" panose="05000000000000000000" pitchFamily="2" charset="2"/>
              </a:rPr>
              <a:t>Brauckhoff</a:t>
            </a:r>
            <a:r>
              <a:rPr lang="en-US" sz="1300" b="1" dirty="0">
                <a:sym typeface="Wingdings" panose="05000000000000000000" pitchFamily="2" charset="2"/>
              </a:rPr>
              <a:t> 2009 [2]</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top-k eigenvalues chosen  ‘regular’ subspace</a:t>
            </a:r>
          </a:p>
          <a:p>
            <a:pPr marL="742950" lvl="1" indent="-285750">
              <a:buFont typeface="Arial" panose="020B0604020202020204" pitchFamily="34" charset="0"/>
              <a:buChar char="•"/>
            </a:pPr>
            <a:r>
              <a:rPr lang="en-US" sz="1300" dirty="0" smtClean="0">
                <a:sym typeface="Wingdings" panose="05000000000000000000" pitchFamily="2" charset="2"/>
              </a:rPr>
              <a:t>k chosen to capture ~ 95% variance of data  </a:t>
            </a:r>
            <a:r>
              <a:rPr lang="en-US" sz="1300" i="1" dirty="0" smtClean="0">
                <a:sym typeface="Wingdings" panose="05000000000000000000" pitchFamily="2" charset="2"/>
              </a:rPr>
              <a:t>data dependent, weakness of PCA</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vectors (of successive counts in a region) noted x, projection on regular subspace noted p  x anomalous if  || x – p(x) || &gt; threshold</a:t>
            </a:r>
          </a:p>
          <a:p>
            <a:pPr marL="742950" lvl="1" indent="-285750">
              <a:buFont typeface="Arial" panose="020B0604020202020204" pitchFamily="34" charset="0"/>
              <a:buChar char="•"/>
            </a:pPr>
            <a:r>
              <a:rPr lang="en-US" sz="1300" dirty="0" smtClean="0">
                <a:sym typeface="Wingdings" panose="05000000000000000000" pitchFamily="2" charset="2"/>
              </a:rPr>
              <a:t>Detects both anomalously high or low counts</a:t>
            </a:r>
          </a:p>
          <a:p>
            <a:pPr marL="285750" indent="-285750">
              <a:buFont typeface="Arial" panose="020B0604020202020204" pitchFamily="34" charset="0"/>
              <a:buChar char="•"/>
            </a:pPr>
            <a:r>
              <a:rPr lang="en-US" sz="1300" dirty="0" smtClean="0">
                <a:sym typeface="Wingdings" panose="05000000000000000000" pitchFamily="2" charset="2"/>
              </a:rPr>
              <a:t>Output: region anomalous </a:t>
            </a:r>
            <a:r>
              <a:rPr lang="en-US" sz="1300" b="1" dirty="0" smtClean="0">
                <a:sym typeface="Wingdings" panose="05000000000000000000" pitchFamily="2" charset="2"/>
              </a:rPr>
              <a:t>when counts aggregated over the whole time window</a:t>
            </a:r>
          </a:p>
          <a:p>
            <a:endParaRPr lang="en-US" sz="1300" b="1" dirty="0">
              <a:sym typeface="Wingdings" panose="05000000000000000000" pitchFamily="2" charset="2"/>
            </a:endParaRPr>
          </a:p>
          <a:p>
            <a:r>
              <a:rPr lang="en-US" sz="1300" b="1" dirty="0" smtClean="0">
                <a:sym typeface="Wingdings" panose="05000000000000000000" pitchFamily="2" charset="2"/>
              </a:rPr>
              <a:t>Experiment on real-life data</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Computation: for 8h time window  5s for matrix update and PCA</a:t>
            </a:r>
          </a:p>
          <a:p>
            <a:pPr marL="285750" indent="-285750">
              <a:buFont typeface="Arial" panose="020B0604020202020204" pitchFamily="34" charset="0"/>
              <a:buChar char="•"/>
            </a:pPr>
            <a:r>
              <a:rPr lang="en-US" sz="1300" dirty="0" smtClean="0">
                <a:sym typeface="Wingdings" panose="05000000000000000000" pitchFamily="2" charset="2"/>
              </a:rPr>
              <a:t>Anomalous links detected </a:t>
            </a:r>
          </a:p>
          <a:p>
            <a:pPr marL="800100" lvl="1" indent="-342900">
              <a:buFont typeface="+mj-lt"/>
              <a:buAutoNum type="alphaUcPeriod"/>
            </a:pPr>
            <a:r>
              <a:rPr lang="en-US" sz="1300" dirty="0">
                <a:sym typeface="Wingdings" panose="05000000000000000000" pitchFamily="2" charset="2"/>
              </a:rPr>
              <a:t>April 2</a:t>
            </a:r>
            <a:r>
              <a:rPr lang="en-US" sz="1300" baseline="30000" dirty="0">
                <a:sym typeface="Wingdings" panose="05000000000000000000" pitchFamily="2" charset="2"/>
              </a:rPr>
              <a:t>nd</a:t>
            </a:r>
            <a:r>
              <a:rPr lang="en-US" sz="1300" dirty="0">
                <a:sym typeface="Wingdings" panose="05000000000000000000" pitchFamily="2" charset="2"/>
              </a:rPr>
              <a:t> 2011, between 9am and 11am (time window = 2h</a:t>
            </a:r>
            <a:r>
              <a:rPr lang="en-US" sz="1300" dirty="0" smtClean="0">
                <a:sym typeface="Wingdings" panose="05000000000000000000" pitchFamily="2" charset="2"/>
              </a:rPr>
              <a:t>)</a:t>
            </a:r>
          </a:p>
          <a:p>
            <a:pPr marL="1257300" lvl="2" indent="-342900">
              <a:buFont typeface="Arial" panose="020B0604020202020204" pitchFamily="34" charset="0"/>
              <a:buChar char="•"/>
            </a:pPr>
            <a:r>
              <a:rPr lang="en-US" sz="1300" dirty="0" smtClean="0">
                <a:sym typeface="Wingdings" panose="05000000000000000000" pitchFamily="2" charset="2"/>
              </a:rPr>
              <a:t>destinations = touristic places / place of the Sakura Festival</a:t>
            </a:r>
          </a:p>
          <a:p>
            <a:pPr marL="800100" lvl="1" indent="-342900">
              <a:buFont typeface="+mj-lt"/>
              <a:buAutoNum type="alphaUcPeriod"/>
            </a:pPr>
            <a:r>
              <a:rPr lang="en-US" sz="1300" dirty="0" smtClean="0">
                <a:sym typeface="Wingdings" panose="05000000000000000000" pitchFamily="2" charset="2"/>
              </a:rPr>
              <a:t>April 17, 2011 9.30am  9.45am</a:t>
            </a:r>
          </a:p>
          <a:p>
            <a:pPr marL="1257300" lvl="2" indent="-342900">
              <a:buFont typeface="Arial" panose="020B0604020202020204" pitchFamily="34" charset="0"/>
              <a:buChar char="•"/>
            </a:pPr>
            <a:r>
              <a:rPr lang="en-US" sz="1300" dirty="0" smtClean="0">
                <a:sym typeface="Wingdings" panose="05000000000000000000" pitchFamily="2" charset="2"/>
              </a:rPr>
              <a:t>two regions were linked by main road which were blocked for marathon</a:t>
            </a:r>
          </a:p>
        </p:txBody>
      </p:sp>
      <p:grpSp>
        <p:nvGrpSpPr>
          <p:cNvPr id="6" name="Group 5"/>
          <p:cNvGrpSpPr/>
          <p:nvPr/>
        </p:nvGrpSpPr>
        <p:grpSpPr>
          <a:xfrm>
            <a:off x="7932590" y="1275126"/>
            <a:ext cx="2176610" cy="2093660"/>
            <a:chOff x="8427890" y="1625600"/>
            <a:chExt cx="2176610" cy="2093660"/>
          </a:xfrm>
        </p:grpSpPr>
        <p:grpSp>
          <p:nvGrpSpPr>
            <p:cNvPr id="8" name="Group 7"/>
            <p:cNvGrpSpPr/>
            <p:nvPr/>
          </p:nvGrpSpPr>
          <p:grpSpPr>
            <a:xfrm>
              <a:off x="8427890" y="2019300"/>
              <a:ext cx="2176610" cy="1699960"/>
              <a:chOff x="8054228" y="2479445"/>
              <a:chExt cx="1809774" cy="1383924"/>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10" name="TextBox 9"/>
              <p:cNvSpPr txBox="1"/>
              <p:nvPr/>
            </p:nvSpPr>
            <p:spPr>
              <a:xfrm>
                <a:off x="8254143" y="3627467"/>
                <a:ext cx="1609859" cy="235902"/>
              </a:xfrm>
              <a:prstGeom prst="rect">
                <a:avLst/>
              </a:prstGeom>
              <a:noFill/>
            </p:spPr>
            <p:txBody>
              <a:bodyPr wrap="square" rtlCol="0">
                <a:spAutoFit/>
              </a:bodyPr>
              <a:lstStyle/>
              <a:p>
                <a:r>
                  <a:rPr lang="en-US" sz="1100" dirty="0" smtClean="0"/>
                  <a:t>Example of count matrix</a:t>
                </a:r>
                <a:endParaRPr lang="en-US" sz="1100" dirty="0"/>
              </a:p>
            </p:txBody>
          </p:sp>
        </p:grpSp>
        <p:cxnSp>
          <p:nvCxnSpPr>
            <p:cNvPr id="4" name="Straight Arrow Connector 3"/>
            <p:cNvCxnSpPr/>
            <p:nvPr/>
          </p:nvCxnSpPr>
          <p:spPr>
            <a:xfrm>
              <a:off x="8427890" y="1892300"/>
              <a:ext cx="2176610" cy="12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668327" y="1625600"/>
              <a:ext cx="1745673" cy="276999"/>
            </a:xfrm>
            <a:prstGeom prst="rect">
              <a:avLst/>
            </a:prstGeom>
            <a:noFill/>
          </p:spPr>
          <p:txBody>
            <a:bodyPr wrap="square" rtlCol="0">
              <a:spAutoFit/>
            </a:bodyPr>
            <a:lstStyle/>
            <a:p>
              <a:r>
                <a:rPr lang="en-US" sz="1200" dirty="0" smtClean="0"/>
                <a:t>time window length</a:t>
              </a:r>
              <a:endParaRPr lang="en-US" sz="1200" dirty="0"/>
            </a:p>
          </p:txBody>
        </p:sp>
      </p:grpSp>
      <p:sp>
        <p:nvSpPr>
          <p:cNvPr id="11" name="TextBox 10"/>
          <p:cNvSpPr txBox="1"/>
          <p:nvPr/>
        </p:nvSpPr>
        <p:spPr>
          <a:xfrm>
            <a:off x="7048500" y="4591142"/>
            <a:ext cx="5067300" cy="2092881"/>
          </a:xfrm>
          <a:prstGeom prst="rect">
            <a:avLst/>
          </a:prstGeom>
          <a:noFill/>
          <a:ln>
            <a:solidFill>
              <a:srgbClr val="002060"/>
            </a:solidFill>
          </a:ln>
        </p:spPr>
        <p:txBody>
          <a:bodyPr wrap="square" rtlCol="0">
            <a:spAutoFit/>
          </a:bodyPr>
          <a:lstStyle/>
          <a:p>
            <a:r>
              <a:rPr lang="en-US" sz="1300" b="1" dirty="0" smtClean="0"/>
              <a:t>Personal remarks</a:t>
            </a:r>
          </a:p>
          <a:p>
            <a:pPr marL="285750" indent="-285750">
              <a:buFont typeface="Arial" panose="020B0604020202020204" pitchFamily="34" charset="0"/>
              <a:buChar char="•"/>
            </a:pPr>
            <a:r>
              <a:rPr lang="en-US" sz="1300" dirty="0" smtClean="0"/>
              <a:t>Could be easily adapted for regions instead of links</a:t>
            </a:r>
          </a:p>
          <a:p>
            <a:pPr marL="285750" indent="-285750">
              <a:buFont typeface="Arial" panose="020B0604020202020204" pitchFamily="34" charset="0"/>
              <a:buChar char="•"/>
            </a:pPr>
            <a:r>
              <a:rPr lang="en-US" sz="1300" dirty="0" smtClean="0"/>
              <a:t>If to be used for exploration </a:t>
            </a:r>
            <a:r>
              <a:rPr lang="en-US" sz="1300" dirty="0" smtClean="0">
                <a:sym typeface="Wingdings" panose="05000000000000000000" pitchFamily="2" charset="2"/>
              </a:rPr>
              <a:t> perform one scan at each time step</a:t>
            </a:r>
          </a:p>
          <a:p>
            <a:pPr marL="742950" lvl="1" indent="-285750">
              <a:buFont typeface="Arial" panose="020B0604020202020204" pitchFamily="34" charset="0"/>
              <a:buChar char="•"/>
            </a:pPr>
            <a:r>
              <a:rPr lang="en-US" sz="1300" dirty="0" smtClean="0">
                <a:sym typeface="Wingdings" panose="05000000000000000000" pitchFamily="2" charset="2"/>
              </a:rPr>
              <a:t>Scan for one or multiple time windows</a:t>
            </a:r>
          </a:p>
          <a:p>
            <a:pPr marL="285750" indent="-285750">
              <a:buFont typeface="Arial" panose="020B0604020202020204" pitchFamily="34" charset="0"/>
              <a:buChar char="•"/>
            </a:pPr>
            <a:r>
              <a:rPr lang="en-US" sz="1300" dirty="0" smtClean="0">
                <a:sym typeface="Wingdings" panose="05000000000000000000" pitchFamily="2" charset="2"/>
              </a:rPr>
              <a:t>Technique does not detect exact event duration  aggregated on time window duration</a:t>
            </a:r>
          </a:p>
          <a:p>
            <a:pPr marL="285750" indent="-285750">
              <a:buFont typeface="Arial" panose="020B0604020202020204" pitchFamily="34" charset="0"/>
              <a:buChar char="•"/>
            </a:pPr>
            <a:r>
              <a:rPr lang="en-US" sz="1300" dirty="0" smtClean="0">
                <a:sym typeface="Wingdings" panose="05000000000000000000" pitchFamily="2" charset="2"/>
              </a:rPr>
              <a:t>Technique only detect a SINGLE POINT LOCATION anomaly</a:t>
            </a:r>
          </a:p>
          <a:p>
            <a:pPr marL="285750" indent="-285750">
              <a:buFont typeface="Arial" panose="020B0604020202020204" pitchFamily="34" charset="0"/>
              <a:buChar char="•"/>
            </a:pPr>
            <a:r>
              <a:rPr lang="en-US" sz="1300" dirty="0" smtClean="0">
                <a:sym typeface="Wingdings" panose="05000000000000000000" pitchFamily="2" charset="2"/>
              </a:rPr>
              <a:t>PCA should be better studied to understand the anomalies detected</a:t>
            </a:r>
          </a:p>
          <a:p>
            <a:pPr marL="742950" lvl="1" indent="-285750">
              <a:buFont typeface="Arial" panose="020B0604020202020204" pitchFamily="34" charset="0"/>
              <a:buChar char="•"/>
            </a:pPr>
            <a:r>
              <a:rPr lang="en-US" sz="1300" dirty="0" smtClean="0">
                <a:sym typeface="Wingdings" panose="05000000000000000000" pitchFamily="2" charset="2"/>
              </a:rPr>
              <a:t>contextual?</a:t>
            </a:r>
          </a:p>
          <a:p>
            <a:pPr marL="742950" lvl="1" indent="-285750">
              <a:buFont typeface="Arial" panose="020B0604020202020204" pitchFamily="34" charset="0"/>
              <a:buChar char="•"/>
            </a:pPr>
            <a:r>
              <a:rPr lang="en-US" sz="1300" dirty="0" smtClean="0">
                <a:sym typeface="Wingdings" panose="05000000000000000000" pitchFamily="2" charset="2"/>
              </a:rPr>
              <a:t>What matrix to </a:t>
            </a:r>
            <a:r>
              <a:rPr lang="en-US" sz="1300" dirty="0" err="1" smtClean="0">
                <a:sym typeface="Wingdings" panose="05000000000000000000" pitchFamily="2" charset="2"/>
              </a:rPr>
              <a:t>diagonalize</a:t>
            </a:r>
            <a:r>
              <a:rPr lang="en-US" sz="1300" dirty="0" smtClean="0">
                <a:sym typeface="Wingdings" panose="05000000000000000000" pitchFamily="2" charset="2"/>
              </a:rPr>
              <a:t> to capture ST correlations?</a:t>
            </a:r>
            <a:endParaRPr lang="en-US" sz="1300" dirty="0"/>
          </a:p>
        </p:txBody>
      </p:sp>
    </p:spTree>
    <p:extLst>
      <p:ext uri="{BB962C8B-B14F-4D97-AF65-F5344CB8AC3E}">
        <p14:creationId xmlns:p14="http://schemas.microsoft.com/office/powerpoint/2010/main" val="253507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8822</TotalTime>
  <Words>29387</Words>
  <Application>Microsoft Office PowerPoint</Application>
  <PresentationFormat>Widescreen</PresentationFormat>
  <Paragraphs>3883</Paragraphs>
  <Slides>155</Slides>
  <Notes>155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155</vt:i4>
      </vt:variant>
    </vt:vector>
  </HeadingPairs>
  <TitlesOfParts>
    <vt:vector size="161" baseType="lpstr">
      <vt:lpstr>Arial</vt:lpstr>
      <vt:lpstr>Calibri</vt:lpstr>
      <vt:lpstr>Calibri Light</vt:lpstr>
      <vt:lpstr>Noto Sans CJK SC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Ferdinand</dc:creator>
  <cp:lastModifiedBy>Ferdinand</cp:lastModifiedBy>
  <cp:revision>1795</cp:revision>
  <dcterms:created xsi:type="dcterms:W3CDTF">2016-06-20T21:30:41Z</dcterms:created>
  <dcterms:modified xsi:type="dcterms:W3CDTF">2016-07-21T19:02:37Z</dcterms:modified>
</cp:coreProperties>
</file>