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2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3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6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7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8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9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0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1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2.xml" ContentType="application/vnd.openxmlformats-officedocument.themeOverr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13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14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7" r:id="rId4"/>
    <p:sldId id="268" r:id="rId5"/>
    <p:sldId id="26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7" autoAdjust="0"/>
    <p:restoredTop sz="94719" autoAdjust="0"/>
  </p:normalViewPr>
  <p:slideViewPr>
    <p:cSldViewPr snapToGrid="0">
      <p:cViewPr varScale="1">
        <p:scale>
          <a:sx n="72" d="100"/>
          <a:sy n="72" d="100"/>
        </p:scale>
        <p:origin x="15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3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4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8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9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C:\Users\dheve\Documents\SanteViz\Developpement\Classeur2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Microsoft_Excel_Worksheet10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C:\Users\dheve\Documents\SanteViz\Developpement\Classeur2.xlsx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oleObject" Target="file:///C:\Users\dheve\Documents\SanteViz\Developpement\Classeur2.xlsx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oleObject" Target="file:///C:\Users\dheve\Documents\SanteViz\Developpement\Classeur2.xlsx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oleObject" Target="file:///C:\Users\dheve\Documents\SanteViz\Developpement\Classeur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Classeur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Classeur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dheve\Documents\SanteViz\Developpement\Classeur2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1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Isch.</c:v>
                </c:pt>
                <c:pt idx="1">
                  <c:v>Hémor.</c:v>
                </c:pt>
                <c:pt idx="2">
                  <c:v>Autres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3000</c:v>
                </c:pt>
                <c:pt idx="1">
                  <c:v>450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BA-4A84-8CF8-0613E1B8D43B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Hors UNV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Feuil1!$A$2:$A$4</c:f>
              <c:strCache>
                <c:ptCount val="3"/>
                <c:pt idx="0">
                  <c:v>Isch.</c:v>
                </c:pt>
                <c:pt idx="1">
                  <c:v>Hémor.</c:v>
                </c:pt>
                <c:pt idx="2">
                  <c:v>Autres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3000</c:v>
                </c:pt>
                <c:pt idx="1">
                  <c:v>1500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BA-4A84-8CF8-0613E1B8D4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7295952"/>
        <c:axId val="487299232"/>
      </c:barChart>
      <c:catAx>
        <c:axId val="48729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7299232"/>
        <c:crosses val="autoZero"/>
        <c:auto val="1"/>
        <c:lblAlgn val="ctr"/>
        <c:lblOffset val="100"/>
        <c:noMultiLvlLbl val="0"/>
      </c:catAx>
      <c:valAx>
        <c:axId val="48729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87295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Feuil1!$B$73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Feuil1!$A$74:$A$78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5+</c:v>
                </c:pt>
              </c:strCache>
            </c:strRef>
          </c:cat>
          <c:val>
            <c:numRef>
              <c:f>Feuil1!$B$74:$B$78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10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B5-4DF4-833D-E1B3C64522F2}"/>
            </c:ext>
          </c:extLst>
        </c:ser>
        <c:ser>
          <c:idx val="1"/>
          <c:order val="1"/>
          <c:tx>
            <c:strRef>
              <c:f>Feuil1!$C$73</c:f>
              <c:strCache>
                <c:ptCount val="1"/>
                <c:pt idx="0">
                  <c:v>Hors UNV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Feuil1!$A$74:$A$78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5+</c:v>
                </c:pt>
              </c:strCache>
            </c:strRef>
          </c:cat>
          <c:val>
            <c:numRef>
              <c:f>Feuil1!$C$74:$C$78</c:f>
              <c:numCache>
                <c:formatCode>General</c:formatCode>
                <c:ptCount val="5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10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B5-4DF4-833D-E1B3C64522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1618456"/>
        <c:axId val="411618784"/>
      </c:barChart>
      <c:catAx>
        <c:axId val="4116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784"/>
        <c:crosses val="autoZero"/>
        <c:auto val="1"/>
        <c:lblAlgn val="ctr"/>
        <c:lblOffset val="100"/>
        <c:noMultiLvlLbl val="0"/>
      </c:catAx>
      <c:valAx>
        <c:axId val="4116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>
      <a:solidFill>
        <a:srgbClr val="5B9BD5"/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AD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8C-48D8-AAC8-ADF827BFDD0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78C-48D8-AAC8-ADF827BFDD06}"/>
                </c:ext>
              </c:extLst>
            </c:dLbl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Feuil1!$B$82:$C$82</c:f>
              <c:strCache>
                <c:ptCount val="2"/>
                <c:pt idx="0">
                  <c:v>UNV SI</c:v>
                </c:pt>
                <c:pt idx="1">
                  <c:v>UNV hors SI</c:v>
                </c:pt>
              </c:strCache>
            </c:strRef>
          </c:cat>
          <c:val>
            <c:numRef>
              <c:f>Feuil1!$B$83:$C$83</c:f>
              <c:numCache>
                <c:formatCode>General</c:formatCode>
                <c:ptCount val="2"/>
                <c:pt idx="0">
                  <c:v>300</c:v>
                </c:pt>
                <c:pt idx="1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8C-48D8-AAC8-ADF827BFDD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1618456"/>
        <c:axId val="411618784"/>
      </c:barChart>
      <c:catAx>
        <c:axId val="4116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784"/>
        <c:crosses val="autoZero"/>
        <c:auto val="1"/>
        <c:lblAlgn val="ctr"/>
        <c:lblOffset val="100"/>
        <c:noMultiLvlLbl val="0"/>
      </c:catAx>
      <c:valAx>
        <c:axId val="4116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5B9BD5"/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Feuil1!$B$26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Feuil1!$A$27:$A$28</c:f>
              <c:strCache>
                <c:ptCount val="2"/>
                <c:pt idx="0">
                  <c:v>Scanner</c:v>
                </c:pt>
                <c:pt idx="1">
                  <c:v>IRM</c:v>
                </c:pt>
              </c:strCache>
            </c:strRef>
          </c:cat>
          <c:val>
            <c:numRef>
              <c:f>Feuil1!$B$27:$B$28</c:f>
              <c:numCache>
                <c:formatCode>General</c:formatCode>
                <c:ptCount val="2"/>
                <c:pt idx="0">
                  <c:v>3000</c:v>
                </c:pt>
                <c:pt idx="1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70-46CE-A78F-8444E39681C4}"/>
            </c:ext>
          </c:extLst>
        </c:ser>
        <c:ser>
          <c:idx val="1"/>
          <c:order val="1"/>
          <c:tx>
            <c:strRef>
              <c:f>Feuil1!$C$26</c:f>
              <c:strCache>
                <c:ptCount val="1"/>
                <c:pt idx="0">
                  <c:v>Hors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Feuil1!$A$27:$A$28</c:f>
              <c:strCache>
                <c:ptCount val="2"/>
                <c:pt idx="0">
                  <c:v>Scanner</c:v>
                </c:pt>
                <c:pt idx="1">
                  <c:v>IRM</c:v>
                </c:pt>
              </c:strCache>
            </c:strRef>
          </c:cat>
          <c:val>
            <c:numRef>
              <c:f>Feuil1!$C$27:$C$28</c:f>
              <c:numCache>
                <c:formatCode>General</c:formatCode>
                <c:ptCount val="2"/>
                <c:pt idx="0">
                  <c:v>6000</c:v>
                </c:pt>
                <c:pt idx="1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70-46CE-A78F-8444E3968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8358832"/>
        <c:axId val="408361456"/>
      </c:barChart>
      <c:catAx>
        <c:axId val="40835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8361456"/>
        <c:crosses val="autoZero"/>
        <c:auto val="1"/>
        <c:lblAlgn val="ctr"/>
        <c:lblOffset val="100"/>
        <c:noMultiLvlLbl val="0"/>
      </c:catAx>
      <c:valAx>
        <c:axId val="408361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835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Feuil1!$B$39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Feuil1!$A$40:$A$45</c:f>
              <c:strCache>
                <c:ptCount val="6"/>
                <c:pt idx="0">
                  <c:v>Domicile</c:v>
                </c:pt>
                <c:pt idx="1">
                  <c:v>Urgence</c:v>
                </c:pt>
                <c:pt idx="2">
                  <c:v>Transfert MCO</c:v>
                </c:pt>
                <c:pt idx="3">
                  <c:v>Transfert SSR</c:v>
                </c:pt>
                <c:pt idx="4">
                  <c:v>Transfert MS</c:v>
                </c:pt>
                <c:pt idx="5">
                  <c:v>Transfert Autres</c:v>
                </c:pt>
              </c:strCache>
            </c:strRef>
          </c:cat>
          <c:val>
            <c:numRef>
              <c:f>Feuil1!$B$40:$B$45</c:f>
              <c:numCache>
                <c:formatCode>General</c:formatCode>
                <c:ptCount val="6"/>
                <c:pt idx="0">
                  <c:v>1000</c:v>
                </c:pt>
                <c:pt idx="1">
                  <c:v>1200</c:v>
                </c:pt>
                <c:pt idx="2">
                  <c:v>500</c:v>
                </c:pt>
                <c:pt idx="3">
                  <c:v>400</c:v>
                </c:pt>
                <c:pt idx="4">
                  <c:v>300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2C-41B7-AEDA-0511C56DA7B0}"/>
            </c:ext>
          </c:extLst>
        </c:ser>
        <c:ser>
          <c:idx val="1"/>
          <c:order val="1"/>
          <c:tx>
            <c:strRef>
              <c:f>Feuil1!$C$39</c:f>
              <c:strCache>
                <c:ptCount val="1"/>
                <c:pt idx="0">
                  <c:v>Hors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Feuil1!$A$40:$A$45</c:f>
              <c:strCache>
                <c:ptCount val="6"/>
                <c:pt idx="0">
                  <c:v>Domicile</c:v>
                </c:pt>
                <c:pt idx="1">
                  <c:v>Urgence</c:v>
                </c:pt>
                <c:pt idx="2">
                  <c:v>Transfert MCO</c:v>
                </c:pt>
                <c:pt idx="3">
                  <c:v>Transfert SSR</c:v>
                </c:pt>
                <c:pt idx="4">
                  <c:v>Transfert MS</c:v>
                </c:pt>
                <c:pt idx="5">
                  <c:v>Transfert Autres</c:v>
                </c:pt>
              </c:strCache>
            </c:strRef>
          </c:cat>
          <c:val>
            <c:numRef>
              <c:f>Feuil1!$C$40:$C$45</c:f>
              <c:numCache>
                <c:formatCode>General</c:formatCode>
                <c:ptCount val="6"/>
                <c:pt idx="0">
                  <c:v>2000</c:v>
                </c:pt>
                <c:pt idx="1">
                  <c:v>200</c:v>
                </c:pt>
                <c:pt idx="2">
                  <c:v>1000</c:v>
                </c:pt>
                <c:pt idx="3">
                  <c:v>200</c:v>
                </c:pt>
                <c:pt idx="4">
                  <c:v>1000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2C-41B7-AEDA-0511C56DA7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35513472"/>
        <c:axId val="535518064"/>
      </c:barChart>
      <c:catAx>
        <c:axId val="53551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5518064"/>
        <c:crosses val="autoZero"/>
        <c:auto val="1"/>
        <c:lblAlgn val="ctr"/>
        <c:lblOffset val="100"/>
        <c:noMultiLvlLbl val="0"/>
      </c:catAx>
      <c:valAx>
        <c:axId val="53551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551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Feuil1!$B$49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Feuil1!$A$50:$A$54</c:f>
              <c:strCache>
                <c:ptCount val="5"/>
                <c:pt idx="0">
                  <c:v>&lt;30'</c:v>
                </c:pt>
                <c:pt idx="1">
                  <c:v>30'-1h</c:v>
                </c:pt>
                <c:pt idx="2">
                  <c:v>1h-2h</c:v>
                </c:pt>
                <c:pt idx="3">
                  <c:v>2h-3h</c:v>
                </c:pt>
                <c:pt idx="4">
                  <c:v>&gt;3h</c:v>
                </c:pt>
              </c:strCache>
            </c:strRef>
          </c:cat>
          <c:val>
            <c:numRef>
              <c:f>Feuil1!$B$50:$B$54</c:f>
              <c:numCache>
                <c:formatCode>General</c:formatCode>
                <c:ptCount val="5"/>
                <c:pt idx="0">
                  <c:v>300</c:v>
                </c:pt>
                <c:pt idx="1">
                  <c:v>1000</c:v>
                </c:pt>
                <c:pt idx="2">
                  <c:v>1200</c:v>
                </c:pt>
                <c:pt idx="3">
                  <c:v>500</c:v>
                </c:pt>
                <c:pt idx="4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9E-4267-8E51-66B39933EF1D}"/>
            </c:ext>
          </c:extLst>
        </c:ser>
        <c:ser>
          <c:idx val="1"/>
          <c:order val="1"/>
          <c:tx>
            <c:strRef>
              <c:f>Feuil1!$C$49</c:f>
              <c:strCache>
                <c:ptCount val="1"/>
                <c:pt idx="0">
                  <c:v>Hors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Feuil1!$A$50:$A$54</c:f>
              <c:strCache>
                <c:ptCount val="5"/>
                <c:pt idx="0">
                  <c:v>&lt;30'</c:v>
                </c:pt>
                <c:pt idx="1">
                  <c:v>30'-1h</c:v>
                </c:pt>
                <c:pt idx="2">
                  <c:v>1h-2h</c:v>
                </c:pt>
                <c:pt idx="3">
                  <c:v>2h-3h</c:v>
                </c:pt>
                <c:pt idx="4">
                  <c:v>&gt;3h</c:v>
                </c:pt>
              </c:strCache>
            </c:strRef>
          </c:cat>
          <c:val>
            <c:numRef>
              <c:f>Feuil1!$C$50:$C$54</c:f>
              <c:numCache>
                <c:formatCode>General</c:formatCode>
                <c:ptCount val="5"/>
                <c:pt idx="0">
                  <c:v>1000</c:v>
                </c:pt>
                <c:pt idx="1">
                  <c:v>2000</c:v>
                </c:pt>
                <c:pt idx="2">
                  <c:v>200</c:v>
                </c:pt>
                <c:pt idx="3">
                  <c:v>1000</c:v>
                </c:pt>
                <c:pt idx="4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9E-4267-8E51-66B39933E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7747016"/>
        <c:axId val="297746360"/>
      </c:barChart>
      <c:catAx>
        <c:axId val="297747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7746360"/>
        <c:crosses val="autoZero"/>
        <c:auto val="1"/>
        <c:lblAlgn val="ctr"/>
        <c:lblOffset val="100"/>
        <c:noMultiLvlLbl val="0"/>
      </c:catAx>
      <c:valAx>
        <c:axId val="297746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97747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Feuil1!$B$86</c:f>
              <c:strCache>
                <c:ptCount val="1"/>
                <c:pt idx="0">
                  <c:v>UNV Si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Feuil1!$A$87:$A$90</c:f>
              <c:strCache>
                <c:ptCount val="4"/>
                <c:pt idx="0">
                  <c:v>&lt; 8j</c:v>
                </c:pt>
                <c:pt idx="1">
                  <c:v>8j-1m</c:v>
                </c:pt>
                <c:pt idx="2">
                  <c:v>1m-3m</c:v>
                </c:pt>
                <c:pt idx="3">
                  <c:v>&gt;3m</c:v>
                </c:pt>
              </c:strCache>
            </c:strRef>
          </c:cat>
          <c:val>
            <c:numRef>
              <c:f>Feuil1!$B$87:$B$90</c:f>
              <c:numCache>
                <c:formatCode>General</c:formatCode>
                <c:ptCount val="4"/>
                <c:pt idx="0">
                  <c:v>100</c:v>
                </c:pt>
                <c:pt idx="1">
                  <c:v>350</c:v>
                </c:pt>
                <c:pt idx="2">
                  <c:v>400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82-474B-93E3-64DE10B40B89}"/>
            </c:ext>
          </c:extLst>
        </c:ser>
        <c:ser>
          <c:idx val="1"/>
          <c:order val="1"/>
          <c:tx>
            <c:strRef>
              <c:f>Feuil1!$C$86</c:f>
              <c:strCache>
                <c:ptCount val="1"/>
                <c:pt idx="0">
                  <c:v>Hors UNV Si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Feuil1!$A$87:$A$90</c:f>
              <c:strCache>
                <c:ptCount val="4"/>
                <c:pt idx="0">
                  <c:v>&lt; 8j</c:v>
                </c:pt>
                <c:pt idx="1">
                  <c:v>8j-1m</c:v>
                </c:pt>
                <c:pt idx="2">
                  <c:v>1m-3m</c:v>
                </c:pt>
                <c:pt idx="3">
                  <c:v>&gt;3m</c:v>
                </c:pt>
              </c:strCache>
            </c:strRef>
          </c:cat>
          <c:val>
            <c:numRef>
              <c:f>Feuil1!$C$87:$C$90</c:f>
              <c:numCache>
                <c:formatCode>General</c:formatCode>
                <c:ptCount val="4"/>
                <c:pt idx="0">
                  <c:v>200</c:v>
                </c:pt>
                <c:pt idx="1">
                  <c:v>140</c:v>
                </c:pt>
                <c:pt idx="2">
                  <c:v>420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82-474B-93E3-64DE10B40B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1618456"/>
        <c:axId val="411618784"/>
      </c:barChart>
      <c:catAx>
        <c:axId val="4116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784"/>
        <c:crosses val="autoZero"/>
        <c:auto val="1"/>
        <c:lblAlgn val="ctr"/>
        <c:lblOffset val="100"/>
        <c:noMultiLvlLbl val="0"/>
      </c:catAx>
      <c:valAx>
        <c:axId val="4116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5B9BD5"/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Feuil1!$B$153</c:f>
              <c:strCache>
                <c:ptCount val="1"/>
                <c:pt idx="0">
                  <c:v>UNV Si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Feuil1!$A$154:$A$158</c:f>
              <c:strCache>
                <c:ptCount val="5"/>
                <c:pt idx="0">
                  <c:v>0-1 j</c:v>
                </c:pt>
                <c:pt idx="1">
                  <c:v>2-7 j</c:v>
                </c:pt>
                <c:pt idx="2">
                  <c:v>8j - 1m</c:v>
                </c:pt>
                <c:pt idx="3">
                  <c:v>1m-3m</c:v>
                </c:pt>
                <c:pt idx="4">
                  <c:v>&gt;3m</c:v>
                </c:pt>
              </c:strCache>
            </c:strRef>
          </c:cat>
          <c:val>
            <c:numRef>
              <c:f>Feuil1!$B$154:$B$158</c:f>
              <c:numCache>
                <c:formatCode>General</c:formatCode>
                <c:ptCount val="5"/>
                <c:pt idx="0">
                  <c:v>100</c:v>
                </c:pt>
                <c:pt idx="1">
                  <c:v>80</c:v>
                </c:pt>
                <c:pt idx="2">
                  <c:v>20</c:v>
                </c:pt>
                <c:pt idx="3">
                  <c:v>50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10-433C-984C-D487D890DEE3}"/>
            </c:ext>
          </c:extLst>
        </c:ser>
        <c:ser>
          <c:idx val="1"/>
          <c:order val="1"/>
          <c:tx>
            <c:strRef>
              <c:f>Feuil1!$C$153</c:f>
              <c:strCache>
                <c:ptCount val="1"/>
                <c:pt idx="0">
                  <c:v>Hors UNV Si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Feuil1!$A$154:$A$158</c:f>
              <c:strCache>
                <c:ptCount val="5"/>
                <c:pt idx="0">
                  <c:v>0-1 j</c:v>
                </c:pt>
                <c:pt idx="1">
                  <c:v>2-7 j</c:v>
                </c:pt>
                <c:pt idx="2">
                  <c:v>8j - 1m</c:v>
                </c:pt>
                <c:pt idx="3">
                  <c:v>1m-3m</c:v>
                </c:pt>
                <c:pt idx="4">
                  <c:v>&gt;3m</c:v>
                </c:pt>
              </c:strCache>
            </c:strRef>
          </c:cat>
          <c:val>
            <c:numRef>
              <c:f>Feuil1!$C$154:$C$158</c:f>
              <c:numCache>
                <c:formatCode>General</c:formatCode>
                <c:ptCount val="5"/>
                <c:pt idx="0">
                  <c:v>80</c:v>
                </c:pt>
                <c:pt idx="1">
                  <c:v>10</c:v>
                </c:pt>
                <c:pt idx="2">
                  <c:v>200</c:v>
                </c:pt>
                <c:pt idx="3">
                  <c:v>100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10-433C-984C-D487D890D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1618456"/>
        <c:axId val="411618784"/>
      </c:barChart>
      <c:catAx>
        <c:axId val="4116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784"/>
        <c:crosses val="autoZero"/>
        <c:auto val="1"/>
        <c:lblAlgn val="ctr"/>
        <c:lblOffset val="100"/>
        <c:noMultiLvlLbl val="0"/>
      </c:catAx>
      <c:valAx>
        <c:axId val="4116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5B9BD5"/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Feuil1!$B$142</c:f>
              <c:strCache>
                <c:ptCount val="1"/>
                <c:pt idx="0">
                  <c:v>UNV Si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Feuil1!$A$143:$A$147</c:f>
              <c:strCache>
                <c:ptCount val="5"/>
                <c:pt idx="0">
                  <c:v>0-1 j</c:v>
                </c:pt>
                <c:pt idx="1">
                  <c:v>2-7 j</c:v>
                </c:pt>
                <c:pt idx="2">
                  <c:v>8j - 1m</c:v>
                </c:pt>
                <c:pt idx="3">
                  <c:v>1m-3m</c:v>
                </c:pt>
                <c:pt idx="4">
                  <c:v>&gt;3m</c:v>
                </c:pt>
              </c:strCache>
            </c:strRef>
          </c:cat>
          <c:val>
            <c:numRef>
              <c:f>Feuil1!$B$143:$B$147</c:f>
              <c:numCache>
                <c:formatCode>General</c:formatCode>
                <c:ptCount val="5"/>
                <c:pt idx="0">
                  <c:v>40</c:v>
                </c:pt>
                <c:pt idx="1">
                  <c:v>500</c:v>
                </c:pt>
                <c:pt idx="2">
                  <c:v>100</c:v>
                </c:pt>
                <c:pt idx="3">
                  <c:v>400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92-4F10-8C39-19445EC38F1C}"/>
            </c:ext>
          </c:extLst>
        </c:ser>
        <c:ser>
          <c:idx val="1"/>
          <c:order val="1"/>
          <c:tx>
            <c:strRef>
              <c:f>Feuil1!$C$142</c:f>
              <c:strCache>
                <c:ptCount val="1"/>
                <c:pt idx="0">
                  <c:v>Hors UNV Si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Feuil1!$A$143:$A$147</c:f>
              <c:strCache>
                <c:ptCount val="5"/>
                <c:pt idx="0">
                  <c:v>0-1 j</c:v>
                </c:pt>
                <c:pt idx="1">
                  <c:v>2-7 j</c:v>
                </c:pt>
                <c:pt idx="2">
                  <c:v>8j - 1m</c:v>
                </c:pt>
                <c:pt idx="3">
                  <c:v>1m-3m</c:v>
                </c:pt>
                <c:pt idx="4">
                  <c:v>&gt;3m</c:v>
                </c:pt>
              </c:strCache>
            </c:strRef>
          </c:cat>
          <c:val>
            <c:numRef>
              <c:f>Feuil1!$C$143:$C$147</c:f>
              <c:numCache>
                <c:formatCode>General</c:formatCode>
                <c:ptCount val="5"/>
                <c:pt idx="0">
                  <c:v>20</c:v>
                </c:pt>
                <c:pt idx="1">
                  <c:v>300</c:v>
                </c:pt>
                <c:pt idx="2">
                  <c:v>200</c:v>
                </c:pt>
                <c:pt idx="3">
                  <c:v>420</c:v>
                </c:pt>
                <c:pt idx="4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92-4F10-8C39-19445EC38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1618456"/>
        <c:axId val="411618784"/>
      </c:barChart>
      <c:catAx>
        <c:axId val="4116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784"/>
        <c:crosses val="autoZero"/>
        <c:auto val="1"/>
        <c:lblAlgn val="ctr"/>
        <c:lblOffset val="100"/>
        <c:noMultiLvlLbl val="0"/>
      </c:catAx>
      <c:valAx>
        <c:axId val="4116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5B9BD5">
          <a:shade val="50000"/>
        </a:srgbClr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Feuil1!$B$125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Feuil1!$A$126:$A$130</c:f>
              <c:strCache>
                <c:ptCount val="5"/>
                <c:pt idx="0">
                  <c:v>0-1 J</c:v>
                </c:pt>
                <c:pt idx="1">
                  <c:v>2-3 J</c:v>
                </c:pt>
                <c:pt idx="2">
                  <c:v>4-7 J</c:v>
                </c:pt>
                <c:pt idx="3">
                  <c:v>8-12 J</c:v>
                </c:pt>
                <c:pt idx="4">
                  <c:v>13 J et +</c:v>
                </c:pt>
              </c:strCache>
            </c:strRef>
          </c:cat>
          <c:val>
            <c:numRef>
              <c:f>Feuil1!$B$126:$B$130</c:f>
              <c:numCache>
                <c:formatCode>General</c:formatCode>
                <c:ptCount val="5"/>
                <c:pt idx="0">
                  <c:v>1200</c:v>
                </c:pt>
                <c:pt idx="1">
                  <c:v>1000</c:v>
                </c:pt>
                <c:pt idx="2">
                  <c:v>1200</c:v>
                </c:pt>
                <c:pt idx="3">
                  <c:v>500</c:v>
                </c:pt>
                <c:pt idx="4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8-42AD-A736-8B0F0E320CE8}"/>
            </c:ext>
          </c:extLst>
        </c:ser>
        <c:ser>
          <c:idx val="1"/>
          <c:order val="1"/>
          <c:tx>
            <c:strRef>
              <c:f>Feuil1!$C$125</c:f>
              <c:strCache>
                <c:ptCount val="1"/>
                <c:pt idx="0">
                  <c:v>Hors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Feuil1!$A$126:$A$130</c:f>
              <c:strCache>
                <c:ptCount val="5"/>
                <c:pt idx="0">
                  <c:v>0-1 J</c:v>
                </c:pt>
                <c:pt idx="1">
                  <c:v>2-3 J</c:v>
                </c:pt>
                <c:pt idx="2">
                  <c:v>4-7 J</c:v>
                </c:pt>
                <c:pt idx="3">
                  <c:v>8-12 J</c:v>
                </c:pt>
                <c:pt idx="4">
                  <c:v>13 J et +</c:v>
                </c:pt>
              </c:strCache>
            </c:strRef>
          </c:cat>
          <c:val>
            <c:numRef>
              <c:f>Feuil1!$C$126:$C$130</c:f>
              <c:numCache>
                <c:formatCode>General</c:formatCode>
                <c:ptCount val="5"/>
                <c:pt idx="0">
                  <c:v>500</c:v>
                </c:pt>
                <c:pt idx="1">
                  <c:v>4000</c:v>
                </c:pt>
                <c:pt idx="2">
                  <c:v>1800</c:v>
                </c:pt>
                <c:pt idx="3">
                  <c:v>100</c:v>
                </c:pt>
                <c:pt idx="4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68-42AD-A736-8B0F0E320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1618456"/>
        <c:axId val="411618784"/>
      </c:barChart>
      <c:catAx>
        <c:axId val="4116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784"/>
        <c:crosses val="autoZero"/>
        <c:auto val="1"/>
        <c:lblAlgn val="ctr"/>
        <c:lblOffset val="100"/>
        <c:noMultiLvlLbl val="0"/>
      </c:catAx>
      <c:valAx>
        <c:axId val="4116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5B9BD5">
          <a:shade val="50000"/>
        </a:srgbClr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Feuil1!$B$102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Feuil1!$A$103:$A$108</c:f>
              <c:strCache>
                <c:ptCount val="6"/>
                <c:pt idx="0">
                  <c:v>Décès</c:v>
                </c:pt>
                <c:pt idx="1">
                  <c:v>Domicile</c:v>
                </c:pt>
                <c:pt idx="2">
                  <c:v>Transfert MCO</c:v>
                </c:pt>
                <c:pt idx="3">
                  <c:v>Transfert SSR</c:v>
                </c:pt>
                <c:pt idx="4">
                  <c:v>Transfert MS</c:v>
                </c:pt>
                <c:pt idx="5">
                  <c:v>Transfert Autres</c:v>
                </c:pt>
              </c:strCache>
            </c:strRef>
          </c:cat>
          <c:val>
            <c:numRef>
              <c:f>Feuil1!$B$103:$B$108</c:f>
              <c:numCache>
                <c:formatCode>General</c:formatCode>
                <c:ptCount val="6"/>
                <c:pt idx="0">
                  <c:v>40</c:v>
                </c:pt>
                <c:pt idx="1">
                  <c:v>1000</c:v>
                </c:pt>
                <c:pt idx="2">
                  <c:v>500</c:v>
                </c:pt>
                <c:pt idx="3">
                  <c:v>400</c:v>
                </c:pt>
                <c:pt idx="4">
                  <c:v>300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14-4857-A71A-8C72B8D8C7EC}"/>
            </c:ext>
          </c:extLst>
        </c:ser>
        <c:ser>
          <c:idx val="1"/>
          <c:order val="1"/>
          <c:tx>
            <c:strRef>
              <c:f>Feuil1!$C$102</c:f>
              <c:strCache>
                <c:ptCount val="1"/>
                <c:pt idx="0">
                  <c:v>Hors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Feuil1!$A$103:$A$108</c:f>
              <c:strCache>
                <c:ptCount val="6"/>
                <c:pt idx="0">
                  <c:v>Décès</c:v>
                </c:pt>
                <c:pt idx="1">
                  <c:v>Domicile</c:v>
                </c:pt>
                <c:pt idx="2">
                  <c:v>Transfert MCO</c:v>
                </c:pt>
                <c:pt idx="3">
                  <c:v>Transfert SSR</c:v>
                </c:pt>
                <c:pt idx="4">
                  <c:v>Transfert MS</c:v>
                </c:pt>
                <c:pt idx="5">
                  <c:v>Transfert Autres</c:v>
                </c:pt>
              </c:strCache>
            </c:strRef>
          </c:cat>
          <c:val>
            <c:numRef>
              <c:f>Feuil1!$C$103:$C$108</c:f>
              <c:numCache>
                <c:formatCode>General</c:formatCode>
                <c:ptCount val="6"/>
                <c:pt idx="0">
                  <c:v>120</c:v>
                </c:pt>
                <c:pt idx="1">
                  <c:v>2000</c:v>
                </c:pt>
                <c:pt idx="2">
                  <c:v>1000</c:v>
                </c:pt>
                <c:pt idx="3">
                  <c:v>200</c:v>
                </c:pt>
                <c:pt idx="4">
                  <c:v>1000</c:v>
                </c:pt>
                <c:pt idx="5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14-4857-A71A-8C72B8D8C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1618456"/>
        <c:axId val="411618784"/>
      </c:barChart>
      <c:catAx>
        <c:axId val="4116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784"/>
        <c:crosses val="autoZero"/>
        <c:auto val="1"/>
        <c:lblAlgn val="ctr"/>
        <c:lblOffset val="100"/>
        <c:noMultiLvlLbl val="0"/>
      </c:catAx>
      <c:valAx>
        <c:axId val="4116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5B9BD5">
          <a:shade val="50000"/>
        </a:srgbClr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Feuil1!$B$6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Feuil1!$A$7:$A$8</c:f>
              <c:strCache>
                <c:ptCount val="2"/>
                <c:pt idx="0">
                  <c:v>Homme</c:v>
                </c:pt>
                <c:pt idx="1">
                  <c:v>Femme</c:v>
                </c:pt>
              </c:strCache>
            </c:strRef>
          </c:cat>
          <c:val>
            <c:numRef>
              <c:f>Feuil1!$B$7:$B$8</c:f>
              <c:numCache>
                <c:formatCode>General</c:formatCode>
                <c:ptCount val="2"/>
                <c:pt idx="0">
                  <c:v>3000</c:v>
                </c:pt>
                <c:pt idx="1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1-432D-8ECB-8200216ECA3B}"/>
            </c:ext>
          </c:extLst>
        </c:ser>
        <c:ser>
          <c:idx val="1"/>
          <c:order val="1"/>
          <c:tx>
            <c:strRef>
              <c:f>Feuil1!$C$6</c:f>
              <c:strCache>
                <c:ptCount val="1"/>
                <c:pt idx="0">
                  <c:v>Hors UNV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Feuil1!$A$7:$A$8</c:f>
              <c:strCache>
                <c:ptCount val="2"/>
                <c:pt idx="0">
                  <c:v>Homme</c:v>
                </c:pt>
                <c:pt idx="1">
                  <c:v>Femme</c:v>
                </c:pt>
              </c:strCache>
            </c:strRef>
          </c:cat>
          <c:val>
            <c:numRef>
              <c:f>Feuil1!$C$7:$C$8</c:f>
              <c:numCache>
                <c:formatCode>General</c:formatCode>
                <c:ptCount val="2"/>
                <c:pt idx="0">
                  <c:v>3000</c:v>
                </c:pt>
                <c:pt idx="1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D1-432D-8ECB-8200216ECA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974584"/>
        <c:axId val="400974912"/>
      </c:barChart>
      <c:catAx>
        <c:axId val="400974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0974912"/>
        <c:crosses val="autoZero"/>
        <c:auto val="1"/>
        <c:lblAlgn val="ctr"/>
        <c:lblOffset val="100"/>
        <c:noMultiLvlLbl val="0"/>
      </c:catAx>
      <c:valAx>
        <c:axId val="40097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0974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Feuil1!$B$93</c:f>
              <c:strCache>
                <c:ptCount val="1"/>
                <c:pt idx="0">
                  <c:v>UNV Si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Feuil1!$A$94:$A$98</c:f>
              <c:strCache>
                <c:ptCount val="5"/>
                <c:pt idx="0">
                  <c:v>0-1 j</c:v>
                </c:pt>
                <c:pt idx="1">
                  <c:v>2-7 j</c:v>
                </c:pt>
                <c:pt idx="2">
                  <c:v>8j - 1m</c:v>
                </c:pt>
                <c:pt idx="3">
                  <c:v>1m-3m</c:v>
                </c:pt>
                <c:pt idx="4">
                  <c:v>&gt;3m</c:v>
                </c:pt>
              </c:strCache>
            </c:strRef>
          </c:cat>
          <c:val>
            <c:numRef>
              <c:f>Feuil1!$B$94:$B$98</c:f>
              <c:numCache>
                <c:formatCode>General</c:formatCode>
                <c:ptCount val="5"/>
                <c:pt idx="0">
                  <c:v>400</c:v>
                </c:pt>
                <c:pt idx="1">
                  <c:v>50</c:v>
                </c:pt>
                <c:pt idx="2">
                  <c:v>100</c:v>
                </c:pt>
                <c:pt idx="3">
                  <c:v>350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6-4C09-81DA-93B06D3C4C7A}"/>
            </c:ext>
          </c:extLst>
        </c:ser>
        <c:ser>
          <c:idx val="1"/>
          <c:order val="1"/>
          <c:tx>
            <c:strRef>
              <c:f>Feuil1!$C$93</c:f>
              <c:strCache>
                <c:ptCount val="1"/>
                <c:pt idx="0">
                  <c:v>Hors UNV Si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Feuil1!$A$94:$A$98</c:f>
              <c:strCache>
                <c:ptCount val="5"/>
                <c:pt idx="0">
                  <c:v>0-1 j</c:v>
                </c:pt>
                <c:pt idx="1">
                  <c:v>2-7 j</c:v>
                </c:pt>
                <c:pt idx="2">
                  <c:v>8j - 1m</c:v>
                </c:pt>
                <c:pt idx="3">
                  <c:v>1m-3m</c:v>
                </c:pt>
                <c:pt idx="4">
                  <c:v>&gt;3m</c:v>
                </c:pt>
              </c:strCache>
            </c:strRef>
          </c:cat>
          <c:val>
            <c:numRef>
              <c:f>Feuil1!$C$94:$C$98</c:f>
              <c:numCache>
                <c:formatCode>General</c:formatCode>
                <c:ptCount val="5"/>
                <c:pt idx="0">
                  <c:v>420</c:v>
                </c:pt>
                <c:pt idx="1">
                  <c:v>40</c:v>
                </c:pt>
                <c:pt idx="2">
                  <c:v>200</c:v>
                </c:pt>
                <c:pt idx="3">
                  <c:v>140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F6-4C09-81DA-93B06D3C4C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1618456"/>
        <c:axId val="411618784"/>
      </c:barChart>
      <c:catAx>
        <c:axId val="4116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784"/>
        <c:crosses val="autoZero"/>
        <c:auto val="1"/>
        <c:lblAlgn val="ctr"/>
        <c:lblOffset val="100"/>
        <c:noMultiLvlLbl val="0"/>
      </c:catAx>
      <c:valAx>
        <c:axId val="4116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5B9BD5"/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Feuil1!$B$115</c:f>
              <c:strCache>
                <c:ptCount val="1"/>
                <c:pt idx="0">
                  <c:v>UNV Si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Feuil1!$A$116:$A$120</c:f>
              <c:strCache>
                <c:ptCount val="5"/>
                <c:pt idx="0">
                  <c:v>0-1 j</c:v>
                </c:pt>
                <c:pt idx="1">
                  <c:v>2-7 j</c:v>
                </c:pt>
                <c:pt idx="2">
                  <c:v>8j - 1m</c:v>
                </c:pt>
                <c:pt idx="3">
                  <c:v>1m-3m</c:v>
                </c:pt>
                <c:pt idx="4">
                  <c:v>&gt;3m</c:v>
                </c:pt>
              </c:strCache>
            </c:strRef>
          </c:cat>
          <c:val>
            <c:numRef>
              <c:f>Feuil1!$B$116:$B$120</c:f>
              <c:numCache>
                <c:formatCode>General</c:formatCode>
                <c:ptCount val="5"/>
                <c:pt idx="0">
                  <c:v>40</c:v>
                </c:pt>
                <c:pt idx="1">
                  <c:v>350</c:v>
                </c:pt>
                <c:pt idx="2">
                  <c:v>400</c:v>
                </c:pt>
                <c:pt idx="3">
                  <c:v>100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28-416C-B916-74A541769C5E}"/>
            </c:ext>
          </c:extLst>
        </c:ser>
        <c:ser>
          <c:idx val="1"/>
          <c:order val="1"/>
          <c:tx>
            <c:strRef>
              <c:f>Feuil1!$C$115</c:f>
              <c:strCache>
                <c:ptCount val="1"/>
                <c:pt idx="0">
                  <c:v>Hors UNV Si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Feuil1!$A$116:$A$120</c:f>
              <c:strCache>
                <c:ptCount val="5"/>
                <c:pt idx="0">
                  <c:v>0-1 j</c:v>
                </c:pt>
                <c:pt idx="1">
                  <c:v>2-7 j</c:v>
                </c:pt>
                <c:pt idx="2">
                  <c:v>8j - 1m</c:v>
                </c:pt>
                <c:pt idx="3">
                  <c:v>1m-3m</c:v>
                </c:pt>
                <c:pt idx="4">
                  <c:v>&gt;3m</c:v>
                </c:pt>
              </c:strCache>
            </c:strRef>
          </c:cat>
          <c:val>
            <c:numRef>
              <c:f>Feuil1!$C$116:$C$120</c:f>
              <c:numCache>
                <c:formatCode>General</c:formatCode>
                <c:ptCount val="5"/>
                <c:pt idx="0">
                  <c:v>50</c:v>
                </c:pt>
                <c:pt idx="1">
                  <c:v>140</c:v>
                </c:pt>
                <c:pt idx="2">
                  <c:v>420</c:v>
                </c:pt>
                <c:pt idx="3">
                  <c:v>80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28-416C-B916-74A541769C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1618456"/>
        <c:axId val="411618784"/>
      </c:barChart>
      <c:catAx>
        <c:axId val="4116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784"/>
        <c:crosses val="autoZero"/>
        <c:auto val="1"/>
        <c:lblAlgn val="ctr"/>
        <c:lblOffset val="100"/>
        <c:noMultiLvlLbl val="0"/>
      </c:catAx>
      <c:valAx>
        <c:axId val="4116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5B9BD5"/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Feuil1!$B$142</c:f>
              <c:strCache>
                <c:ptCount val="1"/>
                <c:pt idx="0">
                  <c:v>UNV Si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Feuil1!$A$143:$A$147</c:f>
              <c:strCache>
                <c:ptCount val="5"/>
                <c:pt idx="0">
                  <c:v>0-1 j</c:v>
                </c:pt>
                <c:pt idx="1">
                  <c:v>2-7 j</c:v>
                </c:pt>
                <c:pt idx="2">
                  <c:v>8j - 1m</c:v>
                </c:pt>
                <c:pt idx="3">
                  <c:v>1m-3m</c:v>
                </c:pt>
                <c:pt idx="4">
                  <c:v>&gt;3m</c:v>
                </c:pt>
              </c:strCache>
            </c:strRef>
          </c:cat>
          <c:val>
            <c:numRef>
              <c:f>Feuil1!$B$143:$B$147</c:f>
              <c:numCache>
                <c:formatCode>General</c:formatCode>
                <c:ptCount val="5"/>
                <c:pt idx="0">
                  <c:v>400</c:v>
                </c:pt>
                <c:pt idx="1">
                  <c:v>50</c:v>
                </c:pt>
                <c:pt idx="2">
                  <c:v>100</c:v>
                </c:pt>
                <c:pt idx="3">
                  <c:v>350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DA-48AD-9E13-C7CC34B89239}"/>
            </c:ext>
          </c:extLst>
        </c:ser>
        <c:ser>
          <c:idx val="1"/>
          <c:order val="1"/>
          <c:tx>
            <c:strRef>
              <c:f>Feuil1!$C$142</c:f>
              <c:strCache>
                <c:ptCount val="1"/>
                <c:pt idx="0">
                  <c:v>Hors UNV Si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Feuil1!$A$143:$A$147</c:f>
              <c:strCache>
                <c:ptCount val="5"/>
                <c:pt idx="0">
                  <c:v>0-1 j</c:v>
                </c:pt>
                <c:pt idx="1">
                  <c:v>2-7 j</c:v>
                </c:pt>
                <c:pt idx="2">
                  <c:v>8j - 1m</c:v>
                </c:pt>
                <c:pt idx="3">
                  <c:v>1m-3m</c:v>
                </c:pt>
                <c:pt idx="4">
                  <c:v>&gt;3m</c:v>
                </c:pt>
              </c:strCache>
            </c:strRef>
          </c:cat>
          <c:val>
            <c:numRef>
              <c:f>Feuil1!$C$143:$C$147</c:f>
              <c:numCache>
                <c:formatCode>General</c:formatCode>
                <c:ptCount val="5"/>
                <c:pt idx="0">
                  <c:v>420</c:v>
                </c:pt>
                <c:pt idx="1">
                  <c:v>40</c:v>
                </c:pt>
                <c:pt idx="2">
                  <c:v>200</c:v>
                </c:pt>
                <c:pt idx="3">
                  <c:v>140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DA-48AD-9E13-C7CC34B89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1618456"/>
        <c:axId val="411618784"/>
      </c:barChart>
      <c:catAx>
        <c:axId val="4116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784"/>
        <c:crosses val="autoZero"/>
        <c:auto val="1"/>
        <c:lblAlgn val="ctr"/>
        <c:lblOffset val="100"/>
        <c:noMultiLvlLbl val="0"/>
      </c:catAx>
      <c:valAx>
        <c:axId val="4116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5B9BD5">
          <a:shade val="50000"/>
        </a:srgbClr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Feuil1!$B$179</c:f>
              <c:strCache>
                <c:ptCount val="1"/>
                <c:pt idx="0">
                  <c:v>UNV Si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Feuil1!$A$180:$A$182</c:f>
              <c:strCache>
                <c:ptCount val="3"/>
                <c:pt idx="0">
                  <c:v>Faible</c:v>
                </c:pt>
                <c:pt idx="1">
                  <c:v>Moyenne</c:v>
                </c:pt>
                <c:pt idx="2">
                  <c:v>Forte</c:v>
                </c:pt>
              </c:strCache>
            </c:strRef>
          </c:cat>
          <c:val>
            <c:numRef>
              <c:f>Feuil1!$B$180:$B$182</c:f>
              <c:numCache>
                <c:formatCode>General</c:formatCode>
                <c:ptCount val="3"/>
                <c:pt idx="0">
                  <c:v>120</c:v>
                </c:pt>
                <c:pt idx="1">
                  <c:v>80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A5-465A-84D3-8BB8B2A89C8E}"/>
            </c:ext>
          </c:extLst>
        </c:ser>
        <c:ser>
          <c:idx val="1"/>
          <c:order val="1"/>
          <c:tx>
            <c:strRef>
              <c:f>Feuil1!$C$179</c:f>
              <c:strCache>
                <c:ptCount val="1"/>
                <c:pt idx="0">
                  <c:v>Hors UNV Si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Feuil1!$A$180:$A$182</c:f>
              <c:strCache>
                <c:ptCount val="3"/>
                <c:pt idx="0">
                  <c:v>Faible</c:v>
                </c:pt>
                <c:pt idx="1">
                  <c:v>Moyenne</c:v>
                </c:pt>
                <c:pt idx="2">
                  <c:v>Forte</c:v>
                </c:pt>
              </c:strCache>
            </c:strRef>
          </c:cat>
          <c:val>
            <c:numRef>
              <c:f>Feuil1!$C$180:$C$182</c:f>
              <c:numCache>
                <c:formatCode>General</c:formatCode>
                <c:ptCount val="3"/>
                <c:pt idx="0">
                  <c:v>50</c:v>
                </c:pt>
                <c:pt idx="1">
                  <c:v>40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A5-465A-84D3-8BB8B2A89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1618456"/>
        <c:axId val="411618784"/>
      </c:barChart>
      <c:catAx>
        <c:axId val="4116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784"/>
        <c:crosses val="autoZero"/>
        <c:auto val="1"/>
        <c:lblAlgn val="ctr"/>
        <c:lblOffset val="100"/>
        <c:noMultiLvlLbl val="0"/>
      </c:catAx>
      <c:valAx>
        <c:axId val="4116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5B9BD5">
          <a:shade val="50000"/>
        </a:srgbClr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Feuil1!$B$10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Feuil1!$A$11:$A$15</c:f>
              <c:strCache>
                <c:ptCount val="5"/>
                <c:pt idx="0">
                  <c:v>&lt; 20</c:v>
                </c:pt>
                <c:pt idx="1">
                  <c:v>20-39</c:v>
                </c:pt>
                <c:pt idx="2">
                  <c:v>40-59</c:v>
                </c:pt>
                <c:pt idx="3">
                  <c:v>60-79</c:v>
                </c:pt>
                <c:pt idx="4">
                  <c:v>80 et +</c:v>
                </c:pt>
              </c:strCache>
            </c:strRef>
          </c:cat>
          <c:val>
            <c:numRef>
              <c:f>Feuil1!$B$11:$B$15</c:f>
              <c:numCache>
                <c:formatCode>General</c:formatCode>
                <c:ptCount val="5"/>
                <c:pt idx="0">
                  <c:v>30</c:v>
                </c:pt>
                <c:pt idx="1">
                  <c:v>1000</c:v>
                </c:pt>
                <c:pt idx="2">
                  <c:v>12000</c:v>
                </c:pt>
                <c:pt idx="3">
                  <c:v>23000</c:v>
                </c:pt>
                <c:pt idx="4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49-4BAE-B8A8-54F694A9672D}"/>
            </c:ext>
          </c:extLst>
        </c:ser>
        <c:ser>
          <c:idx val="1"/>
          <c:order val="1"/>
          <c:tx>
            <c:strRef>
              <c:f>Feuil1!$C$10</c:f>
              <c:strCache>
                <c:ptCount val="1"/>
                <c:pt idx="0">
                  <c:v>Hors UNV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Feuil1!$A$11:$A$15</c:f>
              <c:strCache>
                <c:ptCount val="5"/>
                <c:pt idx="0">
                  <c:v>&lt; 20</c:v>
                </c:pt>
                <c:pt idx="1">
                  <c:v>20-39</c:v>
                </c:pt>
                <c:pt idx="2">
                  <c:v>40-59</c:v>
                </c:pt>
                <c:pt idx="3">
                  <c:v>60-79</c:v>
                </c:pt>
                <c:pt idx="4">
                  <c:v>80 et +</c:v>
                </c:pt>
              </c:strCache>
            </c:strRef>
          </c:cat>
          <c:val>
            <c:numRef>
              <c:f>Feuil1!$C$11:$C$15</c:f>
              <c:numCache>
                <c:formatCode>General</c:formatCode>
                <c:ptCount val="5"/>
                <c:pt idx="0">
                  <c:v>60</c:v>
                </c:pt>
                <c:pt idx="1">
                  <c:v>2000</c:v>
                </c:pt>
                <c:pt idx="2">
                  <c:v>40000</c:v>
                </c:pt>
                <c:pt idx="3">
                  <c:v>15000</c:v>
                </c:pt>
                <c:pt idx="4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49-4BAE-B8A8-54F694A96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0323808"/>
        <c:axId val="490325120"/>
      </c:barChart>
      <c:catAx>
        <c:axId val="49032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0325120"/>
        <c:crosses val="autoZero"/>
        <c:auto val="1"/>
        <c:lblAlgn val="ctr"/>
        <c:lblOffset val="100"/>
        <c:noMultiLvlLbl val="0"/>
      </c:catAx>
      <c:valAx>
        <c:axId val="49032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90323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Feuil1!$B$23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Feuil1!$A$24:$A$29</c:f>
              <c:strCache>
                <c:ptCount val="6"/>
                <c:pt idx="0">
                  <c:v>Cher</c:v>
                </c:pt>
                <c:pt idx="1">
                  <c:v>Eure et Loir</c:v>
                </c:pt>
                <c:pt idx="2">
                  <c:v>Indre</c:v>
                </c:pt>
                <c:pt idx="3">
                  <c:v>Indre et Loire</c:v>
                </c:pt>
                <c:pt idx="4">
                  <c:v>Loire et Cher</c:v>
                </c:pt>
                <c:pt idx="5">
                  <c:v>Loiret</c:v>
                </c:pt>
              </c:strCache>
            </c:strRef>
          </c:cat>
          <c:val>
            <c:numRef>
              <c:f>Feuil1!$B$24:$B$29</c:f>
              <c:numCache>
                <c:formatCode>General</c:formatCode>
                <c:ptCount val="6"/>
                <c:pt idx="0">
                  <c:v>30</c:v>
                </c:pt>
                <c:pt idx="1">
                  <c:v>1000</c:v>
                </c:pt>
                <c:pt idx="2">
                  <c:v>12000</c:v>
                </c:pt>
                <c:pt idx="3">
                  <c:v>23000</c:v>
                </c:pt>
                <c:pt idx="4">
                  <c:v>900</c:v>
                </c:pt>
                <c:pt idx="5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5B-4D53-BC7A-96DD45D5D736}"/>
            </c:ext>
          </c:extLst>
        </c:ser>
        <c:ser>
          <c:idx val="1"/>
          <c:order val="1"/>
          <c:tx>
            <c:strRef>
              <c:f>Feuil1!$C$23</c:f>
              <c:strCache>
                <c:ptCount val="1"/>
                <c:pt idx="0">
                  <c:v>Hors UNV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Feuil1!$A$24:$A$29</c:f>
              <c:strCache>
                <c:ptCount val="6"/>
                <c:pt idx="0">
                  <c:v>Cher</c:v>
                </c:pt>
                <c:pt idx="1">
                  <c:v>Eure et Loir</c:v>
                </c:pt>
                <c:pt idx="2">
                  <c:v>Indre</c:v>
                </c:pt>
                <c:pt idx="3">
                  <c:v>Indre et Loire</c:v>
                </c:pt>
                <c:pt idx="4">
                  <c:v>Loire et Cher</c:v>
                </c:pt>
                <c:pt idx="5">
                  <c:v>Loiret</c:v>
                </c:pt>
              </c:strCache>
            </c:strRef>
          </c:cat>
          <c:val>
            <c:numRef>
              <c:f>Feuil1!$C$24:$C$29</c:f>
              <c:numCache>
                <c:formatCode>General</c:formatCode>
                <c:ptCount val="6"/>
                <c:pt idx="0">
                  <c:v>60</c:v>
                </c:pt>
                <c:pt idx="1">
                  <c:v>2000</c:v>
                </c:pt>
                <c:pt idx="2">
                  <c:v>40000</c:v>
                </c:pt>
                <c:pt idx="3">
                  <c:v>15000</c:v>
                </c:pt>
                <c:pt idx="4">
                  <c:v>200</c:v>
                </c:pt>
                <c:pt idx="5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5B-4D53-BC7A-96DD45D5D7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974584"/>
        <c:axId val="400974912"/>
      </c:barChart>
      <c:catAx>
        <c:axId val="400974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0974912"/>
        <c:crosses val="autoZero"/>
        <c:auto val="1"/>
        <c:lblAlgn val="ctr"/>
        <c:lblOffset val="100"/>
        <c:noMultiLvlLbl val="0"/>
      </c:catAx>
      <c:valAx>
        <c:axId val="40097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0974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5B9BD5"/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Feuil1!$B$43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Feuil1!$A$44:$A$46</c:f>
              <c:strCach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strCache>
            </c:strRef>
          </c:cat>
          <c:val>
            <c:numRef>
              <c:f>Feuil1!$B$44:$B$46</c:f>
              <c:numCache>
                <c:formatCode>General</c:formatCode>
                <c:ptCount val="3"/>
                <c:pt idx="0">
                  <c:v>3000</c:v>
                </c:pt>
                <c:pt idx="1">
                  <c:v>3500</c:v>
                </c:pt>
                <c:pt idx="2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A3-414C-A14A-B04149ABD9A8}"/>
            </c:ext>
          </c:extLst>
        </c:ser>
        <c:ser>
          <c:idx val="1"/>
          <c:order val="1"/>
          <c:tx>
            <c:strRef>
              <c:f>Feuil1!$C$43</c:f>
              <c:strCache>
                <c:ptCount val="1"/>
                <c:pt idx="0">
                  <c:v>Hors UNV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Feuil1!$A$44:$A$46</c:f>
              <c:strCach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strCache>
            </c:strRef>
          </c:cat>
          <c:val>
            <c:numRef>
              <c:f>Feuil1!$C$44:$C$46</c:f>
              <c:numCache>
                <c:formatCode>General</c:formatCode>
                <c:ptCount val="3"/>
                <c:pt idx="0">
                  <c:v>3000</c:v>
                </c:pt>
                <c:pt idx="1">
                  <c:v>3000</c:v>
                </c:pt>
                <c:pt idx="2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A3-414C-A14A-B04149ABD9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974584"/>
        <c:axId val="400974912"/>
      </c:barChart>
      <c:catAx>
        <c:axId val="400974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0974912"/>
        <c:crosses val="autoZero"/>
        <c:auto val="1"/>
        <c:lblAlgn val="ctr"/>
        <c:lblOffset val="100"/>
        <c:noMultiLvlLbl val="0"/>
      </c:catAx>
      <c:valAx>
        <c:axId val="40097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00974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5B9BD5"/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Feuil1!$B$60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Feuil1!$A$61:$A$67</c:f>
              <c:strCache>
                <c:ptCount val="6"/>
                <c:pt idx="0">
                  <c:v>Tr langage</c:v>
                </c:pt>
                <c:pt idx="1">
                  <c:v>Tr visuels</c:v>
                </c:pt>
                <c:pt idx="2">
                  <c:v>Tr sensitifs</c:v>
                </c:pt>
                <c:pt idx="3">
                  <c:v>Tr psychiques</c:v>
                </c:pt>
                <c:pt idx="4">
                  <c:v>Incontinence urin.</c:v>
                </c:pt>
                <c:pt idx="5">
                  <c:v>Tr déglutition</c:v>
                </c:pt>
              </c:strCache>
            </c:strRef>
          </c:cat>
          <c:val>
            <c:numRef>
              <c:f>Feuil1!$B$61:$B$66</c:f>
              <c:numCache>
                <c:formatCode>General</c:formatCode>
                <c:ptCount val="6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12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7B-4CC6-9BF2-A1316C9B9592}"/>
            </c:ext>
          </c:extLst>
        </c:ser>
        <c:ser>
          <c:idx val="1"/>
          <c:order val="1"/>
          <c:tx>
            <c:strRef>
              <c:f>Feuil1!$C$60</c:f>
              <c:strCache>
                <c:ptCount val="1"/>
                <c:pt idx="0">
                  <c:v>Hors UNV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Feuil1!$A$61:$A$67</c:f>
              <c:strCache>
                <c:ptCount val="6"/>
                <c:pt idx="0">
                  <c:v>Tr langage</c:v>
                </c:pt>
                <c:pt idx="1">
                  <c:v>Tr visuels</c:v>
                </c:pt>
                <c:pt idx="2">
                  <c:v>Tr sensitifs</c:v>
                </c:pt>
                <c:pt idx="3">
                  <c:v>Tr psychiques</c:v>
                </c:pt>
                <c:pt idx="4">
                  <c:v>Incontinence urin.</c:v>
                </c:pt>
                <c:pt idx="5">
                  <c:v>Tr déglutition</c:v>
                </c:pt>
              </c:strCache>
            </c:strRef>
          </c:cat>
          <c:val>
            <c:numRef>
              <c:f>Feuil1!$C$61:$C$66</c:f>
              <c:numCache>
                <c:formatCode>General</c:formatCode>
                <c:ptCount val="6"/>
                <c:pt idx="0">
                  <c:v>30</c:v>
                </c:pt>
                <c:pt idx="1">
                  <c:v>10</c:v>
                </c:pt>
                <c:pt idx="2">
                  <c:v>5</c:v>
                </c:pt>
                <c:pt idx="3">
                  <c:v>15</c:v>
                </c:pt>
                <c:pt idx="4">
                  <c:v>12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7B-4CC6-9BF2-A1316C9B95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1618456"/>
        <c:axId val="411618784"/>
      </c:barChart>
      <c:catAx>
        <c:axId val="4116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784"/>
        <c:crosses val="autoZero"/>
        <c:auto val="1"/>
        <c:lblAlgn val="ctr"/>
        <c:lblOffset val="100"/>
        <c:noMultiLvlLbl val="0"/>
      </c:catAx>
      <c:valAx>
        <c:axId val="4116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5B9BD5"/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4"/>
                <c:pt idx="0">
                  <c:v>Simple</c:v>
                </c:pt>
                <c:pt idx="1">
                  <c:v>Peu complexe</c:v>
                </c:pt>
                <c:pt idx="2">
                  <c:v>Complexe</c:v>
                </c:pt>
                <c:pt idx="3">
                  <c:v>Très complexe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3000</c:v>
                </c:pt>
                <c:pt idx="1">
                  <c:v>1000</c:v>
                </c:pt>
                <c:pt idx="2">
                  <c:v>2000</c:v>
                </c:pt>
                <c:pt idx="3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4F-4A44-8EF7-189491D799C9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Hors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>
                  <a:alpha val="5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Feuil1!$A$2:$A$5</c:f>
              <c:strCache>
                <c:ptCount val="4"/>
                <c:pt idx="0">
                  <c:v>Simple</c:v>
                </c:pt>
                <c:pt idx="1">
                  <c:v>Peu complexe</c:v>
                </c:pt>
                <c:pt idx="2">
                  <c:v>Complexe</c:v>
                </c:pt>
                <c:pt idx="3">
                  <c:v>Très complexe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6000</c:v>
                </c:pt>
                <c:pt idx="1">
                  <c:v>4000</c:v>
                </c:pt>
                <c:pt idx="2">
                  <c:v>2000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4F-4A44-8EF7-189491D79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1618456"/>
        <c:axId val="411618784"/>
      </c:barChart>
      <c:catAx>
        <c:axId val="4116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784"/>
        <c:crosses val="autoZero"/>
        <c:auto val="1"/>
        <c:lblAlgn val="ctr"/>
        <c:lblOffset val="100"/>
        <c:noMultiLvlLbl val="0"/>
      </c:catAx>
      <c:valAx>
        <c:axId val="4116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002060"/>
      </a:solidFill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Feuil1!$B$10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rgbClr val="70AD4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Feuil1!$A$11:$A$15</c:f>
              <c:strCache>
                <c:ptCount val="5"/>
                <c:pt idx="0">
                  <c:v>0-1 J</c:v>
                </c:pt>
                <c:pt idx="1">
                  <c:v>2-3 J</c:v>
                </c:pt>
                <c:pt idx="2">
                  <c:v>4-7 J</c:v>
                </c:pt>
                <c:pt idx="3">
                  <c:v>8-12 J</c:v>
                </c:pt>
                <c:pt idx="4">
                  <c:v>13 J et +</c:v>
                </c:pt>
              </c:strCache>
            </c:strRef>
          </c:cat>
          <c:val>
            <c:numRef>
              <c:f>Feuil1!$B$11:$B$15</c:f>
              <c:numCache>
                <c:formatCode>General</c:formatCode>
                <c:ptCount val="5"/>
                <c:pt idx="0">
                  <c:v>1200</c:v>
                </c:pt>
                <c:pt idx="1">
                  <c:v>1000</c:v>
                </c:pt>
                <c:pt idx="2">
                  <c:v>1200</c:v>
                </c:pt>
                <c:pt idx="3">
                  <c:v>500</c:v>
                </c:pt>
                <c:pt idx="4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F7-4006-A3F5-8DB99E87A18D}"/>
            </c:ext>
          </c:extLst>
        </c:ser>
        <c:ser>
          <c:idx val="1"/>
          <c:order val="1"/>
          <c:tx>
            <c:strRef>
              <c:f>Feuil1!$C$10</c:f>
              <c:strCache>
                <c:ptCount val="1"/>
                <c:pt idx="0">
                  <c:v>Hors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>
                  <a:alpha val="50000"/>
                </a:sys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Feuil1!$A$11:$A$15</c:f>
              <c:strCache>
                <c:ptCount val="5"/>
                <c:pt idx="0">
                  <c:v>0-1 J</c:v>
                </c:pt>
                <c:pt idx="1">
                  <c:v>2-3 J</c:v>
                </c:pt>
                <c:pt idx="2">
                  <c:v>4-7 J</c:v>
                </c:pt>
                <c:pt idx="3">
                  <c:v>8-12 J</c:v>
                </c:pt>
                <c:pt idx="4">
                  <c:v>13 J et +</c:v>
                </c:pt>
              </c:strCache>
            </c:strRef>
          </c:cat>
          <c:val>
            <c:numRef>
              <c:f>Feuil1!$C$11:$C$15</c:f>
              <c:numCache>
                <c:formatCode>General</c:formatCode>
                <c:ptCount val="5"/>
                <c:pt idx="0">
                  <c:v>500</c:v>
                </c:pt>
                <c:pt idx="1">
                  <c:v>4000</c:v>
                </c:pt>
                <c:pt idx="2">
                  <c:v>1800</c:v>
                </c:pt>
                <c:pt idx="3">
                  <c:v>100</c:v>
                </c:pt>
                <c:pt idx="4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5F7-4006-A3F5-8DB99E87A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1618456"/>
        <c:axId val="411618784"/>
      </c:barChart>
      <c:catAx>
        <c:axId val="411618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784"/>
        <c:crosses val="autoZero"/>
        <c:auto val="1"/>
        <c:lblAlgn val="ctr"/>
        <c:lblOffset val="100"/>
        <c:noMultiLvlLbl val="0"/>
      </c:catAx>
      <c:valAx>
        <c:axId val="411618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11618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5B9BD5"/>
      </a:solidFill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Feuil1!$B$18</c:f>
              <c:strCache>
                <c:ptCount val="1"/>
                <c:pt idx="0">
                  <c:v>UNV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Feuil1!$A$19:$A$23</c:f>
              <c:strCache>
                <c:ptCount val="5"/>
                <c:pt idx="0">
                  <c:v>0-1 J</c:v>
                </c:pt>
                <c:pt idx="1">
                  <c:v>2-3 J</c:v>
                </c:pt>
                <c:pt idx="2">
                  <c:v>4-7 J</c:v>
                </c:pt>
                <c:pt idx="3">
                  <c:v>8-12 J</c:v>
                </c:pt>
                <c:pt idx="4">
                  <c:v>13 J et +</c:v>
                </c:pt>
              </c:strCache>
            </c:strRef>
          </c:cat>
          <c:val>
            <c:numRef>
              <c:f>Feuil1!$B$19:$B$23</c:f>
              <c:numCache>
                <c:formatCode>General</c:formatCode>
                <c:ptCount val="5"/>
                <c:pt idx="0">
                  <c:v>1200</c:v>
                </c:pt>
                <c:pt idx="1">
                  <c:v>1000</c:v>
                </c:pt>
                <c:pt idx="2">
                  <c:v>1200</c:v>
                </c:pt>
                <c:pt idx="3">
                  <c:v>500</c:v>
                </c:pt>
                <c:pt idx="4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37-4A56-854B-175FEFF27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0576496"/>
        <c:axId val="530578136"/>
      </c:barChart>
      <c:catAx>
        <c:axId val="53057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0578136"/>
        <c:crosses val="autoZero"/>
        <c:auto val="1"/>
        <c:lblAlgn val="ctr"/>
        <c:lblOffset val="100"/>
        <c:noMultiLvlLbl val="0"/>
      </c:catAx>
      <c:valAx>
        <c:axId val="530578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3057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9EE-3D3B-4EEE-A842-73E03808655B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C9CA-0651-4D27-A641-21A16AF8B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56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9EE-3D3B-4EEE-A842-73E03808655B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C9CA-0651-4D27-A641-21A16AF8B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603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9EE-3D3B-4EEE-A842-73E03808655B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C9CA-0651-4D27-A641-21A16AF8B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02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9EE-3D3B-4EEE-A842-73E03808655B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C9CA-0651-4D27-A641-21A16AF8B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5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9EE-3D3B-4EEE-A842-73E03808655B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C9CA-0651-4D27-A641-21A16AF8B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83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9EE-3D3B-4EEE-A842-73E03808655B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C9CA-0651-4D27-A641-21A16AF8B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73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9EE-3D3B-4EEE-A842-73E03808655B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C9CA-0651-4D27-A641-21A16AF8B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69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9EE-3D3B-4EEE-A842-73E03808655B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C9CA-0651-4D27-A641-21A16AF8B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84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9EE-3D3B-4EEE-A842-73E03808655B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C9CA-0651-4D27-A641-21A16AF8B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6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9EE-3D3B-4EEE-A842-73E03808655B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C9CA-0651-4D27-A641-21A16AF8B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25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59EE-3D3B-4EEE-A842-73E03808655B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FC9CA-0651-4D27-A641-21A16AF8B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55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59EE-3D3B-4EEE-A842-73E03808655B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FC9CA-0651-4D27-A641-21A16AF8B4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62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chart" Target="../charts/chart11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0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7" Type="http://schemas.openxmlformats.org/officeDocument/2006/relationships/chart" Target="../charts/chart23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577975"/>
            <a:ext cx="1201003" cy="67403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u="sng" dirty="0"/>
              <a:t>Sélection multiple</a:t>
            </a:r>
          </a:p>
          <a:p>
            <a:endParaRPr lang="fr-FR" sz="1600" dirty="0"/>
          </a:p>
          <a:p>
            <a:r>
              <a:rPr lang="fr-FR" sz="1600" dirty="0"/>
              <a:t>Pathologie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Age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Sexe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Période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Territoire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12" name="Rectangle 11"/>
          <p:cNvSpPr/>
          <p:nvPr/>
        </p:nvSpPr>
        <p:spPr>
          <a:xfrm>
            <a:off x="-3261" y="6333397"/>
            <a:ext cx="2422755" cy="4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Portrait du territoire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5230734" y="3973606"/>
            <a:ext cx="9457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UNV ou non</a:t>
            </a:r>
          </a:p>
          <a:p>
            <a:pPr algn="ctr"/>
            <a:endParaRPr lang="fr-FR" sz="1200" u="sng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UNV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Hors UNV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3835099" y="3963609"/>
            <a:ext cx="11928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Traitement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Thrombolyse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Trombectomie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Pas de traitement 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844284" y="3948454"/>
            <a:ext cx="1137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Unité médicale SSR (entrée)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Gériatrie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Neuro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Autres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Pas de SSR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294781" y="3967515"/>
            <a:ext cx="118178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Unité médicale MCO (sortie)</a:t>
            </a:r>
          </a:p>
          <a:p>
            <a:pPr algn="ctr"/>
            <a:endParaRPr lang="fr-FR" sz="1200" u="sng" dirty="0"/>
          </a:p>
          <a:p>
            <a:pPr algn="ctr"/>
            <a:r>
              <a:rPr lang="fr-FR" sz="1100" dirty="0"/>
              <a:t>UNV</a:t>
            </a:r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Gériatre</a:t>
            </a:r>
          </a:p>
          <a:p>
            <a:pPr algn="ctr"/>
            <a:endParaRPr lang="fr-FR" sz="1100" dirty="0"/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Neuro</a:t>
            </a:r>
          </a:p>
          <a:p>
            <a:pPr algn="ctr"/>
            <a:endParaRPr lang="fr-FR" sz="1100" dirty="0"/>
          </a:p>
          <a:p>
            <a:pPr algn="ctr"/>
            <a:endParaRPr lang="fr-FR" sz="1100" i="1" dirty="0"/>
          </a:p>
          <a:p>
            <a:pPr algn="ctr"/>
            <a:r>
              <a:rPr lang="fr-FR" sz="1100" i="1" dirty="0"/>
              <a:t>Autre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2465833" y="3961632"/>
            <a:ext cx="1262098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u="sng" dirty="0"/>
              <a:t>Etablissement</a:t>
            </a:r>
          </a:p>
          <a:p>
            <a:pPr algn="ctr"/>
            <a:endParaRPr lang="fr-FR" sz="1200" u="sng" dirty="0"/>
          </a:p>
          <a:p>
            <a:pPr algn="ctr"/>
            <a:endParaRPr lang="fr-FR" sz="1200" u="sng" dirty="0"/>
          </a:p>
          <a:p>
            <a:pPr algn="ctr"/>
            <a:r>
              <a:rPr lang="fr-FR" sz="1100" dirty="0"/>
              <a:t>Urgence neuro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Urgence avec </a:t>
            </a:r>
            <a:r>
              <a:rPr lang="fr-FR" sz="1100" dirty="0" err="1"/>
              <a:t>Unv</a:t>
            </a:r>
            <a:endParaRPr lang="fr-FR" sz="1100" dirty="0"/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Urgence avec </a:t>
            </a:r>
            <a:r>
              <a:rPr lang="fr-FR" sz="1100" dirty="0" err="1"/>
              <a:t>Env</a:t>
            </a:r>
            <a:endParaRPr lang="fr-FR" sz="1100" dirty="0"/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Urgence seule</a:t>
            </a:r>
          </a:p>
          <a:p>
            <a:pPr algn="ctr"/>
            <a:endParaRPr lang="fr-FR" sz="1100" dirty="0"/>
          </a:p>
          <a:p>
            <a:pPr algn="ctr"/>
            <a:r>
              <a:rPr lang="fr-FR" sz="1100" dirty="0"/>
              <a:t>Hors urgence</a:t>
            </a:r>
          </a:p>
          <a:p>
            <a:pPr algn="ctr"/>
            <a:endParaRPr lang="fr-FR" sz="1200" u="sng" dirty="0"/>
          </a:p>
          <a:p>
            <a:pPr algn="ctr"/>
            <a:endParaRPr lang="fr-FR" sz="1200" u="sng" dirty="0"/>
          </a:p>
        </p:txBody>
      </p:sp>
      <p:sp>
        <p:nvSpPr>
          <p:cNvPr id="10" name="Forme libre 9"/>
          <p:cNvSpPr/>
          <p:nvPr/>
        </p:nvSpPr>
        <p:spPr>
          <a:xfrm>
            <a:off x="2642839" y="4728706"/>
            <a:ext cx="6294815" cy="334763"/>
          </a:xfrm>
          <a:custGeom>
            <a:avLst/>
            <a:gdLst>
              <a:gd name="connsiteX0" fmla="*/ 0 w 6294815"/>
              <a:gd name="connsiteY0" fmla="*/ 21715 h 334763"/>
              <a:gd name="connsiteX1" fmla="*/ 1661532 w 6294815"/>
              <a:gd name="connsiteY1" fmla="*/ 32866 h 334763"/>
              <a:gd name="connsiteX2" fmla="*/ 3044283 w 6294815"/>
              <a:gd name="connsiteY2" fmla="*/ 333949 h 334763"/>
              <a:gd name="connsiteX3" fmla="*/ 4237463 w 6294815"/>
              <a:gd name="connsiteY3" fmla="*/ 122076 h 334763"/>
              <a:gd name="connsiteX4" fmla="*/ 6110868 w 6294815"/>
              <a:gd name="connsiteY4" fmla="*/ 133227 h 334763"/>
              <a:gd name="connsiteX5" fmla="*/ 6122020 w 6294815"/>
              <a:gd name="connsiteY5" fmla="*/ 144378 h 334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94815" h="334763">
                <a:moveTo>
                  <a:pt x="0" y="21715"/>
                </a:moveTo>
                <a:cubicBezTo>
                  <a:pt x="577076" y="1271"/>
                  <a:pt x="1154152" y="-19173"/>
                  <a:pt x="1661532" y="32866"/>
                </a:cubicBezTo>
                <a:cubicBezTo>
                  <a:pt x="2168913" y="84905"/>
                  <a:pt x="2614961" y="319081"/>
                  <a:pt x="3044283" y="333949"/>
                </a:cubicBezTo>
                <a:cubicBezTo>
                  <a:pt x="3473605" y="348817"/>
                  <a:pt x="3726366" y="155530"/>
                  <a:pt x="4237463" y="122076"/>
                </a:cubicBezTo>
                <a:cubicBezTo>
                  <a:pt x="4748560" y="88622"/>
                  <a:pt x="5796775" y="129510"/>
                  <a:pt x="6110868" y="133227"/>
                </a:cubicBezTo>
                <a:cubicBezTo>
                  <a:pt x="6424961" y="136944"/>
                  <a:pt x="6273490" y="140661"/>
                  <a:pt x="6122020" y="1443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2949449" y="5129679"/>
            <a:ext cx="6032810" cy="706225"/>
          </a:xfrm>
          <a:custGeom>
            <a:avLst/>
            <a:gdLst>
              <a:gd name="connsiteX0" fmla="*/ 0 w 6032810"/>
              <a:gd name="connsiteY0" fmla="*/ 424157 h 706225"/>
              <a:gd name="connsiteX1" fmla="*/ 1315844 w 6032810"/>
              <a:gd name="connsiteY1" fmla="*/ 411 h 706225"/>
              <a:gd name="connsiteX2" fmla="*/ 2832410 w 6032810"/>
              <a:gd name="connsiteY2" fmla="*/ 491065 h 706225"/>
              <a:gd name="connsiteX3" fmla="*/ 4181708 w 6032810"/>
              <a:gd name="connsiteY3" fmla="*/ 691787 h 706225"/>
              <a:gd name="connsiteX4" fmla="*/ 6032810 w 6032810"/>
              <a:gd name="connsiteY4" fmla="*/ 123074 h 70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32810" h="706225">
                <a:moveTo>
                  <a:pt x="0" y="424157"/>
                </a:moveTo>
                <a:cubicBezTo>
                  <a:pt x="421888" y="206708"/>
                  <a:pt x="843776" y="-10740"/>
                  <a:pt x="1315844" y="411"/>
                </a:cubicBezTo>
                <a:cubicBezTo>
                  <a:pt x="1787912" y="11562"/>
                  <a:pt x="2354766" y="375836"/>
                  <a:pt x="2832410" y="491065"/>
                </a:cubicBezTo>
                <a:cubicBezTo>
                  <a:pt x="3310054" y="606294"/>
                  <a:pt x="3648308" y="753119"/>
                  <a:pt x="4181708" y="691787"/>
                </a:cubicBezTo>
                <a:cubicBezTo>
                  <a:pt x="4715108" y="630455"/>
                  <a:pt x="5373959" y="376764"/>
                  <a:pt x="6032810" y="1230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2810107" y="5541450"/>
            <a:ext cx="5999356" cy="591721"/>
          </a:xfrm>
          <a:custGeom>
            <a:avLst/>
            <a:gdLst>
              <a:gd name="connsiteX0" fmla="*/ 0 w 5999356"/>
              <a:gd name="connsiteY0" fmla="*/ 591721 h 591721"/>
              <a:gd name="connsiteX1" fmla="*/ 1304693 w 5999356"/>
              <a:gd name="connsiteY1" fmla="*/ 706 h 591721"/>
              <a:gd name="connsiteX2" fmla="*/ 2988527 w 5999356"/>
              <a:gd name="connsiteY2" fmla="*/ 469057 h 591721"/>
              <a:gd name="connsiteX3" fmla="*/ 4137103 w 5999356"/>
              <a:gd name="connsiteY3" fmla="*/ 357545 h 591721"/>
              <a:gd name="connsiteX4" fmla="*/ 5999356 w 5999356"/>
              <a:gd name="connsiteY4" fmla="*/ 591721 h 591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9356" h="591721">
                <a:moveTo>
                  <a:pt x="0" y="591721"/>
                </a:moveTo>
                <a:cubicBezTo>
                  <a:pt x="403302" y="306435"/>
                  <a:pt x="806605" y="21150"/>
                  <a:pt x="1304693" y="706"/>
                </a:cubicBezTo>
                <a:cubicBezTo>
                  <a:pt x="1802781" y="-19738"/>
                  <a:pt x="2516459" y="409584"/>
                  <a:pt x="2988527" y="469057"/>
                </a:cubicBezTo>
                <a:cubicBezTo>
                  <a:pt x="3460595" y="528530"/>
                  <a:pt x="3635298" y="337101"/>
                  <a:pt x="4137103" y="357545"/>
                </a:cubicBezTo>
                <a:cubicBezTo>
                  <a:pt x="4638908" y="377989"/>
                  <a:pt x="5319132" y="484855"/>
                  <a:pt x="5999356" y="5917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2475265" y="3991375"/>
            <a:ext cx="6625254" cy="2293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-3260" y="626191"/>
            <a:ext cx="1189629" cy="565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229866" y="626191"/>
            <a:ext cx="1189629" cy="565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5833257" y="6333397"/>
            <a:ext cx="3267262" cy="4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Portraits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« Etablissements MCO »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75265" y="6333397"/>
            <a:ext cx="3276103" cy="4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Cartographie</a:t>
            </a:r>
          </a:p>
          <a:p>
            <a:pPr algn="just"/>
            <a:r>
              <a:rPr lang="fr-FR" sz="1050" dirty="0">
                <a:solidFill>
                  <a:schemeClr val="tx1"/>
                </a:solidFill>
              </a:rPr>
              <a:t> « </a:t>
            </a:r>
            <a:r>
              <a:rPr lang="fr-FR" sz="1050" dirty="0" err="1">
                <a:solidFill>
                  <a:schemeClr val="tx1"/>
                </a:solidFill>
              </a:rPr>
              <a:t>Etab</a:t>
            </a:r>
            <a:r>
              <a:rPr lang="fr-FR" sz="1050" dirty="0">
                <a:solidFill>
                  <a:schemeClr val="tx1"/>
                </a:solidFill>
              </a:rPr>
              <a:t> MCO » , « Domicile » , « </a:t>
            </a:r>
            <a:r>
              <a:rPr lang="fr-FR" sz="1050" dirty="0" err="1">
                <a:solidFill>
                  <a:schemeClr val="tx1"/>
                </a:solidFill>
              </a:rPr>
              <a:t>Etab</a:t>
            </a:r>
            <a:r>
              <a:rPr lang="fr-FR" sz="1050" dirty="0">
                <a:solidFill>
                  <a:schemeClr val="tx1"/>
                </a:solidFill>
              </a:rPr>
              <a:t> MCO </a:t>
            </a:r>
            <a:r>
              <a:rPr lang="fr-FR" sz="105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fr-FR" sz="1050" dirty="0">
                <a:solidFill>
                  <a:schemeClr val="tx1"/>
                </a:solidFill>
              </a:rPr>
              <a:t>domicile »</a:t>
            </a:r>
          </a:p>
        </p:txBody>
      </p:sp>
      <p:sp>
        <p:nvSpPr>
          <p:cNvPr id="51" name="Rectangle 50"/>
          <p:cNvSpPr/>
          <p:nvPr/>
        </p:nvSpPr>
        <p:spPr>
          <a:xfrm>
            <a:off x="0" y="14143"/>
            <a:ext cx="2422755" cy="555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AVC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Parcours UNV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2465833" y="612267"/>
            <a:ext cx="2207346" cy="1563560"/>
            <a:chOff x="2465833" y="612267"/>
            <a:chExt cx="2207346" cy="1563560"/>
          </a:xfrm>
        </p:grpSpPr>
        <p:graphicFrame>
          <p:nvGraphicFramePr>
            <p:cNvPr id="33" name="Graphique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55238447"/>
                </p:ext>
              </p:extLst>
            </p:nvPr>
          </p:nvGraphicFramePr>
          <p:xfrm>
            <a:off x="2465833" y="673578"/>
            <a:ext cx="2207346" cy="15022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9" name="ZoneTexte 18"/>
            <p:cNvSpPr txBox="1"/>
            <p:nvPr/>
          </p:nvSpPr>
          <p:spPr>
            <a:xfrm>
              <a:off x="3331451" y="612267"/>
              <a:ext cx="504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AVC</a:t>
              </a: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4719517" y="600269"/>
            <a:ext cx="2242216" cy="1570880"/>
            <a:chOff x="4719517" y="600269"/>
            <a:chExt cx="2242216" cy="1570880"/>
          </a:xfrm>
        </p:grpSpPr>
        <p:graphicFrame>
          <p:nvGraphicFramePr>
            <p:cNvPr id="35" name="Graphique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38692168"/>
                </p:ext>
              </p:extLst>
            </p:nvPr>
          </p:nvGraphicFramePr>
          <p:xfrm>
            <a:off x="4719517" y="671219"/>
            <a:ext cx="2242216" cy="14999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2" name="ZoneTexte 51"/>
            <p:cNvSpPr txBox="1"/>
            <p:nvPr/>
          </p:nvSpPr>
          <p:spPr>
            <a:xfrm>
              <a:off x="5612938" y="600269"/>
              <a:ext cx="635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Sexe</a:t>
              </a: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7008071" y="605554"/>
            <a:ext cx="2057711" cy="1561350"/>
            <a:chOff x="7008071" y="605554"/>
            <a:chExt cx="2057711" cy="1561350"/>
          </a:xfrm>
        </p:grpSpPr>
        <p:graphicFrame>
          <p:nvGraphicFramePr>
            <p:cNvPr id="36" name="Graphique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63353682"/>
                </p:ext>
              </p:extLst>
            </p:nvPr>
          </p:nvGraphicFramePr>
          <p:xfrm>
            <a:off x="7008071" y="679922"/>
            <a:ext cx="2057711" cy="14869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3" name="ZoneTexte 52"/>
            <p:cNvSpPr txBox="1"/>
            <p:nvPr/>
          </p:nvSpPr>
          <p:spPr>
            <a:xfrm>
              <a:off x="7894191" y="605554"/>
              <a:ext cx="5045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Âge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469555" y="2237138"/>
            <a:ext cx="3281813" cy="1682336"/>
            <a:chOff x="2469555" y="2237138"/>
            <a:chExt cx="3281813" cy="1682336"/>
          </a:xfrm>
        </p:grpSpPr>
        <p:graphicFrame>
          <p:nvGraphicFramePr>
            <p:cNvPr id="37" name="Graphique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49497864"/>
                </p:ext>
              </p:extLst>
            </p:nvPr>
          </p:nvGraphicFramePr>
          <p:xfrm>
            <a:off x="2469555" y="2289071"/>
            <a:ext cx="3281813" cy="16304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4" name="ZoneTexte 53"/>
            <p:cNvSpPr txBox="1"/>
            <p:nvPr/>
          </p:nvSpPr>
          <p:spPr>
            <a:xfrm>
              <a:off x="3885910" y="2237138"/>
              <a:ext cx="871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Territoire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5801428" y="2256893"/>
            <a:ext cx="3264354" cy="1662404"/>
            <a:chOff x="5801428" y="2256893"/>
            <a:chExt cx="3264354" cy="1662404"/>
          </a:xfrm>
        </p:grpSpPr>
        <p:graphicFrame>
          <p:nvGraphicFramePr>
            <p:cNvPr id="40" name="Graphique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5948550"/>
                </p:ext>
              </p:extLst>
            </p:nvPr>
          </p:nvGraphicFramePr>
          <p:xfrm>
            <a:off x="5801428" y="2289070"/>
            <a:ext cx="3264354" cy="163022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55" name="ZoneTexte 54"/>
            <p:cNvSpPr txBox="1"/>
            <p:nvPr/>
          </p:nvSpPr>
          <p:spPr>
            <a:xfrm>
              <a:off x="7095926" y="2256893"/>
              <a:ext cx="761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Période</a:t>
              </a:r>
            </a:p>
          </p:txBody>
        </p:sp>
      </p:grpSp>
      <p:sp>
        <p:nvSpPr>
          <p:cNvPr id="32" name="ZoneTexte 31"/>
          <p:cNvSpPr txBox="1"/>
          <p:nvPr/>
        </p:nvSpPr>
        <p:spPr>
          <a:xfrm>
            <a:off x="1317506" y="628630"/>
            <a:ext cx="1060687" cy="55245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i="1" u="sng" dirty="0"/>
              <a:t>Indicateurs chiffrés</a:t>
            </a:r>
          </a:p>
          <a:p>
            <a:pPr algn="ctr">
              <a:spcAft>
                <a:spcPts val="600"/>
              </a:spcAft>
            </a:pPr>
            <a:endParaRPr lang="fr-FR" sz="1400" i="1" dirty="0"/>
          </a:p>
          <a:p>
            <a:pPr algn="ctr">
              <a:spcAft>
                <a:spcPts val="600"/>
              </a:spcAft>
            </a:pPr>
            <a:r>
              <a:rPr lang="fr-FR" sz="1400" i="1" dirty="0"/>
              <a:t>Population 5 200 000</a:t>
            </a:r>
          </a:p>
          <a:p>
            <a:pPr algn="ctr">
              <a:spcAft>
                <a:spcPts val="600"/>
              </a:spcAft>
            </a:pPr>
            <a:endParaRPr lang="fr-FR" sz="1400" i="1" dirty="0"/>
          </a:p>
          <a:p>
            <a:pPr algn="ctr">
              <a:spcAft>
                <a:spcPts val="600"/>
              </a:spcAft>
            </a:pPr>
            <a:r>
              <a:rPr lang="fr-FR" sz="1400" i="1" dirty="0"/>
              <a:t>Nb patients</a:t>
            </a:r>
          </a:p>
          <a:p>
            <a:pPr algn="ctr"/>
            <a:r>
              <a:rPr lang="fr-FR" sz="1400" i="1" dirty="0"/>
              <a:t>20 000</a:t>
            </a:r>
          </a:p>
          <a:p>
            <a:pPr algn="ctr">
              <a:spcAft>
                <a:spcPts val="600"/>
              </a:spcAft>
            </a:pPr>
            <a:endParaRPr lang="fr-FR" sz="1400" i="1" dirty="0"/>
          </a:p>
          <a:p>
            <a:pPr algn="ctr">
              <a:spcAft>
                <a:spcPts val="600"/>
              </a:spcAft>
            </a:pPr>
            <a:r>
              <a:rPr lang="fr-FR" sz="1400" i="1" dirty="0"/>
              <a:t>Nb séjours</a:t>
            </a:r>
          </a:p>
          <a:p>
            <a:pPr algn="ctr"/>
            <a:r>
              <a:rPr lang="fr-FR" sz="1400" i="1" dirty="0"/>
              <a:t>15 000 </a:t>
            </a:r>
            <a:r>
              <a:rPr lang="fr-FR" sz="1400" i="1" dirty="0" err="1"/>
              <a:t>Unv</a:t>
            </a:r>
            <a:endParaRPr lang="fr-FR" sz="1400" i="1" dirty="0"/>
          </a:p>
          <a:p>
            <a:pPr algn="ctr"/>
            <a:r>
              <a:rPr lang="fr-FR" sz="1400" i="1" dirty="0"/>
              <a:t>10 000 Hors</a:t>
            </a:r>
          </a:p>
          <a:p>
            <a:pPr algn="ctr">
              <a:spcAft>
                <a:spcPts val="600"/>
              </a:spcAft>
            </a:pPr>
            <a:endParaRPr lang="fr-FR" sz="1000" i="1" dirty="0"/>
          </a:p>
          <a:p>
            <a:pPr algn="ctr">
              <a:spcAft>
                <a:spcPts val="600"/>
              </a:spcAft>
            </a:pPr>
            <a:endParaRPr lang="fr-FR" sz="1000" i="1" dirty="0"/>
          </a:p>
          <a:p>
            <a:pPr algn="ctr"/>
            <a:r>
              <a:rPr lang="fr-FR" sz="1400" i="1" dirty="0"/>
              <a:t>Densité AVC</a:t>
            </a:r>
          </a:p>
          <a:p>
            <a:pPr algn="ctr"/>
            <a:r>
              <a:rPr lang="fr-FR" sz="1200" i="1" dirty="0"/>
              <a:t>140 %</a:t>
            </a:r>
            <a:r>
              <a:rPr lang="fr-FR" sz="2400" i="1" baseline="-36000" dirty="0"/>
              <a:t>°° </a:t>
            </a:r>
            <a:r>
              <a:rPr lang="fr-FR" sz="1200" i="1" dirty="0" err="1"/>
              <a:t>Unv</a:t>
            </a:r>
            <a:endParaRPr lang="fr-FR" sz="1200" i="1" dirty="0"/>
          </a:p>
          <a:p>
            <a:pPr algn="ctr"/>
            <a:r>
              <a:rPr lang="fr-FR" sz="1200" i="1" dirty="0"/>
              <a:t>240 %</a:t>
            </a:r>
            <a:r>
              <a:rPr lang="fr-FR" sz="2400" i="1" baseline="-36000" dirty="0"/>
              <a:t>°° </a:t>
            </a:r>
            <a:r>
              <a:rPr lang="fr-FR" sz="1200" i="1" dirty="0"/>
              <a:t>Hors</a:t>
            </a:r>
          </a:p>
          <a:p>
            <a:pPr algn="ctr"/>
            <a:endParaRPr lang="fr-FR" sz="1200" i="1" dirty="0"/>
          </a:p>
          <a:p>
            <a:pPr algn="ctr"/>
            <a:endParaRPr lang="fr-FR" sz="1200" i="1" dirty="0"/>
          </a:p>
          <a:p>
            <a:pPr algn="ctr"/>
            <a:r>
              <a:rPr lang="fr-FR" sz="1400" i="1" dirty="0"/>
              <a:t>Nb </a:t>
            </a:r>
            <a:r>
              <a:rPr lang="fr-FR" sz="1400" i="1" dirty="0" err="1"/>
              <a:t>Etabliss</a:t>
            </a:r>
            <a:r>
              <a:rPr lang="fr-FR" sz="1400" i="1" dirty="0"/>
              <a:t>.</a:t>
            </a:r>
          </a:p>
          <a:p>
            <a:pPr algn="ctr"/>
            <a:r>
              <a:rPr lang="fr-FR" sz="1200" i="1" dirty="0"/>
              <a:t>7 </a:t>
            </a:r>
            <a:r>
              <a:rPr lang="fr-FR" sz="1200" i="1" dirty="0" err="1"/>
              <a:t>Unv</a:t>
            </a:r>
            <a:endParaRPr lang="fr-FR" sz="1200" i="1" dirty="0"/>
          </a:p>
          <a:p>
            <a:pPr algn="ctr"/>
            <a:r>
              <a:rPr lang="fr-FR" sz="1200" i="1" dirty="0"/>
              <a:t>25 Hors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2469283" y="8541"/>
            <a:ext cx="4492450" cy="5693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i="1" u="sng" dirty="0"/>
              <a:t>Visualisation de la sélection</a:t>
            </a:r>
          </a:p>
          <a:p>
            <a:pPr algn="ctr"/>
            <a:endParaRPr lang="fr-FR" sz="500" i="1" u="sng" dirty="0"/>
          </a:p>
        </p:txBody>
      </p:sp>
      <p:grpSp>
        <p:nvGrpSpPr>
          <p:cNvPr id="57" name="Groupe 56"/>
          <p:cNvGrpSpPr/>
          <p:nvPr/>
        </p:nvGrpSpPr>
        <p:grpSpPr>
          <a:xfrm>
            <a:off x="7008070" y="10057"/>
            <a:ext cx="2057712" cy="560201"/>
            <a:chOff x="7008069" y="49882"/>
            <a:chExt cx="2057712" cy="596165"/>
          </a:xfrm>
        </p:grpSpPr>
        <p:sp>
          <p:nvSpPr>
            <p:cNvPr id="58" name="ZoneTexte 57"/>
            <p:cNvSpPr txBox="1"/>
            <p:nvPr/>
          </p:nvSpPr>
          <p:spPr>
            <a:xfrm>
              <a:off x="7008070" y="49882"/>
              <a:ext cx="20577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u="sng" dirty="0"/>
                <a:t>Point de Rupture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095926" y="397857"/>
              <a:ext cx="918896" cy="1943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UNV Si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061158" y="398096"/>
              <a:ext cx="921100" cy="1897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fr-FR" sz="1200" dirty="0"/>
                <a:t>Hors UNV Si 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7008069" y="49882"/>
              <a:ext cx="2057711" cy="59616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63865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-3260" y="626191"/>
            <a:ext cx="1189629" cy="565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229866" y="626191"/>
            <a:ext cx="1189629" cy="565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0" y="14143"/>
            <a:ext cx="2422755" cy="555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AVC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Point de rupture UNV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0" y="577975"/>
            <a:ext cx="1201003" cy="67403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u="sng" dirty="0"/>
              <a:t>Sélection multiple</a:t>
            </a:r>
          </a:p>
          <a:p>
            <a:endParaRPr lang="fr-FR" sz="1600" dirty="0"/>
          </a:p>
          <a:p>
            <a:r>
              <a:rPr lang="fr-FR" sz="1600" dirty="0"/>
              <a:t>Pathologie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Age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Sexe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Période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Territoire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grpSp>
        <p:nvGrpSpPr>
          <p:cNvPr id="3" name="Groupe 2"/>
          <p:cNvGrpSpPr/>
          <p:nvPr/>
        </p:nvGrpSpPr>
        <p:grpSpPr>
          <a:xfrm>
            <a:off x="5805497" y="4334083"/>
            <a:ext cx="3295021" cy="1958391"/>
            <a:chOff x="2463258" y="2429621"/>
            <a:chExt cx="3259103" cy="1863003"/>
          </a:xfrm>
        </p:grpSpPr>
        <p:graphicFrame>
          <p:nvGraphicFramePr>
            <p:cNvPr id="45" name="Graphique 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74269495"/>
                </p:ext>
              </p:extLst>
            </p:nvPr>
          </p:nvGraphicFramePr>
          <p:xfrm>
            <a:off x="2463258" y="2489224"/>
            <a:ext cx="3259103" cy="1803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7" name="ZoneTexte 36"/>
            <p:cNvSpPr txBox="1"/>
            <p:nvPr/>
          </p:nvSpPr>
          <p:spPr>
            <a:xfrm>
              <a:off x="3373983" y="2429621"/>
              <a:ext cx="14787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Diagnostics associés</a:t>
              </a:r>
            </a:p>
          </p:txBody>
        </p:sp>
      </p:grpSp>
      <p:sp>
        <p:nvSpPr>
          <p:cNvPr id="24" name="ZoneTexte 23"/>
          <p:cNvSpPr txBox="1"/>
          <p:nvPr/>
        </p:nvSpPr>
        <p:spPr>
          <a:xfrm>
            <a:off x="1317506" y="628630"/>
            <a:ext cx="1060687" cy="55245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i="1" u="sng" dirty="0"/>
              <a:t>Indicateurs chiffrés</a:t>
            </a:r>
          </a:p>
          <a:p>
            <a:pPr algn="ctr">
              <a:spcAft>
                <a:spcPts val="600"/>
              </a:spcAft>
            </a:pPr>
            <a:endParaRPr lang="fr-FR" sz="1400" i="1" dirty="0"/>
          </a:p>
          <a:p>
            <a:pPr algn="ctr">
              <a:spcAft>
                <a:spcPts val="600"/>
              </a:spcAft>
            </a:pPr>
            <a:r>
              <a:rPr lang="fr-FR" sz="1400" i="1" dirty="0"/>
              <a:t>Population 5 200 000</a:t>
            </a:r>
          </a:p>
          <a:p>
            <a:pPr algn="ctr">
              <a:spcAft>
                <a:spcPts val="600"/>
              </a:spcAft>
            </a:pPr>
            <a:endParaRPr lang="fr-FR" sz="1400" i="1" dirty="0"/>
          </a:p>
          <a:p>
            <a:pPr algn="ctr">
              <a:spcAft>
                <a:spcPts val="600"/>
              </a:spcAft>
            </a:pPr>
            <a:r>
              <a:rPr lang="fr-FR" sz="1400" i="1" dirty="0"/>
              <a:t>Nb patients</a:t>
            </a:r>
          </a:p>
          <a:p>
            <a:pPr algn="ctr"/>
            <a:r>
              <a:rPr lang="fr-FR" sz="1400" i="1" dirty="0"/>
              <a:t>20 000</a:t>
            </a:r>
          </a:p>
          <a:p>
            <a:pPr algn="ctr">
              <a:spcAft>
                <a:spcPts val="600"/>
              </a:spcAft>
            </a:pPr>
            <a:endParaRPr lang="fr-FR" sz="1400" i="1" dirty="0"/>
          </a:p>
          <a:p>
            <a:pPr algn="ctr">
              <a:spcAft>
                <a:spcPts val="600"/>
              </a:spcAft>
            </a:pPr>
            <a:r>
              <a:rPr lang="fr-FR" sz="1400" i="1" dirty="0"/>
              <a:t>Nb séjours</a:t>
            </a:r>
          </a:p>
          <a:p>
            <a:pPr algn="ctr"/>
            <a:r>
              <a:rPr lang="fr-FR" sz="1400" i="1" dirty="0"/>
              <a:t>15 000 </a:t>
            </a:r>
            <a:r>
              <a:rPr lang="fr-FR" sz="1400" i="1" dirty="0" err="1"/>
              <a:t>Unv</a:t>
            </a:r>
            <a:endParaRPr lang="fr-FR" sz="1400" i="1" dirty="0"/>
          </a:p>
          <a:p>
            <a:pPr algn="ctr"/>
            <a:r>
              <a:rPr lang="fr-FR" sz="1400" i="1" dirty="0"/>
              <a:t>10 000 Hors</a:t>
            </a:r>
          </a:p>
          <a:p>
            <a:pPr algn="ctr">
              <a:spcAft>
                <a:spcPts val="600"/>
              </a:spcAft>
            </a:pPr>
            <a:endParaRPr lang="fr-FR" sz="1000" i="1" dirty="0"/>
          </a:p>
          <a:p>
            <a:pPr algn="ctr">
              <a:spcAft>
                <a:spcPts val="600"/>
              </a:spcAft>
            </a:pPr>
            <a:endParaRPr lang="fr-FR" sz="1000" i="1" dirty="0"/>
          </a:p>
          <a:p>
            <a:pPr algn="ctr"/>
            <a:r>
              <a:rPr lang="fr-FR" sz="1400" i="1" dirty="0"/>
              <a:t>Densité AVC</a:t>
            </a:r>
          </a:p>
          <a:p>
            <a:pPr algn="ctr"/>
            <a:r>
              <a:rPr lang="fr-FR" sz="1200" i="1" dirty="0"/>
              <a:t>140 %</a:t>
            </a:r>
            <a:r>
              <a:rPr lang="fr-FR" sz="2400" i="1" baseline="-36000" dirty="0"/>
              <a:t>°° </a:t>
            </a:r>
            <a:r>
              <a:rPr lang="fr-FR" sz="1200" i="1" dirty="0" err="1"/>
              <a:t>Unv</a:t>
            </a:r>
            <a:endParaRPr lang="fr-FR" sz="1200" i="1" dirty="0"/>
          </a:p>
          <a:p>
            <a:pPr algn="ctr"/>
            <a:r>
              <a:rPr lang="fr-FR" sz="1200" i="1" dirty="0"/>
              <a:t>240 %</a:t>
            </a:r>
            <a:r>
              <a:rPr lang="fr-FR" sz="2400" i="1" baseline="-36000" dirty="0"/>
              <a:t>°° </a:t>
            </a:r>
            <a:r>
              <a:rPr lang="fr-FR" sz="1200" i="1" dirty="0"/>
              <a:t>Hors</a:t>
            </a:r>
          </a:p>
          <a:p>
            <a:pPr algn="ctr"/>
            <a:endParaRPr lang="fr-FR" sz="1200" i="1" dirty="0"/>
          </a:p>
          <a:p>
            <a:pPr algn="ctr"/>
            <a:endParaRPr lang="fr-FR" sz="1200" i="1" dirty="0"/>
          </a:p>
          <a:p>
            <a:pPr algn="ctr"/>
            <a:r>
              <a:rPr lang="fr-FR" sz="1400" i="1" dirty="0"/>
              <a:t>Nb </a:t>
            </a:r>
            <a:r>
              <a:rPr lang="fr-FR" sz="1400" i="1" dirty="0" err="1"/>
              <a:t>Etabliss</a:t>
            </a:r>
            <a:r>
              <a:rPr lang="fr-FR" sz="1400" i="1" dirty="0"/>
              <a:t>.</a:t>
            </a:r>
          </a:p>
          <a:p>
            <a:pPr algn="ctr"/>
            <a:r>
              <a:rPr lang="fr-FR" sz="1200" i="1" dirty="0"/>
              <a:t>7 </a:t>
            </a:r>
            <a:r>
              <a:rPr lang="fr-FR" sz="1200" i="1" dirty="0" err="1"/>
              <a:t>Unv</a:t>
            </a:r>
            <a:endParaRPr lang="fr-FR" sz="1200" i="1" dirty="0"/>
          </a:p>
          <a:p>
            <a:pPr algn="ctr"/>
            <a:r>
              <a:rPr lang="fr-FR" sz="1200" i="1" dirty="0"/>
              <a:t>25 Hors</a:t>
            </a:r>
          </a:p>
          <a:p>
            <a:pPr algn="ctr">
              <a:spcAft>
                <a:spcPts val="600"/>
              </a:spcAft>
            </a:pPr>
            <a:endParaRPr lang="fr-FR" sz="1200" i="1" dirty="0"/>
          </a:p>
        </p:txBody>
      </p:sp>
      <p:grpSp>
        <p:nvGrpSpPr>
          <p:cNvPr id="4" name="Groupe 3"/>
          <p:cNvGrpSpPr/>
          <p:nvPr/>
        </p:nvGrpSpPr>
        <p:grpSpPr>
          <a:xfrm>
            <a:off x="2473959" y="4334083"/>
            <a:ext cx="3277073" cy="1958391"/>
            <a:chOff x="5814470" y="2429621"/>
            <a:chExt cx="3277073" cy="1864206"/>
          </a:xfrm>
        </p:grpSpPr>
        <p:graphicFrame>
          <p:nvGraphicFramePr>
            <p:cNvPr id="25" name="Graphique 2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3923934"/>
                </p:ext>
              </p:extLst>
            </p:nvPr>
          </p:nvGraphicFramePr>
          <p:xfrm>
            <a:off x="5814470" y="2489985"/>
            <a:ext cx="3277073" cy="18038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6" name="ZoneTexte 25"/>
            <p:cNvSpPr txBox="1"/>
            <p:nvPr/>
          </p:nvSpPr>
          <p:spPr>
            <a:xfrm>
              <a:off x="7015844" y="2429621"/>
              <a:ext cx="893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Complexité</a:t>
              </a: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463259" y="566337"/>
            <a:ext cx="3269803" cy="1840757"/>
            <a:chOff x="2463259" y="566337"/>
            <a:chExt cx="3252006" cy="1803680"/>
          </a:xfrm>
        </p:grpSpPr>
        <p:graphicFrame>
          <p:nvGraphicFramePr>
            <p:cNvPr id="27" name="Graphique 2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93828458"/>
                </p:ext>
              </p:extLst>
            </p:nvPr>
          </p:nvGraphicFramePr>
          <p:xfrm>
            <a:off x="2463259" y="636320"/>
            <a:ext cx="3252006" cy="17336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8" name="ZoneTexte 27"/>
            <p:cNvSpPr txBox="1"/>
            <p:nvPr/>
          </p:nvSpPr>
          <p:spPr>
            <a:xfrm>
              <a:off x="3148006" y="566337"/>
              <a:ext cx="2117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Durée de séjour Etablissement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5805497" y="574201"/>
            <a:ext cx="3295021" cy="1840618"/>
            <a:chOff x="5805497" y="574201"/>
            <a:chExt cx="3295021" cy="1806698"/>
          </a:xfrm>
        </p:grpSpPr>
        <p:graphicFrame>
          <p:nvGraphicFramePr>
            <p:cNvPr id="29" name="Graphique 2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2650625"/>
                </p:ext>
              </p:extLst>
            </p:nvPr>
          </p:nvGraphicFramePr>
          <p:xfrm>
            <a:off x="5805497" y="636320"/>
            <a:ext cx="3295021" cy="17445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30" name="ZoneTexte 29"/>
            <p:cNvSpPr txBox="1"/>
            <p:nvPr/>
          </p:nvSpPr>
          <p:spPr>
            <a:xfrm>
              <a:off x="6725635" y="574201"/>
              <a:ext cx="1707165" cy="271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Durée de séjour UNV Si</a:t>
              </a:r>
            </a:p>
          </p:txBody>
        </p:sp>
      </p:grpSp>
      <p:sp>
        <p:nvSpPr>
          <p:cNvPr id="42" name="Rectangle 41"/>
          <p:cNvSpPr/>
          <p:nvPr/>
        </p:nvSpPr>
        <p:spPr>
          <a:xfrm>
            <a:off x="-3261" y="6333397"/>
            <a:ext cx="2422755" cy="4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Portrait du territoire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33257" y="6333397"/>
            <a:ext cx="3267262" cy="4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Portraits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« Etablissements MCO »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475265" y="6333397"/>
            <a:ext cx="3276103" cy="4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Cartographie</a:t>
            </a:r>
          </a:p>
          <a:p>
            <a:pPr algn="just"/>
            <a:r>
              <a:rPr lang="fr-FR" sz="1050" dirty="0">
                <a:solidFill>
                  <a:schemeClr val="tx1"/>
                </a:solidFill>
              </a:rPr>
              <a:t> « </a:t>
            </a:r>
            <a:r>
              <a:rPr lang="fr-FR" sz="1050" dirty="0" err="1">
                <a:solidFill>
                  <a:schemeClr val="tx1"/>
                </a:solidFill>
              </a:rPr>
              <a:t>Etab</a:t>
            </a:r>
            <a:r>
              <a:rPr lang="fr-FR" sz="1050" dirty="0">
                <a:solidFill>
                  <a:schemeClr val="tx1"/>
                </a:solidFill>
              </a:rPr>
              <a:t> MCO » , « Domicile » , « </a:t>
            </a:r>
            <a:r>
              <a:rPr lang="fr-FR" sz="1050" dirty="0" err="1">
                <a:solidFill>
                  <a:schemeClr val="tx1"/>
                </a:solidFill>
              </a:rPr>
              <a:t>Etab</a:t>
            </a:r>
            <a:r>
              <a:rPr lang="fr-FR" sz="1050" dirty="0">
                <a:solidFill>
                  <a:schemeClr val="tx1"/>
                </a:solidFill>
              </a:rPr>
              <a:t> MCO </a:t>
            </a:r>
            <a:r>
              <a:rPr lang="fr-FR" sz="105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fr-FR" sz="1050" dirty="0">
                <a:solidFill>
                  <a:schemeClr val="tx1"/>
                </a:solidFill>
              </a:rPr>
              <a:t>domicile »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2473959" y="2407094"/>
            <a:ext cx="3259103" cy="1911643"/>
            <a:chOff x="2473959" y="4393301"/>
            <a:chExt cx="3259103" cy="1911643"/>
          </a:xfrm>
        </p:grpSpPr>
        <p:graphicFrame>
          <p:nvGraphicFramePr>
            <p:cNvPr id="46" name="Graphique 4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478649"/>
                </p:ext>
              </p:extLst>
            </p:nvPr>
          </p:nvGraphicFramePr>
          <p:xfrm>
            <a:off x="2473959" y="4451579"/>
            <a:ext cx="3259103" cy="18533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47" name="ZoneTexte 46"/>
            <p:cNvSpPr txBox="1"/>
            <p:nvPr/>
          </p:nvSpPr>
          <p:spPr>
            <a:xfrm>
              <a:off x="2985664" y="4393301"/>
              <a:ext cx="2442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Nombre d’unités médicales / séjour</a:t>
              </a:r>
            </a:p>
          </p:txBody>
        </p:sp>
      </p:grpSp>
      <p:sp>
        <p:nvSpPr>
          <p:cNvPr id="53" name="ZoneTexte 52"/>
          <p:cNvSpPr txBox="1"/>
          <p:nvPr/>
        </p:nvSpPr>
        <p:spPr>
          <a:xfrm>
            <a:off x="2463258" y="7329"/>
            <a:ext cx="4492450" cy="5693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i="1" u="sng" dirty="0"/>
              <a:t>Visualisation de la sélection</a:t>
            </a:r>
          </a:p>
          <a:p>
            <a:pPr algn="ctr"/>
            <a:endParaRPr lang="fr-FR" sz="500" i="1" u="sng" dirty="0"/>
          </a:p>
        </p:txBody>
      </p:sp>
      <p:grpSp>
        <p:nvGrpSpPr>
          <p:cNvPr id="69" name="Groupe 68"/>
          <p:cNvGrpSpPr/>
          <p:nvPr/>
        </p:nvGrpSpPr>
        <p:grpSpPr>
          <a:xfrm>
            <a:off x="7008070" y="10057"/>
            <a:ext cx="2057712" cy="560201"/>
            <a:chOff x="7008069" y="49882"/>
            <a:chExt cx="2057712" cy="596165"/>
          </a:xfrm>
        </p:grpSpPr>
        <p:sp>
          <p:nvSpPr>
            <p:cNvPr id="70" name="ZoneTexte 69"/>
            <p:cNvSpPr txBox="1"/>
            <p:nvPr/>
          </p:nvSpPr>
          <p:spPr>
            <a:xfrm>
              <a:off x="7008070" y="49882"/>
              <a:ext cx="20577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u="sng" dirty="0"/>
                <a:t>Point de Rupture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7095926" y="397857"/>
              <a:ext cx="918896" cy="1943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UNV Si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61158" y="398096"/>
              <a:ext cx="921100" cy="1897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fr-FR" sz="1200" dirty="0"/>
                <a:t>Hors UNV Si 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008069" y="49882"/>
              <a:ext cx="2057711" cy="59616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5805497" y="2440503"/>
            <a:ext cx="3295021" cy="1879537"/>
            <a:chOff x="5805497" y="2405288"/>
            <a:chExt cx="3258286" cy="1879537"/>
          </a:xfrm>
        </p:grpSpPr>
        <p:graphicFrame>
          <p:nvGraphicFramePr>
            <p:cNvPr id="52" name="Graphique 5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12324967"/>
                </p:ext>
              </p:extLst>
            </p:nvPr>
          </p:nvGraphicFramePr>
          <p:xfrm>
            <a:off x="5805497" y="2430157"/>
            <a:ext cx="3258286" cy="18546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33" name="ZoneTexte 32"/>
            <p:cNvSpPr txBox="1"/>
            <p:nvPr/>
          </p:nvSpPr>
          <p:spPr>
            <a:xfrm>
              <a:off x="6527088" y="2405288"/>
              <a:ext cx="18795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Nb journées UNV par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91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/>
          <p:cNvGrpSpPr/>
          <p:nvPr/>
        </p:nvGrpSpPr>
        <p:grpSpPr>
          <a:xfrm>
            <a:off x="1712643" y="-1844257"/>
            <a:ext cx="6649304" cy="1570659"/>
            <a:chOff x="241300" y="4752506"/>
            <a:chExt cx="8644391" cy="2249288"/>
          </a:xfrm>
        </p:grpSpPr>
        <p:sp>
          <p:nvSpPr>
            <p:cNvPr id="21" name="ZoneTexte 20"/>
            <p:cNvSpPr txBox="1"/>
            <p:nvPr/>
          </p:nvSpPr>
          <p:spPr>
            <a:xfrm>
              <a:off x="3900130" y="4787825"/>
              <a:ext cx="12529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Précédent MCO (dernière UM)</a:t>
              </a:r>
            </a:p>
            <a:p>
              <a:pPr marL="171450" indent="-171450" algn="ctr">
                <a:buFontTx/>
                <a:buChar char="-"/>
              </a:pPr>
              <a:r>
                <a:rPr lang="fr-FR" sz="1200" dirty="0"/>
                <a:t>Neuro</a:t>
              </a:r>
            </a:p>
            <a:p>
              <a:pPr marL="171450" indent="-171450" algn="ctr">
                <a:buFontTx/>
                <a:buChar char="-"/>
              </a:pPr>
              <a:r>
                <a:rPr lang="fr-FR" sz="1200" dirty="0"/>
                <a:t>Gériatrie</a:t>
              </a:r>
            </a:p>
            <a:p>
              <a:pPr marL="171450" indent="-171450" algn="ctr">
                <a:buFontTx/>
                <a:buChar char="-"/>
              </a:pPr>
              <a:r>
                <a:rPr lang="fr-FR" sz="1200" dirty="0"/>
                <a:t>Autre</a:t>
              </a:r>
            </a:p>
            <a:p>
              <a:pPr marL="171450" indent="-171450" algn="ctr">
                <a:buFontTx/>
                <a:buChar char="-"/>
              </a:pPr>
              <a:r>
                <a:rPr lang="fr-FR" sz="1200" dirty="0"/>
                <a:t>Pas de MCO</a:t>
              </a: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7490761" y="4822050"/>
              <a:ext cx="125298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Précédent SSR </a:t>
              </a:r>
              <a:r>
                <a:rPr lang="fr-FR" sz="1200" i="1" dirty="0"/>
                <a:t>(dernière spécialité)</a:t>
              </a:r>
            </a:p>
            <a:p>
              <a:pPr marL="171450" indent="-171450">
                <a:buFontTx/>
                <a:buChar char="-"/>
              </a:pPr>
              <a:r>
                <a:rPr lang="fr-FR" sz="1200" dirty="0"/>
                <a:t>Neuro</a:t>
              </a:r>
            </a:p>
            <a:p>
              <a:pPr marL="171450" indent="-171450">
                <a:buFontTx/>
                <a:buChar char="-"/>
              </a:pPr>
              <a:r>
                <a:rPr lang="fr-FR" sz="1200" dirty="0"/>
                <a:t>Gériatrie</a:t>
              </a:r>
            </a:p>
            <a:p>
              <a:pPr marL="171450" indent="-171450">
                <a:buFontTx/>
                <a:buChar char="-"/>
              </a:pPr>
              <a:r>
                <a:rPr lang="fr-FR" sz="1200" dirty="0"/>
                <a:t>Autre</a:t>
              </a:r>
            </a:p>
            <a:p>
              <a:pPr marL="171450" indent="-171450">
                <a:buFontTx/>
                <a:buChar char="-"/>
              </a:pPr>
              <a:r>
                <a:rPr lang="fr-FR" sz="1200" dirty="0"/>
                <a:t>Pas de SSR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715476" y="5171401"/>
              <a:ext cx="1252989" cy="1830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Précédent MCO (UNV?)</a:t>
              </a:r>
            </a:p>
            <a:p>
              <a:pPr marL="171450" indent="-171450" algn="ctr">
                <a:buFontTx/>
                <a:buChar char="-"/>
              </a:pPr>
              <a:r>
                <a:rPr lang="fr-FR" sz="1200" dirty="0"/>
                <a:t>SI UNV</a:t>
              </a:r>
            </a:p>
            <a:p>
              <a:pPr marL="171450" indent="-171450" algn="ctr">
                <a:buFontTx/>
                <a:buChar char="-"/>
              </a:pPr>
              <a:r>
                <a:rPr lang="fr-FR" sz="1200" dirty="0"/>
                <a:t>Pas d’</a:t>
              </a:r>
              <a:r>
                <a:rPr lang="fr-FR" sz="1200" dirty="0" err="1"/>
                <a:t>uNV</a:t>
              </a:r>
              <a:endParaRPr lang="fr-FR" sz="1200" dirty="0"/>
            </a:p>
            <a:p>
              <a:pPr marL="171450" indent="-171450" algn="ctr">
                <a:buFontTx/>
                <a:buChar char="-"/>
              </a:pPr>
              <a:r>
                <a:rPr lang="fr-FR" sz="1200" dirty="0"/>
                <a:t>- Pas de MCO</a:t>
              </a:r>
            </a:p>
          </p:txBody>
        </p:sp>
        <p:sp>
          <p:nvSpPr>
            <p:cNvPr id="27" name="Forme libre 26"/>
            <p:cNvSpPr/>
            <p:nvPr/>
          </p:nvSpPr>
          <p:spPr>
            <a:xfrm>
              <a:off x="1117600" y="4876800"/>
              <a:ext cx="7048500" cy="560802"/>
            </a:xfrm>
            <a:custGeom>
              <a:avLst/>
              <a:gdLst>
                <a:gd name="connsiteX0" fmla="*/ 0 w 7048500"/>
                <a:gd name="connsiteY0" fmla="*/ 0 h 560802"/>
                <a:gd name="connsiteX1" fmla="*/ 2311400 w 7048500"/>
                <a:gd name="connsiteY1" fmla="*/ 558800 h 560802"/>
                <a:gd name="connsiteX2" fmla="*/ 4660900 w 7048500"/>
                <a:gd name="connsiteY2" fmla="*/ 190500 h 560802"/>
                <a:gd name="connsiteX3" fmla="*/ 7048500 w 7048500"/>
                <a:gd name="connsiteY3" fmla="*/ 292100 h 560802"/>
                <a:gd name="connsiteX4" fmla="*/ 7048500 w 7048500"/>
                <a:gd name="connsiteY4" fmla="*/ 292100 h 5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0" h="560802">
                  <a:moveTo>
                    <a:pt x="0" y="0"/>
                  </a:moveTo>
                  <a:cubicBezTo>
                    <a:pt x="767291" y="263525"/>
                    <a:pt x="1534583" y="527050"/>
                    <a:pt x="2311400" y="558800"/>
                  </a:cubicBezTo>
                  <a:cubicBezTo>
                    <a:pt x="3088217" y="590550"/>
                    <a:pt x="3871383" y="234950"/>
                    <a:pt x="4660900" y="190500"/>
                  </a:cubicBezTo>
                  <a:cubicBezTo>
                    <a:pt x="5450417" y="146050"/>
                    <a:pt x="7048500" y="292100"/>
                    <a:pt x="7048500" y="292100"/>
                  </a:cubicBezTo>
                  <a:lnTo>
                    <a:pt x="7048500" y="2921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Forme libre 27"/>
            <p:cNvSpPr/>
            <p:nvPr/>
          </p:nvSpPr>
          <p:spPr>
            <a:xfrm>
              <a:off x="1143000" y="5781066"/>
              <a:ext cx="6997700" cy="353222"/>
            </a:xfrm>
            <a:custGeom>
              <a:avLst/>
              <a:gdLst>
                <a:gd name="connsiteX0" fmla="*/ 0 w 6997700"/>
                <a:gd name="connsiteY0" fmla="*/ 124434 h 353222"/>
                <a:gd name="connsiteX1" fmla="*/ 2298700 w 6997700"/>
                <a:gd name="connsiteY1" fmla="*/ 10134 h 353222"/>
                <a:gd name="connsiteX2" fmla="*/ 4508500 w 6997700"/>
                <a:gd name="connsiteY2" fmla="*/ 353034 h 353222"/>
                <a:gd name="connsiteX3" fmla="*/ 6997700 w 6997700"/>
                <a:gd name="connsiteY3" fmla="*/ 48234 h 35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97700" h="353222">
                  <a:moveTo>
                    <a:pt x="0" y="124434"/>
                  </a:moveTo>
                  <a:cubicBezTo>
                    <a:pt x="773641" y="48234"/>
                    <a:pt x="1547283" y="-27966"/>
                    <a:pt x="2298700" y="10134"/>
                  </a:cubicBezTo>
                  <a:cubicBezTo>
                    <a:pt x="3050117" y="48234"/>
                    <a:pt x="3725333" y="346684"/>
                    <a:pt x="4508500" y="353034"/>
                  </a:cubicBezTo>
                  <a:cubicBezTo>
                    <a:pt x="5291667" y="359384"/>
                    <a:pt x="6144683" y="203809"/>
                    <a:pt x="6997700" y="4823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Forme libre 28"/>
            <p:cNvSpPr/>
            <p:nvPr/>
          </p:nvSpPr>
          <p:spPr>
            <a:xfrm>
              <a:off x="1168400" y="6360703"/>
              <a:ext cx="7023100" cy="306797"/>
            </a:xfrm>
            <a:custGeom>
              <a:avLst/>
              <a:gdLst>
                <a:gd name="connsiteX0" fmla="*/ 0 w 7023100"/>
                <a:gd name="connsiteY0" fmla="*/ 306797 h 306797"/>
                <a:gd name="connsiteX1" fmla="*/ 2324100 w 7023100"/>
                <a:gd name="connsiteY1" fmla="*/ 14697 h 306797"/>
                <a:gd name="connsiteX2" fmla="*/ 4381500 w 7023100"/>
                <a:gd name="connsiteY2" fmla="*/ 65497 h 306797"/>
                <a:gd name="connsiteX3" fmla="*/ 7023100 w 7023100"/>
                <a:gd name="connsiteY3" fmla="*/ 255997 h 306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3100" h="306797">
                  <a:moveTo>
                    <a:pt x="0" y="306797"/>
                  </a:moveTo>
                  <a:cubicBezTo>
                    <a:pt x="796925" y="180855"/>
                    <a:pt x="1593850" y="54914"/>
                    <a:pt x="2324100" y="14697"/>
                  </a:cubicBezTo>
                  <a:cubicBezTo>
                    <a:pt x="3054350" y="-25520"/>
                    <a:pt x="3598333" y="25280"/>
                    <a:pt x="4381500" y="65497"/>
                  </a:cubicBezTo>
                  <a:cubicBezTo>
                    <a:pt x="5164667" y="105714"/>
                    <a:pt x="6093883" y="180855"/>
                    <a:pt x="7023100" y="25599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1300" y="4752506"/>
              <a:ext cx="8644391" cy="21983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0" y="14143"/>
            <a:ext cx="2422755" cy="555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AVC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Amont UNV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3260" y="626191"/>
            <a:ext cx="1189629" cy="565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0" y="577975"/>
            <a:ext cx="1201003" cy="67403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u="sng" dirty="0"/>
              <a:t>Sélection multiple</a:t>
            </a:r>
          </a:p>
          <a:p>
            <a:endParaRPr lang="fr-FR" sz="1600" dirty="0"/>
          </a:p>
          <a:p>
            <a:r>
              <a:rPr lang="fr-FR" sz="1600" dirty="0"/>
              <a:t>Pathologie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Age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Sexe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Période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Territoire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grpSp>
        <p:nvGrpSpPr>
          <p:cNvPr id="6" name="Groupe 5"/>
          <p:cNvGrpSpPr/>
          <p:nvPr/>
        </p:nvGrpSpPr>
        <p:grpSpPr>
          <a:xfrm>
            <a:off x="5845870" y="4330536"/>
            <a:ext cx="3219911" cy="1933161"/>
            <a:chOff x="2485407" y="4328947"/>
            <a:chExt cx="3229858" cy="1956233"/>
          </a:xfrm>
        </p:grpSpPr>
        <p:graphicFrame>
          <p:nvGraphicFramePr>
            <p:cNvPr id="34" name="Graphique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2912623"/>
                </p:ext>
              </p:extLst>
            </p:nvPr>
          </p:nvGraphicFramePr>
          <p:xfrm>
            <a:off x="2485407" y="4366728"/>
            <a:ext cx="3229858" cy="191845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0" name="ZoneTexte 39"/>
            <p:cNvSpPr txBox="1"/>
            <p:nvPr/>
          </p:nvSpPr>
          <p:spPr>
            <a:xfrm>
              <a:off x="3456248" y="4328947"/>
              <a:ext cx="1430049" cy="280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Imagerie du 1</a:t>
              </a:r>
              <a:r>
                <a:rPr lang="fr-FR" sz="1200" baseline="30000" dirty="0"/>
                <a:t>er</a:t>
              </a:r>
              <a:r>
                <a:rPr lang="fr-FR" sz="1200" dirty="0"/>
                <a:t> jour</a:t>
              </a: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5830140" y="597601"/>
            <a:ext cx="3235641" cy="1813583"/>
            <a:chOff x="2496944" y="2262769"/>
            <a:chExt cx="3220569" cy="2037814"/>
          </a:xfrm>
        </p:grpSpPr>
        <p:graphicFrame>
          <p:nvGraphicFramePr>
            <p:cNvPr id="43" name="Graphique 4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28415888"/>
                </p:ext>
              </p:extLst>
            </p:nvPr>
          </p:nvGraphicFramePr>
          <p:xfrm>
            <a:off x="2496944" y="2310986"/>
            <a:ext cx="3220569" cy="198959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4" name="ZoneTexte 43"/>
            <p:cNvSpPr txBox="1"/>
            <p:nvPr/>
          </p:nvSpPr>
          <p:spPr>
            <a:xfrm>
              <a:off x="3538400" y="2262769"/>
              <a:ext cx="11238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Mode d’entrée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476210" y="586739"/>
            <a:ext cx="3290343" cy="1837080"/>
            <a:chOff x="5805497" y="2262769"/>
            <a:chExt cx="3295021" cy="2017139"/>
          </a:xfrm>
        </p:grpSpPr>
        <p:graphicFrame>
          <p:nvGraphicFramePr>
            <p:cNvPr id="45" name="Graphique 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00473169"/>
                </p:ext>
              </p:extLst>
            </p:nvPr>
          </p:nvGraphicFramePr>
          <p:xfrm>
            <a:off x="5805497" y="2322931"/>
            <a:ext cx="3295021" cy="19569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6" name="ZoneTexte 45"/>
            <p:cNvSpPr txBox="1"/>
            <p:nvPr/>
          </p:nvSpPr>
          <p:spPr>
            <a:xfrm>
              <a:off x="6731445" y="2262769"/>
              <a:ext cx="16478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Domicile-Etablissement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-3261" y="6333397"/>
            <a:ext cx="2422755" cy="4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Portrait du territoire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833257" y="6333397"/>
            <a:ext cx="3267262" cy="4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Portraits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« Etablissements MCO »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75265" y="6333397"/>
            <a:ext cx="3276103" cy="4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Cartographie</a:t>
            </a:r>
          </a:p>
          <a:p>
            <a:pPr algn="just"/>
            <a:r>
              <a:rPr lang="fr-FR" sz="1050" dirty="0">
                <a:solidFill>
                  <a:schemeClr val="tx1"/>
                </a:solidFill>
              </a:rPr>
              <a:t> « </a:t>
            </a:r>
            <a:r>
              <a:rPr lang="fr-FR" sz="1050" dirty="0" err="1">
                <a:solidFill>
                  <a:schemeClr val="tx1"/>
                </a:solidFill>
              </a:rPr>
              <a:t>Etab</a:t>
            </a:r>
            <a:r>
              <a:rPr lang="fr-FR" sz="1050" dirty="0">
                <a:solidFill>
                  <a:schemeClr val="tx1"/>
                </a:solidFill>
              </a:rPr>
              <a:t> MCO » , « Domicile » , « </a:t>
            </a:r>
            <a:r>
              <a:rPr lang="fr-FR" sz="1050" dirty="0" err="1">
                <a:solidFill>
                  <a:schemeClr val="tx1"/>
                </a:solidFill>
              </a:rPr>
              <a:t>Etab</a:t>
            </a:r>
            <a:r>
              <a:rPr lang="fr-FR" sz="1050" dirty="0">
                <a:solidFill>
                  <a:schemeClr val="tx1"/>
                </a:solidFill>
              </a:rPr>
              <a:t> MCO </a:t>
            </a:r>
            <a:r>
              <a:rPr lang="fr-FR" sz="105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fr-FR" sz="1050" dirty="0">
                <a:solidFill>
                  <a:schemeClr val="tx1"/>
                </a:solidFill>
              </a:rPr>
              <a:t>domicile »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2469284" y="8588"/>
            <a:ext cx="4492450" cy="5693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i="1" u="sng" dirty="0"/>
              <a:t>Visualisation de la sélection</a:t>
            </a:r>
          </a:p>
          <a:p>
            <a:pPr algn="ctr"/>
            <a:endParaRPr lang="fr-FR" sz="500" i="1" u="sng" dirty="0"/>
          </a:p>
        </p:txBody>
      </p:sp>
      <p:grpSp>
        <p:nvGrpSpPr>
          <p:cNvPr id="61" name="Groupe 60"/>
          <p:cNvGrpSpPr/>
          <p:nvPr/>
        </p:nvGrpSpPr>
        <p:grpSpPr>
          <a:xfrm>
            <a:off x="7008070" y="10057"/>
            <a:ext cx="2057712" cy="560201"/>
            <a:chOff x="7008069" y="49882"/>
            <a:chExt cx="2057712" cy="596165"/>
          </a:xfrm>
        </p:grpSpPr>
        <p:sp>
          <p:nvSpPr>
            <p:cNvPr id="62" name="ZoneTexte 61"/>
            <p:cNvSpPr txBox="1"/>
            <p:nvPr/>
          </p:nvSpPr>
          <p:spPr>
            <a:xfrm>
              <a:off x="7008070" y="49882"/>
              <a:ext cx="20577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u="sng" dirty="0"/>
                <a:t>Point de Rupture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095926" y="397857"/>
              <a:ext cx="918896" cy="1943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UNV Si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061158" y="398096"/>
              <a:ext cx="921100" cy="1897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fr-FR" sz="1200" dirty="0"/>
                <a:t>Hors UNV Si 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08069" y="49882"/>
              <a:ext cx="2057711" cy="59616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2465406" y="4318911"/>
            <a:ext cx="3301147" cy="1944786"/>
            <a:chOff x="2533238" y="579124"/>
            <a:chExt cx="3182027" cy="1665717"/>
          </a:xfrm>
        </p:grpSpPr>
        <p:graphicFrame>
          <p:nvGraphicFramePr>
            <p:cNvPr id="66" name="Graphique 6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0797879"/>
                </p:ext>
              </p:extLst>
            </p:nvPr>
          </p:nvGraphicFramePr>
          <p:xfrm>
            <a:off x="2533238" y="626191"/>
            <a:ext cx="3182027" cy="161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7" name="ZoneTexte 66"/>
            <p:cNvSpPr txBox="1"/>
            <p:nvPr/>
          </p:nvSpPr>
          <p:spPr>
            <a:xfrm>
              <a:off x="2960073" y="579124"/>
              <a:ext cx="23283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Délai </a:t>
              </a:r>
              <a:r>
                <a:rPr lang="fr-FR" sz="1200" dirty="0" err="1"/>
                <a:t>consult</a:t>
              </a:r>
              <a:r>
                <a:rPr lang="fr-FR" sz="1200" dirty="0"/>
                <a:t> Med Tt avant </a:t>
              </a:r>
              <a:r>
                <a:rPr lang="fr-FR" sz="1200" dirty="0" err="1"/>
                <a:t>hospit</a:t>
              </a:r>
              <a:r>
                <a:rPr lang="fr-FR" sz="1200" dirty="0"/>
                <a:t>.</a:t>
              </a: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2469284" y="2449724"/>
            <a:ext cx="3297269" cy="1817377"/>
            <a:chOff x="5803249" y="574760"/>
            <a:chExt cx="3297269" cy="1691359"/>
          </a:xfrm>
        </p:grpSpPr>
        <p:graphicFrame>
          <p:nvGraphicFramePr>
            <p:cNvPr id="33" name="Graphique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86614725"/>
                </p:ext>
              </p:extLst>
            </p:nvPr>
          </p:nvGraphicFramePr>
          <p:xfrm>
            <a:off x="5803249" y="622977"/>
            <a:ext cx="3297269" cy="16431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35" name="ZoneTexte 34"/>
            <p:cNvSpPr txBox="1"/>
            <p:nvPr/>
          </p:nvSpPr>
          <p:spPr>
            <a:xfrm>
              <a:off x="6391197" y="574760"/>
              <a:ext cx="2328355" cy="257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Délai </a:t>
              </a:r>
              <a:r>
                <a:rPr lang="fr-FR" sz="1200" dirty="0" err="1"/>
                <a:t>EtabL</a:t>
              </a:r>
              <a:r>
                <a:rPr lang="fr-FR" sz="1200" dirty="0"/>
                <a:t> MCO Précédent - MCO</a:t>
              </a:r>
            </a:p>
          </p:txBody>
        </p:sp>
      </p:grpSp>
      <p:graphicFrame>
        <p:nvGraphicFramePr>
          <p:cNvPr id="51" name="Graphique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6591461"/>
              </p:ext>
            </p:extLst>
          </p:nvPr>
        </p:nvGraphicFramePr>
        <p:xfrm>
          <a:off x="5853973" y="2498183"/>
          <a:ext cx="3211808" cy="1762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2" name="ZoneTexte 51"/>
          <p:cNvSpPr txBox="1"/>
          <p:nvPr/>
        </p:nvSpPr>
        <p:spPr>
          <a:xfrm>
            <a:off x="6322265" y="2407533"/>
            <a:ext cx="232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Délai </a:t>
            </a:r>
            <a:r>
              <a:rPr lang="fr-FR" sz="1200" dirty="0" err="1"/>
              <a:t>EtabL</a:t>
            </a:r>
            <a:r>
              <a:rPr lang="fr-FR" sz="1200" dirty="0"/>
              <a:t> SSR Précédent - MCO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29866" y="626191"/>
            <a:ext cx="1189629" cy="565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1317506" y="628630"/>
            <a:ext cx="1060687" cy="55245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i="1" u="sng" dirty="0"/>
              <a:t>Indicateurs chiffrés</a:t>
            </a:r>
          </a:p>
          <a:p>
            <a:pPr algn="ctr">
              <a:spcAft>
                <a:spcPts val="600"/>
              </a:spcAft>
            </a:pPr>
            <a:endParaRPr lang="fr-FR" sz="1400" i="1" dirty="0"/>
          </a:p>
          <a:p>
            <a:pPr algn="ctr">
              <a:spcAft>
                <a:spcPts val="600"/>
              </a:spcAft>
            </a:pPr>
            <a:r>
              <a:rPr lang="fr-FR" sz="1400" i="1" dirty="0"/>
              <a:t>Population 5 200 000</a:t>
            </a:r>
          </a:p>
          <a:p>
            <a:pPr algn="ctr">
              <a:spcAft>
                <a:spcPts val="600"/>
              </a:spcAft>
            </a:pPr>
            <a:endParaRPr lang="fr-FR" sz="1400" i="1" dirty="0"/>
          </a:p>
          <a:p>
            <a:pPr algn="ctr">
              <a:spcAft>
                <a:spcPts val="600"/>
              </a:spcAft>
            </a:pPr>
            <a:r>
              <a:rPr lang="fr-FR" sz="1400" i="1" dirty="0"/>
              <a:t>Nb patients</a:t>
            </a:r>
          </a:p>
          <a:p>
            <a:pPr algn="ctr"/>
            <a:r>
              <a:rPr lang="fr-FR" sz="1400" i="1" dirty="0"/>
              <a:t>20 000</a:t>
            </a:r>
          </a:p>
          <a:p>
            <a:pPr algn="ctr">
              <a:spcAft>
                <a:spcPts val="600"/>
              </a:spcAft>
            </a:pPr>
            <a:endParaRPr lang="fr-FR" sz="1400" i="1" dirty="0"/>
          </a:p>
          <a:p>
            <a:pPr algn="ctr">
              <a:spcAft>
                <a:spcPts val="600"/>
              </a:spcAft>
            </a:pPr>
            <a:r>
              <a:rPr lang="fr-FR" sz="1400" i="1" dirty="0"/>
              <a:t>Nb séjours</a:t>
            </a:r>
          </a:p>
          <a:p>
            <a:pPr algn="ctr"/>
            <a:r>
              <a:rPr lang="fr-FR" sz="1400" i="1" dirty="0"/>
              <a:t>15 000 </a:t>
            </a:r>
            <a:r>
              <a:rPr lang="fr-FR" sz="1400" i="1" dirty="0" err="1"/>
              <a:t>Unv</a:t>
            </a:r>
            <a:endParaRPr lang="fr-FR" sz="1400" i="1" dirty="0"/>
          </a:p>
          <a:p>
            <a:pPr algn="ctr"/>
            <a:r>
              <a:rPr lang="fr-FR" sz="1400" i="1" dirty="0"/>
              <a:t>10 000 Hors</a:t>
            </a:r>
          </a:p>
          <a:p>
            <a:pPr algn="ctr">
              <a:spcAft>
                <a:spcPts val="600"/>
              </a:spcAft>
            </a:pPr>
            <a:endParaRPr lang="fr-FR" sz="1000" i="1" dirty="0"/>
          </a:p>
          <a:p>
            <a:pPr algn="ctr">
              <a:spcAft>
                <a:spcPts val="600"/>
              </a:spcAft>
            </a:pPr>
            <a:endParaRPr lang="fr-FR" sz="1000" i="1" dirty="0"/>
          </a:p>
          <a:p>
            <a:pPr algn="ctr"/>
            <a:r>
              <a:rPr lang="fr-FR" sz="1400" i="1" dirty="0"/>
              <a:t>Densité AVC</a:t>
            </a:r>
          </a:p>
          <a:p>
            <a:pPr algn="ctr"/>
            <a:r>
              <a:rPr lang="fr-FR" sz="1200" i="1" dirty="0"/>
              <a:t>140 %</a:t>
            </a:r>
            <a:r>
              <a:rPr lang="fr-FR" sz="2400" i="1" baseline="-36000" dirty="0"/>
              <a:t>°° </a:t>
            </a:r>
            <a:r>
              <a:rPr lang="fr-FR" sz="1200" i="1" dirty="0" err="1"/>
              <a:t>Unv</a:t>
            </a:r>
            <a:endParaRPr lang="fr-FR" sz="1200" i="1" dirty="0"/>
          </a:p>
          <a:p>
            <a:pPr algn="ctr"/>
            <a:r>
              <a:rPr lang="fr-FR" sz="1200" i="1" dirty="0"/>
              <a:t>240 %</a:t>
            </a:r>
            <a:r>
              <a:rPr lang="fr-FR" sz="2400" i="1" baseline="-36000" dirty="0"/>
              <a:t>°° </a:t>
            </a:r>
            <a:r>
              <a:rPr lang="fr-FR" sz="1200" i="1" dirty="0"/>
              <a:t>Hors</a:t>
            </a:r>
          </a:p>
          <a:p>
            <a:pPr algn="ctr"/>
            <a:endParaRPr lang="fr-FR" sz="1200" i="1" dirty="0"/>
          </a:p>
          <a:p>
            <a:pPr algn="ctr"/>
            <a:endParaRPr lang="fr-FR" sz="1200" i="1" dirty="0"/>
          </a:p>
          <a:p>
            <a:pPr algn="ctr"/>
            <a:r>
              <a:rPr lang="fr-FR" sz="1400" i="1" dirty="0"/>
              <a:t>Nb </a:t>
            </a:r>
            <a:r>
              <a:rPr lang="fr-FR" sz="1400" i="1" dirty="0" err="1"/>
              <a:t>Etabliss</a:t>
            </a:r>
            <a:r>
              <a:rPr lang="fr-FR" sz="1400" i="1" dirty="0"/>
              <a:t>.</a:t>
            </a:r>
          </a:p>
          <a:p>
            <a:pPr algn="ctr"/>
            <a:r>
              <a:rPr lang="fr-FR" sz="1200" i="1" dirty="0"/>
              <a:t>7 </a:t>
            </a:r>
            <a:r>
              <a:rPr lang="fr-FR" sz="1200" i="1" dirty="0" err="1"/>
              <a:t>Unv</a:t>
            </a:r>
            <a:endParaRPr lang="fr-FR" sz="1200" i="1" dirty="0"/>
          </a:p>
          <a:p>
            <a:pPr algn="ctr"/>
            <a:r>
              <a:rPr lang="fr-FR" sz="1200" i="1" dirty="0"/>
              <a:t>25 Hors</a:t>
            </a:r>
          </a:p>
          <a:p>
            <a:pPr algn="ctr">
              <a:spcAft>
                <a:spcPts val="600"/>
              </a:spcAft>
            </a:pP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3320198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Graphique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135137"/>
              </p:ext>
            </p:extLst>
          </p:nvPr>
        </p:nvGraphicFramePr>
        <p:xfrm>
          <a:off x="5802715" y="4382891"/>
          <a:ext cx="3263066" cy="185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Rectangle 21"/>
          <p:cNvSpPr/>
          <p:nvPr/>
        </p:nvSpPr>
        <p:spPr>
          <a:xfrm>
            <a:off x="0" y="14143"/>
            <a:ext cx="2422755" cy="555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AVC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Aval UNV</a:t>
            </a:r>
          </a:p>
        </p:txBody>
      </p:sp>
      <p:sp>
        <p:nvSpPr>
          <p:cNvPr id="23" name="Rectangle 22"/>
          <p:cNvSpPr/>
          <p:nvPr/>
        </p:nvSpPr>
        <p:spPr>
          <a:xfrm>
            <a:off x="-3260" y="626191"/>
            <a:ext cx="1189629" cy="565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0" y="577975"/>
            <a:ext cx="1201003" cy="67403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i="1" u="sng" dirty="0"/>
              <a:t>Sélection multiple</a:t>
            </a:r>
          </a:p>
          <a:p>
            <a:endParaRPr lang="fr-FR" sz="1600" dirty="0"/>
          </a:p>
          <a:p>
            <a:r>
              <a:rPr lang="fr-FR" sz="1600" dirty="0"/>
              <a:t>Pathologie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Age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Sexe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Période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r>
              <a:rPr lang="fr-FR" sz="1600" dirty="0"/>
              <a:t>Territoire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317506" y="649705"/>
            <a:ext cx="1064747" cy="55035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1400" i="1" u="sng" dirty="0"/>
              <a:t>Indicateurs chiffrés</a:t>
            </a:r>
          </a:p>
          <a:p>
            <a:pPr algn="ctr">
              <a:spcAft>
                <a:spcPts val="600"/>
              </a:spcAft>
            </a:pPr>
            <a:endParaRPr lang="fr-FR" sz="1400" i="1" dirty="0"/>
          </a:p>
          <a:p>
            <a:pPr algn="ctr">
              <a:spcAft>
                <a:spcPts val="600"/>
              </a:spcAft>
            </a:pPr>
            <a:r>
              <a:rPr lang="fr-FR" sz="1400" i="1" dirty="0"/>
              <a:t>Population 5 200 000</a:t>
            </a:r>
          </a:p>
          <a:p>
            <a:pPr algn="ctr">
              <a:spcAft>
                <a:spcPts val="600"/>
              </a:spcAft>
            </a:pPr>
            <a:endParaRPr lang="fr-FR" sz="1400" i="1" dirty="0"/>
          </a:p>
          <a:p>
            <a:pPr algn="ctr">
              <a:spcAft>
                <a:spcPts val="600"/>
              </a:spcAft>
            </a:pPr>
            <a:r>
              <a:rPr lang="fr-FR" sz="1400" i="1" dirty="0"/>
              <a:t>Nb patients</a:t>
            </a:r>
          </a:p>
          <a:p>
            <a:pPr algn="ctr"/>
            <a:r>
              <a:rPr lang="fr-FR" sz="1400" i="1" dirty="0"/>
              <a:t>20 000</a:t>
            </a:r>
          </a:p>
          <a:p>
            <a:pPr algn="ctr">
              <a:spcAft>
                <a:spcPts val="600"/>
              </a:spcAft>
            </a:pPr>
            <a:endParaRPr lang="fr-FR" sz="1400" i="1" dirty="0"/>
          </a:p>
          <a:p>
            <a:pPr algn="ctr">
              <a:spcAft>
                <a:spcPts val="600"/>
              </a:spcAft>
            </a:pPr>
            <a:r>
              <a:rPr lang="fr-FR" sz="1400" i="1" dirty="0"/>
              <a:t>Nb séjours</a:t>
            </a:r>
          </a:p>
          <a:p>
            <a:pPr algn="ctr"/>
            <a:r>
              <a:rPr lang="fr-FR" sz="1400" i="1" dirty="0"/>
              <a:t>15 000 </a:t>
            </a:r>
            <a:r>
              <a:rPr lang="fr-FR" sz="1400" i="1" dirty="0" err="1"/>
              <a:t>Unv</a:t>
            </a:r>
            <a:endParaRPr lang="fr-FR" sz="1400" i="1" dirty="0"/>
          </a:p>
          <a:p>
            <a:pPr algn="ctr"/>
            <a:r>
              <a:rPr lang="fr-FR" sz="1400" i="1" dirty="0"/>
              <a:t>10 000 Hors</a:t>
            </a:r>
          </a:p>
          <a:p>
            <a:pPr algn="ctr">
              <a:spcAft>
                <a:spcPts val="600"/>
              </a:spcAft>
            </a:pPr>
            <a:endParaRPr lang="fr-FR" sz="1000" i="1" dirty="0"/>
          </a:p>
          <a:p>
            <a:pPr algn="ctr">
              <a:spcAft>
                <a:spcPts val="600"/>
              </a:spcAft>
            </a:pPr>
            <a:endParaRPr lang="fr-FR" sz="1000" i="1" dirty="0"/>
          </a:p>
          <a:p>
            <a:pPr algn="ctr"/>
            <a:r>
              <a:rPr lang="fr-FR" sz="1400" i="1" dirty="0"/>
              <a:t>Densité AVC</a:t>
            </a:r>
          </a:p>
          <a:p>
            <a:pPr algn="ctr"/>
            <a:r>
              <a:rPr lang="fr-FR" sz="1200" i="1" dirty="0"/>
              <a:t>140 %</a:t>
            </a:r>
            <a:r>
              <a:rPr lang="fr-FR" sz="2400" i="1" baseline="-36000" dirty="0"/>
              <a:t>°° </a:t>
            </a:r>
            <a:r>
              <a:rPr lang="fr-FR" sz="1200" i="1" dirty="0" err="1"/>
              <a:t>Unv</a:t>
            </a:r>
            <a:endParaRPr lang="fr-FR" sz="1200" i="1" dirty="0"/>
          </a:p>
          <a:p>
            <a:pPr algn="ctr"/>
            <a:r>
              <a:rPr lang="fr-FR" sz="1200" i="1" dirty="0"/>
              <a:t>240 %</a:t>
            </a:r>
            <a:r>
              <a:rPr lang="fr-FR" sz="2400" i="1" baseline="-36000" dirty="0"/>
              <a:t>°° </a:t>
            </a:r>
            <a:r>
              <a:rPr lang="fr-FR" sz="1200" i="1" dirty="0"/>
              <a:t>Hors</a:t>
            </a:r>
          </a:p>
          <a:p>
            <a:pPr algn="ctr"/>
            <a:endParaRPr lang="fr-FR" sz="1200" i="1" dirty="0"/>
          </a:p>
          <a:p>
            <a:pPr algn="ctr"/>
            <a:endParaRPr lang="fr-FR" sz="1200" i="1" dirty="0"/>
          </a:p>
          <a:p>
            <a:pPr algn="ctr"/>
            <a:r>
              <a:rPr lang="fr-FR" sz="1400" i="1" dirty="0"/>
              <a:t>Nb </a:t>
            </a:r>
            <a:r>
              <a:rPr lang="fr-FR" sz="1400" i="1" dirty="0" err="1"/>
              <a:t>Etabliss</a:t>
            </a:r>
            <a:r>
              <a:rPr lang="fr-FR" sz="1400" i="1" dirty="0"/>
              <a:t>.</a:t>
            </a:r>
          </a:p>
          <a:p>
            <a:pPr algn="ctr"/>
            <a:r>
              <a:rPr lang="fr-FR" sz="1200" i="1" dirty="0"/>
              <a:t>7 </a:t>
            </a:r>
            <a:r>
              <a:rPr lang="fr-FR" sz="1200" i="1" dirty="0" err="1"/>
              <a:t>Unv</a:t>
            </a:r>
            <a:endParaRPr lang="fr-FR" sz="1200" i="1" dirty="0"/>
          </a:p>
          <a:p>
            <a:pPr algn="ctr"/>
            <a:r>
              <a:rPr lang="fr-FR" sz="1200" i="1" dirty="0"/>
              <a:t>25 Hors</a:t>
            </a:r>
          </a:p>
          <a:p>
            <a:pPr algn="ctr">
              <a:spcAft>
                <a:spcPts val="600"/>
              </a:spcAft>
            </a:pPr>
            <a:endParaRPr lang="fr-FR" sz="1200" i="1" dirty="0"/>
          </a:p>
        </p:txBody>
      </p:sp>
      <p:sp>
        <p:nvSpPr>
          <p:cNvPr id="34" name="Rectangle 33"/>
          <p:cNvSpPr/>
          <p:nvPr/>
        </p:nvSpPr>
        <p:spPr>
          <a:xfrm>
            <a:off x="-3261" y="6333397"/>
            <a:ext cx="2422755" cy="4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Portrait du territoire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787189" y="6333397"/>
            <a:ext cx="3313330" cy="4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Portraits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« Etablissements MCO »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475265" y="6333397"/>
            <a:ext cx="3242545" cy="4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Cartographie</a:t>
            </a:r>
          </a:p>
          <a:p>
            <a:pPr algn="just"/>
            <a:r>
              <a:rPr lang="fr-FR" sz="1050" dirty="0">
                <a:solidFill>
                  <a:schemeClr val="tx1"/>
                </a:solidFill>
              </a:rPr>
              <a:t> « </a:t>
            </a:r>
            <a:r>
              <a:rPr lang="fr-FR" sz="1050" dirty="0" err="1">
                <a:solidFill>
                  <a:schemeClr val="tx1"/>
                </a:solidFill>
              </a:rPr>
              <a:t>Etab</a:t>
            </a:r>
            <a:r>
              <a:rPr lang="fr-FR" sz="1050" dirty="0">
                <a:solidFill>
                  <a:schemeClr val="tx1"/>
                </a:solidFill>
              </a:rPr>
              <a:t> MCO » , « Domicile » , « </a:t>
            </a:r>
            <a:r>
              <a:rPr lang="fr-FR" sz="1050" dirty="0" err="1">
                <a:solidFill>
                  <a:schemeClr val="tx1"/>
                </a:solidFill>
              </a:rPr>
              <a:t>Etab</a:t>
            </a:r>
            <a:r>
              <a:rPr lang="fr-FR" sz="1050" dirty="0">
                <a:solidFill>
                  <a:schemeClr val="tx1"/>
                </a:solidFill>
              </a:rPr>
              <a:t> MCO </a:t>
            </a:r>
            <a:r>
              <a:rPr lang="fr-FR" sz="105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fr-FR" sz="1050" dirty="0">
                <a:solidFill>
                  <a:schemeClr val="tx1"/>
                </a:solidFill>
              </a:rPr>
              <a:t>domicile »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2469284" y="5463"/>
            <a:ext cx="4492450" cy="5693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i="1" u="sng" dirty="0"/>
              <a:t>Visualisation de la sélection</a:t>
            </a:r>
          </a:p>
          <a:p>
            <a:pPr algn="ctr"/>
            <a:endParaRPr lang="fr-FR" sz="500" i="1" u="sng" dirty="0"/>
          </a:p>
        </p:txBody>
      </p:sp>
      <p:grpSp>
        <p:nvGrpSpPr>
          <p:cNvPr id="51" name="Groupe 50"/>
          <p:cNvGrpSpPr/>
          <p:nvPr/>
        </p:nvGrpSpPr>
        <p:grpSpPr>
          <a:xfrm>
            <a:off x="7008070" y="10057"/>
            <a:ext cx="2057712" cy="560201"/>
            <a:chOff x="7008069" y="49882"/>
            <a:chExt cx="2057712" cy="596165"/>
          </a:xfrm>
        </p:grpSpPr>
        <p:sp>
          <p:nvSpPr>
            <p:cNvPr id="52" name="ZoneTexte 51"/>
            <p:cNvSpPr txBox="1"/>
            <p:nvPr/>
          </p:nvSpPr>
          <p:spPr>
            <a:xfrm>
              <a:off x="7008070" y="49882"/>
              <a:ext cx="20577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u="sng" dirty="0"/>
                <a:t>Point de Rupture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095926" y="397857"/>
              <a:ext cx="918896" cy="1943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UNV Si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061158" y="398096"/>
              <a:ext cx="921100" cy="1897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fr-FR" sz="1200" dirty="0"/>
                <a:t>Hors UNV Si 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008069" y="49882"/>
              <a:ext cx="2057711" cy="59616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478833" y="577975"/>
            <a:ext cx="3263066" cy="1873727"/>
            <a:chOff x="5802716" y="2499674"/>
            <a:chExt cx="3263066" cy="1873727"/>
          </a:xfrm>
        </p:grpSpPr>
        <p:graphicFrame>
          <p:nvGraphicFramePr>
            <p:cNvPr id="57" name="Graphique 5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1982567"/>
                </p:ext>
              </p:extLst>
            </p:nvPr>
          </p:nvGraphicFramePr>
          <p:xfrm>
            <a:off x="5802716" y="2539761"/>
            <a:ext cx="3263066" cy="18336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8" name="ZoneTexte 57"/>
            <p:cNvSpPr txBox="1"/>
            <p:nvPr/>
          </p:nvSpPr>
          <p:spPr>
            <a:xfrm>
              <a:off x="6947780" y="2499674"/>
              <a:ext cx="12151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Mode de sortie</a:t>
              </a:r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5832297" y="602215"/>
            <a:ext cx="3223114" cy="1857617"/>
            <a:chOff x="2494696" y="2515784"/>
            <a:chExt cx="3223114" cy="1857617"/>
          </a:xfrm>
        </p:grpSpPr>
        <p:graphicFrame>
          <p:nvGraphicFramePr>
            <p:cNvPr id="56" name="Graphique 5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592669"/>
                </p:ext>
              </p:extLst>
            </p:nvPr>
          </p:nvGraphicFramePr>
          <p:xfrm>
            <a:off x="2494696" y="2539760"/>
            <a:ext cx="3223114" cy="18336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9" name="ZoneTexte 58"/>
            <p:cNvSpPr txBox="1"/>
            <p:nvPr/>
          </p:nvSpPr>
          <p:spPr>
            <a:xfrm>
              <a:off x="3080490" y="2515784"/>
              <a:ext cx="22745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Délai </a:t>
              </a:r>
              <a:r>
                <a:rPr lang="fr-FR" sz="1200" dirty="0" err="1"/>
                <a:t>consult</a:t>
              </a:r>
              <a:r>
                <a:rPr lang="fr-FR" sz="1200" dirty="0"/>
                <a:t> Med Tt après </a:t>
              </a:r>
              <a:r>
                <a:rPr lang="fr-FR" sz="1200" dirty="0" err="1"/>
                <a:t>hospit</a:t>
              </a:r>
              <a:endParaRPr lang="fr-FR" sz="1200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2469284" y="2491789"/>
            <a:ext cx="3272615" cy="1841024"/>
            <a:chOff x="2494696" y="4437207"/>
            <a:chExt cx="3223114" cy="1841024"/>
          </a:xfrm>
        </p:grpSpPr>
        <p:graphicFrame>
          <p:nvGraphicFramePr>
            <p:cNvPr id="61" name="Graphique 6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64183122"/>
                </p:ext>
              </p:extLst>
            </p:nvPr>
          </p:nvGraphicFramePr>
          <p:xfrm>
            <a:off x="2494696" y="4454969"/>
            <a:ext cx="3223114" cy="182326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2" name="ZoneTexte 61"/>
            <p:cNvSpPr txBox="1"/>
            <p:nvPr/>
          </p:nvSpPr>
          <p:spPr>
            <a:xfrm>
              <a:off x="3500319" y="4437207"/>
              <a:ext cx="12151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Délai MCO - SSR</a:t>
              </a: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5832297" y="2491789"/>
            <a:ext cx="3251832" cy="1825192"/>
            <a:chOff x="5802716" y="615752"/>
            <a:chExt cx="3251832" cy="1825192"/>
          </a:xfrm>
        </p:grpSpPr>
        <p:graphicFrame>
          <p:nvGraphicFramePr>
            <p:cNvPr id="66" name="Graphique 6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41418928"/>
                </p:ext>
              </p:extLst>
            </p:nvPr>
          </p:nvGraphicFramePr>
          <p:xfrm>
            <a:off x="5802716" y="649705"/>
            <a:ext cx="3251832" cy="17912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67" name="ZoneTexte 66"/>
            <p:cNvSpPr txBox="1"/>
            <p:nvPr/>
          </p:nvSpPr>
          <p:spPr>
            <a:xfrm>
              <a:off x="6872236" y="615752"/>
              <a:ext cx="13662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Délai MCO - MCO</a:t>
              </a: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2479675" y="4324851"/>
            <a:ext cx="3251832" cy="1909347"/>
            <a:chOff x="5832297" y="4323986"/>
            <a:chExt cx="3251832" cy="1909347"/>
          </a:xfrm>
        </p:grpSpPr>
        <p:graphicFrame>
          <p:nvGraphicFramePr>
            <p:cNvPr id="36" name="Graphique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7556022"/>
                </p:ext>
              </p:extLst>
            </p:nvPr>
          </p:nvGraphicFramePr>
          <p:xfrm>
            <a:off x="5832297" y="4382890"/>
            <a:ext cx="3251832" cy="1850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37" name="ZoneTexte 36"/>
            <p:cNvSpPr txBox="1"/>
            <p:nvPr/>
          </p:nvSpPr>
          <p:spPr>
            <a:xfrm>
              <a:off x="6521623" y="4323986"/>
              <a:ext cx="206750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Dépendance à l’entrée du SSR</a:t>
              </a:r>
            </a:p>
          </p:txBody>
        </p:sp>
      </p:grpSp>
      <p:sp>
        <p:nvSpPr>
          <p:cNvPr id="42" name="ZoneTexte 41"/>
          <p:cNvSpPr txBox="1"/>
          <p:nvPr/>
        </p:nvSpPr>
        <p:spPr>
          <a:xfrm>
            <a:off x="6659037" y="4415316"/>
            <a:ext cx="155042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Durée de séjour SSR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229866" y="626191"/>
            <a:ext cx="1189629" cy="5658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3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4143"/>
            <a:ext cx="2422755" cy="5552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AVC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Synthèse UNV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28398"/>
              </p:ext>
            </p:extLst>
          </p:nvPr>
        </p:nvGraphicFramePr>
        <p:xfrm>
          <a:off x="0" y="711205"/>
          <a:ext cx="9143999" cy="61467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2505">
                  <a:extLst>
                    <a:ext uri="{9D8B030D-6E8A-4147-A177-3AD203B41FA5}">
                      <a16:colId xmlns:a16="http://schemas.microsoft.com/office/drawing/2014/main" val="3666489408"/>
                    </a:ext>
                  </a:extLst>
                </a:gridCol>
                <a:gridCol w="470430">
                  <a:extLst>
                    <a:ext uri="{9D8B030D-6E8A-4147-A177-3AD203B41FA5}">
                      <a16:colId xmlns:a16="http://schemas.microsoft.com/office/drawing/2014/main" val="2708683704"/>
                    </a:ext>
                  </a:extLst>
                </a:gridCol>
                <a:gridCol w="505179">
                  <a:extLst>
                    <a:ext uri="{9D8B030D-6E8A-4147-A177-3AD203B41FA5}">
                      <a16:colId xmlns:a16="http://schemas.microsoft.com/office/drawing/2014/main" val="927638829"/>
                    </a:ext>
                  </a:extLst>
                </a:gridCol>
                <a:gridCol w="705646">
                  <a:extLst>
                    <a:ext uri="{9D8B030D-6E8A-4147-A177-3AD203B41FA5}">
                      <a16:colId xmlns:a16="http://schemas.microsoft.com/office/drawing/2014/main" val="3436288963"/>
                    </a:ext>
                  </a:extLst>
                </a:gridCol>
                <a:gridCol w="855329">
                  <a:extLst>
                    <a:ext uri="{9D8B030D-6E8A-4147-A177-3AD203B41FA5}">
                      <a16:colId xmlns:a16="http://schemas.microsoft.com/office/drawing/2014/main" val="2461620247"/>
                    </a:ext>
                  </a:extLst>
                </a:gridCol>
                <a:gridCol w="858002">
                  <a:extLst>
                    <a:ext uri="{9D8B030D-6E8A-4147-A177-3AD203B41FA5}">
                      <a16:colId xmlns:a16="http://schemas.microsoft.com/office/drawing/2014/main" val="177991084"/>
                    </a:ext>
                  </a:extLst>
                </a:gridCol>
                <a:gridCol w="858002">
                  <a:extLst>
                    <a:ext uri="{9D8B030D-6E8A-4147-A177-3AD203B41FA5}">
                      <a16:colId xmlns:a16="http://schemas.microsoft.com/office/drawing/2014/main" val="2869843036"/>
                    </a:ext>
                  </a:extLst>
                </a:gridCol>
                <a:gridCol w="855329">
                  <a:extLst>
                    <a:ext uri="{9D8B030D-6E8A-4147-A177-3AD203B41FA5}">
                      <a16:colId xmlns:a16="http://schemas.microsoft.com/office/drawing/2014/main" val="1073370250"/>
                    </a:ext>
                  </a:extLst>
                </a:gridCol>
                <a:gridCol w="502505">
                  <a:extLst>
                    <a:ext uri="{9D8B030D-6E8A-4147-A177-3AD203B41FA5}">
                      <a16:colId xmlns:a16="http://schemas.microsoft.com/office/drawing/2014/main" val="3478069330"/>
                    </a:ext>
                  </a:extLst>
                </a:gridCol>
                <a:gridCol w="505179">
                  <a:extLst>
                    <a:ext uri="{9D8B030D-6E8A-4147-A177-3AD203B41FA5}">
                      <a16:colId xmlns:a16="http://schemas.microsoft.com/office/drawing/2014/main" val="3259313548"/>
                    </a:ext>
                  </a:extLst>
                </a:gridCol>
                <a:gridCol w="352824">
                  <a:extLst>
                    <a:ext uri="{9D8B030D-6E8A-4147-A177-3AD203B41FA5}">
                      <a16:colId xmlns:a16="http://schemas.microsoft.com/office/drawing/2014/main" val="2812385840"/>
                    </a:ext>
                  </a:extLst>
                </a:gridCol>
                <a:gridCol w="793852">
                  <a:extLst>
                    <a:ext uri="{9D8B030D-6E8A-4147-A177-3AD203B41FA5}">
                      <a16:colId xmlns:a16="http://schemas.microsoft.com/office/drawing/2014/main" val="558338757"/>
                    </a:ext>
                  </a:extLst>
                </a:gridCol>
                <a:gridCol w="662880">
                  <a:extLst>
                    <a:ext uri="{9D8B030D-6E8A-4147-A177-3AD203B41FA5}">
                      <a16:colId xmlns:a16="http://schemas.microsoft.com/office/drawing/2014/main" val="3295081665"/>
                    </a:ext>
                  </a:extLst>
                </a:gridCol>
                <a:gridCol w="716337">
                  <a:extLst>
                    <a:ext uri="{9D8B030D-6E8A-4147-A177-3AD203B41FA5}">
                      <a16:colId xmlns:a16="http://schemas.microsoft.com/office/drawing/2014/main" val="250346658"/>
                    </a:ext>
                  </a:extLst>
                </a:gridCol>
              </a:tblGrid>
              <a:tr h="67547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Parcours Amont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Point de rupture UNV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fr-FR" sz="1200" b="1" u="none" strike="noStrike" dirty="0">
                          <a:effectLst/>
                        </a:rPr>
                        <a:t>Parcours Aval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3282"/>
                  </a:ext>
                </a:extLst>
              </a:tr>
              <a:tr h="6754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Mode d'entrée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Thrombolyse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Thrombectomie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Nb Séjours MCO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effectLst/>
                        </a:rPr>
                        <a:t>Temps Domicile - Etablissement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% Patients </a:t>
                      </a:r>
                    </a:p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&gt; 75 ans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Mode de sortie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Nb Séjours SSR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% SSR </a:t>
                      </a:r>
                    </a:p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&lt; 1 mois après MCO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Dépendance &gt; 18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3261609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Domicile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Urgence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Transfert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Domicile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Transfert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Décès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43637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effectLst/>
                        </a:rPr>
                        <a:t>UNV Si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78229"/>
                  </a:ext>
                </a:extLst>
              </a:tr>
              <a:tr h="3377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20%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80%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60%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5%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effectLst/>
                        </a:rPr>
                        <a:t>&lt; 30'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60%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5%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5%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421390"/>
                  </a:ext>
                </a:extLst>
              </a:tr>
              <a:tr h="3377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40%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50%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50%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4%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200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effectLst/>
                        </a:rPr>
                        <a:t>30' - 1h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40%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40%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50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5%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70574"/>
                  </a:ext>
                </a:extLst>
              </a:tr>
              <a:tr h="3377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60%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40%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300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effectLst/>
                        </a:rPr>
                        <a:t>1h - 2h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35%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35%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50%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1%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120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20%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340100"/>
                  </a:ext>
                </a:extLst>
              </a:tr>
              <a:tr h="3377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40%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40%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8%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150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effectLst/>
                        </a:rPr>
                        <a:t>&gt; 2h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15%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30%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30%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1%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20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15%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15%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5042806"/>
                  </a:ext>
                </a:extLst>
              </a:tr>
              <a:tr h="3377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35%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50%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15%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45%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770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effectLst/>
                        </a:rPr>
                        <a:t>Total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80%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1%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205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12%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12%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543565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61483204"/>
                  </a:ext>
                </a:extLst>
              </a:tr>
              <a:tr h="354622"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baseline="0" dirty="0">
                          <a:solidFill>
                            <a:schemeClr val="bg1"/>
                          </a:solidFill>
                          <a:effectLst/>
                        </a:rPr>
                        <a:t>Hors UNV Si</a:t>
                      </a:r>
                      <a:endParaRPr lang="fr-FR" sz="1800" b="1" i="0" u="none" strike="noStrike" baseline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843471"/>
                  </a:ext>
                </a:extLst>
              </a:tr>
              <a:tr h="3377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30%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30%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40%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40%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effectLst/>
                        </a:rPr>
                        <a:t>&lt; 30'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80%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795104"/>
                  </a:ext>
                </a:extLst>
              </a:tr>
              <a:tr h="3377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80%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40%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1%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100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effectLst/>
                        </a:rPr>
                        <a:t>30' - 1h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20%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40%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50%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31026"/>
                  </a:ext>
                </a:extLst>
              </a:tr>
              <a:tr h="3377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40%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50%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90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effectLst/>
                        </a:rPr>
                        <a:t>1h - 2h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20%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30%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60%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3%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12%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723322"/>
                  </a:ext>
                </a:extLst>
              </a:tr>
              <a:tr h="3377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60%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40%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130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effectLst/>
                        </a:rPr>
                        <a:t>&gt; 2h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40%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60%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10%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20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10%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40%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127107"/>
                  </a:ext>
                </a:extLst>
              </a:tr>
              <a:tr h="3377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55%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15%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38%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1%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335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u="none" strike="noStrike" dirty="0">
                          <a:effectLst/>
                        </a:rPr>
                        <a:t>Total</a:t>
                      </a:r>
                      <a:endParaRPr lang="fr-F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25%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30%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55%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7%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>
                          <a:effectLst/>
                        </a:rPr>
                        <a:t>50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10%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u="none" strike="noStrike" dirty="0">
                          <a:effectLst/>
                        </a:rPr>
                        <a:t>25%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6" marR="6926" marT="692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126295"/>
                  </a:ext>
                </a:extLst>
              </a:tr>
            </a:tbl>
          </a:graphicData>
        </a:graphic>
      </p:graphicFrame>
      <p:sp>
        <p:nvSpPr>
          <p:cNvPr id="34" name="ZoneTexte 33"/>
          <p:cNvSpPr txBox="1"/>
          <p:nvPr/>
        </p:nvSpPr>
        <p:spPr>
          <a:xfrm>
            <a:off x="2469284" y="6785"/>
            <a:ext cx="4492450" cy="5693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sz="2000" i="1" u="sng" dirty="0"/>
              <a:t>Visualisation de la sélection</a:t>
            </a:r>
          </a:p>
          <a:p>
            <a:pPr algn="ctr"/>
            <a:endParaRPr lang="fr-FR" sz="500" i="1" u="sng" dirty="0"/>
          </a:p>
        </p:txBody>
      </p:sp>
      <p:grpSp>
        <p:nvGrpSpPr>
          <p:cNvPr id="43" name="Groupe 42"/>
          <p:cNvGrpSpPr/>
          <p:nvPr/>
        </p:nvGrpSpPr>
        <p:grpSpPr>
          <a:xfrm>
            <a:off x="7008070" y="10057"/>
            <a:ext cx="2057712" cy="560201"/>
            <a:chOff x="7008069" y="49882"/>
            <a:chExt cx="2057712" cy="596165"/>
          </a:xfrm>
        </p:grpSpPr>
        <p:sp>
          <p:nvSpPr>
            <p:cNvPr id="44" name="ZoneTexte 43"/>
            <p:cNvSpPr txBox="1"/>
            <p:nvPr/>
          </p:nvSpPr>
          <p:spPr>
            <a:xfrm>
              <a:off x="7008070" y="49882"/>
              <a:ext cx="205771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i="1" u="sng" dirty="0"/>
                <a:t>Point de Rupture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095926" y="397857"/>
              <a:ext cx="918896" cy="19439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/>
                <a:t>UNV Si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061158" y="398096"/>
              <a:ext cx="921100" cy="1897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fr-FR" sz="1200" dirty="0"/>
                <a:t>Hors UNV Si 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008069" y="49882"/>
              <a:ext cx="2057711" cy="59616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49016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818</Words>
  <Application>Microsoft Office PowerPoint</Application>
  <PresentationFormat>Affichage à l'écran (4:3)</PresentationFormat>
  <Paragraphs>476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ARS OCCITANIE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HEVE, Didier</dc:creator>
  <cp:lastModifiedBy>MABILLE, Ferdinand (DNUM/SCN-SIM-ARS)</cp:lastModifiedBy>
  <cp:revision>112</cp:revision>
  <dcterms:created xsi:type="dcterms:W3CDTF">2020-02-24T20:13:52Z</dcterms:created>
  <dcterms:modified xsi:type="dcterms:W3CDTF">2022-05-31T12:34:10Z</dcterms:modified>
</cp:coreProperties>
</file>