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315" r:id="rId3"/>
    <p:sldId id="280" r:id="rId4"/>
    <p:sldId id="282" r:id="rId5"/>
    <p:sldId id="301" r:id="rId6"/>
    <p:sldId id="285" r:id="rId7"/>
    <p:sldId id="316" r:id="rId8"/>
    <p:sldId id="302" r:id="rId9"/>
    <p:sldId id="303" r:id="rId10"/>
    <p:sldId id="304" r:id="rId11"/>
    <p:sldId id="286" r:id="rId12"/>
    <p:sldId id="305" r:id="rId13"/>
    <p:sldId id="306" r:id="rId14"/>
    <p:sldId id="307" r:id="rId15"/>
    <p:sldId id="310" r:id="rId16"/>
    <p:sldId id="309" r:id="rId17"/>
    <p:sldId id="317" r:id="rId18"/>
    <p:sldId id="308" r:id="rId19"/>
    <p:sldId id="295" r:id="rId20"/>
    <p:sldId id="296" r:id="rId21"/>
    <p:sldId id="297" r:id="rId22"/>
    <p:sldId id="314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87" d="100"/>
          <a:sy n="87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https://pixabay.com/en/books-science-shelf-library-book-408220/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6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0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49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70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11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https://pixabay.com/en/workplace-team-business-meeting-1245776/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1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86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2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28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https://pixabay.com/en/question-mark-labyrinth-lost-maze-2648236/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https://pixabay.com/en/thumbs-up-okay-good-well-done-2056022/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https://pixabay.com/en/thumbs-up-okay-good-well-done-2056022/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9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25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4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8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3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C90D8B8-307A-4993-9315-0D6ADDAA6CEB}"/>
              </a:ext>
            </a:extLst>
          </p:cNvPr>
          <p:cNvCxnSpPr/>
          <p:nvPr userDrawn="1"/>
        </p:nvCxnSpPr>
        <p:spPr>
          <a:xfrm>
            <a:off x="609441" y="6448926"/>
            <a:ext cx="10969943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xmlns="" id="{149A4D36-ACE7-46EE-977E-260D55BF45D2}"/>
              </a:ext>
            </a:extLst>
          </p:cNvPr>
          <p:cNvSpPr/>
          <p:nvPr userDrawn="1"/>
        </p:nvSpPr>
        <p:spPr>
          <a:xfrm>
            <a:off x="5917949" y="6272463"/>
            <a:ext cx="352926" cy="3529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36202" y="6244057"/>
            <a:ext cx="516420" cy="385017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1844" y="404664"/>
            <a:ext cx="10360501" cy="147002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r>
              <a:rPr lang="en-US" b="1" dirty="0">
                <a:ln w="9525">
                  <a:solidFill>
                    <a:srgbClr val="00206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Classification of bone fracture from 2D x-ray images using</a:t>
            </a:r>
            <a:br>
              <a:rPr lang="en-US" b="1" dirty="0">
                <a:ln w="9525">
                  <a:solidFill>
                    <a:srgbClr val="00206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>
                <a:ln w="9525">
                  <a:solidFill>
                    <a:srgbClr val="00206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transfer learning and attention module on </a:t>
            </a:r>
            <a:r>
              <a:rPr lang="en-US" b="1" dirty="0" err="1">
                <a:ln w="9525">
                  <a:solidFill>
                    <a:srgbClr val="00206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FracAtlas</a:t>
            </a:r>
            <a:r>
              <a:rPr lang="en-US" b="1" dirty="0">
                <a:ln w="9525">
                  <a:solidFill>
                    <a:srgbClr val="00206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smtClean="0">
                <a:ln w="9525">
                  <a:solidFill>
                    <a:srgbClr val="00206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dataset</a:t>
            </a:r>
            <a:br>
              <a:rPr lang="en-US" b="1" dirty="0" smtClean="0">
                <a:ln w="9525">
                  <a:solidFill>
                    <a:srgbClr val="00206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 smtClean="0">
                <a:ln/>
                <a:solidFill>
                  <a:schemeClr val="accent3"/>
                </a:solidFill>
                <a:effectLst/>
              </a:rPr>
              <a:t>                                                  </a:t>
            </a:r>
            <a:r>
              <a:rPr lang="en-US" b="1" dirty="0" smtClean="0">
                <a:ln/>
                <a:solidFill>
                  <a:srgbClr val="FFC000"/>
                </a:solidFill>
                <a:effectLst/>
              </a:rPr>
              <a:t>THESIS</a:t>
            </a:r>
            <a:endParaRPr lang="en-US" b="1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132856"/>
            <a:ext cx="8532178" cy="460851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Open Sans" panose="020B0606030504020204"/>
              </a:rPr>
              <a:t>Presented by:</a:t>
            </a:r>
          </a:p>
          <a:p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</a:br>
            <a:r>
              <a:rPr lang="en-US" sz="1800" b="1" dirty="0" err="1">
                <a:solidFill>
                  <a:schemeClr val="tx1"/>
                </a:solidFill>
                <a:latin typeface="Open Sans" panose="020B0606030504020204"/>
              </a:rPr>
              <a:t>Sayeda</a:t>
            </a: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Open Sans" panose="020B0606030504020204"/>
              </a:rPr>
              <a:t>Sanzida</a:t>
            </a: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Open Sans" panose="020B0606030504020204"/>
              </a:rPr>
              <a:t>Ferdous</a:t>
            </a: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Open Sans" panose="020B0606030504020204"/>
              </a:rPr>
              <a:t>Ruhi</a:t>
            </a: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</a:b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CSE 072 08182</a:t>
            </a:r>
            <a:b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</a:b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&amp;</a:t>
            </a:r>
            <a:b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</a:b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Fokrun Nahar</a:t>
            </a:r>
            <a:b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</a:b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CSE 072 </a:t>
            </a:r>
            <a:r>
              <a:rPr lang="en-US" sz="1800" b="1" dirty="0" smtClean="0">
                <a:solidFill>
                  <a:schemeClr val="tx1"/>
                </a:solidFill>
                <a:latin typeface="Open Sans" panose="020B0606030504020204"/>
              </a:rPr>
              <a:t>08192</a:t>
            </a:r>
          </a:p>
          <a:p>
            <a:endParaRPr lang="en-US" sz="1800" b="1" dirty="0" smtClean="0">
              <a:solidFill>
                <a:schemeClr val="tx1"/>
              </a:solidFill>
              <a:latin typeface="Open Sans" panose="020B0606030504020204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Open Sans" panose="020B0606030504020204"/>
              </a:rPr>
              <a:t>Supervised </a:t>
            </a: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by: Adnan </a:t>
            </a:r>
            <a:r>
              <a:rPr lang="en-US" sz="1800" b="1" dirty="0" err="1">
                <a:solidFill>
                  <a:schemeClr val="tx1"/>
                </a:solidFill>
                <a:latin typeface="Open Sans" panose="020B0606030504020204"/>
              </a:rPr>
              <a:t>Ferdous</a:t>
            </a: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 Ashrafi</a:t>
            </a:r>
            <a:b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</a:b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Senior </a:t>
            </a:r>
            <a:r>
              <a:rPr lang="en-US" sz="1800" b="1" dirty="0" smtClean="0">
                <a:solidFill>
                  <a:schemeClr val="tx1"/>
                </a:solidFill>
                <a:latin typeface="Open Sans" panose="020B0606030504020204"/>
              </a:rPr>
              <a:t>Lecturer</a:t>
            </a:r>
          </a:p>
          <a:p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</a:b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Department of Computer Science and Engineering</a:t>
            </a:r>
            <a:b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</a:br>
            <a: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  <a:t>STAMFORD UNIVERSITY BANGLADESH</a:t>
            </a:r>
            <a:br>
              <a:rPr lang="en-US" sz="1800" b="1" dirty="0">
                <a:solidFill>
                  <a:schemeClr val="tx1"/>
                </a:solidFill>
                <a:latin typeface="Open Sans" panose="020B0606030504020204"/>
              </a:rPr>
            </a:br>
            <a:endParaRPr lang="en-US" sz="1800" b="1" dirty="0" smtClean="0">
              <a:solidFill>
                <a:schemeClr val="tx1"/>
              </a:solidFill>
              <a:latin typeface="Open Sans" panose="020B0606030504020204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Open Sans" panose="020B0606030504020204"/>
              </a:rPr>
              <a:t>March 2024</a:t>
            </a:r>
            <a:endParaRPr lang="en-US" sz="1800" b="1" dirty="0">
              <a:solidFill>
                <a:schemeClr val="tx1"/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48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46647"/>
            <a:ext cx="10969943" cy="711081"/>
          </a:xfrm>
        </p:spPr>
        <p:txBody>
          <a:bodyPr/>
          <a:lstStyle/>
          <a:p>
            <a:pPr algn="ctr"/>
            <a:r>
              <a:rPr lang="en-IN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Proposed</a:t>
            </a:r>
            <a:r>
              <a:rPr lang="en-IN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Methodology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5185E07-CCE1-4B71-94B3-EEEFA64B7CC5}"/>
              </a:ext>
            </a:extLst>
          </p:cNvPr>
          <p:cNvSpPr/>
          <p:nvPr/>
        </p:nvSpPr>
        <p:spPr>
          <a:xfrm>
            <a:off x="2051528" y="2841454"/>
            <a:ext cx="3496867" cy="3172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D8353AD6-4589-4B65-BAEB-D1521C87D414}"/>
              </a:ext>
            </a:extLst>
          </p:cNvPr>
          <p:cNvSpPr/>
          <p:nvPr/>
        </p:nvSpPr>
        <p:spPr>
          <a:xfrm>
            <a:off x="2713568" y="1182608"/>
            <a:ext cx="2154830" cy="2154830"/>
          </a:xfrm>
          <a:prstGeom prst="ellipse">
            <a:avLst/>
          </a:prstGeom>
          <a:solidFill>
            <a:schemeClr val="accent2"/>
          </a:solidFill>
          <a:ln w="203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BDECEB-3B30-4FD7-AAA7-196649E9CCFB}"/>
              </a:ext>
            </a:extLst>
          </p:cNvPr>
          <p:cNvSpPr txBox="1"/>
          <p:nvPr/>
        </p:nvSpPr>
        <p:spPr>
          <a:xfrm>
            <a:off x="2898327" y="1906080"/>
            <a:ext cx="178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BAM attention module</a:t>
            </a:r>
            <a:endParaRPr lang="en-IN" sz="20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BAA12B6-3AFE-4791-9481-E49B8D4B2E59}"/>
              </a:ext>
            </a:extLst>
          </p:cNvPr>
          <p:cNvSpPr/>
          <p:nvPr/>
        </p:nvSpPr>
        <p:spPr>
          <a:xfrm>
            <a:off x="6352622" y="2841454"/>
            <a:ext cx="3702230" cy="3200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0BB504F-ADE5-4513-9B89-6AED52BC405E}"/>
              </a:ext>
            </a:extLst>
          </p:cNvPr>
          <p:cNvSpPr/>
          <p:nvPr/>
        </p:nvSpPr>
        <p:spPr>
          <a:xfrm>
            <a:off x="6890354" y="1328177"/>
            <a:ext cx="2154830" cy="2154830"/>
          </a:xfrm>
          <a:prstGeom prst="ellipse">
            <a:avLst/>
          </a:prstGeom>
          <a:solidFill>
            <a:schemeClr val="accent4"/>
          </a:solidFill>
          <a:ln w="203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0A3A9C-0E87-4E60-93CF-28AE11D26D90}"/>
              </a:ext>
            </a:extLst>
          </p:cNvPr>
          <p:cNvSpPr txBox="1"/>
          <p:nvPr/>
        </p:nvSpPr>
        <p:spPr>
          <a:xfrm>
            <a:off x="7010263" y="2117884"/>
            <a:ext cx="191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 metrics</a:t>
            </a:r>
            <a:endParaRPr lang="en-IN" sz="20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C730790-62F4-4CBB-9091-31D2ABBC0881}"/>
              </a:ext>
            </a:extLst>
          </p:cNvPr>
          <p:cNvSpPr/>
          <p:nvPr/>
        </p:nvSpPr>
        <p:spPr>
          <a:xfrm>
            <a:off x="2034660" y="3562319"/>
            <a:ext cx="35137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400" b="1" dirty="0"/>
              <a:t>a new module that is designed to be</a:t>
            </a:r>
            <a:br>
              <a:rPr lang="en-US" sz="1400" b="1" dirty="0"/>
            </a:br>
            <a:r>
              <a:rPr lang="en-US" sz="1400" b="1" dirty="0"/>
              <a:t>integrated with any feed-forward CNNs</a:t>
            </a:r>
            <a:r>
              <a:rPr lang="en-US" sz="1400" b="1" dirty="0" smtClean="0"/>
              <a:t>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400" b="1" dirty="0" smtClean="0"/>
              <a:t>infers </a:t>
            </a:r>
            <a:r>
              <a:rPr lang="en-US" sz="1400" b="1" dirty="0"/>
              <a:t>an attention map along two</a:t>
            </a:r>
            <a:br>
              <a:rPr lang="en-US" sz="1400" b="1" dirty="0"/>
            </a:br>
            <a:r>
              <a:rPr lang="en-US" sz="1400" b="1" dirty="0"/>
              <a:t>separate pathways, channel and </a:t>
            </a:r>
            <a:r>
              <a:rPr lang="en-US" sz="1400" b="1" dirty="0" smtClean="0"/>
              <a:t>spatial.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400" b="1" dirty="0" smtClean="0"/>
              <a:t>constructs </a:t>
            </a:r>
            <a:r>
              <a:rPr lang="en-US" sz="1400" b="1" dirty="0"/>
              <a:t>a hierarchical attention at</a:t>
            </a:r>
            <a:br>
              <a:rPr lang="en-US" sz="1400" b="1" dirty="0"/>
            </a:br>
            <a:r>
              <a:rPr lang="en-US" sz="1400" b="1" dirty="0"/>
              <a:t>bottlenecks with a number of </a:t>
            </a:r>
            <a:r>
              <a:rPr lang="en-US" sz="1400" b="1" dirty="0" smtClean="0"/>
              <a:t>parameters.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400" b="1" dirty="0" smtClean="0"/>
              <a:t>trainable </a:t>
            </a:r>
            <a:r>
              <a:rPr lang="en-US" sz="1400" b="1" dirty="0"/>
              <a:t>in an end-to-end manner</a:t>
            </a:r>
            <a:br>
              <a:rPr lang="en-US" sz="1400" b="1" dirty="0"/>
            </a:br>
            <a:r>
              <a:rPr lang="en-US" sz="1400" b="1" dirty="0" smtClean="0"/>
              <a:t>jointly with </a:t>
            </a:r>
            <a:r>
              <a:rPr lang="en-US" sz="1400" b="1" dirty="0"/>
              <a:t>any feed-forward models. 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D547A96-C208-454E-96EC-9A37E042BE24}"/>
              </a:ext>
            </a:extLst>
          </p:cNvPr>
          <p:cNvSpPr/>
          <p:nvPr/>
        </p:nvSpPr>
        <p:spPr>
          <a:xfrm>
            <a:off x="6752135" y="3746985"/>
            <a:ext cx="2800350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 smtClean="0"/>
              <a:t>Accuracy</a:t>
            </a: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 smtClean="0"/>
              <a:t>Precision</a:t>
            </a: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 smtClean="0"/>
              <a:t>Recall</a:t>
            </a:r>
          </a:p>
          <a:p>
            <a:pPr marL="171450" indent="-171450" algn="just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F1-score 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4692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</a:t>
            </a:r>
            <a:r>
              <a:rPr lang="en-IN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Analysis 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D554554-706B-4AF6-B4D7-DC9B130B3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81754"/>
              </p:ext>
            </p:extLst>
          </p:nvPr>
        </p:nvGraphicFramePr>
        <p:xfrm>
          <a:off x="1924129" y="1556792"/>
          <a:ext cx="8856985" cy="36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97">
                  <a:extLst>
                    <a:ext uri="{9D8B030D-6E8A-4147-A177-3AD203B41FA5}">
                      <a16:colId xmlns:a16="http://schemas.microsoft.com/office/drawing/2014/main" xmlns="" val="3130304418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xmlns="" val="2198417964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xmlns="" val="2087709710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xmlns="" val="2072616924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xmlns="" val="1704779377"/>
                    </a:ext>
                  </a:extLst>
                </a:gridCol>
              </a:tblGrid>
              <a:tr h="514343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Comparison Of Results Of Models Using </a:t>
                      </a:r>
                      <a:r>
                        <a:rPr lang="en-US" dirty="0" err="1" smtClean="0"/>
                        <a:t>Imagenet</a:t>
                      </a:r>
                      <a:endParaRPr lang="en-IN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1655093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Model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Accuracy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F1 score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Recall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Precision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145517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Inception V3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0.9193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0.9201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0.9201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0.9201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972168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EfficientNetV2B2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0.9049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0.9083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0.9083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0.9201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66987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DenseNet121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0.9135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0.9145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0.9145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0.9145-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46398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Inception-V4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0.8904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0.8901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0.8901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0.8901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827480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EfficientNetB1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0.8991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0.8985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0.8985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0.8985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481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9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46648"/>
            <a:ext cx="10969943" cy="71108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</a:t>
            </a:r>
            <a:r>
              <a:rPr lang="en-IN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Analysis (</a:t>
            </a:r>
            <a:r>
              <a:rPr lang="en-IN" b="1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</a:t>
            </a:r>
            <a:r>
              <a:rPr lang="en-IN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…)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D554554-706B-4AF6-B4D7-DC9B130B3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98011"/>
              </p:ext>
            </p:extLst>
          </p:nvPr>
        </p:nvGraphicFramePr>
        <p:xfrm>
          <a:off x="1917948" y="1556792"/>
          <a:ext cx="8611135" cy="352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227">
                  <a:extLst>
                    <a:ext uri="{9D8B030D-6E8A-4147-A177-3AD203B41FA5}">
                      <a16:colId xmlns:a16="http://schemas.microsoft.com/office/drawing/2014/main" xmlns="" val="3130304418"/>
                    </a:ext>
                  </a:extLst>
                </a:gridCol>
                <a:gridCol w="1722227">
                  <a:extLst>
                    <a:ext uri="{9D8B030D-6E8A-4147-A177-3AD203B41FA5}">
                      <a16:colId xmlns:a16="http://schemas.microsoft.com/office/drawing/2014/main" xmlns="" val="2198417964"/>
                    </a:ext>
                  </a:extLst>
                </a:gridCol>
                <a:gridCol w="1722227">
                  <a:extLst>
                    <a:ext uri="{9D8B030D-6E8A-4147-A177-3AD203B41FA5}">
                      <a16:colId xmlns:a16="http://schemas.microsoft.com/office/drawing/2014/main" xmlns="" val="2087709710"/>
                    </a:ext>
                  </a:extLst>
                </a:gridCol>
                <a:gridCol w="1722227">
                  <a:extLst>
                    <a:ext uri="{9D8B030D-6E8A-4147-A177-3AD203B41FA5}">
                      <a16:colId xmlns:a16="http://schemas.microsoft.com/office/drawing/2014/main" xmlns="" val="2072616924"/>
                    </a:ext>
                  </a:extLst>
                </a:gridCol>
                <a:gridCol w="1722227">
                  <a:extLst>
                    <a:ext uri="{9D8B030D-6E8A-4147-A177-3AD203B41FA5}">
                      <a16:colId xmlns:a16="http://schemas.microsoft.com/office/drawing/2014/main" xmlns="" val="1704779377"/>
                    </a:ext>
                  </a:extLst>
                </a:gridCol>
              </a:tblGrid>
              <a:tr h="499053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Comparison Of Results Of Models Without Using </a:t>
                      </a:r>
                      <a:r>
                        <a:rPr lang="en-US" dirty="0" err="1" smtClean="0"/>
                        <a:t>Imagenet</a:t>
                      </a:r>
                      <a:endParaRPr lang="en-IN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1655093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Model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Accuracy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F1 score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Recall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Precision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145517"/>
                  </a:ext>
                </a:extLst>
              </a:tr>
              <a:tr h="534077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Inception V3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0.8905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0.8923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0.8923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0.8923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972168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EfficientNetV2B2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0.8646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0.8652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0.8652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0.8652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669872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DenseNet121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0.8905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0.8902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0.8902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0.8902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463982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Inception-V4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0.8731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0.8735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0.8735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0.8735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8274802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EfficientNetB1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0.8472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0.8485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0.8485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0.8485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481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</a:t>
            </a:r>
            <a:r>
              <a:rPr lang="en-IN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Analysis (</a:t>
            </a:r>
            <a:r>
              <a:rPr lang="en-IN" b="1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</a:t>
            </a:r>
            <a:r>
              <a:rPr lang="en-IN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…)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D554554-706B-4AF6-B4D7-DC9B130B3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00818"/>
              </p:ext>
            </p:extLst>
          </p:nvPr>
        </p:nvGraphicFramePr>
        <p:xfrm>
          <a:off x="1557907" y="2288077"/>
          <a:ext cx="907301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602">
                  <a:extLst>
                    <a:ext uri="{9D8B030D-6E8A-4147-A177-3AD203B41FA5}">
                      <a16:colId xmlns:a16="http://schemas.microsoft.com/office/drawing/2014/main" xmlns="" val="3130304418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xmlns="" val="2198417964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xmlns="" val="2087709710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xmlns="" val="2072616924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xmlns="" val="1704779377"/>
                    </a:ext>
                  </a:extLst>
                </a:gridCol>
              </a:tblGrid>
              <a:tr h="648072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 Of 2 Experiments Of InceptionV3 After Adding BAM</a:t>
                      </a:r>
                      <a:endParaRPr lang="en-IN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165509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 No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Accuracy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F1 score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Recall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Precision</a:t>
                      </a:r>
                      <a:endParaRPr lang="en-IN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14551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Experiment1 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0.9020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0.9034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0.9034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0.9034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972168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Experiment2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0.9020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0.9022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0.9022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0.9022</a:t>
                      </a:r>
                      <a:endParaRPr lang="en-IN" sz="18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2669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3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Graphs</a:t>
            </a:r>
            <a:r>
              <a:rPr lang="en-US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showing results of various evaluation metrics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17" y="921610"/>
            <a:ext cx="2850776" cy="2693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933176"/>
            <a:ext cx="2736303" cy="2720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54" y="3675016"/>
            <a:ext cx="2736302" cy="2751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15" y="3614888"/>
            <a:ext cx="2850778" cy="2751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89756" y="112474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Experiment:1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Graphs</a:t>
            </a:r>
            <a:r>
              <a:rPr lang="en-US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showing results of various evaluation metrics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6202" y="6229567"/>
            <a:ext cx="516420" cy="385017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917046"/>
            <a:ext cx="2793400" cy="2796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96" y="917046"/>
            <a:ext cx="2766126" cy="2720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76" y="3637523"/>
            <a:ext cx="2766126" cy="2725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5" y="3724858"/>
            <a:ext cx="2793401" cy="2682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89756" y="112474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Experiment:2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0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A0DBE58-6B72-4D7B-916B-57C2DC418CC9}"/>
              </a:ext>
            </a:extLst>
          </p:cNvPr>
          <p:cNvSpPr/>
          <p:nvPr/>
        </p:nvSpPr>
        <p:spPr>
          <a:xfrm>
            <a:off x="-450" y="0"/>
            <a:ext cx="12188825" cy="685800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5F98180-45CF-4163-BC5E-CA44C325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Discussion</a:t>
            </a:r>
            <a:endParaRPr lang="en-IN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47FC52F9-D24E-4F27-8D5D-8F029CDF3A2E}"/>
              </a:ext>
            </a:extLst>
          </p:cNvPr>
          <p:cNvSpPr/>
          <p:nvPr/>
        </p:nvSpPr>
        <p:spPr>
          <a:xfrm>
            <a:off x="1561518" y="2020149"/>
            <a:ext cx="1834704" cy="1834704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6F6B663-B66C-49BB-A1A7-09355B049057}"/>
              </a:ext>
            </a:extLst>
          </p:cNvPr>
          <p:cNvSpPr/>
          <p:nvPr/>
        </p:nvSpPr>
        <p:spPr>
          <a:xfrm>
            <a:off x="1110718" y="4150618"/>
            <a:ext cx="2736304" cy="120032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sz="1800" b="1" dirty="0">
                <a:solidFill>
                  <a:schemeClr val="bg1"/>
                </a:solidFill>
              </a:rPr>
              <a:t>InceptionV3 provides us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with better results than the other models and that is </a:t>
            </a:r>
            <a:r>
              <a:rPr lang="en-US" sz="1800" b="1" dirty="0" smtClean="0">
                <a:solidFill>
                  <a:schemeClr val="bg1"/>
                </a:solidFill>
              </a:rPr>
              <a:t>89.05%.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114FA8EC-F26F-4862-B361-AC6D8069A8FE}"/>
              </a:ext>
            </a:extLst>
          </p:cNvPr>
          <p:cNvSpPr/>
          <p:nvPr/>
        </p:nvSpPr>
        <p:spPr>
          <a:xfrm>
            <a:off x="5177060" y="2020149"/>
            <a:ext cx="1834704" cy="1834704"/>
          </a:xfrm>
          <a:prstGeom prst="ellipse">
            <a:avLst/>
          </a:prstGeom>
          <a:solidFill>
            <a:schemeClr val="accent3"/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57EF11BA-EB30-4598-BF3A-5FBE065ABEE7}"/>
              </a:ext>
            </a:extLst>
          </p:cNvPr>
          <p:cNvSpPr/>
          <p:nvPr/>
        </p:nvSpPr>
        <p:spPr>
          <a:xfrm>
            <a:off x="8792602" y="2020149"/>
            <a:ext cx="1834704" cy="1834704"/>
          </a:xfrm>
          <a:prstGeom prst="ellipse">
            <a:avLst/>
          </a:prstGeom>
          <a:solidFill>
            <a:schemeClr val="accent4"/>
          </a:solidFill>
          <a:ln w="127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29AE496-50A4-4956-B094-858BD9AEB7B3}"/>
              </a:ext>
            </a:extLst>
          </p:cNvPr>
          <p:cNvSpPr/>
          <p:nvPr/>
        </p:nvSpPr>
        <p:spPr>
          <a:xfrm>
            <a:off x="8326660" y="4158950"/>
            <a:ext cx="2937186" cy="1754326"/>
          </a:xfrm>
          <a:prstGeom prst="rect">
            <a:avLst/>
          </a:prstGeom>
          <a:solidFill>
            <a:srgbClr val="0070C0"/>
          </a:solidFill>
        </p:spPr>
        <p:txBody>
          <a:bodyPr wrap="square" anchor="b">
            <a:spAutoFit/>
          </a:bodyPr>
          <a:lstStyle/>
          <a:p>
            <a:pPr algn="ctr" fontAlgn="base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adding attention module BAM inside its layers, it provides us more</a:t>
            </a:r>
            <a:b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and that is 90.2% and also increases the other three evaluating 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metrics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84681CF1-B294-48F9-A091-F2FF4730C21D}"/>
              </a:ext>
            </a:extLst>
          </p:cNvPr>
          <p:cNvCxnSpPr/>
          <p:nvPr/>
        </p:nvCxnSpPr>
        <p:spPr>
          <a:xfrm>
            <a:off x="4286641" y="1664804"/>
            <a:ext cx="0" cy="424847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49CF905-E3C0-468E-8806-1948C0A7B800}"/>
              </a:ext>
            </a:extLst>
          </p:cNvPr>
          <p:cNvCxnSpPr/>
          <p:nvPr/>
        </p:nvCxnSpPr>
        <p:spPr>
          <a:xfrm>
            <a:off x="7902183" y="1664804"/>
            <a:ext cx="0" cy="424847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3E3E69B-928B-49C0-AF9A-BF8153EA18E4}"/>
              </a:ext>
            </a:extLst>
          </p:cNvPr>
          <p:cNvSpPr/>
          <p:nvPr/>
        </p:nvSpPr>
        <p:spPr>
          <a:xfrm>
            <a:off x="4423738" y="4150618"/>
            <a:ext cx="3373195" cy="1200329"/>
          </a:xfrm>
          <a:prstGeom prst="rect">
            <a:avLst/>
          </a:prstGeom>
          <a:solidFill>
            <a:srgbClr val="0070C0"/>
          </a:solidFill>
        </p:spPr>
        <p:txBody>
          <a:bodyPr wrap="square" anchor="b">
            <a:spAutoFit/>
          </a:bodyPr>
          <a:lstStyle/>
          <a:p>
            <a:pPr algn="ctr" fontAlgn="base"/>
            <a:r>
              <a:rPr 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DenseNet121 provides us the same accuracy </a:t>
            </a:r>
            <a:r>
              <a:rPr lang="en-US" sz="1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but it is less </a:t>
            </a:r>
            <a:r>
              <a:rPr 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efficient in </a:t>
            </a:r>
            <a:r>
              <a:rPr lang="en-US" sz="1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terms of </a:t>
            </a:r>
            <a:r>
              <a:rPr lang="en-US" sz="1800" b="1" dirty="0">
                <a:solidFill>
                  <a:schemeClr val="bg1"/>
                </a:solidFill>
                <a:cs typeface="Arial" panose="020B0604020202020204" pitchFamily="34" charset="0"/>
              </a:rPr>
              <a:t>precision, recall and </a:t>
            </a:r>
            <a:r>
              <a:rPr lang="en-US" sz="1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f1-score.</a:t>
            </a:r>
            <a:endParaRPr lang="en-IN" sz="1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960839" y="627086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126" y="6245883"/>
            <a:ext cx="516420" cy="385017"/>
          </a:xfrm>
        </p:spPr>
        <p:txBody>
          <a:bodyPr/>
          <a:lstStyle/>
          <a:p>
            <a:fld id="{96E69268-9C8B-4EBF-A9EE-DC5DC2D48DC3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xmlns="" id="{7BE0F199-197D-4D9F-8A9B-2716FF9B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2492896"/>
            <a:ext cx="4320480" cy="711081"/>
          </a:xfrm>
        </p:spPr>
        <p:txBody>
          <a:bodyPr/>
          <a:lstStyle/>
          <a:p>
            <a:pPr algn="ctr"/>
            <a:r>
              <a:rPr lang="en-IN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2792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2BB0D6E-4A00-49DA-B4BA-EA1EAB7A5169}"/>
              </a:ext>
            </a:extLst>
          </p:cNvPr>
          <p:cNvGrpSpPr/>
          <p:nvPr/>
        </p:nvGrpSpPr>
        <p:grpSpPr>
          <a:xfrm>
            <a:off x="1989956" y="1628800"/>
            <a:ext cx="7206866" cy="4464496"/>
            <a:chOff x="1864751" y="1257630"/>
            <a:chExt cx="7208743" cy="37019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E01DE490-9A5C-49D4-B910-532DCCF6DE45}"/>
                </a:ext>
              </a:extLst>
            </p:cNvPr>
            <p:cNvGrpSpPr/>
            <p:nvPr/>
          </p:nvGrpSpPr>
          <p:grpSpPr>
            <a:xfrm>
              <a:off x="1864751" y="1257630"/>
              <a:ext cx="7208743" cy="3701920"/>
              <a:chOff x="1138381" y="1257630"/>
              <a:chExt cx="7208743" cy="370192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2D451C05-C599-4E02-86E7-F28EE1CA4C63}"/>
                  </a:ext>
                </a:extLst>
              </p:cNvPr>
              <p:cNvGrpSpPr/>
              <p:nvPr/>
            </p:nvGrpSpPr>
            <p:grpSpPr>
              <a:xfrm>
                <a:off x="1164863" y="1257630"/>
                <a:ext cx="7072600" cy="1183191"/>
                <a:chOff x="1164863" y="1840675"/>
                <a:chExt cx="7072600" cy="118319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759937E9-E71E-45F8-B75F-156C7846B93A}"/>
                    </a:ext>
                  </a:extLst>
                </p:cNvPr>
                <p:cNvSpPr/>
                <p:nvPr/>
              </p:nvSpPr>
              <p:spPr>
                <a:xfrm>
                  <a:off x="1840763" y="2214928"/>
                  <a:ext cx="6396700" cy="60389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399"/>
                </a:p>
              </p:txBody>
            </p:sp>
            <p:sp>
              <p:nvSpPr>
                <p:cNvPr id="4" name="Diamond 3">
                  <a:extLst>
                    <a:ext uri="{FF2B5EF4-FFF2-40B4-BE49-F238E27FC236}">
                      <a16:creationId xmlns:a16="http://schemas.microsoft.com/office/drawing/2014/main" xmlns="" id="{B053F6D8-24E7-426F-BB9C-6C43DD03BB0F}"/>
                    </a:ext>
                  </a:extLst>
                </p:cNvPr>
                <p:cNvSpPr/>
                <p:nvPr/>
              </p:nvSpPr>
              <p:spPr>
                <a:xfrm>
                  <a:off x="1164863" y="1874305"/>
                  <a:ext cx="1375393" cy="1149561"/>
                </a:xfrm>
                <a:prstGeom prst="diamond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399"/>
                </a:p>
              </p:txBody>
            </p:sp>
            <p:sp>
              <p:nvSpPr>
                <p:cNvPr id="5" name="Diamond 4">
                  <a:extLst>
                    <a:ext uri="{FF2B5EF4-FFF2-40B4-BE49-F238E27FC236}">
                      <a16:creationId xmlns:a16="http://schemas.microsoft.com/office/drawing/2014/main" xmlns="" id="{D0F02AE7-32A6-436E-B652-5A54558DAD0A}"/>
                    </a:ext>
                  </a:extLst>
                </p:cNvPr>
                <p:cNvSpPr/>
                <p:nvPr/>
              </p:nvSpPr>
              <p:spPr>
                <a:xfrm>
                  <a:off x="1278281" y="1840675"/>
                  <a:ext cx="1261975" cy="109918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399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E396AE37-8AC1-4CA0-8316-BC1F45B08F25}"/>
                    </a:ext>
                  </a:extLst>
                </p:cNvPr>
                <p:cNvSpPr txBox="1"/>
                <p:nvPr/>
              </p:nvSpPr>
              <p:spPr>
                <a:xfrm>
                  <a:off x="2653675" y="2296744"/>
                  <a:ext cx="3062853" cy="4338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8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over-fitted in some cases.</a:t>
                  </a:r>
                </a:p>
                <a:p>
                  <a:pPr lvl="0"/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319AF6D8-90FE-485D-926D-447554C45D55}"/>
                  </a:ext>
                </a:extLst>
              </p:cNvPr>
              <p:cNvGrpSpPr/>
              <p:nvPr/>
            </p:nvGrpSpPr>
            <p:grpSpPr>
              <a:xfrm>
                <a:off x="1138381" y="2560630"/>
                <a:ext cx="7208743" cy="1183190"/>
                <a:chOff x="1138381" y="1370704"/>
                <a:chExt cx="7208743" cy="118319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1D238EBD-DAFD-4888-A166-1FF7318035E7}"/>
                    </a:ext>
                  </a:extLst>
                </p:cNvPr>
                <p:cNvSpPr/>
                <p:nvPr/>
              </p:nvSpPr>
              <p:spPr>
                <a:xfrm>
                  <a:off x="1861966" y="1625148"/>
                  <a:ext cx="6375498" cy="67404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399"/>
                </a:p>
              </p:txBody>
            </p:sp>
            <p:sp>
              <p:nvSpPr>
                <p:cNvPr id="12" name="Diamond 11">
                  <a:extLst>
                    <a:ext uri="{FF2B5EF4-FFF2-40B4-BE49-F238E27FC236}">
                      <a16:creationId xmlns:a16="http://schemas.microsoft.com/office/drawing/2014/main" xmlns="" id="{1C8FBE84-69B6-405E-BFB9-3C3E4E5B3F87}"/>
                    </a:ext>
                  </a:extLst>
                </p:cNvPr>
                <p:cNvSpPr/>
                <p:nvPr/>
              </p:nvSpPr>
              <p:spPr>
                <a:xfrm>
                  <a:off x="1138381" y="1370704"/>
                  <a:ext cx="1299857" cy="1183190"/>
                </a:xfrm>
                <a:prstGeom prst="diamond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399"/>
                </a:p>
              </p:txBody>
            </p:sp>
            <p:sp>
              <p:nvSpPr>
                <p:cNvPr id="13" name="Diamond 12">
                  <a:extLst>
                    <a:ext uri="{FF2B5EF4-FFF2-40B4-BE49-F238E27FC236}">
                      <a16:creationId xmlns:a16="http://schemas.microsoft.com/office/drawing/2014/main" xmlns="" id="{FAD82EA1-402A-4955-AD1D-0AEF35E26FD5}"/>
                    </a:ext>
                  </a:extLst>
                </p:cNvPr>
                <p:cNvSpPr/>
                <p:nvPr/>
              </p:nvSpPr>
              <p:spPr>
                <a:xfrm>
                  <a:off x="1289479" y="1458521"/>
                  <a:ext cx="1177524" cy="968042"/>
                </a:xfrm>
                <a:prstGeom prst="diamon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399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67E2B66F-53B3-4F73-A0AD-2486CE1AEE31}"/>
                    </a:ext>
                  </a:extLst>
                </p:cNvPr>
                <p:cNvSpPr txBox="1"/>
                <p:nvPr/>
              </p:nvSpPr>
              <p:spPr>
                <a:xfrm>
                  <a:off x="2513831" y="1768915"/>
                  <a:ext cx="5833293" cy="6124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b="1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rPr>
                    <a:t>didn’t get good result for validation when working with other </a:t>
                  </a:r>
                  <a:r>
                    <a:rPr lang="en-US" sz="1600" b="1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rPr>
                    <a:t>datasets</a:t>
                  </a:r>
                  <a:r>
                    <a:rPr lang="en-US" sz="1600" b="1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.</a:t>
                  </a:r>
                  <a:endParaRPr lang="en-US" sz="1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  <a:p>
                  <a:pPr lvl="0"/>
                  <a:endParaRPr lang="en-US" sz="1600" dirty="0">
                    <a:latin typeface="Georgia Pro Light" panose="02040302050405020303" pitchFamily="18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FB7100D6-6F47-439B-A1FA-DC6B5558FCF1}"/>
                  </a:ext>
                </a:extLst>
              </p:cNvPr>
              <p:cNvGrpSpPr/>
              <p:nvPr/>
            </p:nvGrpSpPr>
            <p:grpSpPr>
              <a:xfrm>
                <a:off x="1138382" y="3776360"/>
                <a:ext cx="7099082" cy="1183190"/>
                <a:chOff x="1138382" y="813464"/>
                <a:chExt cx="7099082" cy="118319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xmlns="" id="{1B65D841-9886-4CE4-8093-A3F5C0C6ACAA}"/>
                    </a:ext>
                  </a:extLst>
                </p:cNvPr>
                <p:cNvSpPr/>
                <p:nvPr/>
              </p:nvSpPr>
              <p:spPr>
                <a:xfrm>
                  <a:off x="1879315" y="1049350"/>
                  <a:ext cx="6358149" cy="56047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399"/>
                </a:p>
              </p:txBody>
            </p:sp>
            <p:sp>
              <p:nvSpPr>
                <p:cNvPr id="18" name="Diamond 17">
                  <a:extLst>
                    <a:ext uri="{FF2B5EF4-FFF2-40B4-BE49-F238E27FC236}">
                      <a16:creationId xmlns:a16="http://schemas.microsoft.com/office/drawing/2014/main" xmlns="" id="{B03FC523-097D-493F-A12D-1F2ED097E3D1}"/>
                    </a:ext>
                  </a:extLst>
                </p:cNvPr>
                <p:cNvSpPr/>
                <p:nvPr/>
              </p:nvSpPr>
              <p:spPr>
                <a:xfrm>
                  <a:off x="1138382" y="813464"/>
                  <a:ext cx="1196079" cy="1183190"/>
                </a:xfrm>
                <a:prstGeom prst="diamond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399"/>
                </a:p>
              </p:txBody>
            </p:sp>
            <p:sp>
              <p:nvSpPr>
                <p:cNvPr id="19" name="Diamond 18">
                  <a:extLst>
                    <a:ext uri="{FF2B5EF4-FFF2-40B4-BE49-F238E27FC236}">
                      <a16:creationId xmlns:a16="http://schemas.microsoft.com/office/drawing/2014/main" xmlns="" id="{C1B937A4-A78F-435B-A29B-CCDAB402C276}"/>
                    </a:ext>
                  </a:extLst>
                </p:cNvPr>
                <p:cNvSpPr/>
                <p:nvPr/>
              </p:nvSpPr>
              <p:spPr>
                <a:xfrm>
                  <a:off x="1211393" y="895897"/>
                  <a:ext cx="1258740" cy="1001163"/>
                </a:xfrm>
                <a:prstGeom prst="diamon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399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A71B573-BD0A-4903-BB0E-FECFB2B20317}"/>
                </a:ext>
              </a:extLst>
            </p:cNvPr>
            <p:cNvSpPr txBox="1"/>
            <p:nvPr/>
          </p:nvSpPr>
          <p:spPr>
            <a:xfrm>
              <a:off x="2269857" y="1657284"/>
              <a:ext cx="671654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3BBB6CC-E74E-45E9-A23E-015F2DCBBC56}"/>
                </a:ext>
              </a:extLst>
            </p:cNvPr>
            <p:cNvSpPr txBox="1"/>
            <p:nvPr/>
          </p:nvSpPr>
          <p:spPr>
            <a:xfrm>
              <a:off x="2188746" y="2923990"/>
              <a:ext cx="651866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9D451EF-68BB-4D48-91A3-A3D8EA0097FC}"/>
                </a:ext>
              </a:extLst>
            </p:cNvPr>
            <p:cNvSpPr txBox="1"/>
            <p:nvPr/>
          </p:nvSpPr>
          <p:spPr>
            <a:xfrm>
              <a:off x="2160831" y="4110931"/>
              <a:ext cx="747733" cy="379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 Pro Cond" panose="02040506050405020303" pitchFamily="18" charset="0"/>
                </a:rPr>
                <a:t>03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3706251-6A7C-4A84-B870-9F40A6C84381}"/>
              </a:ext>
            </a:extLst>
          </p:cNvPr>
          <p:cNvSpPr txBox="1"/>
          <p:nvPr/>
        </p:nvSpPr>
        <p:spPr>
          <a:xfrm>
            <a:off x="3436182" y="5241055"/>
            <a:ext cx="57606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competent to work with </a:t>
            </a:r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multi-classes</a:t>
            </a:r>
            <a:r>
              <a:rPr lang="en-US" sz="1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 txBox="1">
            <a:spLocks/>
          </p:cNvSpPr>
          <p:nvPr/>
        </p:nvSpPr>
        <p:spPr>
          <a:xfrm>
            <a:off x="609441" y="274640"/>
            <a:ext cx="10957579" cy="676704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Limitations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379763"/>
            <a:ext cx="10969943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</a:t>
            </a:r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94F061-C4BB-415E-AE67-702BEF2778E4}"/>
              </a:ext>
            </a:extLst>
          </p:cNvPr>
          <p:cNvSpPr/>
          <p:nvPr/>
        </p:nvSpPr>
        <p:spPr>
          <a:xfrm>
            <a:off x="2647027" y="1860124"/>
            <a:ext cx="855097" cy="855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885472A-F1BF-4A1D-B485-268233117D26}"/>
              </a:ext>
            </a:extLst>
          </p:cNvPr>
          <p:cNvSpPr/>
          <p:nvPr/>
        </p:nvSpPr>
        <p:spPr>
          <a:xfrm>
            <a:off x="3758202" y="2094349"/>
            <a:ext cx="59565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make our model better and handle its over-fitting problem.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CCB8FA3-E692-4570-89BC-3A3BF2E71A89}"/>
              </a:ext>
            </a:extLst>
          </p:cNvPr>
          <p:cNvSpPr/>
          <p:nvPr/>
        </p:nvSpPr>
        <p:spPr>
          <a:xfrm>
            <a:off x="2637392" y="2871040"/>
            <a:ext cx="855097" cy="855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7EF0199-806A-487B-8D7B-37C88A026348}"/>
              </a:ext>
            </a:extLst>
          </p:cNvPr>
          <p:cNvSpPr/>
          <p:nvPr/>
        </p:nvSpPr>
        <p:spPr>
          <a:xfrm>
            <a:off x="2647027" y="3978111"/>
            <a:ext cx="855097" cy="8550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0196822-3E94-47CE-BFF3-4B0D2A88E203}"/>
              </a:ext>
            </a:extLst>
          </p:cNvPr>
          <p:cNvSpPr/>
          <p:nvPr/>
        </p:nvSpPr>
        <p:spPr>
          <a:xfrm>
            <a:off x="2647027" y="5085182"/>
            <a:ext cx="855097" cy="85509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BE33444-5098-4E1F-A518-7864B62A0EF4}"/>
              </a:ext>
            </a:extLst>
          </p:cNvPr>
          <p:cNvSpPr/>
          <p:nvPr/>
        </p:nvSpPr>
        <p:spPr>
          <a:xfrm>
            <a:off x="3758202" y="3143704"/>
            <a:ext cx="55045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model that can classify multi-class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datasets.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7F68C70A-FD6B-4E32-BE8D-7D142D47FE43}"/>
              </a:ext>
            </a:extLst>
          </p:cNvPr>
          <p:cNvSpPr/>
          <p:nvPr/>
        </p:nvSpPr>
        <p:spPr>
          <a:xfrm>
            <a:off x="3758202" y="4246632"/>
            <a:ext cx="6584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a software that can classify fractures from X-ray images.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F68C70A-FD6B-4E32-BE8D-7D142D47FE43}"/>
              </a:ext>
            </a:extLst>
          </p:cNvPr>
          <p:cNvSpPr/>
          <p:nvPr/>
        </p:nvSpPr>
        <p:spPr>
          <a:xfrm>
            <a:off x="3758202" y="5322809"/>
            <a:ext cx="4412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hecking validation with more datasets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FB1FDF6-ECC0-46F4-959E-4450192B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Thesis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Presentation Outline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91A42CF-CD10-40D9-B555-5B877D61C30E}"/>
              </a:ext>
            </a:extLst>
          </p:cNvPr>
          <p:cNvSpPr/>
          <p:nvPr/>
        </p:nvSpPr>
        <p:spPr>
          <a:xfrm>
            <a:off x="1077011" y="1342073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419D05E-C159-4D18-950C-8DB21A95A3FF}"/>
              </a:ext>
            </a:extLst>
          </p:cNvPr>
          <p:cNvSpPr/>
          <p:nvPr/>
        </p:nvSpPr>
        <p:spPr>
          <a:xfrm>
            <a:off x="1077011" y="1913075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B483CB1-9355-4994-AC33-E70D3AB49F71}"/>
              </a:ext>
            </a:extLst>
          </p:cNvPr>
          <p:cNvSpPr/>
          <p:nvPr/>
        </p:nvSpPr>
        <p:spPr>
          <a:xfrm>
            <a:off x="1077011" y="2484077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7C3C6A6-012F-499B-99E2-4CB11EA0E8CC}"/>
              </a:ext>
            </a:extLst>
          </p:cNvPr>
          <p:cNvSpPr/>
          <p:nvPr/>
        </p:nvSpPr>
        <p:spPr>
          <a:xfrm>
            <a:off x="1077011" y="3055079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35DE87D-0D17-4702-8827-1F859F8C5724}"/>
              </a:ext>
            </a:extLst>
          </p:cNvPr>
          <p:cNvSpPr/>
          <p:nvPr/>
        </p:nvSpPr>
        <p:spPr>
          <a:xfrm>
            <a:off x="1077011" y="3626081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9AAA62D-11DB-4A82-8736-C8B2029AC197}"/>
              </a:ext>
            </a:extLst>
          </p:cNvPr>
          <p:cNvSpPr/>
          <p:nvPr/>
        </p:nvSpPr>
        <p:spPr>
          <a:xfrm>
            <a:off x="1077011" y="4197083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4E2FD02-4040-4334-B7F5-7188C52015A7}"/>
              </a:ext>
            </a:extLst>
          </p:cNvPr>
          <p:cNvSpPr/>
          <p:nvPr/>
        </p:nvSpPr>
        <p:spPr>
          <a:xfrm>
            <a:off x="1077011" y="4768085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1BBBB88-A6BA-4299-9F50-26D6FC215426}"/>
              </a:ext>
            </a:extLst>
          </p:cNvPr>
          <p:cNvSpPr/>
          <p:nvPr/>
        </p:nvSpPr>
        <p:spPr>
          <a:xfrm>
            <a:off x="1077011" y="5339087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CCCFA54-670D-4F47-8280-5B6153FEC9C5}"/>
              </a:ext>
            </a:extLst>
          </p:cNvPr>
          <p:cNvSpPr/>
          <p:nvPr/>
        </p:nvSpPr>
        <p:spPr>
          <a:xfrm>
            <a:off x="1077011" y="5910090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C6B0FBD-8B20-4A04-8F67-A8F9456E3D48}"/>
              </a:ext>
            </a:extLst>
          </p:cNvPr>
          <p:cNvSpPr/>
          <p:nvPr/>
        </p:nvSpPr>
        <p:spPr>
          <a:xfrm>
            <a:off x="1427725" y="122554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Slide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64BC36CC-55CA-4BA0-ABFE-FD8B244A9DC7}"/>
              </a:ext>
            </a:extLst>
          </p:cNvPr>
          <p:cNvCxnSpPr>
            <a:cxnSpLocks/>
          </p:cNvCxnSpPr>
          <p:nvPr/>
        </p:nvCxnSpPr>
        <p:spPr>
          <a:xfrm>
            <a:off x="1042835" y="162565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951C02E-B7CD-4960-A431-6DA7A66A9936}"/>
              </a:ext>
            </a:extLst>
          </p:cNvPr>
          <p:cNvSpPr/>
          <p:nvPr/>
        </p:nvSpPr>
        <p:spPr>
          <a:xfrm>
            <a:off x="1427725" y="180466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30A4075B-0123-4A98-BF17-07C3B6831ACD}"/>
              </a:ext>
            </a:extLst>
          </p:cNvPr>
          <p:cNvCxnSpPr>
            <a:cxnSpLocks/>
          </p:cNvCxnSpPr>
          <p:nvPr/>
        </p:nvCxnSpPr>
        <p:spPr>
          <a:xfrm>
            <a:off x="1042835" y="220477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5D9A390-F971-4409-8CC4-DB2FCCE79FB1}"/>
              </a:ext>
            </a:extLst>
          </p:cNvPr>
          <p:cNvSpPr/>
          <p:nvPr/>
        </p:nvSpPr>
        <p:spPr>
          <a:xfrm>
            <a:off x="1427725" y="238378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</a:rPr>
              <a:t>Literature Review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8DCB4947-C35A-42EF-9D17-A81F25B0226C}"/>
              </a:ext>
            </a:extLst>
          </p:cNvPr>
          <p:cNvCxnSpPr>
            <a:cxnSpLocks/>
          </p:cNvCxnSpPr>
          <p:nvPr/>
        </p:nvCxnSpPr>
        <p:spPr>
          <a:xfrm>
            <a:off x="1042835" y="278389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6600D72-5998-42A6-BFB2-03DC0B2EEA3E}"/>
              </a:ext>
            </a:extLst>
          </p:cNvPr>
          <p:cNvSpPr/>
          <p:nvPr/>
        </p:nvSpPr>
        <p:spPr>
          <a:xfrm>
            <a:off x="1427725" y="296290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Methodology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51171088-ABDC-435D-BC05-68119684664A}"/>
              </a:ext>
            </a:extLst>
          </p:cNvPr>
          <p:cNvCxnSpPr>
            <a:cxnSpLocks/>
          </p:cNvCxnSpPr>
          <p:nvPr/>
        </p:nvCxnSpPr>
        <p:spPr>
          <a:xfrm>
            <a:off x="1042835" y="336301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966B7EB-7D00-406E-9DA3-3DE33BFFA4C2}"/>
              </a:ext>
            </a:extLst>
          </p:cNvPr>
          <p:cNvSpPr/>
          <p:nvPr/>
        </p:nvSpPr>
        <p:spPr>
          <a:xfrm>
            <a:off x="1427725" y="354202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</a:rPr>
              <a:t>Proposed Methodology 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C934A06B-2877-4D7B-8555-65C8BB86E4E4}"/>
              </a:ext>
            </a:extLst>
          </p:cNvPr>
          <p:cNvCxnSpPr>
            <a:cxnSpLocks/>
          </p:cNvCxnSpPr>
          <p:nvPr/>
        </p:nvCxnSpPr>
        <p:spPr>
          <a:xfrm>
            <a:off x="1042835" y="394213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529C805-1150-4889-9DC9-B3B1AB28DC6F}"/>
              </a:ext>
            </a:extLst>
          </p:cNvPr>
          <p:cNvSpPr/>
          <p:nvPr/>
        </p:nvSpPr>
        <p:spPr>
          <a:xfrm>
            <a:off x="1427725" y="412114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Analysis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44AC0BC0-09E6-4BBE-B72F-DF871F43EC5F}"/>
              </a:ext>
            </a:extLst>
          </p:cNvPr>
          <p:cNvCxnSpPr>
            <a:cxnSpLocks/>
          </p:cNvCxnSpPr>
          <p:nvPr/>
        </p:nvCxnSpPr>
        <p:spPr>
          <a:xfrm>
            <a:off x="1042835" y="452125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C663235-A7E9-495B-AF3E-E59869128B19}"/>
              </a:ext>
            </a:extLst>
          </p:cNvPr>
          <p:cNvSpPr/>
          <p:nvPr/>
        </p:nvSpPr>
        <p:spPr>
          <a:xfrm>
            <a:off x="1427725" y="468502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Discussion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2B3BD117-4B15-47B6-95FE-9484418AC7B7}"/>
              </a:ext>
            </a:extLst>
          </p:cNvPr>
          <p:cNvCxnSpPr>
            <a:cxnSpLocks/>
          </p:cNvCxnSpPr>
          <p:nvPr/>
        </p:nvCxnSpPr>
        <p:spPr>
          <a:xfrm>
            <a:off x="1042835" y="508513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B17870B-86B0-4426-A0A4-047D0536CA78}"/>
              </a:ext>
            </a:extLst>
          </p:cNvPr>
          <p:cNvSpPr/>
          <p:nvPr/>
        </p:nvSpPr>
        <p:spPr>
          <a:xfrm>
            <a:off x="1427725" y="526414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4B213496-05F3-4B7F-A014-538E1BE3A5F2}"/>
              </a:ext>
            </a:extLst>
          </p:cNvPr>
          <p:cNvCxnSpPr>
            <a:cxnSpLocks/>
          </p:cNvCxnSpPr>
          <p:nvPr/>
        </p:nvCxnSpPr>
        <p:spPr>
          <a:xfrm>
            <a:off x="1042835" y="566425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8AE0529-F7D2-4A97-A406-60A8C0299408}"/>
              </a:ext>
            </a:extLst>
          </p:cNvPr>
          <p:cNvSpPr/>
          <p:nvPr/>
        </p:nvSpPr>
        <p:spPr>
          <a:xfrm>
            <a:off x="1427725" y="5843264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Slide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4825AD00-9401-4525-9190-3E23D10A3188}"/>
              </a:ext>
            </a:extLst>
          </p:cNvPr>
          <p:cNvCxnSpPr>
            <a:cxnSpLocks/>
          </p:cNvCxnSpPr>
          <p:nvPr/>
        </p:nvCxnSpPr>
        <p:spPr>
          <a:xfrm>
            <a:off x="1042835" y="624337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0138903-A166-4705-80C1-5DE49FAAD99D}"/>
              </a:ext>
            </a:extLst>
          </p:cNvPr>
          <p:cNvSpPr/>
          <p:nvPr/>
        </p:nvSpPr>
        <p:spPr>
          <a:xfrm>
            <a:off x="10602592" y="122554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3423C60E-AEDF-4CA2-966C-0239EE683DB4}"/>
              </a:ext>
            </a:extLst>
          </p:cNvPr>
          <p:cNvSpPr/>
          <p:nvPr/>
        </p:nvSpPr>
        <p:spPr>
          <a:xfrm>
            <a:off x="10602592" y="180466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8BB2B97F-2885-475E-ADCC-F1BE12FFCB4F}"/>
              </a:ext>
            </a:extLst>
          </p:cNvPr>
          <p:cNvSpPr/>
          <p:nvPr/>
        </p:nvSpPr>
        <p:spPr>
          <a:xfrm>
            <a:off x="10602592" y="238378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E93D7FD8-0266-44E1-B47A-7C7190A26AC8}"/>
              </a:ext>
            </a:extLst>
          </p:cNvPr>
          <p:cNvSpPr/>
          <p:nvPr/>
        </p:nvSpPr>
        <p:spPr>
          <a:xfrm>
            <a:off x="10602592" y="296290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0A2888F3-9857-43B0-8973-61B09A0086DF}"/>
              </a:ext>
            </a:extLst>
          </p:cNvPr>
          <p:cNvSpPr/>
          <p:nvPr/>
        </p:nvSpPr>
        <p:spPr>
          <a:xfrm>
            <a:off x="10602592" y="354202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F844FF8F-C6E1-4D28-A8BC-E55086D031D3}"/>
              </a:ext>
            </a:extLst>
          </p:cNvPr>
          <p:cNvSpPr/>
          <p:nvPr/>
        </p:nvSpPr>
        <p:spPr>
          <a:xfrm>
            <a:off x="10602592" y="412114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 smtClean="0">
                <a:solidFill>
                  <a:schemeClr val="accent4"/>
                </a:solidFill>
                <a:latin typeface="Open Sans" panose="020B0606030504020204" pitchFamily="34" charset="0"/>
                <a:cs typeface="Arial" panose="020B0604020202020204" pitchFamily="34" charset="0"/>
              </a:rPr>
              <a:t>11</a:t>
            </a:r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19CC2A5D-0E10-43B2-B2B8-EC1713D9EAE7}"/>
              </a:ext>
            </a:extLst>
          </p:cNvPr>
          <p:cNvSpPr/>
          <p:nvPr/>
        </p:nvSpPr>
        <p:spPr>
          <a:xfrm>
            <a:off x="10602592" y="468502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 smtClean="0">
                <a:solidFill>
                  <a:schemeClr val="accent4"/>
                </a:solidFill>
                <a:latin typeface="Open Sans" panose="020B0606030504020204" pitchFamily="34" charset="0"/>
                <a:cs typeface="Arial" panose="020B0604020202020204" pitchFamily="34" charset="0"/>
              </a:rPr>
              <a:t>16</a:t>
            </a:r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ADC47A20-9CB3-4ADF-B79F-D4A30B0F78C9}"/>
              </a:ext>
            </a:extLst>
          </p:cNvPr>
          <p:cNvSpPr/>
          <p:nvPr/>
        </p:nvSpPr>
        <p:spPr>
          <a:xfrm>
            <a:off x="10602592" y="526414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 smtClean="0">
                <a:solidFill>
                  <a:schemeClr val="accent4"/>
                </a:solidFill>
                <a:latin typeface="Open Sans" panose="020B0606030504020204" pitchFamily="34" charset="0"/>
                <a:cs typeface="Arial" panose="020B0604020202020204" pitchFamily="34" charset="0"/>
              </a:rPr>
              <a:t>17</a:t>
            </a:r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F8570C41-78A0-4623-B731-E9182585B270}"/>
              </a:ext>
            </a:extLst>
          </p:cNvPr>
          <p:cNvSpPr/>
          <p:nvPr/>
        </p:nvSpPr>
        <p:spPr>
          <a:xfrm>
            <a:off x="10602592" y="5843264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 smtClean="0">
                <a:solidFill>
                  <a:schemeClr val="accent4"/>
                </a:solidFill>
                <a:latin typeface="Open Sans" panose="020B0606030504020204" pitchFamily="34" charset="0"/>
                <a:cs typeface="Arial" panose="020B0604020202020204" pitchFamily="34" charset="0"/>
              </a:rPr>
              <a:t>20</a:t>
            </a:r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94F061-C4BB-415E-AE67-702BEF2778E4}"/>
              </a:ext>
            </a:extLst>
          </p:cNvPr>
          <p:cNvSpPr/>
          <p:nvPr/>
        </p:nvSpPr>
        <p:spPr>
          <a:xfrm>
            <a:off x="1247451" y="1484785"/>
            <a:ext cx="670497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FD9946F-3188-4C05-996D-2BE8F0C6AEA2}"/>
              </a:ext>
            </a:extLst>
          </p:cNvPr>
          <p:cNvSpPr/>
          <p:nvPr/>
        </p:nvSpPr>
        <p:spPr>
          <a:xfrm>
            <a:off x="2189531" y="1397617"/>
            <a:ext cx="8970853" cy="8679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sz="1400" b="1" dirty="0"/>
              <a:t>Broken Bones, Broken Lives: A Roadmap to Solve the Fragility Fracture Crisis in Europe. International Osteoporosis Foundation, 2018. [Online]. Available: https://www.osteoporosis.foundation/what-we-do/</a:t>
            </a:r>
            <a:r>
              <a:rPr lang="en-US" sz="1400" b="1" dirty="0" err="1"/>
              <a:t>science-andresearch</a:t>
            </a:r>
            <a:r>
              <a:rPr lang="en-US" sz="1400" b="1" dirty="0"/>
              <a:t>/latest-projects–broken-bones-broken-lives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CCB8FA3-E692-4570-89BC-3A3BF2E71A89}"/>
              </a:ext>
            </a:extLst>
          </p:cNvPr>
          <p:cNvSpPr/>
          <p:nvPr/>
        </p:nvSpPr>
        <p:spPr>
          <a:xfrm>
            <a:off x="1247451" y="2490752"/>
            <a:ext cx="670497" cy="5063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8FF3362-C25E-4D5E-BB17-A4FAC16B70E2}"/>
              </a:ext>
            </a:extLst>
          </p:cNvPr>
          <p:cNvSpPr/>
          <p:nvPr/>
        </p:nvSpPr>
        <p:spPr>
          <a:xfrm>
            <a:off x="2175331" y="2348747"/>
            <a:ext cx="8561230" cy="8494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sz="1400" b="1" dirty="0"/>
              <a:t>I. </a:t>
            </a:r>
            <a:r>
              <a:rPr lang="en-US" sz="1400" b="1" dirty="0" err="1"/>
              <a:t>Abedeen</a:t>
            </a:r>
            <a:r>
              <a:rPr lang="en-US" sz="1400" b="1" dirty="0"/>
              <a:t>, M. A. Rahman, F. Z. </a:t>
            </a:r>
            <a:r>
              <a:rPr lang="en-US" sz="1400" b="1" dirty="0" err="1"/>
              <a:t>Prottyasha</a:t>
            </a:r>
            <a:r>
              <a:rPr lang="en-US" sz="1400" b="1" dirty="0"/>
              <a:t>, T. Ahmed, T. M. Chowdhury, and S. </a:t>
            </a:r>
            <a:r>
              <a:rPr lang="en-US" sz="1400" b="1" dirty="0" err="1"/>
              <a:t>Shatabda</a:t>
            </a:r>
            <a:r>
              <a:rPr lang="en-US" sz="1400" b="1" dirty="0"/>
              <a:t>, “</a:t>
            </a:r>
            <a:r>
              <a:rPr lang="en-US" sz="1400" b="1" dirty="0" err="1"/>
              <a:t>Fracatlas</a:t>
            </a:r>
            <a:r>
              <a:rPr lang="en-US" sz="1400" b="1" dirty="0"/>
              <a:t>: A dataset for fracture classification, localization and segmentation of musculoskeletal radiographs,” Scientific Data, vol. 10, no. 1, p. 521, 2023.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7EF0199-806A-487B-8D7B-37C88A026348}"/>
              </a:ext>
            </a:extLst>
          </p:cNvPr>
          <p:cNvSpPr/>
          <p:nvPr/>
        </p:nvSpPr>
        <p:spPr>
          <a:xfrm>
            <a:off x="1247451" y="3498974"/>
            <a:ext cx="670497" cy="5095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8B12823-B867-4A72-8B9D-935446F00CAD}"/>
              </a:ext>
            </a:extLst>
          </p:cNvPr>
          <p:cNvSpPr/>
          <p:nvPr/>
        </p:nvSpPr>
        <p:spPr>
          <a:xfrm>
            <a:off x="2175331" y="3527565"/>
            <a:ext cx="8561230" cy="33233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fr-F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fr-FR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Bone</a:t>
            </a:r>
            <a:r>
              <a:rPr lang="fr-F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fracture.” [Online]. </a:t>
            </a:r>
            <a:r>
              <a:rPr lang="fr-FR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Available</a:t>
            </a:r>
            <a:r>
              <a:rPr lang="fr-F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https://www.kaggle.com/datasets/ahmedashrafahmed/bone-fracture</a:t>
            </a:r>
            <a:r>
              <a:rPr lang="en-IN" sz="1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IN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7EF0199-806A-487B-8D7B-37C88A026348}"/>
              </a:ext>
            </a:extLst>
          </p:cNvPr>
          <p:cNvSpPr/>
          <p:nvPr/>
        </p:nvSpPr>
        <p:spPr>
          <a:xfrm>
            <a:off x="1247451" y="4466592"/>
            <a:ext cx="670497" cy="5095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8B12823-B867-4A72-8B9D-935446F00CAD}"/>
              </a:ext>
            </a:extLst>
          </p:cNvPr>
          <p:cNvSpPr/>
          <p:nvPr/>
        </p:nvSpPr>
        <p:spPr>
          <a:xfrm>
            <a:off x="2171782" y="4216200"/>
            <a:ext cx="8171102" cy="8679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</a:t>
            </a:r>
            <a:r>
              <a:rPr lang="en-I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Rajpurkar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J. Irvin, A. </a:t>
            </a:r>
            <a:r>
              <a:rPr lang="en-I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Bagul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D. Ding, T. </a:t>
            </a:r>
            <a:r>
              <a:rPr lang="en-I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Duan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H. Mehta, B. Yang, K. Zhu,</a:t>
            </a:r>
          </a:p>
          <a:p>
            <a:pPr fontAlgn="base">
              <a:lnSpc>
                <a:spcPct val="120000"/>
              </a:lnSpc>
            </a:pP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Laird, R. L. Ball, C. </a:t>
            </a:r>
            <a:r>
              <a:rPr lang="en-I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Langlotz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K. </a:t>
            </a:r>
            <a:r>
              <a:rPr lang="en-I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Shpanskaya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M. P. </a:t>
            </a:r>
            <a:r>
              <a:rPr lang="en-I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Lungren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A. Y. Ng,</a:t>
            </a:r>
          </a:p>
          <a:p>
            <a:pPr fontAlgn="base">
              <a:lnSpc>
                <a:spcPct val="120000"/>
              </a:lnSpc>
            </a:pP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“Mura,” 2018. [Online]. Available: https://arxiv.org/abs/1712.06957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7EF0199-806A-487B-8D7B-37C88A026348}"/>
              </a:ext>
            </a:extLst>
          </p:cNvPr>
          <p:cNvSpPr/>
          <p:nvPr/>
        </p:nvSpPr>
        <p:spPr>
          <a:xfrm>
            <a:off x="1247451" y="5407889"/>
            <a:ext cx="670497" cy="5095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IN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8B12823-B867-4A72-8B9D-935446F00CAD}"/>
              </a:ext>
            </a:extLst>
          </p:cNvPr>
          <p:cNvSpPr/>
          <p:nvPr/>
        </p:nvSpPr>
        <p:spPr>
          <a:xfrm>
            <a:off x="2171782" y="5496027"/>
            <a:ext cx="8561230" cy="3275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I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Team, “</a:t>
            </a:r>
            <a:r>
              <a:rPr lang="en-IN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keras</a:t>
            </a:r>
            <a:r>
              <a: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,” 2015. [Online]. Available: https://github.com/keras-team/keras</a:t>
            </a:r>
          </a:p>
        </p:txBody>
      </p:sp>
    </p:spTree>
    <p:extLst>
      <p:ext uri="{BB962C8B-B14F-4D97-AF65-F5344CB8AC3E}">
        <p14:creationId xmlns:p14="http://schemas.microsoft.com/office/powerpoint/2010/main" val="20458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DE2CB9-56F6-4865-A48B-9D450DA1927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9CD966-1F32-47A1-BF92-7085A03FE41C}"/>
              </a:ext>
            </a:extLst>
          </p:cNvPr>
          <p:cNvSpPr txBox="1"/>
          <p:nvPr/>
        </p:nvSpPr>
        <p:spPr>
          <a:xfrm>
            <a:off x="4006180" y="270892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questions</a:t>
            </a:r>
            <a:r>
              <a:rPr lang="en-I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7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2124" y="3068960"/>
            <a:ext cx="4968552" cy="71108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46648"/>
            <a:ext cx="10969943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9E4C399-69EB-4AB8-9664-F1ACA6A6831B}"/>
              </a:ext>
            </a:extLst>
          </p:cNvPr>
          <p:cNvSpPr/>
          <p:nvPr/>
        </p:nvSpPr>
        <p:spPr>
          <a:xfrm>
            <a:off x="1701924" y="1859001"/>
            <a:ext cx="1008112" cy="646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B5EFF69-5E18-49FC-AD3B-08F33EC7D3A6}"/>
              </a:ext>
            </a:extLst>
          </p:cNvPr>
          <p:cNvSpPr/>
          <p:nvPr/>
        </p:nvSpPr>
        <p:spPr>
          <a:xfrm>
            <a:off x="801824" y="2590973"/>
            <a:ext cx="2737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Motivation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D7CDA1E-9E34-40EA-97F2-A7143F8F7D50}"/>
              </a:ext>
            </a:extLst>
          </p:cNvPr>
          <p:cNvSpPr/>
          <p:nvPr/>
        </p:nvSpPr>
        <p:spPr>
          <a:xfrm>
            <a:off x="801824" y="3407580"/>
            <a:ext cx="3816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Enhanced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Efficiency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 Precision</a:t>
            </a:r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Educational Empowerment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A1AD3CF-3133-4342-A8F9-D6D6FF9B22CA}"/>
              </a:ext>
            </a:extLst>
          </p:cNvPr>
          <p:cNvSpPr/>
          <p:nvPr/>
        </p:nvSpPr>
        <p:spPr>
          <a:xfrm>
            <a:off x="5158307" y="1853585"/>
            <a:ext cx="936105" cy="658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DFD1C30-6B63-4734-831C-1DC36A90BE8A}"/>
              </a:ext>
            </a:extLst>
          </p:cNvPr>
          <p:cNvSpPr/>
          <p:nvPr/>
        </p:nvSpPr>
        <p:spPr>
          <a:xfrm>
            <a:off x="4435573" y="2574585"/>
            <a:ext cx="2737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</a:rPr>
              <a:t>Research Outcome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0554CE-899C-486D-9EA2-3CA394DEF8C8}"/>
              </a:ext>
            </a:extLst>
          </p:cNvPr>
          <p:cNvSpPr/>
          <p:nvPr/>
        </p:nvSpPr>
        <p:spPr>
          <a:xfrm>
            <a:off x="4435573" y="3407580"/>
            <a:ext cx="2769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Attenuated Model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Creation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Superior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Robust Validation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3B003B-46A6-4905-A935-EC7AEB47C841}"/>
              </a:ext>
            </a:extLst>
          </p:cNvPr>
          <p:cNvSpPr/>
          <p:nvPr/>
        </p:nvSpPr>
        <p:spPr>
          <a:xfrm>
            <a:off x="8952037" y="1846879"/>
            <a:ext cx="814783" cy="6581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EB9CACC-F19C-4F3B-87F6-1FB5296E14B3}"/>
              </a:ext>
            </a:extLst>
          </p:cNvPr>
          <p:cNvSpPr/>
          <p:nvPr/>
        </p:nvSpPr>
        <p:spPr>
          <a:xfrm>
            <a:off x="8024798" y="2582764"/>
            <a:ext cx="2737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cs typeface="Arial" panose="020B0604020202020204" pitchFamily="34" charset="0"/>
              </a:rPr>
              <a:t>Types of tool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0E8E9EB-179F-460D-B106-0A58568EB7C7}"/>
              </a:ext>
            </a:extLst>
          </p:cNvPr>
          <p:cNvSpPr/>
          <p:nvPr/>
        </p:nvSpPr>
        <p:spPr>
          <a:xfrm>
            <a:off x="8251997" y="3284984"/>
            <a:ext cx="27377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Pre-trained models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en-I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I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IN" sz="1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I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Open-CV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572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46648"/>
            <a:ext cx="10969943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Literature </a:t>
            </a:r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FEFD1A6-69FA-4C35-8A2F-6EB991B4E303}"/>
              </a:ext>
            </a:extLst>
          </p:cNvPr>
          <p:cNvSpPr/>
          <p:nvPr/>
        </p:nvSpPr>
        <p:spPr>
          <a:xfrm>
            <a:off x="2422004" y="1115806"/>
            <a:ext cx="7760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paper related to this domain:</a:t>
            </a:r>
            <a:endParaRPr lang="en-IN" sz="16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4B0CBECF-422A-40E1-A1F8-A4D488CEE5FA}"/>
              </a:ext>
            </a:extLst>
          </p:cNvPr>
          <p:cNvSpPr/>
          <p:nvPr/>
        </p:nvSpPr>
        <p:spPr>
          <a:xfrm>
            <a:off x="4632196" y="1998041"/>
            <a:ext cx="398889" cy="3711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651C769-D2B2-4C1C-960C-2E1FECF7CD05}"/>
              </a:ext>
            </a:extLst>
          </p:cNvPr>
          <p:cNvSpPr/>
          <p:nvPr/>
        </p:nvSpPr>
        <p:spPr>
          <a:xfrm>
            <a:off x="5057862" y="1762107"/>
            <a:ext cx="608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b="1" dirty="0"/>
              <a:t>Recognition and Classification of Knee Osteoporosis and Osteoarthritis Severity using Deep Learning Techniques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B24ABAA-04E0-448D-9703-28A6572A8C58}"/>
              </a:ext>
            </a:extLst>
          </p:cNvPr>
          <p:cNvSpPr/>
          <p:nvPr/>
        </p:nvSpPr>
        <p:spPr>
          <a:xfrm>
            <a:off x="5031086" y="2256049"/>
            <a:ext cx="4464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200" b="1" dirty="0">
                <a:ln w="0"/>
              </a:rPr>
              <a:t>Works with 2 models</a:t>
            </a:r>
            <a:r>
              <a:rPr lang="en-US" sz="1200" b="1" dirty="0" smtClean="0">
                <a:ln w="0"/>
              </a:rPr>
              <a:t>:</a:t>
            </a:r>
          </a:p>
          <a:p>
            <a:pPr marL="895243" lvl="1" indent="-285750" fontAlgn="base">
              <a:buFont typeface="Wingdings" panose="05000000000000000000" pitchFamily="2" charset="2"/>
              <a:buChar char="Ø"/>
            </a:pPr>
            <a:r>
              <a:rPr lang="en-US" sz="1200" b="1" dirty="0" smtClean="0">
                <a:ln w="0"/>
              </a:rPr>
              <a:t> </a:t>
            </a:r>
            <a:r>
              <a:rPr lang="en-US" sz="1200" b="1" dirty="0">
                <a:ln w="0"/>
              </a:rPr>
              <a:t>VGG16 and Late </a:t>
            </a:r>
            <a:r>
              <a:rPr lang="en-US" sz="1200" b="1" dirty="0" smtClean="0">
                <a:ln w="0"/>
              </a:rPr>
              <a:t>Fusion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sz="1200" b="1" dirty="0">
                <a:ln w="0"/>
              </a:rPr>
              <a:t>Got accuracy 77% for Late </a:t>
            </a:r>
            <a:r>
              <a:rPr lang="en-US" sz="1200" b="1" dirty="0" smtClean="0">
                <a:ln w="0"/>
              </a:rPr>
              <a:t>fusion </a:t>
            </a:r>
            <a:r>
              <a:rPr lang="en-US" sz="1200" b="1" dirty="0">
                <a:ln w="0"/>
              </a:rPr>
              <a:t>model &amp; 82% for VGG16 model</a:t>
            </a:r>
            <a:endParaRPr lang="en-IN" sz="12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6A1B486F-7740-40BB-AC9E-A44F670E38D4}"/>
              </a:ext>
            </a:extLst>
          </p:cNvPr>
          <p:cNvSpPr/>
          <p:nvPr/>
        </p:nvSpPr>
        <p:spPr>
          <a:xfrm>
            <a:off x="4632197" y="3207389"/>
            <a:ext cx="398889" cy="3326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A63A93C-4954-40CB-A1AC-98D9A927E92D}"/>
              </a:ext>
            </a:extLst>
          </p:cNvPr>
          <p:cNvSpPr/>
          <p:nvPr/>
        </p:nvSpPr>
        <p:spPr>
          <a:xfrm>
            <a:off x="5057862" y="3072138"/>
            <a:ext cx="6149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b="1" dirty="0" err="1"/>
              <a:t>KONet</a:t>
            </a:r>
            <a:r>
              <a:rPr lang="en-US" sz="1400" b="1" dirty="0"/>
              <a:t>: Toward a Weighted Ensemble Learning Model for Knee Osteoporosis Classification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A5078CA-BCFC-4A06-A227-50A2EC2191E8}"/>
              </a:ext>
            </a:extLst>
          </p:cNvPr>
          <p:cNvSpPr/>
          <p:nvPr/>
        </p:nvSpPr>
        <p:spPr>
          <a:xfrm>
            <a:off x="5057862" y="3504786"/>
            <a:ext cx="6206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Works with 7 models</a:t>
            </a:r>
            <a:r>
              <a:rPr lang="en-US" sz="1200" b="1" dirty="0" smtClean="0"/>
              <a:t>:</a:t>
            </a:r>
          </a:p>
          <a:p>
            <a:pPr marL="780943" lvl="1" indent="-171450" fontAlgn="base">
              <a:buFont typeface="Wingdings" panose="05000000000000000000" pitchFamily="2" charset="2"/>
              <a:buChar char="Ø"/>
            </a:pPr>
            <a:r>
              <a:rPr lang="en-US" sz="1200" b="1" dirty="0" smtClean="0"/>
              <a:t> DenseNet121, </a:t>
            </a:r>
            <a:r>
              <a:rPr lang="en-US" sz="1200" b="1" dirty="0" err="1" smtClean="0"/>
              <a:t>Mobilenet</a:t>
            </a:r>
            <a:r>
              <a:rPr lang="en-US" sz="1200" b="1" dirty="0" smtClean="0"/>
              <a:t>, </a:t>
            </a:r>
            <a:r>
              <a:rPr lang="en-US" sz="1200" b="1" dirty="0"/>
              <a:t>EfficientNetb0, Resnet50, Vgg19, </a:t>
            </a:r>
            <a:r>
              <a:rPr lang="en-US" sz="1200" b="1" dirty="0" err="1"/>
              <a:t>KONet</a:t>
            </a:r>
            <a:r>
              <a:rPr lang="en-US" sz="1200" b="1" dirty="0"/>
              <a:t>, </a:t>
            </a:r>
            <a:r>
              <a:rPr lang="en-US" sz="1200" b="1" dirty="0" smtClean="0"/>
              <a:t>InceptionV3</a:t>
            </a:r>
          </a:p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Got accuracy 97% for their proposed model </a:t>
            </a:r>
            <a:r>
              <a:rPr lang="en-US" sz="1200" b="1" dirty="0" err="1"/>
              <a:t>KONet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C747EE57-73DF-4115-B8D4-4D101FF96212}"/>
              </a:ext>
            </a:extLst>
          </p:cNvPr>
          <p:cNvSpPr/>
          <p:nvPr/>
        </p:nvSpPr>
        <p:spPr>
          <a:xfrm>
            <a:off x="4632197" y="4258973"/>
            <a:ext cx="398889" cy="366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620F806-0B40-4032-AB6A-17F7D9C90FBE}"/>
              </a:ext>
            </a:extLst>
          </p:cNvPr>
          <p:cNvSpPr/>
          <p:nvPr/>
        </p:nvSpPr>
        <p:spPr>
          <a:xfrm>
            <a:off x="5048227" y="4122834"/>
            <a:ext cx="5933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b="1" dirty="0"/>
              <a:t>Attention mechanism-based deep learning method for hairline fracture detection in hand X-rays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9DBF75A-D071-4498-8D25-3BD9B8005A48}"/>
              </a:ext>
            </a:extLst>
          </p:cNvPr>
          <p:cNvSpPr/>
          <p:nvPr/>
        </p:nvSpPr>
        <p:spPr>
          <a:xfrm>
            <a:off x="5092448" y="4626833"/>
            <a:ext cx="593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Works with </a:t>
            </a:r>
            <a:r>
              <a:rPr lang="en-US" sz="1200" b="1" dirty="0" err="1"/>
              <a:t>ResNeXt</a:t>
            </a:r>
            <a:r>
              <a:rPr lang="en-US" sz="1200" b="1" dirty="0"/>
              <a:t> </a:t>
            </a:r>
            <a:r>
              <a:rPr lang="en-US" sz="1200" b="1" dirty="0" smtClean="0"/>
              <a:t>and </a:t>
            </a:r>
            <a:r>
              <a:rPr lang="en-US" sz="1200" b="1" dirty="0" err="1"/>
              <a:t>WristNet</a:t>
            </a:r>
            <a:r>
              <a:rPr lang="en-US" sz="1200" b="1" dirty="0"/>
              <a:t> </a:t>
            </a:r>
            <a:r>
              <a:rPr lang="en-US" sz="1200" b="1" dirty="0" smtClean="0"/>
              <a:t>model</a:t>
            </a:r>
          </a:p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Got </a:t>
            </a:r>
            <a:r>
              <a:rPr lang="en-US" sz="1200" b="1" dirty="0" err="1"/>
              <a:t>ap</a:t>
            </a:r>
            <a:r>
              <a:rPr lang="en-US" sz="1200" b="1" dirty="0"/>
              <a:t> 56.6% for their proposed model </a:t>
            </a:r>
            <a:r>
              <a:rPr lang="en-US" sz="1200" b="1" dirty="0" err="1"/>
              <a:t>WristNet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APA | Physiotherapy and fractured neck of fem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6"/>
          <a:stretch/>
        </p:blipFill>
        <p:spPr bwMode="auto">
          <a:xfrm>
            <a:off x="522363" y="1934243"/>
            <a:ext cx="4081383" cy="33222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46648"/>
            <a:ext cx="10969943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Literature </a:t>
            </a:r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FEFD1A6-69FA-4C35-8A2F-6EB991B4E303}"/>
              </a:ext>
            </a:extLst>
          </p:cNvPr>
          <p:cNvSpPr/>
          <p:nvPr/>
        </p:nvSpPr>
        <p:spPr>
          <a:xfrm>
            <a:off x="2494012" y="1101417"/>
            <a:ext cx="7310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paper related to this domain</a:t>
            </a:r>
            <a:r>
              <a:rPr lang="en-US" sz="16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……)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4B0CBECF-422A-40E1-A1F8-A4D488CEE5FA}"/>
              </a:ext>
            </a:extLst>
          </p:cNvPr>
          <p:cNvSpPr/>
          <p:nvPr/>
        </p:nvSpPr>
        <p:spPr>
          <a:xfrm>
            <a:off x="4672161" y="2080258"/>
            <a:ext cx="398889" cy="37119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651C769-D2B2-4C1C-960C-2E1FECF7CD05}"/>
              </a:ext>
            </a:extLst>
          </p:cNvPr>
          <p:cNvSpPr/>
          <p:nvPr/>
        </p:nvSpPr>
        <p:spPr>
          <a:xfrm>
            <a:off x="5071050" y="1891563"/>
            <a:ext cx="6088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b="1" dirty="0"/>
              <a:t>Classification of Shoulder X-ray Images with Deep Learning Ensemble Models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B24ABAA-04E0-448D-9703-28A6572A8C58}"/>
              </a:ext>
            </a:extLst>
          </p:cNvPr>
          <p:cNvSpPr/>
          <p:nvPr/>
        </p:nvSpPr>
        <p:spPr>
          <a:xfrm>
            <a:off x="5092448" y="2221212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Works with different models, such as: </a:t>
            </a:r>
            <a:endParaRPr lang="en-US" sz="1200" b="1" dirty="0" smtClean="0"/>
          </a:p>
          <a:p>
            <a:pPr marL="780943" lvl="1" indent="-171450" fontAlgn="base">
              <a:buFont typeface="Wingdings" panose="05000000000000000000" pitchFamily="2" charset="2"/>
              <a:buChar char="Ø"/>
            </a:pPr>
            <a:r>
              <a:rPr lang="en-US" sz="1200" b="1" dirty="0" err="1" smtClean="0"/>
              <a:t>ResNet</a:t>
            </a:r>
            <a:r>
              <a:rPr lang="en-US" sz="1200" b="1" dirty="0"/>
              <a:t>, </a:t>
            </a:r>
            <a:r>
              <a:rPr lang="en-US" sz="1200" b="1" dirty="0" err="1"/>
              <a:t>ResNext</a:t>
            </a:r>
            <a:r>
              <a:rPr lang="en-US" sz="1200" b="1" dirty="0"/>
              <a:t>, </a:t>
            </a:r>
            <a:r>
              <a:rPr lang="en-US" sz="1200" b="1" dirty="0" err="1"/>
              <a:t>DenseNet</a:t>
            </a:r>
            <a:r>
              <a:rPr lang="en-US" sz="1200" b="1" dirty="0"/>
              <a:t>, VGG, Inception, </a:t>
            </a:r>
            <a:r>
              <a:rPr lang="en-US" sz="1200" b="1" dirty="0" err="1" smtClean="0"/>
              <a:t>MobileNet</a:t>
            </a:r>
            <a:endParaRPr lang="en-US" sz="1200" b="1" dirty="0" smtClean="0"/>
          </a:p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Got 2 accuracies for 2 ensemble models. EL1 got 84.55% and EL2 got 84.72%</a:t>
            </a:r>
            <a:endParaRPr lang="en-IN" sz="12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6A1B486F-7740-40BB-AC9E-A44F670E38D4}"/>
              </a:ext>
            </a:extLst>
          </p:cNvPr>
          <p:cNvSpPr/>
          <p:nvPr/>
        </p:nvSpPr>
        <p:spPr>
          <a:xfrm>
            <a:off x="4693559" y="3107193"/>
            <a:ext cx="398889" cy="33267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IN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A63A93C-4954-40CB-A1AC-98D9A927E92D}"/>
              </a:ext>
            </a:extLst>
          </p:cNvPr>
          <p:cNvSpPr/>
          <p:nvPr/>
        </p:nvSpPr>
        <p:spPr>
          <a:xfrm>
            <a:off x="5092448" y="2931516"/>
            <a:ext cx="6149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b="1" dirty="0"/>
              <a:t>Dense Dilated Attentive Network for Automatic Classification of Femur Trochanteric Fracture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3A5078CA-BCFC-4A06-A227-50A2EC2191E8}"/>
              </a:ext>
            </a:extLst>
          </p:cNvPr>
          <p:cNvSpPr/>
          <p:nvPr/>
        </p:nvSpPr>
        <p:spPr>
          <a:xfrm>
            <a:off x="5092448" y="3511788"/>
            <a:ext cx="620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Works with DDA layer to make model learn </a:t>
            </a:r>
            <a:r>
              <a:rPr lang="en-US" sz="1200" b="1" dirty="0" smtClean="0"/>
              <a:t>multiclass</a:t>
            </a:r>
          </a:p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Got AUC 97% for their proposed DDA network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C747EE57-73DF-4115-B8D4-4D101FF96212}"/>
              </a:ext>
            </a:extLst>
          </p:cNvPr>
          <p:cNvSpPr/>
          <p:nvPr/>
        </p:nvSpPr>
        <p:spPr>
          <a:xfrm>
            <a:off x="4693558" y="4141130"/>
            <a:ext cx="398889" cy="3661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IN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620F806-0B40-4032-AB6A-17F7D9C90FBE}"/>
              </a:ext>
            </a:extLst>
          </p:cNvPr>
          <p:cNvSpPr/>
          <p:nvPr/>
        </p:nvSpPr>
        <p:spPr>
          <a:xfrm>
            <a:off x="5071050" y="3988579"/>
            <a:ext cx="5933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b="1" dirty="0"/>
              <a:t>Fuzzy Rank-Based Ensemble Model for Accurate Diagnosis of Osteoporosis in Knee Radiographs</a:t>
            </a:r>
            <a:endParaRPr lang="en-IN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9DBF75A-D071-4498-8D25-3BD9B8005A48}"/>
              </a:ext>
            </a:extLst>
          </p:cNvPr>
          <p:cNvSpPr/>
          <p:nvPr/>
        </p:nvSpPr>
        <p:spPr>
          <a:xfrm>
            <a:off x="5092448" y="4578764"/>
            <a:ext cx="5932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Works with 3 models</a:t>
            </a:r>
            <a:r>
              <a:rPr lang="en-US" sz="1200" b="1" dirty="0" smtClean="0"/>
              <a:t>:</a:t>
            </a:r>
          </a:p>
          <a:p>
            <a:pPr marL="780943" lvl="1" indent="-171450" fontAlgn="base">
              <a:buFont typeface="Wingdings" panose="05000000000000000000" pitchFamily="2" charset="2"/>
              <a:buChar char="Ø"/>
            </a:pPr>
            <a:r>
              <a:rPr lang="en-US" sz="1200" b="1" dirty="0" smtClean="0"/>
              <a:t> </a:t>
            </a:r>
            <a:r>
              <a:rPr lang="en-US" sz="1200" b="1" dirty="0"/>
              <a:t>InceptionV3, </a:t>
            </a:r>
            <a:r>
              <a:rPr lang="en-US" sz="1200" b="1" dirty="0" err="1"/>
              <a:t>Xception</a:t>
            </a:r>
            <a:r>
              <a:rPr lang="en-US" sz="1200" b="1" dirty="0"/>
              <a:t>, </a:t>
            </a:r>
            <a:r>
              <a:rPr lang="en-US" sz="1200" b="1" dirty="0" smtClean="0"/>
              <a:t>ResNet18</a:t>
            </a:r>
          </a:p>
          <a:p>
            <a:pPr marL="171450" indent="-171450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Got 93.5% accuracy </a:t>
            </a:r>
            <a:r>
              <a:rPr lang="en-US" sz="1200" b="1" dirty="0" smtClean="0"/>
              <a:t>for </a:t>
            </a:r>
            <a:r>
              <a:rPr lang="en-US" sz="1200" b="1" dirty="0"/>
              <a:t>their proposed ensemble model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APA | Physiotherapy and fractured neck of fem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6"/>
          <a:stretch/>
        </p:blipFill>
        <p:spPr bwMode="auto">
          <a:xfrm>
            <a:off x="458363" y="1876128"/>
            <a:ext cx="4143710" cy="33222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46647"/>
            <a:ext cx="10969943" cy="71108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Methodology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5185E07-CCE1-4B71-94B3-EEEFA64B7CC5}"/>
              </a:ext>
            </a:extLst>
          </p:cNvPr>
          <p:cNvSpPr/>
          <p:nvPr/>
        </p:nvSpPr>
        <p:spPr>
          <a:xfrm>
            <a:off x="987424" y="2839297"/>
            <a:ext cx="3209333" cy="3172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D8353AD6-4589-4B65-BAEB-D1521C87D414}"/>
              </a:ext>
            </a:extLst>
          </p:cNvPr>
          <p:cNvSpPr/>
          <p:nvPr/>
        </p:nvSpPr>
        <p:spPr>
          <a:xfrm>
            <a:off x="1558924" y="1549575"/>
            <a:ext cx="2154830" cy="2154830"/>
          </a:xfrm>
          <a:prstGeom prst="ellipse">
            <a:avLst/>
          </a:prstGeom>
          <a:solidFill>
            <a:schemeClr val="accent2"/>
          </a:solidFill>
          <a:ln w="203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BDECEB-3B30-4FD7-AAA7-196649E9CCFB}"/>
              </a:ext>
            </a:extLst>
          </p:cNvPr>
          <p:cNvSpPr txBox="1"/>
          <p:nvPr/>
        </p:nvSpPr>
        <p:spPr>
          <a:xfrm>
            <a:off x="2006197" y="2273047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</a:p>
          <a:p>
            <a:pPr algn="ctr"/>
            <a:r>
              <a:rPr lang="en-IN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  <a:endParaRPr lang="en-IN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149AE6A-F219-44FD-9F7C-D0408B1F68ED}"/>
              </a:ext>
            </a:extLst>
          </p:cNvPr>
          <p:cNvSpPr/>
          <p:nvPr/>
        </p:nvSpPr>
        <p:spPr>
          <a:xfrm>
            <a:off x="4445496" y="2811306"/>
            <a:ext cx="3338453" cy="3200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6EE6B14-53C1-4C63-B89B-7C9B2599BADA}"/>
              </a:ext>
            </a:extLst>
          </p:cNvPr>
          <p:cNvSpPr/>
          <p:nvPr/>
        </p:nvSpPr>
        <p:spPr>
          <a:xfrm>
            <a:off x="5016997" y="1549575"/>
            <a:ext cx="2154830" cy="2154830"/>
          </a:xfrm>
          <a:prstGeom prst="ellipse">
            <a:avLst/>
          </a:prstGeom>
          <a:solidFill>
            <a:schemeClr val="accent3"/>
          </a:solidFill>
          <a:ln w="203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0B3E968-0CA0-4A39-A2BD-450A706E9B13}"/>
              </a:ext>
            </a:extLst>
          </p:cNvPr>
          <p:cNvSpPr txBox="1"/>
          <p:nvPr/>
        </p:nvSpPr>
        <p:spPr>
          <a:xfrm>
            <a:off x="5196546" y="2273047"/>
            <a:ext cx="1695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preprocessing</a:t>
            </a:r>
            <a:endParaRPr lang="en-IN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BAA12B6-3AFE-4791-9481-E49B8D4B2E59}"/>
              </a:ext>
            </a:extLst>
          </p:cNvPr>
          <p:cNvSpPr/>
          <p:nvPr/>
        </p:nvSpPr>
        <p:spPr>
          <a:xfrm>
            <a:off x="7903570" y="2811306"/>
            <a:ext cx="3375418" cy="3200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0BB504F-ADE5-4513-9B89-6AED52BC405E}"/>
              </a:ext>
            </a:extLst>
          </p:cNvPr>
          <p:cNvSpPr/>
          <p:nvPr/>
        </p:nvSpPr>
        <p:spPr>
          <a:xfrm>
            <a:off x="8475070" y="1549575"/>
            <a:ext cx="2154830" cy="2154830"/>
          </a:xfrm>
          <a:prstGeom prst="ellipse">
            <a:avLst/>
          </a:prstGeom>
          <a:solidFill>
            <a:schemeClr val="accent4"/>
          </a:solidFill>
          <a:ln w="203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0A3A9C-0E87-4E60-93CF-28AE11D26D90}"/>
              </a:ext>
            </a:extLst>
          </p:cNvPr>
          <p:cNvSpPr txBox="1"/>
          <p:nvPr/>
        </p:nvSpPr>
        <p:spPr>
          <a:xfrm>
            <a:off x="8539681" y="2273047"/>
            <a:ext cx="2025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of</a:t>
            </a:r>
          </a:p>
          <a:p>
            <a:pPr algn="ctr"/>
            <a:r>
              <a:rPr lang="en-IN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pre-trained models</a:t>
            </a:r>
            <a:endParaRPr lang="en-IN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C730790-62F4-4CBB-9091-31D2ABBC0881}"/>
              </a:ext>
            </a:extLst>
          </p:cNvPr>
          <p:cNvSpPr/>
          <p:nvPr/>
        </p:nvSpPr>
        <p:spPr>
          <a:xfrm>
            <a:off x="1053852" y="3800673"/>
            <a:ext cx="31429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Wingdings" panose="05000000000000000000" pitchFamily="2" charset="2"/>
              <a:buChar char="§"/>
            </a:pPr>
            <a:r>
              <a:rPr lang="en-US" sz="1200" b="1" dirty="0" smtClean="0"/>
              <a:t>Name: </a:t>
            </a:r>
            <a:r>
              <a:rPr lang="en-US" sz="1200" b="1" dirty="0" err="1" smtClean="0"/>
              <a:t>FracAtlas</a:t>
            </a:r>
            <a:endParaRPr lang="en-US" sz="1200" b="1" dirty="0" smtClean="0"/>
          </a:p>
          <a:p>
            <a:pPr marL="171450" indent="-171450" algn="just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C</a:t>
            </a:r>
            <a:r>
              <a:rPr lang="en-US" sz="1200" b="1" dirty="0" smtClean="0"/>
              <a:t>lasses</a:t>
            </a:r>
            <a:r>
              <a:rPr lang="en-US" sz="1200" b="1" dirty="0"/>
              <a:t>: </a:t>
            </a:r>
            <a:r>
              <a:rPr lang="en-US" sz="1200" b="1" dirty="0" smtClean="0"/>
              <a:t>         </a:t>
            </a:r>
          </a:p>
          <a:p>
            <a:pPr marL="780943" lvl="1" indent="-171450" algn="just" fontAlgn="base">
              <a:buFont typeface="Wingdings" panose="05000000000000000000" pitchFamily="2" charset="2"/>
              <a:buChar char="Ø"/>
            </a:pPr>
            <a:r>
              <a:rPr lang="en-US" sz="1200" b="1" dirty="0" smtClean="0"/>
              <a:t>Fractured </a:t>
            </a:r>
          </a:p>
          <a:p>
            <a:pPr marL="780943" lvl="1" indent="-171450" algn="just" fontAlgn="base">
              <a:buFont typeface="Wingdings" panose="05000000000000000000" pitchFamily="2" charset="2"/>
              <a:buChar char="Ø"/>
            </a:pPr>
            <a:r>
              <a:rPr lang="en-US" sz="1200" b="1" dirty="0" smtClean="0"/>
              <a:t> Non-fractured</a:t>
            </a:r>
          </a:p>
          <a:p>
            <a:pPr marL="171450" indent="-171450" algn="just" fontAlgn="base">
              <a:buFont typeface="Wingdings" panose="05000000000000000000" pitchFamily="2" charset="2"/>
              <a:buChar char="§"/>
            </a:pPr>
            <a:r>
              <a:rPr lang="en-US" sz="1200" b="1" dirty="0" smtClean="0"/>
              <a:t>Total images 4083 </a:t>
            </a:r>
            <a:endParaRPr lang="en-US" sz="1200" b="1" dirty="0"/>
          </a:p>
          <a:p>
            <a:pPr marL="780943" lvl="1" indent="-171450" algn="just" fontAlgn="base">
              <a:buFont typeface="Wingdings" panose="05000000000000000000" pitchFamily="2" charset="2"/>
              <a:buChar char="Ø"/>
            </a:pPr>
            <a:r>
              <a:rPr lang="en-US" sz="1200" b="1" dirty="0" smtClean="0"/>
              <a:t> </a:t>
            </a:r>
            <a:r>
              <a:rPr lang="en-US" sz="1200" b="1" dirty="0"/>
              <a:t>Fractured images </a:t>
            </a:r>
            <a:r>
              <a:rPr lang="en-US" sz="1200" b="1" dirty="0" smtClean="0"/>
              <a:t>-717</a:t>
            </a:r>
            <a:endParaRPr lang="en-US" sz="1200" b="1" dirty="0"/>
          </a:p>
          <a:p>
            <a:pPr marL="780943" lvl="1" indent="-171450" algn="just" fontAlgn="base">
              <a:buFont typeface="Wingdings" panose="05000000000000000000" pitchFamily="2" charset="2"/>
              <a:buChar char="Ø"/>
            </a:pPr>
            <a:r>
              <a:rPr lang="en-US" sz="1200" b="1" dirty="0" smtClean="0"/>
              <a:t> </a:t>
            </a:r>
            <a:r>
              <a:rPr lang="en-US" sz="1200" b="1" dirty="0"/>
              <a:t>Non-fractured </a:t>
            </a:r>
            <a:r>
              <a:rPr lang="en-US" sz="1200" b="1" dirty="0" smtClean="0"/>
              <a:t>images-3366</a:t>
            </a:r>
          </a:p>
          <a:p>
            <a:pPr marL="171450" indent="-171450" algn="just" fontAlgn="base">
              <a:buFont typeface="Wingdings" panose="05000000000000000000" pitchFamily="2" charset="2"/>
              <a:buChar char="§"/>
            </a:pPr>
            <a:r>
              <a:rPr lang="en-US" sz="1200" b="1" dirty="0" smtClean="0"/>
              <a:t> Resolution:</a:t>
            </a:r>
          </a:p>
          <a:p>
            <a:pPr marL="780943" lvl="1" indent="-171450" algn="just" fontAlgn="base">
              <a:buFont typeface="Wingdings" panose="05000000000000000000" pitchFamily="2" charset="2"/>
              <a:buChar char="Ø"/>
            </a:pPr>
            <a:r>
              <a:rPr lang="en-US" sz="1200" b="1" dirty="0" smtClean="0"/>
              <a:t> </a:t>
            </a:r>
            <a:r>
              <a:rPr lang="en-US" sz="1200" b="1" dirty="0"/>
              <a:t>2304×2880.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3FB7276-6E86-42BA-8C99-08F615C85101}"/>
              </a:ext>
            </a:extLst>
          </p:cNvPr>
          <p:cNvSpPr/>
          <p:nvPr/>
        </p:nvSpPr>
        <p:spPr>
          <a:xfrm>
            <a:off x="4582244" y="3888484"/>
            <a:ext cx="32017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Wingdings" panose="05000000000000000000" pitchFamily="2" charset="2"/>
              <a:buChar char="§"/>
            </a:pPr>
            <a:endParaRPr lang="en-US" sz="1200" b="1" dirty="0" smtClean="0"/>
          </a:p>
          <a:p>
            <a:pPr marL="171450" indent="-171450" algn="just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dataset splits into 3 sets:</a:t>
            </a:r>
          </a:p>
          <a:p>
            <a:pPr marL="780943" lvl="1" indent="-171450" algn="just" fontAlgn="base">
              <a:buFont typeface="Wingdings" panose="05000000000000000000" pitchFamily="2" charset="2"/>
              <a:buChar char="Ø"/>
            </a:pPr>
            <a:r>
              <a:rPr lang="en-US" sz="1200" b="1" dirty="0"/>
              <a:t>80% training set</a:t>
            </a:r>
          </a:p>
          <a:p>
            <a:pPr marL="780943" lvl="1" indent="-171450" algn="just" fontAlgn="base">
              <a:buFont typeface="Wingdings" panose="05000000000000000000" pitchFamily="2" charset="2"/>
              <a:buChar char="Ø"/>
            </a:pPr>
            <a:r>
              <a:rPr lang="en-US" sz="1200" b="1" dirty="0"/>
              <a:t>8.5%test set</a:t>
            </a:r>
          </a:p>
          <a:p>
            <a:pPr marL="780943" lvl="1" indent="-171450" algn="just" fontAlgn="base">
              <a:buFont typeface="Wingdings" panose="05000000000000000000" pitchFamily="2" charset="2"/>
              <a:buChar char="Ø"/>
            </a:pPr>
            <a:r>
              <a:rPr lang="en-US" sz="1200" b="1" dirty="0"/>
              <a:t>11.5% validation </a:t>
            </a:r>
            <a:r>
              <a:rPr lang="en-US" sz="1200" b="1" dirty="0" smtClean="0"/>
              <a:t>set</a:t>
            </a:r>
            <a:endParaRPr lang="en-US" sz="1200" b="1" dirty="0"/>
          </a:p>
          <a:p>
            <a:pPr marL="171450" indent="-171450" algn="just" fontAlgn="base">
              <a:buFont typeface="Wingdings" panose="05000000000000000000" pitchFamily="2" charset="2"/>
              <a:buChar char="§"/>
            </a:pPr>
            <a:r>
              <a:rPr lang="en-US" sz="1200" b="1" dirty="0" smtClean="0"/>
              <a:t>Remove the corrupted images from dataset</a:t>
            </a:r>
          </a:p>
          <a:p>
            <a:pPr marL="171450" indent="-171450" algn="just" fontAlgn="base">
              <a:buFont typeface="Wingdings" panose="05000000000000000000" pitchFamily="2" charset="2"/>
              <a:buChar char="§"/>
            </a:pPr>
            <a:r>
              <a:rPr lang="en-US" sz="1200" b="1" dirty="0" smtClean="0"/>
              <a:t>resized </a:t>
            </a:r>
            <a:r>
              <a:rPr lang="en-US" sz="1200" b="1" dirty="0"/>
              <a:t>the image shapes from 2304×2880 to </a:t>
            </a:r>
            <a:r>
              <a:rPr lang="en-US" sz="1200" b="1" dirty="0" smtClean="0"/>
              <a:t>224×224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D547A96-C208-454E-96EC-9A37E042BE24}"/>
              </a:ext>
            </a:extLst>
          </p:cNvPr>
          <p:cNvSpPr/>
          <p:nvPr/>
        </p:nvSpPr>
        <p:spPr>
          <a:xfrm>
            <a:off x="8152310" y="3888485"/>
            <a:ext cx="2800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200" b="1" dirty="0" smtClean="0"/>
              <a:t>InceptionV3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EfficientNetV2B2 </a:t>
            </a:r>
            <a:endParaRPr lang="en-US" sz="1200" b="1" dirty="0" smtClean="0"/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DenseNet121 </a:t>
            </a:r>
            <a:endParaRPr lang="en-US" sz="1200" b="1" dirty="0" smtClean="0"/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200" b="1" dirty="0" smtClean="0"/>
              <a:t>EfficientNetB1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200" b="1" dirty="0"/>
              <a:t>Inception-v4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" name="Title 18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are some samples of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images from our dataset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12018" y="2150527"/>
            <a:ext cx="1881179" cy="1974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20" y="2150526"/>
            <a:ext cx="1908212" cy="1929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50" y="4302435"/>
            <a:ext cx="2083997" cy="18847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4" name="Content Placeholder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51" y="2150526"/>
            <a:ext cx="1838574" cy="1929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72" y="2144441"/>
            <a:ext cx="1817353" cy="1907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42" y="4302435"/>
            <a:ext cx="2016224" cy="19855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" name="Text Placeholder 3"/>
          <p:cNvSpPr txBox="1">
            <a:spLocks/>
          </p:cNvSpPr>
          <p:nvPr/>
        </p:nvSpPr>
        <p:spPr>
          <a:xfrm>
            <a:off x="1737679" y="1265450"/>
            <a:ext cx="2443541" cy="4438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Fractured images</a:t>
            </a:r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Text Placeholder 5"/>
          <p:cNvSpPr txBox="1">
            <a:spLocks/>
          </p:cNvSpPr>
          <p:nvPr/>
        </p:nvSpPr>
        <p:spPr>
          <a:xfrm>
            <a:off x="7822604" y="1265450"/>
            <a:ext cx="3168352" cy="4438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Non-fractured images</a:t>
            </a:r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96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548680"/>
            <a:ext cx="10969943" cy="711081"/>
          </a:xfrm>
        </p:spPr>
        <p:txBody>
          <a:bodyPr/>
          <a:lstStyle/>
          <a:p>
            <a:pPr algn="ctr"/>
            <a:r>
              <a:rPr lang="en-IN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Proposed</a:t>
            </a:r>
            <a:r>
              <a:rPr lang="en-IN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Methodology</a:t>
            </a:r>
            <a:br>
              <a:rPr lang="en-IN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BDECEB-3B30-4FD7-AAA7-196649E9CCFB}"/>
              </a:ext>
            </a:extLst>
          </p:cNvPr>
          <p:cNvSpPr txBox="1"/>
          <p:nvPr/>
        </p:nvSpPr>
        <p:spPr>
          <a:xfrm>
            <a:off x="-386308" y="1532909"/>
            <a:ext cx="4320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 </a:t>
            </a:r>
            <a:r>
              <a:rPr lang="en-I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two experiments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0B3E968-0CA0-4A39-A2BD-450A706E9B13}"/>
              </a:ext>
            </a:extLst>
          </p:cNvPr>
          <p:cNvSpPr txBox="1"/>
          <p:nvPr/>
        </p:nvSpPr>
        <p:spPr>
          <a:xfrm>
            <a:off x="117748" y="2980933"/>
            <a:ext cx="4464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Experiment-1:</a:t>
            </a:r>
          </a:p>
          <a:p>
            <a:pPr lvl="1" algn="just"/>
            <a:r>
              <a:rPr lang="en-IN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Added three BAMs:</a:t>
            </a:r>
          </a:p>
          <a:p>
            <a:pPr marL="895243" lvl="1" indent="-285750" algn="just">
              <a:buFont typeface="Wingdings" panose="05000000000000000000" pitchFamily="2" charset="2"/>
              <a:buChar char="Ø"/>
            </a:pPr>
            <a:r>
              <a:rPr lang="en-US" sz="1200" b="1" dirty="0" smtClean="0"/>
              <a:t>first BAM </a:t>
            </a:r>
            <a:r>
              <a:rPr lang="en-US" sz="1200" b="1" dirty="0"/>
              <a:t>is added after ”mixed 2” </a:t>
            </a:r>
            <a:r>
              <a:rPr lang="en-US" sz="1200" b="1" dirty="0" smtClean="0"/>
              <a:t>layers and it connected with </a:t>
            </a:r>
            <a:r>
              <a:rPr lang="en-US" sz="1200" b="1" dirty="0"/>
              <a:t>288 </a:t>
            </a:r>
            <a:r>
              <a:rPr lang="en-US" sz="1200" b="1" dirty="0" smtClean="0"/>
              <a:t>channels.</a:t>
            </a:r>
          </a:p>
          <a:p>
            <a:pPr lvl="1" algn="just"/>
            <a:endParaRPr lang="en-US" sz="1200" b="1" dirty="0" smtClean="0"/>
          </a:p>
          <a:p>
            <a:pPr marL="895243" lvl="1" indent="-285750" algn="just">
              <a:buFont typeface="Wingdings" panose="05000000000000000000" pitchFamily="2" charset="2"/>
              <a:buChar char="Ø"/>
            </a:pPr>
            <a:r>
              <a:rPr lang="en-US" sz="1200" b="1" dirty="0"/>
              <a:t>second </a:t>
            </a:r>
            <a:r>
              <a:rPr lang="en-US" sz="1200" b="1" dirty="0" smtClean="0"/>
              <a:t>BAM </a:t>
            </a:r>
            <a:r>
              <a:rPr lang="en-US" sz="1200" b="1" dirty="0"/>
              <a:t>is added after ”mixed 6” layers and it connects with 768 </a:t>
            </a:r>
            <a:r>
              <a:rPr lang="en-US" sz="1200" b="1" dirty="0" smtClean="0"/>
              <a:t>channels.</a:t>
            </a:r>
          </a:p>
          <a:p>
            <a:pPr lvl="1" algn="just"/>
            <a:endParaRPr lang="en-US" sz="1200" b="1" dirty="0" smtClean="0"/>
          </a:p>
          <a:p>
            <a:pPr marL="895243" lvl="1" indent="-285750" algn="just">
              <a:buFont typeface="Wingdings" panose="05000000000000000000" pitchFamily="2" charset="2"/>
              <a:buChar char="Ø"/>
            </a:pPr>
            <a:r>
              <a:rPr lang="en-US" sz="1200" b="1" dirty="0" smtClean="0"/>
              <a:t> </a:t>
            </a:r>
            <a:r>
              <a:rPr lang="en-US" sz="1200" b="1" dirty="0"/>
              <a:t>last </a:t>
            </a:r>
            <a:r>
              <a:rPr lang="en-US" sz="1200" b="1" dirty="0" smtClean="0"/>
              <a:t>BAM </a:t>
            </a:r>
            <a:r>
              <a:rPr lang="en-US" sz="1200" b="1" dirty="0"/>
              <a:t>is added after ”mixed 10” and it connects with 2048 </a:t>
            </a:r>
            <a:r>
              <a:rPr lang="en-US" sz="1200" b="1" dirty="0" smtClean="0"/>
              <a:t>channels.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0A3A9C-0E87-4E60-93CF-28AE11D26D90}"/>
              </a:ext>
            </a:extLst>
          </p:cNvPr>
          <p:cNvSpPr txBox="1"/>
          <p:nvPr/>
        </p:nvSpPr>
        <p:spPr>
          <a:xfrm>
            <a:off x="8539681" y="2273047"/>
            <a:ext cx="2025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of</a:t>
            </a:r>
          </a:p>
          <a:p>
            <a:pPr algn="ctr"/>
            <a:r>
              <a:rPr lang="en-IN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pre-trained models</a:t>
            </a:r>
            <a:endParaRPr lang="en-IN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45" y="2204864"/>
            <a:ext cx="7072908" cy="3741572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045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2F92D-5E3F-48DD-8C02-C972A87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548680"/>
            <a:ext cx="10969943" cy="711081"/>
          </a:xfrm>
        </p:spPr>
        <p:txBody>
          <a:bodyPr/>
          <a:lstStyle/>
          <a:p>
            <a:pPr algn="ctr"/>
            <a:r>
              <a:rPr lang="en-IN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Proposed</a:t>
            </a:r>
            <a:r>
              <a:rPr lang="en-IN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Methodology</a:t>
            </a:r>
            <a:br>
              <a:rPr lang="en-IN" b="1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0A3A9C-0E87-4E60-93CF-28AE11D26D90}"/>
              </a:ext>
            </a:extLst>
          </p:cNvPr>
          <p:cNvSpPr txBox="1"/>
          <p:nvPr/>
        </p:nvSpPr>
        <p:spPr>
          <a:xfrm>
            <a:off x="8539681" y="2273047"/>
            <a:ext cx="2025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of</a:t>
            </a:r>
          </a:p>
          <a:p>
            <a:pPr algn="ctr"/>
            <a:r>
              <a:rPr lang="en-IN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pre-trained models</a:t>
            </a:r>
            <a:endParaRPr lang="en-IN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0B3E968-0CA0-4A39-A2BD-450A706E9B13}"/>
              </a:ext>
            </a:extLst>
          </p:cNvPr>
          <p:cNvSpPr txBox="1"/>
          <p:nvPr/>
        </p:nvSpPr>
        <p:spPr>
          <a:xfrm>
            <a:off x="189756" y="2780928"/>
            <a:ext cx="39604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Experiment-2:</a:t>
            </a:r>
          </a:p>
          <a:p>
            <a:pPr lvl="1" algn="just"/>
            <a:r>
              <a:rPr lang="en-US" sz="1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Added two BAMS:</a:t>
            </a:r>
          </a:p>
          <a:p>
            <a:pPr marL="895243" lvl="1" indent="-285750" algn="just">
              <a:buFont typeface="Wingdings" panose="05000000000000000000" pitchFamily="2" charset="2"/>
              <a:buChar char="Ø"/>
            </a:pPr>
            <a:r>
              <a:rPr lang="en-US" sz="1200" b="1" dirty="0" smtClean="0"/>
              <a:t> first BAM is added after ”mixed 4” layers and connect with 768 channels.</a:t>
            </a:r>
          </a:p>
          <a:p>
            <a:pPr lvl="1" algn="just"/>
            <a:endParaRPr lang="en-US" sz="1200" b="1" dirty="0" smtClean="0"/>
          </a:p>
          <a:p>
            <a:pPr marL="895243" lvl="1" indent="-285750" algn="just">
              <a:buFont typeface="Wingdings" panose="05000000000000000000" pitchFamily="2" charset="2"/>
              <a:buChar char="Ø"/>
            </a:pPr>
            <a:r>
              <a:rPr lang="en-US" sz="1200" b="1" dirty="0" smtClean="0"/>
              <a:t>last BAM </a:t>
            </a:r>
            <a:r>
              <a:rPr lang="en-US" sz="1200" b="1" dirty="0"/>
              <a:t>is added after the average pooling of ”mixed 10</a:t>
            </a:r>
            <a:r>
              <a:rPr lang="en-US" sz="1200" b="1" dirty="0" smtClean="0"/>
              <a:t>” layers  and connect with 2048 channels.</a:t>
            </a:r>
            <a:endParaRPr lang="en-IN" sz="12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1988840"/>
            <a:ext cx="7128792" cy="3744416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6874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13205</TotalTime>
  <Words>1050</Words>
  <Application>Microsoft Office PowerPoint</Application>
  <PresentationFormat>Custom</PresentationFormat>
  <Paragraphs>304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Algerian</vt:lpstr>
      <vt:lpstr>Arial</vt:lpstr>
      <vt:lpstr>Calibri</vt:lpstr>
      <vt:lpstr>Georgia Pro Cond</vt:lpstr>
      <vt:lpstr>Georgia Pro Light</vt:lpstr>
      <vt:lpstr>Open Sans</vt:lpstr>
      <vt:lpstr>Times New Roman</vt:lpstr>
      <vt:lpstr>Wingdings</vt:lpstr>
      <vt:lpstr>Office Theme</vt:lpstr>
      <vt:lpstr>Classification of bone fracture from 2D x-ray images using transfer learning and attention module on FracAtlas dataset                                                   THESIS</vt:lpstr>
      <vt:lpstr>Thesis Presentation Outline</vt:lpstr>
      <vt:lpstr>Introduction</vt:lpstr>
      <vt:lpstr>Literature Review</vt:lpstr>
      <vt:lpstr>Literature Review</vt:lpstr>
      <vt:lpstr>Methodology</vt:lpstr>
      <vt:lpstr>Here are some samples of images from our dataset</vt:lpstr>
      <vt:lpstr>Proposed Methodology </vt:lpstr>
      <vt:lpstr>Proposed Methodology </vt:lpstr>
      <vt:lpstr>Proposed Methodology</vt:lpstr>
      <vt:lpstr>Result Analysis </vt:lpstr>
      <vt:lpstr>Result  Analysis (Cont…)</vt:lpstr>
      <vt:lpstr>Result Analysis (Cont…)</vt:lpstr>
      <vt:lpstr>Graphs showing results of various evaluation metrics</vt:lpstr>
      <vt:lpstr>Graphs showing results of various evaluation metrics</vt:lpstr>
      <vt:lpstr>Discussion</vt:lpstr>
      <vt:lpstr>Conclusions</vt:lpstr>
      <vt:lpstr>PowerPoint Presentation</vt:lpstr>
      <vt:lpstr>Future Research</vt:lpstr>
      <vt:lpstr>References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Sayeda Ruhi</cp:lastModifiedBy>
  <cp:revision>277</cp:revision>
  <dcterms:created xsi:type="dcterms:W3CDTF">2013-09-12T13:05:01Z</dcterms:created>
  <dcterms:modified xsi:type="dcterms:W3CDTF">2024-03-04T19:38:59Z</dcterms:modified>
</cp:coreProperties>
</file>