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7119836-5B53-4366-9098-2CF6AB378EDF}">
  <a:tblStyle styleId="{87119836-5B53-4366-9098-2CF6AB378E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f487a7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f487a7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5b2f07e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5b2f07e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c42df1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c42df1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5caaa2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5caaa2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b2f07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b2f07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5b2f07e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5b2f07e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b5b2f07e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b5b2f07e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open?id=1p7w8_ZgsO5CHsgkCBLbpxx8QuFTgYf_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eather.gov/media/notification/pns19-37gefs_product_removal.pdf" TargetMode="External"/><Relationship Id="rId4" Type="http://schemas.openxmlformats.org/officeDocument/2006/relationships/hyperlink" Target="https://www.weather.gov/media/notification/pns20-19estofs_comments.pdf" TargetMode="Externa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google.com/document/d/1ntAN0faDIGLAvqFn69YZR91-05Jxf0SFm_MzyAQa2YM/edit?usp=sharing" TargetMode="External"/><Relationship Id="rId10" Type="http://schemas.openxmlformats.org/officeDocument/2006/relationships/hyperlink" Target="https://www.weather.gov/media/sti/nggps/UFS%20SIP%20FY19-21_20181129.pdf" TargetMode="External"/><Relationship Id="rId13" Type="http://schemas.openxmlformats.org/officeDocument/2006/relationships/hyperlink" Target="https://www.weather.gov/notification/" TargetMode="External"/><Relationship Id="rId12" Type="http://schemas.openxmlformats.org/officeDocument/2006/relationships/hyperlink" Target="https://docs.google.com/document/d/17sTy-1k8f6COhII_mOiSpX3Jnu6N9fFYs0NElFoHNTE/edit?usp=sharin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-GwQ1M5lDJIUEtHWeIGsDja8uh5eZRoSVtcHeqFKOT8/edit?usp=sharing" TargetMode="External"/><Relationship Id="rId4" Type="http://schemas.openxmlformats.org/officeDocument/2006/relationships/hyperlink" Target="https://drive.google.com/open?id=1fxT-cgUveO38BGc3eMzhLYP277F30kid" TargetMode="External"/><Relationship Id="rId9" Type="http://schemas.openxmlformats.org/officeDocument/2006/relationships/hyperlink" Target="https://drive.google.com/open?id=1Zx4DJpPjBlknMMu2pcsgFKeDBF1gvEj4" TargetMode="External"/><Relationship Id="rId5" Type="http://schemas.openxmlformats.org/officeDocument/2006/relationships/hyperlink" Target="https://docs.google.com/presentation/d/1EzgficdRTSOtBBeFlV6TjrBpX-t1kQXA3eVCCS67Jdo/edit?usp=sharing" TargetMode="External"/><Relationship Id="rId6" Type="http://schemas.openxmlformats.org/officeDocument/2006/relationships/hyperlink" Target="https://drive.google.com/open?id=1i8vS8MFAsgUSmpOHXBO5TWQMEm3XPTqj" TargetMode="External"/><Relationship Id="rId7" Type="http://schemas.openxmlformats.org/officeDocument/2006/relationships/hyperlink" Target="https://docs.google.com/document/d/1bcdJ9hwCNsV6izMQNWRWtuHHryHQ5KzCxE5ZAuvBJ-w/edit?usp=sharing" TargetMode="External"/><Relationship Id="rId8" Type="http://schemas.openxmlformats.org/officeDocument/2006/relationships/hyperlink" Target="https://docs.google.com/document/d/1aeLg4H6ZtJEDtbxvPL2MnwPajfFKoL36ZlBxA61OZkM/edit#heading=h.51ks8axhooa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suraY91CMRN2acebFOqWThIcyIYktKvT/view?ts=5d7bc8e5" TargetMode="External"/><Relationship Id="rId4" Type="http://schemas.openxmlformats.org/officeDocument/2006/relationships/hyperlink" Target="https://docs.google.com/spreadsheets/d/131T4lMbpZrpUXNAGYYavgySMFXaszXP7LN8AqQ7lCTo/edit?usp=sharing" TargetMode="External"/><Relationship Id="rId5" Type="http://schemas.openxmlformats.org/officeDocument/2006/relationships/hyperlink" Target="https://docs.google.com/spreadsheets/d/1BDcnazCFZ5pgBI00pmg1gFtrXbaNz4FbSXmjUnao9D0/edit?usp=sharing" TargetMode="External"/><Relationship Id="rId6" Type="http://schemas.openxmlformats.org/officeDocument/2006/relationships/hyperlink" Target="https://docs.google.com/spreadsheets/d/1dSaGNrQ3r-GwLBtGm_KgEvV41gVGg8e1fysApMYmL5Y/edit?usp=sharing" TargetMode="External"/><Relationship Id="rId7" Type="http://schemas.openxmlformats.org/officeDocument/2006/relationships/hyperlink" Target="https://www.weather.gov/notificatio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emc.ncep.noaa.gov/users/meg/gefs_verif/ops/" TargetMode="External"/><Relationship Id="rId4" Type="http://schemas.openxmlformats.org/officeDocument/2006/relationships/hyperlink" Target="https://www.emc.ncep.noaa.gov/users/meg/gefsv12/verif/" TargetMode="External"/><Relationship Id="rId5" Type="http://schemas.openxmlformats.org/officeDocument/2006/relationships/hyperlink" Target="https://www.emc.ncep.noaa.gov/gmb/xianwu.xue/retrospective/index.html" TargetMode="External"/><Relationship Id="rId6" Type="http://schemas.openxmlformats.org/officeDocument/2006/relationships/hyperlink" Target="https://www.emc.ncep.noaa.gov/users/meg/gefsv12/" TargetMode="External"/><Relationship Id="rId7" Type="http://schemas.openxmlformats.org/officeDocument/2006/relationships/hyperlink" Target="https://docs.google.com/document/d/1zR6-MfLDluAoMNv7J35XO8DCfpkc3MwePHcAPOWJS04/edit?usp=sharing" TargetMode="External"/><Relationship Id="rId8" Type="http://schemas.openxmlformats.org/officeDocument/2006/relationships/hyperlink" Target="https://www.emc.ncep.noaa.gov/users/meg/gefsv12/retros/march2018wind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presentation/d/1RWu-erHV3co2CeKizJd81Zr-INGaFwfFD6CvgDfj8is/edit?usp=sharing" TargetMode="External"/><Relationship Id="rId4" Type="http://schemas.openxmlformats.org/officeDocument/2006/relationships/hyperlink" Target="https://docs.google.com/presentation/d/1y_nCorDrEa7H8nn0GtVC8_LIOsG7vW8OdyDiJ1W798U/edit?usp=sharing" TargetMode="External"/><Relationship Id="rId5" Type="http://schemas.openxmlformats.org/officeDocument/2006/relationships/hyperlink" Target="https://docs.google.com/presentation/d/12G78-1oeh3sYwOWlTiOOeET8NvaiEGfhRz_3Fg-GeYo/edit?usp=sharing" TargetMode="External"/><Relationship Id="rId6" Type="http://schemas.openxmlformats.org/officeDocument/2006/relationships/hyperlink" Target="https://docs.google.com/presentation/d/1yFR7CtoSgisYfHNY617M-E0CizQVcj9bus0MEKWdp3w/edit?usp=sharing" TargetMode="External"/><Relationship Id="rId7" Type="http://schemas.openxmlformats.org/officeDocument/2006/relationships/hyperlink" Target="https://docs.google.com/presentation/d/1dt6VVgrsidylyq85aP2U3aQ1iSQeqovKrsiA_4ySTL0/edit?usp=sharing" TargetMode="External"/><Relationship Id="rId8" Type="http://schemas.openxmlformats.org/officeDocument/2006/relationships/hyperlink" Target="https://docs.google.com/presentation/d/1WZM7SRNSl2kTvlw1-yHBBA2FWDdXn92_fGkyNiIyUv4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GEFS v12 relevant info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GEFS v12 coordination google drive (</a:t>
            </a:r>
            <a:r>
              <a:rPr lang="en" sz="1800" u="sng">
                <a:solidFill>
                  <a:schemeClr val="accent5"/>
                </a:solidFill>
                <a:hlinkClick r:id="rId3"/>
              </a:rPr>
              <a:t>link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on 7/30/19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Timeline (</a:t>
            </a:r>
            <a:r>
              <a:rPr lang="en" sz="1800"/>
              <a:t>dates as</a:t>
            </a:r>
            <a:r>
              <a:rPr lang="en" sz="1800">
                <a:solidFill>
                  <a:srgbClr val="FF00FF"/>
                </a:solidFill>
              </a:rPr>
              <a:t> </a:t>
            </a:r>
            <a:r>
              <a:rPr lang="en" sz="1800"/>
              <a:t>of</a:t>
            </a:r>
            <a:r>
              <a:rPr lang="en" sz="1800">
                <a:solidFill>
                  <a:srgbClr val="FF00FF"/>
                </a:solidFill>
              </a:rPr>
              <a:t> 9/12/19, </a:t>
            </a:r>
            <a:r>
              <a:rPr lang="en" sz="1800">
                <a:solidFill>
                  <a:srgbClr val="C27BA0"/>
                </a:solidFill>
              </a:rPr>
              <a:t>2/26/20</a:t>
            </a:r>
            <a:r>
              <a:rPr lang="en"/>
              <a:t>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17700"/>
            <a:ext cx="8520600" cy="3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Freeze GEFS-Atmosphere configuration for reanalysis/reforecast - </a:t>
            </a:r>
            <a:r>
              <a:rPr b="1" lang="en" sz="1200">
                <a:solidFill>
                  <a:srgbClr val="00FF00"/>
                </a:solidFill>
              </a:rPr>
              <a:t>Q1FY19</a:t>
            </a:r>
            <a:endParaRPr b="1" sz="1200">
              <a:solidFill>
                <a:srgbClr val="00FF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Freeze GEFS-Atmosphere configuration for retrospectives - </a:t>
            </a:r>
            <a:r>
              <a:rPr b="1" lang="en" sz="1200">
                <a:solidFill>
                  <a:srgbClr val="00FF00"/>
                </a:solidFill>
              </a:rPr>
              <a:t>Q3FY19</a:t>
            </a:r>
            <a:endParaRPr b="1" sz="1200">
              <a:solidFill>
                <a:srgbClr val="00FF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Freeze </a:t>
            </a:r>
            <a:r>
              <a:rPr lang="en" sz="1200"/>
              <a:t>GEFS-Wave configuration/code for retrospectives - </a:t>
            </a:r>
            <a:r>
              <a:rPr b="1" lang="en" sz="1200">
                <a:solidFill>
                  <a:srgbClr val="00FF00"/>
                </a:solidFill>
              </a:rPr>
              <a:t>Q4FY19</a:t>
            </a:r>
            <a:endParaRPr b="1" sz="1200">
              <a:solidFill>
                <a:srgbClr val="00FF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Freeze GEFS-Aerosols configuration/code - </a:t>
            </a:r>
            <a:r>
              <a:rPr b="1" lang="en" sz="1200"/>
              <a:t>Q4FY19 → </a:t>
            </a:r>
            <a:r>
              <a:rPr b="1" lang="en" sz="1200">
                <a:solidFill>
                  <a:srgbClr val="00FF00"/>
                </a:solidFill>
              </a:rPr>
              <a:t>Q2FY20</a:t>
            </a:r>
            <a:endParaRPr b="1" sz="1200">
              <a:solidFill>
                <a:srgbClr val="00FF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Produce 20 years </a:t>
            </a:r>
            <a:r>
              <a:rPr lang="en" sz="1200"/>
              <a:t>reanalysis</a:t>
            </a:r>
            <a:r>
              <a:rPr lang="en" sz="1200"/>
              <a:t> datasets (ESRL/PSD): </a:t>
            </a:r>
            <a:r>
              <a:rPr b="1" lang="en" sz="1200">
                <a:solidFill>
                  <a:srgbClr val="00FF00"/>
                </a:solidFill>
              </a:rPr>
              <a:t>Q</a:t>
            </a:r>
            <a:r>
              <a:rPr b="1" lang="en" sz="1200">
                <a:solidFill>
                  <a:srgbClr val="00FF00"/>
                </a:solidFill>
              </a:rPr>
              <a:t>3</a:t>
            </a:r>
            <a:r>
              <a:rPr b="1" lang="en" sz="1200">
                <a:solidFill>
                  <a:srgbClr val="00FF00"/>
                </a:solidFill>
              </a:rPr>
              <a:t>FY1</a:t>
            </a:r>
            <a:r>
              <a:rPr b="1" lang="en" sz="1200">
                <a:solidFill>
                  <a:srgbClr val="00FF00"/>
                </a:solidFill>
              </a:rPr>
              <a:t>8</a:t>
            </a:r>
            <a:r>
              <a:rPr b="1" lang="en" sz="1200">
                <a:solidFill>
                  <a:srgbClr val="00FF00"/>
                </a:solidFill>
              </a:rPr>
              <a:t> - Q4FY19 → Q3FY18 - Q1FY20</a:t>
            </a:r>
            <a:endParaRPr b="1" sz="1200">
              <a:solidFill>
                <a:srgbClr val="00FF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Produce 30 years reforecast extended to 35 days: </a:t>
            </a:r>
            <a:r>
              <a:rPr b="1" lang="en" sz="1200">
                <a:solidFill>
                  <a:srgbClr val="00FF00"/>
                </a:solidFill>
              </a:rPr>
              <a:t>Q1FY19 - Q1FY20</a:t>
            </a:r>
            <a:endParaRPr b="1" sz="1200">
              <a:solidFill>
                <a:srgbClr val="00FF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Produce 2-3 years retrospectives for atmosphere</a:t>
            </a:r>
            <a:r>
              <a:rPr lang="en" sz="1200"/>
              <a:t>: </a:t>
            </a:r>
            <a:r>
              <a:rPr b="1" lang="en" sz="1200">
                <a:solidFill>
                  <a:srgbClr val="00FF00"/>
                </a:solidFill>
              </a:rPr>
              <a:t>Q3FY19 - Q2FY20</a:t>
            </a:r>
            <a:endParaRPr b="1" sz="1200">
              <a:solidFill>
                <a:srgbClr val="00FF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Produce one year retrospectives for wave ensemble: </a:t>
            </a:r>
            <a:r>
              <a:rPr b="1" lang="en" sz="1200">
                <a:solidFill>
                  <a:srgbClr val="00FF00"/>
                </a:solidFill>
              </a:rPr>
              <a:t>Q4FY19 - Q2FY20</a:t>
            </a:r>
            <a:endParaRPr b="1" sz="1200">
              <a:solidFill>
                <a:srgbClr val="00FF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Produce one year retrospectives for aerosol: </a:t>
            </a:r>
            <a:r>
              <a:rPr b="1" lang="en" sz="1200"/>
              <a:t>Q1FY20 - </a:t>
            </a:r>
            <a:r>
              <a:rPr b="1" lang="en" sz="1200">
                <a:solidFill>
                  <a:srgbClr val="00FF00"/>
                </a:solidFill>
              </a:rPr>
              <a:t>Q2FY20</a:t>
            </a:r>
            <a:endParaRPr b="1" sz="1200">
              <a:solidFill>
                <a:srgbClr val="00FF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rgbClr val="C27BA0"/>
                </a:solidFill>
              </a:rPr>
              <a:t>Freese all components code (including workflow and post) for final I&amp;T and EE2 compliance - 4/1/20</a:t>
            </a:r>
            <a:endParaRPr b="1" sz="1200">
              <a:solidFill>
                <a:srgbClr val="FF99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EE2 process and coordination with NCO: </a:t>
            </a:r>
            <a:r>
              <a:rPr b="1" lang="en" sz="1200"/>
              <a:t>Q4FY19 - Q4FY20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Deliver PNS to HQ: </a:t>
            </a:r>
            <a:r>
              <a:rPr b="1" lang="en" sz="1200" u="sng">
                <a:solidFill>
                  <a:schemeClr val="hlink"/>
                </a:solidFill>
                <a:hlinkClick r:id="rId3"/>
              </a:rPr>
              <a:t>PNS1 </a:t>
            </a:r>
            <a:r>
              <a:rPr b="1" lang="en" sz="1200">
                <a:solidFill>
                  <a:srgbClr val="00FF00"/>
                </a:solidFill>
              </a:rPr>
              <a:t>(12/19)</a:t>
            </a:r>
            <a:r>
              <a:rPr lang="en" sz="1200"/>
              <a:t>, </a:t>
            </a:r>
            <a:r>
              <a:rPr b="1" lang="en" sz="1200" u="sng">
                <a:solidFill>
                  <a:srgbClr val="00FF00"/>
                </a:solidFill>
                <a:hlinkClick r:id="rId4"/>
              </a:rPr>
              <a:t>PNS2 </a:t>
            </a:r>
            <a:r>
              <a:rPr b="1" lang="en" sz="1200">
                <a:solidFill>
                  <a:srgbClr val="00FF00"/>
                </a:solidFill>
              </a:rPr>
              <a:t>(04/20)</a:t>
            </a:r>
            <a:r>
              <a:rPr b="1" lang="en" sz="1200">
                <a:solidFill>
                  <a:srgbClr val="C27BA0"/>
                </a:solidFill>
              </a:rPr>
              <a:t>, PNS3 (6/20), SCN (30 days before )</a:t>
            </a:r>
            <a:endParaRPr b="1" sz="1200">
              <a:solidFill>
                <a:srgbClr val="C27BA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Field evaluation for all components: </a:t>
            </a:r>
            <a:r>
              <a:rPr b="1" lang="en" sz="1200"/>
              <a:t>Q2FY20  </a:t>
            </a:r>
            <a:r>
              <a:rPr b="1" lang="en" sz="1200">
                <a:solidFill>
                  <a:srgbClr val="FF00FF"/>
                </a:solidFill>
              </a:rPr>
              <a:t>(03/02/20 - 03/16/20) </a:t>
            </a:r>
            <a:r>
              <a:rPr b="1" lang="en" sz="1200">
                <a:solidFill>
                  <a:srgbClr val="C27BA0"/>
                </a:solidFill>
              </a:rPr>
              <a:t>→ 3/2/20 - 4/10/20</a:t>
            </a:r>
            <a:endParaRPr b="1" sz="1200">
              <a:solidFill>
                <a:srgbClr val="C27BA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Science OD brief on or before </a:t>
            </a:r>
            <a:r>
              <a:rPr b="1" lang="en" sz="1200">
                <a:solidFill>
                  <a:srgbClr val="C27BA0"/>
                </a:solidFill>
              </a:rPr>
              <a:t>5/15/20</a:t>
            </a:r>
            <a:endParaRPr b="1" sz="1200">
              <a:solidFill>
                <a:srgbClr val="C27BA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Deliver final package to NCO: </a:t>
            </a:r>
            <a:r>
              <a:rPr b="1" lang="en" sz="1200"/>
              <a:t>Q3FY20; May 2020 →  </a:t>
            </a:r>
            <a:r>
              <a:rPr b="1" lang="en" sz="1200">
                <a:solidFill>
                  <a:srgbClr val="FF00FF"/>
                </a:solidFill>
              </a:rPr>
              <a:t>04/17/20 </a:t>
            </a:r>
            <a:r>
              <a:rPr b="1" lang="en" sz="1200">
                <a:solidFill>
                  <a:srgbClr val="C27BA0"/>
                </a:solidFill>
              </a:rPr>
              <a:t>→ 05/15/20 (Tentative)</a:t>
            </a:r>
            <a:endParaRPr b="1" sz="1200">
              <a:solidFill>
                <a:srgbClr val="C27BA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Transition to Operations </a:t>
            </a:r>
            <a:r>
              <a:rPr b="1" lang="en" sz="1200"/>
              <a:t>Q4FY20 (Aug 26, 2020) </a:t>
            </a:r>
            <a:r>
              <a:rPr b="1" lang="en" sz="1200">
                <a:solidFill>
                  <a:srgbClr val="C27BA0"/>
                </a:solidFill>
              </a:rPr>
              <a:t>→ 09/07/20 (Tentative)</a:t>
            </a:r>
            <a:endParaRPr b="1" sz="1200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plans related to GEFS v12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47675"/>
            <a:ext cx="8520600" cy="3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DRAFT </a:t>
            </a:r>
            <a:r>
              <a:rPr lang="en"/>
              <a:t>GEFS v12 project plan and charter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GEFS v12 latest Gantt chart (</a:t>
            </a:r>
            <a:r>
              <a:rPr lang="en" u="sng">
                <a:solidFill>
                  <a:schemeClr val="accent5"/>
                </a:solidFill>
                <a:hlinkClick r:id="rId4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GEFS v12 retrospective plan (</a:t>
            </a:r>
            <a:r>
              <a:rPr lang="en" u="sng">
                <a:solidFill>
                  <a:schemeClr val="accent5"/>
                </a:solidFill>
                <a:hlinkClick r:id="rId5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GEFS v12 reforecast plan (</a:t>
            </a:r>
            <a:r>
              <a:rPr lang="en" u="sng">
                <a:solidFill>
                  <a:schemeClr val="accent5"/>
                </a:solidFill>
                <a:hlinkClick r:id="rId6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GEFS v12 field evaluation plan (</a:t>
            </a:r>
            <a:r>
              <a:rPr lang="en" u="sng">
                <a:solidFill>
                  <a:schemeClr val="accent5"/>
                </a:solidFill>
                <a:hlinkClick r:id="rId7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Wave Ensemble development/evaluation plan (</a:t>
            </a:r>
            <a:r>
              <a:rPr lang="en" u="sng">
                <a:solidFill>
                  <a:schemeClr val="hlink"/>
                </a:solidFill>
                <a:hlinkClick r:id="rId8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Aerosol evaluation plan (</a:t>
            </a:r>
            <a:r>
              <a:rPr lang="en" u="sng">
                <a:solidFill>
                  <a:schemeClr val="hlink"/>
                </a:solidFill>
                <a:hlinkClick r:id="rId9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Latest SIP document (</a:t>
            </a:r>
            <a:r>
              <a:rPr lang="en" u="sng">
                <a:solidFill>
                  <a:schemeClr val="hlink"/>
                </a:solidFill>
                <a:hlinkClick r:id="rId10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GEFS V12 test plan on Dell 3.5 (</a:t>
            </a:r>
            <a:r>
              <a:rPr lang="en" u="sng">
                <a:solidFill>
                  <a:schemeClr val="hlink"/>
                </a:solidFill>
                <a:hlinkClick r:id="rId11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GEFS v12 SCN draft (</a:t>
            </a:r>
            <a:r>
              <a:rPr lang="en" u="sng">
                <a:solidFill>
                  <a:schemeClr val="hlink"/>
                </a:solidFill>
                <a:hlinkClick r:id="rId12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Published NWS PNSs (</a:t>
            </a:r>
            <a:r>
              <a:rPr lang="en" u="sng">
                <a:solidFill>
                  <a:schemeClr val="hlink"/>
                </a:solidFill>
                <a:hlinkClick r:id="rId13"/>
              </a:rPr>
              <a:t>link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GEFS v12 related info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EMC/NCO kick-off meeting - 9/12/19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Products retirement list 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Downstream products validation (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dependency spreadsheet (</a:t>
            </a:r>
            <a:r>
              <a:rPr lang="en" u="sng">
                <a:solidFill>
                  <a:schemeClr val="hlink"/>
                </a:solidFill>
                <a:hlinkClick r:id="rId6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NWS notification: PNS, SCN,... (</a:t>
            </a:r>
            <a:r>
              <a:rPr lang="en" u="sng">
                <a:solidFill>
                  <a:schemeClr val="hlink"/>
                </a:solidFill>
                <a:hlinkClick r:id="rId7"/>
              </a:rPr>
              <a:t>link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GEFS v12 related V&amp;V information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GEFS-ops verification page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GEFS v12-retrospective verification page 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GEFS v12-retrospective monitor system page (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GEFS </a:t>
            </a:r>
            <a:r>
              <a:rPr lang="en"/>
              <a:t>Official</a:t>
            </a:r>
            <a:r>
              <a:rPr lang="en"/>
              <a:t> Evaluation page (</a:t>
            </a:r>
            <a:r>
              <a:rPr lang="en" u="sng">
                <a:solidFill>
                  <a:schemeClr val="hlink"/>
                </a:solidFill>
                <a:hlinkClick r:id="rId6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EE2 document (</a:t>
            </a:r>
            <a:r>
              <a:rPr lang="en" u="sng">
                <a:solidFill>
                  <a:schemeClr val="accent5"/>
                </a:solidFill>
                <a:hlinkClick r:id="rId7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of GEFS v12 retro case study (</a:t>
            </a:r>
            <a:r>
              <a:rPr lang="en" u="sng">
                <a:solidFill>
                  <a:schemeClr val="hlink"/>
                </a:solidFill>
                <a:hlinkClick r:id="rId8"/>
              </a:rPr>
              <a:t>link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 charts related to GEFS v12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Ensemble Dev quad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GEFS v12 T2O quad 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Wave Modeling Dev quad (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 Quality Modeling Dev quad (</a:t>
            </a:r>
            <a:r>
              <a:rPr lang="en" u="sng">
                <a:solidFill>
                  <a:schemeClr val="hlink"/>
                </a:solidFill>
                <a:hlinkClick r:id="rId6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Verification and Validation quad (link)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Processing &amp; Products quad (</a:t>
            </a:r>
            <a:r>
              <a:rPr lang="en" u="sng">
                <a:solidFill>
                  <a:schemeClr val="hlink"/>
                </a:solidFill>
                <a:hlinkClick r:id="rId7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Evaluation quad (</a:t>
            </a:r>
            <a:r>
              <a:rPr lang="en" u="sng">
                <a:solidFill>
                  <a:schemeClr val="hlink"/>
                </a:solidFill>
                <a:hlinkClick r:id="rId8"/>
              </a:rPr>
              <a:t>link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GEFS v12 R&amp;R</a:t>
            </a:r>
            <a:endParaRPr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241800" y="66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{87119836-5B53-4366-9098-2CF6AB378EDF}</a:tableStyleId>
              </a:tblPr>
              <a:tblGrid>
                <a:gridCol w="2082850"/>
                <a:gridCol w="966275"/>
                <a:gridCol w="1648900"/>
                <a:gridCol w="3995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Component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Manager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Developers (based on redmine tasks)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Overall management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Vijay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Farida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Atmospheric ensemble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Vijay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Yuejian/Dingchen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Wave Ensemble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Vijay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Henrique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Henrique, Roberto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Aerosols/Chemistry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Vijay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V&amp;V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Jason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Binbin, </a:t>
                      </a:r>
                      <a:r>
                        <a:rPr lang="en"/>
                        <a:t>Yan Luo, Jiayi, Alicia, Deanna, Partha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evaluation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Jason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Geoff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Alicia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 Processing &amp; Products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Jason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Hui-ya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Wen Meng (Atm &amp; Aerosol), Bhavani (Wave)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Infrastructure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 Gan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?? (workflow), Lin (EE2)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20"/>
          <p:cNvGraphicFramePr/>
          <p:nvPr/>
        </p:nvGraphicFramePr>
        <p:xfrm>
          <a:off x="78125" y="43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{87119836-5B53-4366-9098-2CF6AB378EDF}</a:tableStyleId>
              </a:tblPr>
              <a:tblGrid>
                <a:gridCol w="3392200"/>
                <a:gridCol w="956250"/>
                <a:gridCol w="1425050"/>
                <a:gridCol w="1924700"/>
                <a:gridCol w="1257925"/>
              </a:tblGrid>
              <a:tr h="23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Activity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Developers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Notes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Branch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26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Integrated </a:t>
                      </a:r>
                      <a:r>
                        <a:rPr lang="en" sz="1000"/>
                        <a:t>GEFS field evaluation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Geoff Manikin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Alicia Bentley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Field evaluation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VPPPGB/Jason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Develop GEFS evaluation plan for atmospheric week 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Geoff Manikin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Alicia Bentley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VPPPGB/Jason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Develop GEFS evaluation plan for atmospheric week 2-4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CPC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VPPPGB/Jason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Vijay/MDAB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GEFS test plan and execution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Yuejian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Need to coordinate with Wave and NGAC teams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MDAB/Vijay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Execute verification package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BinBin Zhou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BinBin Zhou, Yan Luo, Alicia Bentley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VPPPGB/Jason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Develop verification tools/metrics for week 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BinBin Zhou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BinBin Zhou, Yan Luo, Jiayi Peng, Alicia Bentley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METplus and VSDB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Is METplus ready/validated?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VPPPGB/Jason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Develop verification tools/metrics for week 2-4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CPC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VPPPGB/Jason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Vijay/MDAB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Evaluation plan for wave ensemble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Henrique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Share it with the GEFS team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MDAB/Vijay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Wave verification tools and execution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Deanna </a:t>
                      </a:r>
                      <a:r>
                        <a:rPr lang="en" sz="1000"/>
                        <a:t>Spindler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Todd Spindler, Deanna Spindler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Python3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VPPPGB/Jason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Evaluation plan for NGAC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Jeff McQueen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Share it with the GEFS team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MDAB/Vijay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NGAC verification tools and execution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Jeff McQueen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Jeff McQueen and Partha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METplus (need to be validated against VSDB)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MDAB/Vijay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-12175"/>
            <a:ext cx="85206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GEFS v12 R&amp;R for V&amp;V activities (FINAL)</a:t>
            </a:r>
            <a:endParaRPr b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