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703" r:id="rId5"/>
    <p:sldMasterId id="2147483704" r:id="rId6"/>
    <p:sldMasterId id="2147483705" r:id="rId7"/>
    <p:sldMasterId id="2147483706" r:id="rId8"/>
    <p:sldMasterId id="2147483707"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96A4B4E-700D-478D-B92A-2C2F1847E5F6}">
  <a:tblStyle styleId="{096A4B4E-700D-478D-B92A-2C2F1847E5F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3019CB5-AF0C-4CEC-B135-8BEE28DB4FBF}" styleName="Table_1">
    <a:wholeTbl>
      <a:tcTxStyle>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03C4BA7-080F-477C-BC04-441E7A922B98}"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A5492DD-A684-47D9-8BB1-4CE4677E9443}" styleName="Table_3">
    <a:wholeTbl>
      <a:tcTxStyle b="off" i="off">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C4CCB44-ECA9-47AA-A09F-DCC29FC07904}" styleName="Table_4">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FF15BAB-3380-4B62-8EA7-E017E2FE8136}" styleName="Table_5">
    <a:wholeTbl>
      <a:tcTxStyle b="off" i="off">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6.xml"/><Relationship Id="rId25" Type="http://schemas.openxmlformats.org/officeDocument/2006/relationships/slide" Target="slides/slide15.xml"/><Relationship Id="rId27"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63d540e118_2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63d540e118_2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1" lang="en"/>
              <a:t>HRRR 3-5 </a:t>
            </a:r>
            <a:endParaRPr b="1"/>
          </a:p>
          <a:p>
            <a:pPr indent="0" lvl="0" marL="0" rtl="0" algn="l">
              <a:spcBef>
                <a:spcPts val="0"/>
              </a:spcBef>
              <a:spcAft>
                <a:spcPts val="0"/>
              </a:spcAft>
              <a:buClr>
                <a:schemeClr val="dk1"/>
              </a:buClr>
              <a:buFont typeface="Arial"/>
              <a:buNone/>
            </a:pPr>
            <a:r>
              <a:rPr b="1" lang="en"/>
              <a:t>CTBTO 3</a:t>
            </a:r>
            <a:endParaRPr b="1"/>
          </a:p>
          <a:p>
            <a:pPr indent="0" lvl="0" marL="0" rtl="0" algn="l">
              <a:spcBef>
                <a:spcPts val="0"/>
              </a:spcBef>
              <a:spcAft>
                <a:spcPts val="0"/>
              </a:spcAft>
              <a:buClr>
                <a:schemeClr val="dk1"/>
              </a:buClr>
              <a:buFont typeface="Arial"/>
              <a:buNone/>
            </a:pPr>
            <a:r>
              <a:rPr b="1" lang="en"/>
              <a:t>RAP -1</a:t>
            </a:r>
            <a:endParaRPr b="1"/>
          </a:p>
          <a:p>
            <a:pPr indent="0" lvl="0" marL="0" marR="0" rtl="0" algn="l">
              <a:spcBef>
                <a:spcPts val="0"/>
              </a:spcBef>
              <a:spcAft>
                <a:spcPts val="0"/>
              </a:spcAft>
              <a:buClr>
                <a:schemeClr val="dk1"/>
              </a:buClr>
              <a:buFont typeface="Arial"/>
              <a:buNone/>
            </a:pPr>
            <a:r>
              <a:rPr lang="en"/>
              <a:t>GFS ¼ HYB 1</a:t>
            </a:r>
            <a:endParaRPr/>
          </a:p>
          <a:p>
            <a:pPr indent="0" lvl="0" marL="0" marR="0" rtl="0" algn="l">
              <a:spcBef>
                <a:spcPts val="0"/>
              </a:spcBef>
              <a:spcAft>
                <a:spcPts val="0"/>
              </a:spcAft>
              <a:buClr>
                <a:schemeClr val="dk1"/>
              </a:buClr>
              <a:buFont typeface="Arial"/>
              <a:buNone/>
            </a:pPr>
            <a:r>
              <a:rPr lang="en"/>
              <a:t>Canned 1 ?</a:t>
            </a:r>
            <a:endParaRPr/>
          </a:p>
          <a:p>
            <a:pPr indent="0" lvl="0" marL="0" marR="0" rtl="0" algn="l">
              <a:spcBef>
                <a:spcPts val="0"/>
              </a:spcBef>
              <a:spcAft>
                <a:spcPts val="0"/>
              </a:spcAft>
              <a:buClr>
                <a:schemeClr val="dk1"/>
              </a:buClr>
              <a:buFont typeface="Arial"/>
              <a:buNone/>
            </a:pPr>
            <a:r>
              <a:rPr lang="en"/>
              <a:t>Sharded preprocessing jobs:  NAM, Nest, HInest, NAM-AK, Firewx-nest  (1)</a:t>
            </a:r>
            <a:endParaRPr/>
          </a:p>
          <a:p>
            <a:pPr indent="0" lvl="0" marL="0" marR="0" rtl="0" algn="l">
              <a:spcBef>
                <a:spcPts val="0"/>
              </a:spcBef>
              <a:spcAft>
                <a:spcPts val="0"/>
              </a:spcAft>
              <a:buClr>
                <a:schemeClr val="dk1"/>
              </a:buClr>
              <a:buFont typeface="Arial"/>
              <a:buNone/>
            </a:pPr>
            <a:r>
              <a:rPr lang="en"/>
              <a:t>                                          GFS-P,GDAS  (1)</a:t>
            </a:r>
            <a:endParaRPr/>
          </a:p>
          <a:p>
            <a:pPr indent="0" lvl="0" marL="0" marR="0" rtl="0" algn="l">
              <a:spcBef>
                <a:spcPts val="0"/>
              </a:spcBef>
              <a:spcAft>
                <a:spcPts val="0"/>
              </a:spcAft>
              <a:buClr>
                <a:schemeClr val="dk1"/>
              </a:buClr>
              <a:buFont typeface="Arial"/>
              <a:buNone/>
            </a:pPr>
            <a:r>
              <a:rPr lang="en"/>
              <a:t>On-Demand: Volc Ash, RSMC, DHS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63db264df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63db264df4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63d540e118_2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3d540e118_2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latin typeface="Calibri"/>
                <a:ea typeface="Calibri"/>
                <a:cs typeface="Calibri"/>
                <a:sym typeface="Calibri"/>
              </a:rPr>
              <a:t>Feds: Avichal 0.5 Qingfu 0.3 Jessica 0.2</a:t>
            </a:r>
            <a:endParaRPr sz="1150">
              <a:solidFill>
                <a:schemeClr val="dk1"/>
              </a:solidFill>
              <a:latin typeface="Calibri"/>
              <a:ea typeface="Calibri"/>
              <a:cs typeface="Calibri"/>
              <a:sym typeface="Calibri"/>
            </a:endParaRPr>
          </a:p>
          <a:p>
            <a:pPr indent="0" lvl="0" marL="0" rtl="0" algn="l">
              <a:spcBef>
                <a:spcPts val="0"/>
              </a:spcBef>
              <a:spcAft>
                <a:spcPts val="0"/>
              </a:spcAft>
              <a:buNone/>
            </a:pPr>
            <a:r>
              <a:rPr lang="en" sz="1150">
                <a:solidFill>
                  <a:schemeClr val="dk1"/>
                </a:solidFill>
                <a:latin typeface="Calibri"/>
                <a:ea typeface="Calibri"/>
                <a:cs typeface="Calibri"/>
                <a:sym typeface="Calibri"/>
              </a:rPr>
              <a:t>Contractors: Zhan Zhang 1 Bin Liu 1  Biju 1 Henry 1  Sheinin 0.5 Weiguo 0.5 Keqin 0.5 Hyun-Sook 0.5 Dan Iredell 0.5 Chunxi 0.5</a:t>
            </a:r>
            <a:endParaRPr sz="115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63d540e118_2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63d540e118_2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latin typeface="Calibri"/>
                <a:ea typeface="Calibri"/>
                <a:cs typeface="Calibri"/>
                <a:sym typeface="Calibri"/>
              </a:rPr>
              <a:t>Feds: Avichal 0.33 Qingfu 0.33</a:t>
            </a:r>
            <a:endParaRPr sz="1150">
              <a:solidFill>
                <a:schemeClr val="dk1"/>
              </a:solidFill>
              <a:latin typeface="Calibri"/>
              <a:ea typeface="Calibri"/>
              <a:cs typeface="Calibri"/>
              <a:sym typeface="Calibri"/>
            </a:endParaRPr>
          </a:p>
          <a:p>
            <a:pPr indent="0" lvl="0" marL="0" rtl="0" algn="l">
              <a:spcBef>
                <a:spcPts val="0"/>
              </a:spcBef>
              <a:spcAft>
                <a:spcPts val="0"/>
              </a:spcAft>
              <a:buNone/>
            </a:pPr>
            <a:r>
              <a:rPr lang="en" sz="1150">
                <a:solidFill>
                  <a:schemeClr val="dk1"/>
                </a:solidFill>
                <a:latin typeface="Calibri"/>
                <a:ea typeface="Calibri"/>
                <a:cs typeface="Calibri"/>
                <a:sym typeface="Calibri"/>
              </a:rPr>
              <a:t>Contractors: Lin Zhu 1 Weiguo Wang 0.5 Dan Iredell 0.5 Hyun-Sook 0.5 Keqin 0.5 Sheinin 0.5</a:t>
            </a:r>
            <a:endParaRPr sz="115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63d540e118_2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63d540e118_2_6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Arial"/>
              <a:buNone/>
            </a:pPr>
            <a:r>
              <a:rPr lang="en"/>
              <a:t>Dawson 0.1 (HREF verification help)</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63d540e118_2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63d540e118_2_7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4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63d540e118_2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63d540e118_2_7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63d540e118_2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63d540e118_2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346dc79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346dc79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346dc79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346dc79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346dc79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346dc79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3d540e11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3d540e11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Staff</a:t>
            </a:r>
            <a:r>
              <a:rPr lang="en">
                <a:solidFill>
                  <a:schemeClr val="dk1"/>
                </a:solidFill>
                <a:latin typeface="Times New Roman"/>
                <a:ea typeface="Times New Roman"/>
                <a:cs typeface="Times New Roman"/>
                <a:sym typeface="Times New Roman"/>
              </a:rPr>
              <a:t>: </a:t>
            </a:r>
            <a:r>
              <a:rPr b="1" lang="en">
                <a:solidFill>
                  <a:schemeClr val="dk1"/>
                </a:solidFill>
                <a:latin typeface="Times New Roman"/>
                <a:ea typeface="Times New Roman"/>
                <a:cs typeface="Times New Roman"/>
                <a:sym typeface="Times New Roman"/>
              </a:rPr>
              <a:t>1.0 Fed:</a:t>
            </a:r>
            <a:r>
              <a:rPr lang="en">
                <a:solidFill>
                  <a:schemeClr val="dk1"/>
                </a:solidFill>
                <a:latin typeface="Times New Roman"/>
                <a:ea typeface="Times New Roman"/>
                <a:cs typeface="Times New Roman"/>
                <a:sym typeface="Times New Roman"/>
              </a:rPr>
              <a:t> 0.5 Y. Lin + 0.5 J. Carley </a:t>
            </a:r>
            <a:r>
              <a:rPr b="1" lang="en">
                <a:solidFill>
                  <a:schemeClr val="dk1"/>
                </a:solidFill>
                <a:latin typeface="Times New Roman"/>
                <a:ea typeface="Times New Roman"/>
                <a:cs typeface="Times New Roman"/>
                <a:sym typeface="Times New Roman"/>
              </a:rPr>
              <a:t>4.9</a:t>
            </a:r>
            <a:r>
              <a:rPr b="1" lang="en">
                <a:solidFill>
                  <a:srgbClr val="0000FF"/>
                </a:solidFill>
                <a:latin typeface="Times New Roman"/>
                <a:ea typeface="Times New Roman"/>
                <a:cs typeface="Times New Roman"/>
                <a:sym typeface="Times New Roman"/>
              </a:rPr>
              <a:t> </a:t>
            </a:r>
            <a:r>
              <a:rPr b="1" lang="en">
                <a:solidFill>
                  <a:schemeClr val="dk1"/>
                </a:solidFill>
                <a:latin typeface="Times New Roman"/>
                <a:ea typeface="Times New Roman"/>
                <a:cs typeface="Times New Roman"/>
                <a:sym typeface="Times New Roman"/>
              </a:rPr>
              <a:t>Contract: </a:t>
            </a:r>
            <a:r>
              <a:rPr lang="en">
                <a:solidFill>
                  <a:schemeClr val="dk1"/>
                </a:solidFill>
                <a:latin typeface="Times New Roman"/>
                <a:ea typeface="Times New Roman"/>
                <a:cs typeface="Times New Roman"/>
                <a:sym typeface="Times New Roman"/>
              </a:rPr>
              <a:t> 1 M. Pondeca + 1 S. Levine + 1 M. Morris +  0.8 A. Gibbs + 0.5 E. Colon + 0.4 J. Purser + 0.25 Yan Luo + 0.2 R. Yang + 0.2 S. Flampouris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3d540e118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3d540e118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3d540e118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3d540e118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Implementation of </a:t>
            </a:r>
            <a:r>
              <a:rPr lang="en" sz="1000">
                <a:solidFill>
                  <a:schemeClr val="dk1"/>
                </a:solidFill>
                <a:latin typeface="Times New Roman"/>
                <a:ea typeface="Times New Roman"/>
                <a:cs typeface="Times New Roman"/>
                <a:sym typeface="Times New Roman"/>
              </a:rPr>
              <a:t>Obsproc_global.v3.2.2 and obsproc_satingest.v3.8.2 are delayed by NCO due to lack of  human resources.</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Extra changes were added to GFS.v15.2 package per management’s request</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NCO added a request to send out an SCN for review</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3d540e118_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3d540e118_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3d540e118_2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63d540e118_2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1" lang="en"/>
              <a:t>USER EVAL :  August 20 - Sept. 30</a:t>
            </a:r>
            <a:endParaRPr b="1"/>
          </a:p>
          <a:p>
            <a:pPr indent="0" lvl="0" marL="0" marR="0" rtl="0" algn="l">
              <a:spcBef>
                <a:spcPts val="0"/>
              </a:spcBef>
              <a:spcAft>
                <a:spcPts val="0"/>
              </a:spcAft>
              <a:buClr>
                <a:schemeClr val="dk1"/>
              </a:buClr>
              <a:buFont typeface="Arial"/>
              <a:buNone/>
            </a:pPr>
            <a:r>
              <a:t/>
            </a:r>
            <a:endParaRPr b="1"/>
          </a:p>
          <a:p>
            <a:pPr indent="0" lvl="0" marL="0" marR="0" rtl="0" algn="l">
              <a:spcBef>
                <a:spcPts val="0"/>
              </a:spcBef>
              <a:spcAft>
                <a:spcPts val="0"/>
              </a:spcAft>
              <a:buClr>
                <a:schemeClr val="dk1"/>
              </a:buClr>
              <a:buFont typeface="Arial"/>
              <a:buNone/>
            </a:pPr>
            <a:r>
              <a:rPr b="1" lang="en"/>
              <a:t>Add</a:t>
            </a:r>
            <a:endParaRPr b="1"/>
          </a:p>
          <a:p>
            <a:pPr indent="0" lvl="0" marL="0" marR="0" rtl="0" algn="l">
              <a:spcBef>
                <a:spcPts val="0"/>
              </a:spcBef>
              <a:spcAft>
                <a:spcPts val="0"/>
              </a:spcAft>
              <a:buClr>
                <a:schemeClr val="dk1"/>
              </a:buClr>
              <a:buFont typeface="Arial"/>
              <a:buNone/>
            </a:pPr>
            <a:r>
              <a:rPr lang="en"/>
              <a:t>Archive V5 FY18: 250 GB</a:t>
            </a:r>
            <a:endParaRPr/>
          </a:p>
          <a:p>
            <a:pPr indent="0" lvl="0" marL="0" marR="0" rtl="0" algn="l">
              <a:spcBef>
                <a:spcPts val="0"/>
              </a:spcBef>
              <a:spcAft>
                <a:spcPts val="0"/>
              </a:spcAft>
              <a:buClr>
                <a:schemeClr val="dk1"/>
              </a:buClr>
              <a:buFont typeface="Arial"/>
              <a:buNone/>
            </a:pPr>
            <a:r>
              <a:rPr lang="en"/>
              <a:t>              72 hrs : ~  +65 GB but may be less if input does not increase by ⅓ </a:t>
            </a:r>
            <a:endParaRPr/>
          </a:p>
          <a:p>
            <a:pPr indent="0" lvl="0" marL="0" marR="0" rtl="0" algn="l">
              <a:spcBef>
                <a:spcPts val="0"/>
              </a:spcBef>
              <a:spcAft>
                <a:spcPts val="0"/>
              </a:spcAft>
              <a:buClr>
                <a:schemeClr val="dk1"/>
              </a:buClr>
              <a:buFont typeface="Arial"/>
              <a:buNone/>
            </a:pPr>
            <a:r>
              <a:rPr lang="en"/>
              <a:t>       O3 BC file size: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5200"/>
              <a:buFont typeface="Arial"/>
              <a:buNone/>
              <a:defRPr sz="5200">
                <a:solidFill>
                  <a:schemeClr val="dk1"/>
                </a:solidFill>
              </a:defRPr>
            </a:lvl2pPr>
            <a:lvl3pPr lvl="2" rtl="0" algn="ctr">
              <a:spcBef>
                <a:spcPts val="0"/>
              </a:spcBef>
              <a:spcAft>
                <a:spcPts val="0"/>
              </a:spcAft>
              <a:buClr>
                <a:schemeClr val="dk1"/>
              </a:buClr>
              <a:buSzPts val="5200"/>
              <a:buFont typeface="Arial"/>
              <a:buNone/>
              <a:defRPr sz="5200">
                <a:solidFill>
                  <a:schemeClr val="dk1"/>
                </a:solidFill>
              </a:defRPr>
            </a:lvl3pPr>
            <a:lvl4pPr lvl="3" rtl="0" algn="ctr">
              <a:spcBef>
                <a:spcPts val="0"/>
              </a:spcBef>
              <a:spcAft>
                <a:spcPts val="0"/>
              </a:spcAft>
              <a:buClr>
                <a:schemeClr val="dk1"/>
              </a:buClr>
              <a:buSzPts val="5200"/>
              <a:buFont typeface="Arial"/>
              <a:buNone/>
              <a:defRPr sz="5200">
                <a:solidFill>
                  <a:schemeClr val="dk1"/>
                </a:solidFill>
              </a:defRPr>
            </a:lvl4pPr>
            <a:lvl5pPr lvl="4" rtl="0" algn="ctr">
              <a:spcBef>
                <a:spcPts val="0"/>
              </a:spcBef>
              <a:spcAft>
                <a:spcPts val="0"/>
              </a:spcAft>
              <a:buClr>
                <a:schemeClr val="dk1"/>
              </a:buClr>
              <a:buSzPts val="5200"/>
              <a:buFont typeface="Arial"/>
              <a:buNone/>
              <a:defRPr sz="5200">
                <a:solidFill>
                  <a:schemeClr val="dk1"/>
                </a:solidFill>
              </a:defRPr>
            </a:lvl5pPr>
            <a:lvl6pPr lvl="5" rtl="0" algn="ctr">
              <a:spcBef>
                <a:spcPts val="0"/>
              </a:spcBef>
              <a:spcAft>
                <a:spcPts val="0"/>
              </a:spcAft>
              <a:buClr>
                <a:schemeClr val="dk1"/>
              </a:buClr>
              <a:buSzPts val="5200"/>
              <a:buFont typeface="Arial"/>
              <a:buNone/>
              <a:defRPr sz="5200">
                <a:solidFill>
                  <a:schemeClr val="dk1"/>
                </a:solidFill>
              </a:defRPr>
            </a:lvl6pPr>
            <a:lvl7pPr lvl="6" rtl="0" algn="ctr">
              <a:spcBef>
                <a:spcPts val="0"/>
              </a:spcBef>
              <a:spcAft>
                <a:spcPts val="0"/>
              </a:spcAft>
              <a:buClr>
                <a:schemeClr val="dk1"/>
              </a:buClr>
              <a:buSzPts val="5200"/>
              <a:buFont typeface="Arial"/>
              <a:buNone/>
              <a:defRPr sz="5200">
                <a:solidFill>
                  <a:schemeClr val="dk1"/>
                </a:solidFill>
              </a:defRPr>
            </a:lvl7pPr>
            <a:lvl8pPr lvl="7" rtl="0" algn="ctr">
              <a:spcBef>
                <a:spcPts val="0"/>
              </a:spcBef>
              <a:spcAft>
                <a:spcPts val="0"/>
              </a:spcAft>
              <a:buClr>
                <a:schemeClr val="dk1"/>
              </a:buClr>
              <a:buSzPts val="5200"/>
              <a:buFont typeface="Arial"/>
              <a:buNone/>
              <a:defRPr sz="5200">
                <a:solidFill>
                  <a:schemeClr val="dk1"/>
                </a:solidFill>
              </a:defRPr>
            </a:lvl8pPr>
            <a:lvl9pPr lvl="8" rtl="0" algn="ctr">
              <a:spcBef>
                <a:spcPts val="0"/>
              </a:spcBef>
              <a:spcAft>
                <a:spcPts val="0"/>
              </a:spcAft>
              <a:buClr>
                <a:schemeClr val="dk1"/>
              </a:buClr>
              <a:buSzPts val="5200"/>
              <a:buFont typeface="Arial"/>
              <a:buNone/>
              <a:defRPr sz="5200">
                <a:solidFill>
                  <a:schemeClr val="dk1"/>
                </a:solidFill>
              </a:defRPr>
            </a:lvl9pPr>
          </a:lstStyle>
          <a:p/>
        </p:txBody>
      </p:sp>
      <p:sp>
        <p:nvSpPr>
          <p:cNvPr id="58" name="Google Shape;58;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9" name="Google Shape;5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3600"/>
              <a:buFont typeface="Arial"/>
              <a:buNone/>
              <a:defRPr sz="3600">
                <a:solidFill>
                  <a:schemeClr val="dk1"/>
                </a:solidFill>
              </a:defRPr>
            </a:lvl2pPr>
            <a:lvl3pPr lvl="2" rtl="0" algn="ctr">
              <a:spcBef>
                <a:spcPts val="0"/>
              </a:spcBef>
              <a:spcAft>
                <a:spcPts val="0"/>
              </a:spcAft>
              <a:buClr>
                <a:schemeClr val="dk1"/>
              </a:buClr>
              <a:buSzPts val="3600"/>
              <a:buFont typeface="Arial"/>
              <a:buNone/>
              <a:defRPr sz="3600">
                <a:solidFill>
                  <a:schemeClr val="dk1"/>
                </a:solidFill>
              </a:defRPr>
            </a:lvl3pPr>
            <a:lvl4pPr lvl="3" rtl="0" algn="ctr">
              <a:spcBef>
                <a:spcPts val="0"/>
              </a:spcBef>
              <a:spcAft>
                <a:spcPts val="0"/>
              </a:spcAft>
              <a:buClr>
                <a:schemeClr val="dk1"/>
              </a:buClr>
              <a:buSzPts val="3600"/>
              <a:buFont typeface="Arial"/>
              <a:buNone/>
              <a:defRPr sz="3600">
                <a:solidFill>
                  <a:schemeClr val="dk1"/>
                </a:solidFill>
              </a:defRPr>
            </a:lvl4pPr>
            <a:lvl5pPr lvl="4" rtl="0" algn="ctr">
              <a:spcBef>
                <a:spcPts val="0"/>
              </a:spcBef>
              <a:spcAft>
                <a:spcPts val="0"/>
              </a:spcAft>
              <a:buClr>
                <a:schemeClr val="dk1"/>
              </a:buClr>
              <a:buSzPts val="3600"/>
              <a:buFont typeface="Arial"/>
              <a:buNone/>
              <a:defRPr sz="3600">
                <a:solidFill>
                  <a:schemeClr val="dk1"/>
                </a:solidFill>
              </a:defRPr>
            </a:lvl5pPr>
            <a:lvl6pPr lvl="5" rtl="0" algn="ctr">
              <a:spcBef>
                <a:spcPts val="0"/>
              </a:spcBef>
              <a:spcAft>
                <a:spcPts val="0"/>
              </a:spcAft>
              <a:buClr>
                <a:schemeClr val="dk1"/>
              </a:buClr>
              <a:buSzPts val="3600"/>
              <a:buFont typeface="Arial"/>
              <a:buNone/>
              <a:defRPr sz="3600">
                <a:solidFill>
                  <a:schemeClr val="dk1"/>
                </a:solidFill>
              </a:defRPr>
            </a:lvl6pPr>
            <a:lvl7pPr lvl="6" rtl="0" algn="ctr">
              <a:spcBef>
                <a:spcPts val="0"/>
              </a:spcBef>
              <a:spcAft>
                <a:spcPts val="0"/>
              </a:spcAft>
              <a:buClr>
                <a:schemeClr val="dk1"/>
              </a:buClr>
              <a:buSzPts val="3600"/>
              <a:buFont typeface="Arial"/>
              <a:buNone/>
              <a:defRPr sz="3600">
                <a:solidFill>
                  <a:schemeClr val="dk1"/>
                </a:solidFill>
              </a:defRPr>
            </a:lvl7pPr>
            <a:lvl8pPr lvl="7" rtl="0" algn="ctr">
              <a:spcBef>
                <a:spcPts val="0"/>
              </a:spcBef>
              <a:spcAft>
                <a:spcPts val="0"/>
              </a:spcAft>
              <a:buClr>
                <a:schemeClr val="dk1"/>
              </a:buClr>
              <a:buSzPts val="3600"/>
              <a:buFont typeface="Arial"/>
              <a:buNone/>
              <a:defRPr sz="3600">
                <a:solidFill>
                  <a:schemeClr val="dk1"/>
                </a:solidFill>
              </a:defRPr>
            </a:lvl8pPr>
            <a:lvl9pPr lvl="8" rtl="0" algn="ctr">
              <a:spcBef>
                <a:spcPts val="0"/>
              </a:spcBef>
              <a:spcAft>
                <a:spcPts val="0"/>
              </a:spcAft>
              <a:buClr>
                <a:schemeClr val="dk1"/>
              </a:buClr>
              <a:buSzPts val="3600"/>
              <a:buFont typeface="Arial"/>
              <a:buNone/>
              <a:defRPr sz="3600">
                <a:solidFill>
                  <a:schemeClr val="dk1"/>
                </a:solidFill>
              </a:defRPr>
            </a:lvl9pPr>
          </a:lstStyle>
          <a:p/>
        </p:txBody>
      </p:sp>
      <p:sp>
        <p:nvSpPr>
          <p:cNvPr id="62" name="Google Shape;6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p:txBody>
      </p:sp>
      <p:sp>
        <p:nvSpPr>
          <p:cNvPr id="65" name="Google Shape;6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6" name="Google Shape;6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7" name="Shape 67"/>
        <p:cNvGrpSpPr/>
        <p:nvPr/>
      </p:nvGrpSpPr>
      <p:grpSpPr>
        <a:xfrm>
          <a:off x="0" y="0"/>
          <a:ext cx="0" cy="0"/>
          <a:chOff x="0" y="0"/>
          <a:chExt cx="0" cy="0"/>
        </a:xfrm>
      </p:grpSpPr>
      <p:sp>
        <p:nvSpPr>
          <p:cNvPr id="68" name="Google Shape;6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p:txBody>
      </p:sp>
      <p:sp>
        <p:nvSpPr>
          <p:cNvPr id="69" name="Google Shape;69;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0" name="Google Shape;70;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p:txBody>
      </p:sp>
      <p:sp>
        <p:nvSpPr>
          <p:cNvPr id="74" name="Google Shape;7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75" name="Shape 75"/>
        <p:cNvGrpSpPr/>
        <p:nvPr/>
      </p:nvGrpSpPr>
      <p:grpSpPr>
        <a:xfrm>
          <a:off x="0" y="0"/>
          <a:ext cx="0" cy="0"/>
          <a:chOff x="0" y="0"/>
          <a:chExt cx="0" cy="0"/>
        </a:xfrm>
      </p:grpSpPr>
      <p:sp>
        <p:nvSpPr>
          <p:cNvPr id="76" name="Google Shape;76;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2400"/>
              <a:buFont typeface="Arial"/>
              <a:buNone/>
              <a:defRPr sz="2400">
                <a:solidFill>
                  <a:schemeClr val="dk1"/>
                </a:solidFill>
              </a:defRPr>
            </a:lvl2pPr>
            <a:lvl3pPr lvl="2" rtl="0">
              <a:spcBef>
                <a:spcPts val="0"/>
              </a:spcBef>
              <a:spcAft>
                <a:spcPts val="0"/>
              </a:spcAft>
              <a:buClr>
                <a:schemeClr val="dk1"/>
              </a:buClr>
              <a:buSzPts val="2400"/>
              <a:buFont typeface="Arial"/>
              <a:buNone/>
              <a:defRPr sz="2400">
                <a:solidFill>
                  <a:schemeClr val="dk1"/>
                </a:solidFill>
              </a:defRPr>
            </a:lvl3pPr>
            <a:lvl4pPr lvl="3" rtl="0">
              <a:spcBef>
                <a:spcPts val="0"/>
              </a:spcBef>
              <a:spcAft>
                <a:spcPts val="0"/>
              </a:spcAft>
              <a:buClr>
                <a:schemeClr val="dk1"/>
              </a:buClr>
              <a:buSzPts val="2400"/>
              <a:buFont typeface="Arial"/>
              <a:buNone/>
              <a:defRPr sz="2400">
                <a:solidFill>
                  <a:schemeClr val="dk1"/>
                </a:solidFill>
              </a:defRPr>
            </a:lvl4pPr>
            <a:lvl5pPr lvl="4" rtl="0">
              <a:spcBef>
                <a:spcPts val="0"/>
              </a:spcBef>
              <a:spcAft>
                <a:spcPts val="0"/>
              </a:spcAft>
              <a:buClr>
                <a:schemeClr val="dk1"/>
              </a:buClr>
              <a:buSzPts val="2400"/>
              <a:buFont typeface="Arial"/>
              <a:buNone/>
              <a:defRPr sz="2400">
                <a:solidFill>
                  <a:schemeClr val="dk1"/>
                </a:solidFill>
              </a:defRPr>
            </a:lvl5pPr>
            <a:lvl6pPr lvl="5" rtl="0">
              <a:spcBef>
                <a:spcPts val="0"/>
              </a:spcBef>
              <a:spcAft>
                <a:spcPts val="0"/>
              </a:spcAft>
              <a:buClr>
                <a:schemeClr val="dk1"/>
              </a:buClr>
              <a:buSzPts val="2400"/>
              <a:buFont typeface="Arial"/>
              <a:buNone/>
              <a:defRPr sz="2400">
                <a:solidFill>
                  <a:schemeClr val="dk1"/>
                </a:solidFill>
              </a:defRPr>
            </a:lvl6pPr>
            <a:lvl7pPr lvl="6" rtl="0">
              <a:spcBef>
                <a:spcPts val="0"/>
              </a:spcBef>
              <a:spcAft>
                <a:spcPts val="0"/>
              </a:spcAft>
              <a:buClr>
                <a:schemeClr val="dk1"/>
              </a:buClr>
              <a:buSzPts val="2400"/>
              <a:buFont typeface="Arial"/>
              <a:buNone/>
              <a:defRPr sz="2400">
                <a:solidFill>
                  <a:schemeClr val="dk1"/>
                </a:solidFill>
              </a:defRPr>
            </a:lvl7pPr>
            <a:lvl8pPr lvl="7" rtl="0">
              <a:spcBef>
                <a:spcPts val="0"/>
              </a:spcBef>
              <a:spcAft>
                <a:spcPts val="0"/>
              </a:spcAft>
              <a:buClr>
                <a:schemeClr val="dk1"/>
              </a:buClr>
              <a:buSzPts val="2400"/>
              <a:buFont typeface="Arial"/>
              <a:buNone/>
              <a:defRPr sz="2400">
                <a:solidFill>
                  <a:schemeClr val="dk1"/>
                </a:solidFill>
              </a:defRPr>
            </a:lvl8pPr>
            <a:lvl9pPr lvl="8" rtl="0">
              <a:spcBef>
                <a:spcPts val="0"/>
              </a:spcBef>
              <a:spcAft>
                <a:spcPts val="0"/>
              </a:spcAft>
              <a:buClr>
                <a:schemeClr val="dk1"/>
              </a:buClr>
              <a:buSzPts val="2400"/>
              <a:buFont typeface="Arial"/>
              <a:buNone/>
              <a:defRPr sz="2400">
                <a:solidFill>
                  <a:schemeClr val="dk1"/>
                </a:solidFill>
              </a:defRPr>
            </a:lvl9pPr>
          </a:lstStyle>
          <a:p/>
        </p:txBody>
      </p:sp>
      <p:sp>
        <p:nvSpPr>
          <p:cNvPr id="77" name="Google Shape;77;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79" name="Shape 79"/>
        <p:cNvGrpSpPr/>
        <p:nvPr/>
      </p:nvGrpSpPr>
      <p:grpSpPr>
        <a:xfrm>
          <a:off x="0" y="0"/>
          <a:ext cx="0" cy="0"/>
          <a:chOff x="0" y="0"/>
          <a:chExt cx="0" cy="0"/>
        </a:xfrm>
      </p:grpSpPr>
      <p:sp>
        <p:nvSpPr>
          <p:cNvPr id="80" name="Google Shape;80;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4800"/>
              <a:buFont typeface="Arial"/>
              <a:buNone/>
              <a:defRPr sz="4800">
                <a:solidFill>
                  <a:schemeClr val="dk1"/>
                </a:solidFill>
              </a:defRPr>
            </a:lvl2pPr>
            <a:lvl3pPr lvl="2" rtl="0">
              <a:spcBef>
                <a:spcPts val="0"/>
              </a:spcBef>
              <a:spcAft>
                <a:spcPts val="0"/>
              </a:spcAft>
              <a:buClr>
                <a:schemeClr val="dk1"/>
              </a:buClr>
              <a:buSzPts val="4800"/>
              <a:buFont typeface="Arial"/>
              <a:buNone/>
              <a:defRPr sz="4800">
                <a:solidFill>
                  <a:schemeClr val="dk1"/>
                </a:solidFill>
              </a:defRPr>
            </a:lvl3pPr>
            <a:lvl4pPr lvl="3" rtl="0">
              <a:spcBef>
                <a:spcPts val="0"/>
              </a:spcBef>
              <a:spcAft>
                <a:spcPts val="0"/>
              </a:spcAft>
              <a:buClr>
                <a:schemeClr val="dk1"/>
              </a:buClr>
              <a:buSzPts val="4800"/>
              <a:buFont typeface="Arial"/>
              <a:buNone/>
              <a:defRPr sz="4800">
                <a:solidFill>
                  <a:schemeClr val="dk1"/>
                </a:solidFill>
              </a:defRPr>
            </a:lvl4pPr>
            <a:lvl5pPr lvl="4" rtl="0">
              <a:spcBef>
                <a:spcPts val="0"/>
              </a:spcBef>
              <a:spcAft>
                <a:spcPts val="0"/>
              </a:spcAft>
              <a:buClr>
                <a:schemeClr val="dk1"/>
              </a:buClr>
              <a:buSzPts val="4800"/>
              <a:buFont typeface="Arial"/>
              <a:buNone/>
              <a:defRPr sz="4800">
                <a:solidFill>
                  <a:schemeClr val="dk1"/>
                </a:solidFill>
              </a:defRPr>
            </a:lvl5pPr>
            <a:lvl6pPr lvl="5" rtl="0">
              <a:spcBef>
                <a:spcPts val="0"/>
              </a:spcBef>
              <a:spcAft>
                <a:spcPts val="0"/>
              </a:spcAft>
              <a:buClr>
                <a:schemeClr val="dk1"/>
              </a:buClr>
              <a:buSzPts val="4800"/>
              <a:buFont typeface="Arial"/>
              <a:buNone/>
              <a:defRPr sz="4800">
                <a:solidFill>
                  <a:schemeClr val="dk1"/>
                </a:solidFill>
              </a:defRPr>
            </a:lvl6pPr>
            <a:lvl7pPr lvl="6" rtl="0">
              <a:spcBef>
                <a:spcPts val="0"/>
              </a:spcBef>
              <a:spcAft>
                <a:spcPts val="0"/>
              </a:spcAft>
              <a:buClr>
                <a:schemeClr val="dk1"/>
              </a:buClr>
              <a:buSzPts val="4800"/>
              <a:buFont typeface="Arial"/>
              <a:buNone/>
              <a:defRPr sz="4800">
                <a:solidFill>
                  <a:schemeClr val="dk1"/>
                </a:solidFill>
              </a:defRPr>
            </a:lvl7pPr>
            <a:lvl8pPr lvl="7" rtl="0">
              <a:spcBef>
                <a:spcPts val="0"/>
              </a:spcBef>
              <a:spcAft>
                <a:spcPts val="0"/>
              </a:spcAft>
              <a:buClr>
                <a:schemeClr val="dk1"/>
              </a:buClr>
              <a:buSzPts val="4800"/>
              <a:buFont typeface="Arial"/>
              <a:buNone/>
              <a:defRPr sz="4800">
                <a:solidFill>
                  <a:schemeClr val="dk1"/>
                </a:solidFill>
              </a:defRPr>
            </a:lvl8pPr>
            <a:lvl9pPr lvl="8" rtl="0">
              <a:spcBef>
                <a:spcPts val="0"/>
              </a:spcBef>
              <a:spcAft>
                <a:spcPts val="0"/>
              </a:spcAft>
              <a:buClr>
                <a:schemeClr val="dk1"/>
              </a:buClr>
              <a:buSzPts val="4800"/>
              <a:buFont typeface="Arial"/>
              <a:buNone/>
              <a:defRPr sz="4800">
                <a:solidFill>
                  <a:schemeClr val="dk1"/>
                </a:solidFill>
              </a:defRPr>
            </a:lvl9pPr>
          </a:lstStyle>
          <a:p/>
        </p:txBody>
      </p:sp>
      <p:sp>
        <p:nvSpPr>
          <p:cNvPr id="81" name="Google Shape;8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82"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200"/>
              <a:buFont typeface="Arial"/>
              <a:buNone/>
              <a:defRPr sz="4200">
                <a:solidFill>
                  <a:schemeClr val="dk1"/>
                </a:solidFill>
              </a:defRPr>
            </a:lvl2pPr>
            <a:lvl3pPr lvl="2" rtl="0" algn="ctr">
              <a:spcBef>
                <a:spcPts val="0"/>
              </a:spcBef>
              <a:spcAft>
                <a:spcPts val="0"/>
              </a:spcAft>
              <a:buClr>
                <a:schemeClr val="dk1"/>
              </a:buClr>
              <a:buSzPts val="4200"/>
              <a:buFont typeface="Arial"/>
              <a:buNone/>
              <a:defRPr sz="4200">
                <a:solidFill>
                  <a:schemeClr val="dk1"/>
                </a:solidFill>
              </a:defRPr>
            </a:lvl3pPr>
            <a:lvl4pPr lvl="3" rtl="0" algn="ctr">
              <a:spcBef>
                <a:spcPts val="0"/>
              </a:spcBef>
              <a:spcAft>
                <a:spcPts val="0"/>
              </a:spcAft>
              <a:buClr>
                <a:schemeClr val="dk1"/>
              </a:buClr>
              <a:buSzPts val="4200"/>
              <a:buFont typeface="Arial"/>
              <a:buNone/>
              <a:defRPr sz="4200">
                <a:solidFill>
                  <a:schemeClr val="dk1"/>
                </a:solidFill>
              </a:defRPr>
            </a:lvl4pPr>
            <a:lvl5pPr lvl="4" rtl="0" algn="ctr">
              <a:spcBef>
                <a:spcPts val="0"/>
              </a:spcBef>
              <a:spcAft>
                <a:spcPts val="0"/>
              </a:spcAft>
              <a:buClr>
                <a:schemeClr val="dk1"/>
              </a:buClr>
              <a:buSzPts val="4200"/>
              <a:buFont typeface="Arial"/>
              <a:buNone/>
              <a:defRPr sz="4200">
                <a:solidFill>
                  <a:schemeClr val="dk1"/>
                </a:solidFill>
              </a:defRPr>
            </a:lvl5pPr>
            <a:lvl6pPr lvl="5" rtl="0" algn="ctr">
              <a:spcBef>
                <a:spcPts val="0"/>
              </a:spcBef>
              <a:spcAft>
                <a:spcPts val="0"/>
              </a:spcAft>
              <a:buClr>
                <a:schemeClr val="dk1"/>
              </a:buClr>
              <a:buSzPts val="4200"/>
              <a:buFont typeface="Arial"/>
              <a:buNone/>
              <a:defRPr sz="4200">
                <a:solidFill>
                  <a:schemeClr val="dk1"/>
                </a:solidFill>
              </a:defRPr>
            </a:lvl6pPr>
            <a:lvl7pPr lvl="6" rtl="0" algn="ctr">
              <a:spcBef>
                <a:spcPts val="0"/>
              </a:spcBef>
              <a:spcAft>
                <a:spcPts val="0"/>
              </a:spcAft>
              <a:buClr>
                <a:schemeClr val="dk1"/>
              </a:buClr>
              <a:buSzPts val="4200"/>
              <a:buFont typeface="Arial"/>
              <a:buNone/>
              <a:defRPr sz="4200">
                <a:solidFill>
                  <a:schemeClr val="dk1"/>
                </a:solidFill>
              </a:defRPr>
            </a:lvl7pPr>
            <a:lvl8pPr lvl="7" rtl="0" algn="ctr">
              <a:spcBef>
                <a:spcPts val="0"/>
              </a:spcBef>
              <a:spcAft>
                <a:spcPts val="0"/>
              </a:spcAft>
              <a:buClr>
                <a:schemeClr val="dk1"/>
              </a:buClr>
              <a:buSzPts val="4200"/>
              <a:buFont typeface="Arial"/>
              <a:buNone/>
              <a:defRPr sz="4200">
                <a:solidFill>
                  <a:schemeClr val="dk1"/>
                </a:solidFill>
              </a:defRPr>
            </a:lvl8pPr>
            <a:lvl9pPr lvl="8" rtl="0" algn="ctr">
              <a:spcBef>
                <a:spcPts val="0"/>
              </a:spcBef>
              <a:spcAft>
                <a:spcPts val="0"/>
              </a:spcAft>
              <a:buClr>
                <a:schemeClr val="dk1"/>
              </a:buClr>
              <a:buSzPts val="4200"/>
              <a:buFont typeface="Arial"/>
              <a:buNone/>
              <a:defRPr sz="4200">
                <a:solidFill>
                  <a:schemeClr val="dk1"/>
                </a:solidFill>
              </a:defRPr>
            </a:lvl9pPr>
          </a:lstStyle>
          <a:p/>
        </p:txBody>
      </p:sp>
      <p:sp>
        <p:nvSpPr>
          <p:cNvPr id="85" name="Google Shape;85;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6" name="Google Shape;86;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88" name="Shape 88"/>
        <p:cNvGrpSpPr/>
        <p:nvPr/>
      </p:nvGrpSpPr>
      <p:grpSpPr>
        <a:xfrm>
          <a:off x="0" y="0"/>
          <a:ext cx="0" cy="0"/>
          <a:chOff x="0" y="0"/>
          <a:chExt cx="0" cy="0"/>
        </a:xfrm>
      </p:grpSpPr>
      <p:sp>
        <p:nvSpPr>
          <p:cNvPr id="89" name="Google Shape;89;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91" name="Shape 91"/>
        <p:cNvGrpSpPr/>
        <p:nvPr/>
      </p:nvGrpSpPr>
      <p:grpSpPr>
        <a:xfrm>
          <a:off x="0" y="0"/>
          <a:ext cx="0" cy="0"/>
          <a:chOff x="0" y="0"/>
          <a:chExt cx="0" cy="0"/>
        </a:xfrm>
      </p:grpSpPr>
      <p:sp>
        <p:nvSpPr>
          <p:cNvPr id="92" name="Google Shape;92;p24"/>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12000"/>
              <a:buFont typeface="Arial"/>
              <a:buNone/>
              <a:defRPr sz="12000">
                <a:solidFill>
                  <a:schemeClr val="dk1"/>
                </a:solidFill>
              </a:defRPr>
            </a:lvl2pPr>
            <a:lvl3pPr lvl="2" rtl="0" algn="ctr">
              <a:spcBef>
                <a:spcPts val="0"/>
              </a:spcBef>
              <a:spcAft>
                <a:spcPts val="0"/>
              </a:spcAft>
              <a:buClr>
                <a:schemeClr val="dk1"/>
              </a:buClr>
              <a:buSzPts val="12000"/>
              <a:buFont typeface="Arial"/>
              <a:buNone/>
              <a:defRPr sz="12000">
                <a:solidFill>
                  <a:schemeClr val="dk1"/>
                </a:solidFill>
              </a:defRPr>
            </a:lvl3pPr>
            <a:lvl4pPr lvl="3" rtl="0" algn="ctr">
              <a:spcBef>
                <a:spcPts val="0"/>
              </a:spcBef>
              <a:spcAft>
                <a:spcPts val="0"/>
              </a:spcAft>
              <a:buClr>
                <a:schemeClr val="dk1"/>
              </a:buClr>
              <a:buSzPts val="12000"/>
              <a:buFont typeface="Arial"/>
              <a:buNone/>
              <a:defRPr sz="12000">
                <a:solidFill>
                  <a:schemeClr val="dk1"/>
                </a:solidFill>
              </a:defRPr>
            </a:lvl4pPr>
            <a:lvl5pPr lvl="4" rtl="0" algn="ctr">
              <a:spcBef>
                <a:spcPts val="0"/>
              </a:spcBef>
              <a:spcAft>
                <a:spcPts val="0"/>
              </a:spcAft>
              <a:buClr>
                <a:schemeClr val="dk1"/>
              </a:buClr>
              <a:buSzPts val="12000"/>
              <a:buFont typeface="Arial"/>
              <a:buNone/>
              <a:defRPr sz="12000">
                <a:solidFill>
                  <a:schemeClr val="dk1"/>
                </a:solidFill>
              </a:defRPr>
            </a:lvl5pPr>
            <a:lvl6pPr lvl="5" rtl="0" algn="ctr">
              <a:spcBef>
                <a:spcPts val="0"/>
              </a:spcBef>
              <a:spcAft>
                <a:spcPts val="0"/>
              </a:spcAft>
              <a:buClr>
                <a:schemeClr val="dk1"/>
              </a:buClr>
              <a:buSzPts val="12000"/>
              <a:buFont typeface="Arial"/>
              <a:buNone/>
              <a:defRPr sz="12000">
                <a:solidFill>
                  <a:schemeClr val="dk1"/>
                </a:solidFill>
              </a:defRPr>
            </a:lvl6pPr>
            <a:lvl7pPr lvl="6" rtl="0" algn="ctr">
              <a:spcBef>
                <a:spcPts val="0"/>
              </a:spcBef>
              <a:spcAft>
                <a:spcPts val="0"/>
              </a:spcAft>
              <a:buClr>
                <a:schemeClr val="dk1"/>
              </a:buClr>
              <a:buSzPts val="12000"/>
              <a:buFont typeface="Arial"/>
              <a:buNone/>
              <a:defRPr sz="12000">
                <a:solidFill>
                  <a:schemeClr val="dk1"/>
                </a:solidFill>
              </a:defRPr>
            </a:lvl7pPr>
            <a:lvl8pPr lvl="7" rtl="0" algn="ctr">
              <a:spcBef>
                <a:spcPts val="0"/>
              </a:spcBef>
              <a:spcAft>
                <a:spcPts val="0"/>
              </a:spcAft>
              <a:buClr>
                <a:schemeClr val="dk1"/>
              </a:buClr>
              <a:buSzPts val="12000"/>
              <a:buFont typeface="Arial"/>
              <a:buNone/>
              <a:defRPr sz="12000">
                <a:solidFill>
                  <a:schemeClr val="dk1"/>
                </a:solidFill>
              </a:defRPr>
            </a:lvl8pPr>
            <a:lvl9pPr lvl="8" rtl="0" algn="ctr">
              <a:spcBef>
                <a:spcPts val="0"/>
              </a:spcBef>
              <a:spcAft>
                <a:spcPts val="0"/>
              </a:spcAft>
              <a:buClr>
                <a:schemeClr val="dk1"/>
              </a:buClr>
              <a:buSzPts val="12000"/>
              <a:buFont typeface="Arial"/>
              <a:buNone/>
              <a:defRPr sz="12000">
                <a:solidFill>
                  <a:schemeClr val="dk1"/>
                </a:solidFill>
              </a:defRPr>
            </a:lvl9pPr>
          </a:lstStyle>
          <a:p/>
        </p:txBody>
      </p:sp>
      <p:sp>
        <p:nvSpPr>
          <p:cNvPr id="93" name="Google Shape;93;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9" name="Shape 99"/>
        <p:cNvGrpSpPr/>
        <p:nvPr/>
      </p:nvGrpSpPr>
      <p:grpSpPr>
        <a:xfrm>
          <a:off x="0" y="0"/>
          <a:ext cx="0" cy="0"/>
          <a:chOff x="0" y="0"/>
          <a:chExt cx="0" cy="0"/>
        </a:xfrm>
      </p:grpSpPr>
      <p:sp>
        <p:nvSpPr>
          <p:cNvPr id="100" name="Google Shape;100;p2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1" name="Shape 101"/>
        <p:cNvGrpSpPr/>
        <p:nvPr/>
      </p:nvGrpSpPr>
      <p:grpSpPr>
        <a:xfrm>
          <a:off x="0" y="0"/>
          <a:ext cx="0" cy="0"/>
          <a:chOff x="0" y="0"/>
          <a:chExt cx="0" cy="0"/>
        </a:xfrm>
      </p:grpSpPr>
      <p:sp>
        <p:nvSpPr>
          <p:cNvPr id="102" name="Google Shape;102;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52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103" name="Google Shape;103;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9pPr>
          </a:lstStyle>
          <a:p/>
        </p:txBody>
      </p:sp>
      <p:sp>
        <p:nvSpPr>
          <p:cNvPr id="104" name="Google Shape;104;p2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5" name="Shape 105"/>
        <p:cNvGrpSpPr/>
        <p:nvPr/>
      </p:nvGrpSpPr>
      <p:grpSpPr>
        <a:xfrm>
          <a:off x="0" y="0"/>
          <a:ext cx="0" cy="0"/>
          <a:chOff x="0" y="0"/>
          <a:chExt cx="0" cy="0"/>
        </a:xfrm>
      </p:grpSpPr>
      <p:sp>
        <p:nvSpPr>
          <p:cNvPr id="106" name="Google Shape;106;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107" name="Google Shape;107;p2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8" name="Shape 108"/>
        <p:cNvGrpSpPr/>
        <p:nvPr/>
      </p:nvGrpSpPr>
      <p:grpSpPr>
        <a:xfrm>
          <a:off x="0" y="0"/>
          <a:ext cx="0" cy="0"/>
          <a:chOff x="0" y="0"/>
          <a:chExt cx="0" cy="0"/>
        </a:xfrm>
      </p:grpSpPr>
      <p:sp>
        <p:nvSpPr>
          <p:cNvPr id="109" name="Google Shape;10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110" name="Google Shape;11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11" name="Google Shape;111;p2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2" name="Shape 112"/>
        <p:cNvGrpSpPr/>
        <p:nvPr/>
      </p:nvGrpSpPr>
      <p:grpSpPr>
        <a:xfrm>
          <a:off x="0" y="0"/>
          <a:ext cx="0" cy="0"/>
          <a:chOff x="0" y="0"/>
          <a:chExt cx="0" cy="0"/>
        </a:xfrm>
      </p:grpSpPr>
      <p:sp>
        <p:nvSpPr>
          <p:cNvPr id="113" name="Google Shape;11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114" name="Google Shape;114;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115" name="Google Shape;115;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116" name="Google Shape;116;p3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7" name="Shape 117"/>
        <p:cNvGrpSpPr/>
        <p:nvPr/>
      </p:nvGrpSpPr>
      <p:grpSpPr>
        <a:xfrm>
          <a:off x="0" y="0"/>
          <a:ext cx="0" cy="0"/>
          <a:chOff x="0" y="0"/>
          <a:chExt cx="0" cy="0"/>
        </a:xfrm>
      </p:grpSpPr>
      <p:sp>
        <p:nvSpPr>
          <p:cNvPr id="118" name="Google Shape;11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119" name="Google Shape;119;p3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120" name="Shape 120"/>
        <p:cNvGrpSpPr/>
        <p:nvPr/>
      </p:nvGrpSpPr>
      <p:grpSpPr>
        <a:xfrm>
          <a:off x="0" y="0"/>
          <a:ext cx="0" cy="0"/>
          <a:chOff x="0" y="0"/>
          <a:chExt cx="0" cy="0"/>
        </a:xfrm>
      </p:grpSpPr>
      <p:sp>
        <p:nvSpPr>
          <p:cNvPr id="121" name="Google Shape;121;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122" name="Google Shape;122;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123" name="Google Shape;123;p3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124" name="Shape 124"/>
        <p:cNvGrpSpPr/>
        <p:nvPr/>
      </p:nvGrpSpPr>
      <p:grpSpPr>
        <a:xfrm>
          <a:off x="0" y="0"/>
          <a:ext cx="0" cy="0"/>
          <a:chOff x="0" y="0"/>
          <a:chExt cx="0" cy="0"/>
        </a:xfrm>
      </p:grpSpPr>
      <p:sp>
        <p:nvSpPr>
          <p:cNvPr id="125" name="Google Shape;125;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4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126" name="Google Shape;126;p3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127" name="Shape 127"/>
        <p:cNvGrpSpPr/>
        <p:nvPr/>
      </p:nvGrpSpPr>
      <p:grpSpPr>
        <a:xfrm>
          <a:off x="0" y="0"/>
          <a:ext cx="0" cy="0"/>
          <a:chOff x="0" y="0"/>
          <a:chExt cx="0" cy="0"/>
        </a:xfrm>
      </p:grpSpPr>
      <p:sp>
        <p:nvSpPr>
          <p:cNvPr id="128" name="Google Shape;128;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42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130" name="Google Shape;130;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9pPr>
          </a:lstStyle>
          <a:p/>
        </p:txBody>
      </p:sp>
      <p:sp>
        <p:nvSpPr>
          <p:cNvPr id="131" name="Google Shape;131;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32" name="Google Shape;132;p3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133" name="Shape 133"/>
        <p:cNvGrpSpPr/>
        <p:nvPr/>
      </p:nvGrpSpPr>
      <p:grpSpPr>
        <a:xfrm>
          <a:off x="0" y="0"/>
          <a:ext cx="0" cy="0"/>
          <a:chOff x="0" y="0"/>
          <a:chExt cx="0" cy="0"/>
        </a:xfrm>
      </p:grpSpPr>
      <p:sp>
        <p:nvSpPr>
          <p:cNvPr id="134" name="Google Shape;134;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35" name="Google Shape;135;p3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136" name="Shape 136"/>
        <p:cNvGrpSpPr/>
        <p:nvPr/>
      </p:nvGrpSpPr>
      <p:grpSpPr>
        <a:xfrm>
          <a:off x="0" y="0"/>
          <a:ext cx="0" cy="0"/>
          <a:chOff x="0" y="0"/>
          <a:chExt cx="0" cy="0"/>
        </a:xfrm>
      </p:grpSpPr>
      <p:sp>
        <p:nvSpPr>
          <p:cNvPr id="137" name="Google Shape;137;p36"/>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120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138" name="Google Shape;138;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ctr">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39" name="Google Shape;139;p3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4" name="Shape 144"/>
        <p:cNvGrpSpPr/>
        <p:nvPr/>
      </p:nvGrpSpPr>
      <p:grpSpPr>
        <a:xfrm>
          <a:off x="0" y="0"/>
          <a:ext cx="0" cy="0"/>
          <a:chOff x="0" y="0"/>
          <a:chExt cx="0" cy="0"/>
        </a:xfrm>
      </p:grpSpPr>
      <p:sp>
        <p:nvSpPr>
          <p:cNvPr id="145" name="Google Shape;14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6" name="Shape 146"/>
        <p:cNvGrpSpPr/>
        <p:nvPr/>
      </p:nvGrpSpPr>
      <p:grpSpPr>
        <a:xfrm>
          <a:off x="0" y="0"/>
          <a:ext cx="0" cy="0"/>
          <a:chOff x="0" y="0"/>
          <a:chExt cx="0" cy="0"/>
        </a:xfrm>
      </p:grpSpPr>
      <p:sp>
        <p:nvSpPr>
          <p:cNvPr id="147" name="Google Shape;147;p3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48" name="Google Shape;148;p3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9" name="Google Shape;14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0" name="Shape 150"/>
        <p:cNvGrpSpPr/>
        <p:nvPr/>
      </p:nvGrpSpPr>
      <p:grpSpPr>
        <a:xfrm>
          <a:off x="0" y="0"/>
          <a:ext cx="0" cy="0"/>
          <a:chOff x="0" y="0"/>
          <a:chExt cx="0" cy="0"/>
        </a:xfrm>
      </p:grpSpPr>
      <p:sp>
        <p:nvSpPr>
          <p:cNvPr id="151" name="Google Shape;151;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52" name="Google Shape;152;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3" name="Shape 153"/>
        <p:cNvGrpSpPr/>
        <p:nvPr/>
      </p:nvGrpSpPr>
      <p:grpSpPr>
        <a:xfrm>
          <a:off x="0" y="0"/>
          <a:ext cx="0" cy="0"/>
          <a:chOff x="0" y="0"/>
          <a:chExt cx="0" cy="0"/>
        </a:xfrm>
      </p:grpSpPr>
      <p:sp>
        <p:nvSpPr>
          <p:cNvPr id="154" name="Google Shape;154;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55" name="Google Shape;155;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56" name="Google Shape;156;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57" name="Shape 157"/>
        <p:cNvGrpSpPr/>
        <p:nvPr/>
      </p:nvGrpSpPr>
      <p:grpSpPr>
        <a:xfrm>
          <a:off x="0" y="0"/>
          <a:ext cx="0" cy="0"/>
          <a:chOff x="0" y="0"/>
          <a:chExt cx="0" cy="0"/>
        </a:xfrm>
      </p:grpSpPr>
      <p:sp>
        <p:nvSpPr>
          <p:cNvPr id="158" name="Google Shape;15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59" name="Google Shape;159;p4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60" name="Google Shape;160;p4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61" name="Google Shape;16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2" name="Shape 162"/>
        <p:cNvGrpSpPr/>
        <p:nvPr/>
      </p:nvGrpSpPr>
      <p:grpSpPr>
        <a:xfrm>
          <a:off x="0" y="0"/>
          <a:ext cx="0" cy="0"/>
          <a:chOff x="0" y="0"/>
          <a:chExt cx="0" cy="0"/>
        </a:xfrm>
      </p:grpSpPr>
      <p:sp>
        <p:nvSpPr>
          <p:cNvPr id="163" name="Google Shape;163;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64" name="Google Shape;16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65" name="Shape 165"/>
        <p:cNvGrpSpPr/>
        <p:nvPr/>
      </p:nvGrpSpPr>
      <p:grpSpPr>
        <a:xfrm>
          <a:off x="0" y="0"/>
          <a:ext cx="0" cy="0"/>
          <a:chOff x="0" y="0"/>
          <a:chExt cx="0" cy="0"/>
        </a:xfrm>
      </p:grpSpPr>
      <p:sp>
        <p:nvSpPr>
          <p:cNvPr id="166" name="Google Shape;166;p4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67" name="Google Shape;167;p4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68" name="Google Shape;16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69" name="Shape 169"/>
        <p:cNvGrpSpPr/>
        <p:nvPr/>
      </p:nvGrpSpPr>
      <p:grpSpPr>
        <a:xfrm>
          <a:off x="0" y="0"/>
          <a:ext cx="0" cy="0"/>
          <a:chOff x="0" y="0"/>
          <a:chExt cx="0" cy="0"/>
        </a:xfrm>
      </p:grpSpPr>
      <p:sp>
        <p:nvSpPr>
          <p:cNvPr id="170" name="Google Shape;170;p4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71" name="Google Shape;171;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2" name="Shape 172"/>
        <p:cNvGrpSpPr/>
        <p:nvPr/>
      </p:nvGrpSpPr>
      <p:grpSpPr>
        <a:xfrm>
          <a:off x="0" y="0"/>
          <a:ext cx="0" cy="0"/>
          <a:chOff x="0" y="0"/>
          <a:chExt cx="0" cy="0"/>
        </a:xfrm>
      </p:grpSpPr>
      <p:sp>
        <p:nvSpPr>
          <p:cNvPr id="173" name="Google Shape;173;p4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75" name="Google Shape;175;p4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6" name="Google Shape;176;p4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77" name="Google Shape;17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78" name="Shape 178"/>
        <p:cNvGrpSpPr/>
        <p:nvPr/>
      </p:nvGrpSpPr>
      <p:grpSpPr>
        <a:xfrm>
          <a:off x="0" y="0"/>
          <a:ext cx="0" cy="0"/>
          <a:chOff x="0" y="0"/>
          <a:chExt cx="0" cy="0"/>
        </a:xfrm>
      </p:grpSpPr>
      <p:sp>
        <p:nvSpPr>
          <p:cNvPr id="179" name="Google Shape;179;p4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80" name="Google Shape;180;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1" name="Shape 181"/>
        <p:cNvGrpSpPr/>
        <p:nvPr/>
      </p:nvGrpSpPr>
      <p:grpSpPr>
        <a:xfrm>
          <a:off x="0" y="0"/>
          <a:ext cx="0" cy="0"/>
          <a:chOff x="0" y="0"/>
          <a:chExt cx="0" cy="0"/>
        </a:xfrm>
      </p:grpSpPr>
      <p:sp>
        <p:nvSpPr>
          <p:cNvPr id="182" name="Google Shape;182;p4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83" name="Google Shape;183;p4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84" name="Google Shape;184;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9" name="Shape 189"/>
        <p:cNvGrpSpPr/>
        <p:nvPr/>
      </p:nvGrpSpPr>
      <p:grpSpPr>
        <a:xfrm>
          <a:off x="0" y="0"/>
          <a:ext cx="0" cy="0"/>
          <a:chOff x="0" y="0"/>
          <a:chExt cx="0" cy="0"/>
        </a:xfrm>
      </p:grpSpPr>
      <p:sp>
        <p:nvSpPr>
          <p:cNvPr id="190" name="Google Shape;190;p5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1" name="Shape 191"/>
        <p:cNvGrpSpPr/>
        <p:nvPr/>
      </p:nvGrpSpPr>
      <p:grpSpPr>
        <a:xfrm>
          <a:off x="0" y="0"/>
          <a:ext cx="0" cy="0"/>
          <a:chOff x="0" y="0"/>
          <a:chExt cx="0" cy="0"/>
        </a:xfrm>
      </p:grpSpPr>
      <p:sp>
        <p:nvSpPr>
          <p:cNvPr id="192" name="Google Shape;192;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52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193" name="Google Shape;193;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9pPr>
          </a:lstStyle>
          <a:p/>
        </p:txBody>
      </p:sp>
      <p:sp>
        <p:nvSpPr>
          <p:cNvPr id="194" name="Google Shape;194;p5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5" name="Shape 195"/>
        <p:cNvGrpSpPr/>
        <p:nvPr/>
      </p:nvGrpSpPr>
      <p:grpSpPr>
        <a:xfrm>
          <a:off x="0" y="0"/>
          <a:ext cx="0" cy="0"/>
          <a:chOff x="0" y="0"/>
          <a:chExt cx="0" cy="0"/>
        </a:xfrm>
      </p:grpSpPr>
      <p:sp>
        <p:nvSpPr>
          <p:cNvPr id="196" name="Google Shape;196;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197" name="Google Shape;197;p5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8" name="Shape 198"/>
        <p:cNvGrpSpPr/>
        <p:nvPr/>
      </p:nvGrpSpPr>
      <p:grpSpPr>
        <a:xfrm>
          <a:off x="0" y="0"/>
          <a:ext cx="0" cy="0"/>
          <a:chOff x="0" y="0"/>
          <a:chExt cx="0" cy="0"/>
        </a:xfrm>
      </p:grpSpPr>
      <p:sp>
        <p:nvSpPr>
          <p:cNvPr id="199" name="Google Shape;199;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200" name="Google Shape;200;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201" name="Google Shape;201;p5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2" name="Shape 202"/>
        <p:cNvGrpSpPr/>
        <p:nvPr/>
      </p:nvGrpSpPr>
      <p:grpSpPr>
        <a:xfrm>
          <a:off x="0" y="0"/>
          <a:ext cx="0" cy="0"/>
          <a:chOff x="0" y="0"/>
          <a:chExt cx="0" cy="0"/>
        </a:xfrm>
      </p:grpSpPr>
      <p:sp>
        <p:nvSpPr>
          <p:cNvPr id="203" name="Google Shape;203;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204" name="Google Shape;204;p5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205" name="Google Shape;205;p5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206" name="Google Shape;206;p5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7" name="Shape 207"/>
        <p:cNvGrpSpPr/>
        <p:nvPr/>
      </p:nvGrpSpPr>
      <p:grpSpPr>
        <a:xfrm>
          <a:off x="0" y="0"/>
          <a:ext cx="0" cy="0"/>
          <a:chOff x="0" y="0"/>
          <a:chExt cx="0" cy="0"/>
        </a:xfrm>
      </p:grpSpPr>
      <p:sp>
        <p:nvSpPr>
          <p:cNvPr id="208" name="Google Shape;208;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209" name="Google Shape;209;p5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210" name="Shape 210"/>
        <p:cNvGrpSpPr/>
        <p:nvPr/>
      </p:nvGrpSpPr>
      <p:grpSpPr>
        <a:xfrm>
          <a:off x="0" y="0"/>
          <a:ext cx="0" cy="0"/>
          <a:chOff x="0" y="0"/>
          <a:chExt cx="0" cy="0"/>
        </a:xfrm>
      </p:grpSpPr>
      <p:sp>
        <p:nvSpPr>
          <p:cNvPr id="211" name="Google Shape;211;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212" name="Google Shape;212;p5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213" name="Google Shape;213;p5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214" name="Shape 214"/>
        <p:cNvGrpSpPr/>
        <p:nvPr/>
      </p:nvGrpSpPr>
      <p:grpSpPr>
        <a:xfrm>
          <a:off x="0" y="0"/>
          <a:ext cx="0" cy="0"/>
          <a:chOff x="0" y="0"/>
          <a:chExt cx="0" cy="0"/>
        </a:xfrm>
      </p:grpSpPr>
      <p:sp>
        <p:nvSpPr>
          <p:cNvPr id="215" name="Google Shape;215;p5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4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216" name="Google Shape;216;p5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217" name="Shape 217"/>
        <p:cNvGrpSpPr/>
        <p:nvPr/>
      </p:nvGrpSpPr>
      <p:grpSpPr>
        <a:xfrm>
          <a:off x="0" y="0"/>
          <a:ext cx="0" cy="0"/>
          <a:chOff x="0" y="0"/>
          <a:chExt cx="0" cy="0"/>
        </a:xfrm>
      </p:grpSpPr>
      <p:sp>
        <p:nvSpPr>
          <p:cNvPr id="218" name="Google Shape;218;p5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42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220" name="Google Shape;220;p5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9pPr>
          </a:lstStyle>
          <a:p/>
        </p:txBody>
      </p:sp>
      <p:sp>
        <p:nvSpPr>
          <p:cNvPr id="221" name="Google Shape;221;p5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222" name="Google Shape;222;p5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223" name="Shape 223"/>
        <p:cNvGrpSpPr/>
        <p:nvPr/>
      </p:nvGrpSpPr>
      <p:grpSpPr>
        <a:xfrm>
          <a:off x="0" y="0"/>
          <a:ext cx="0" cy="0"/>
          <a:chOff x="0" y="0"/>
          <a:chExt cx="0" cy="0"/>
        </a:xfrm>
      </p:grpSpPr>
      <p:sp>
        <p:nvSpPr>
          <p:cNvPr id="224" name="Google Shape;224;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225" name="Google Shape;225;p5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226" name="Shape 226"/>
        <p:cNvGrpSpPr/>
        <p:nvPr/>
      </p:nvGrpSpPr>
      <p:grpSpPr>
        <a:xfrm>
          <a:off x="0" y="0"/>
          <a:ext cx="0" cy="0"/>
          <a:chOff x="0" y="0"/>
          <a:chExt cx="0" cy="0"/>
        </a:xfrm>
      </p:grpSpPr>
      <p:sp>
        <p:nvSpPr>
          <p:cNvPr id="227" name="Google Shape;227;p60"/>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120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228" name="Google Shape;228;p6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ctr">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229" name="Google Shape;229;p6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1.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3.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98" name="Google Shape;98;p2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40" name="Shape 140"/>
        <p:cNvGrpSpPr/>
        <p:nvPr/>
      </p:nvGrpSpPr>
      <p:grpSpPr>
        <a:xfrm>
          <a:off x="0" y="0"/>
          <a:ext cx="0" cy="0"/>
          <a:chOff x="0" y="0"/>
          <a:chExt cx="0" cy="0"/>
        </a:xfrm>
      </p:grpSpPr>
      <p:sp>
        <p:nvSpPr>
          <p:cNvPr id="141" name="Google Shape;141;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42" name="Google Shape;142;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43" name="Google Shape;14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5" name="Shape 185"/>
        <p:cNvGrpSpPr/>
        <p:nvPr/>
      </p:nvGrpSpPr>
      <p:grpSpPr>
        <a:xfrm>
          <a:off x="0" y="0"/>
          <a:ext cx="0" cy="0"/>
          <a:chOff x="0" y="0"/>
          <a:chExt cx="0" cy="0"/>
        </a:xfrm>
      </p:grpSpPr>
      <p:sp>
        <p:nvSpPr>
          <p:cNvPr id="186" name="Google Shape;186;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187" name="Google Shape;187;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88" name="Google Shape;188;p4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 Id="rId3" Type="http://schemas.openxmlformats.org/officeDocument/2006/relationships/hyperlink" Target="https://drive.google.com/open?id=1oJ3rgrK8oraRZxueLhZppnx4t5OeH0tNHxZqxLPPfuw" TargetMode="External"/><Relationship Id="rId4" Type="http://schemas.openxmlformats.org/officeDocument/2006/relationships/image" Target="../media/image24.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spreadsheets/d/10L2gOURej5lPCfP8XCxnqSwtPNGK9uiNxWMUS1fiIUg/edit?usp=sharing" TargetMode="External"/><Relationship Id="rId4" Type="http://schemas.openxmlformats.org/officeDocument/2006/relationships/hyperlink" Target="https://docs.google.com/spreadsheets/d/1LEKLy6bizMgcpAEHUa-fHT6Qs5aaGaLC57nQ0V2Hz5M/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t>EMC PMR - Q4FY19</a:t>
            </a:r>
            <a:endParaRPr b="1" sz="3600"/>
          </a:p>
          <a:p>
            <a:pPr indent="0" lvl="0" marL="0" rtl="0" algn="ctr">
              <a:spcBef>
                <a:spcPts val="0"/>
              </a:spcBef>
              <a:spcAft>
                <a:spcPts val="0"/>
              </a:spcAft>
              <a:buClr>
                <a:schemeClr val="dk1"/>
              </a:buClr>
              <a:buSzPts val="1100"/>
              <a:buFont typeface="Arial"/>
              <a:buNone/>
            </a:pPr>
            <a:r>
              <a:rPr b="1" lang="en" sz="3600"/>
              <a:t>T2O Projects</a:t>
            </a:r>
            <a:endParaRPr/>
          </a:p>
        </p:txBody>
      </p:sp>
      <p:sp>
        <p:nvSpPr>
          <p:cNvPr id="235" name="Google Shape;235;p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October 16,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70"/>
          <p:cNvSpPr txBox="1"/>
          <p:nvPr/>
        </p:nvSpPr>
        <p:spPr>
          <a:xfrm>
            <a:off x="57550" y="915550"/>
            <a:ext cx="4298400" cy="215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Leads: </a:t>
            </a:r>
            <a:r>
              <a:rPr b="0" i="0" lang="en" sz="1100" u="none" cap="none" strike="noStrike">
                <a:solidFill>
                  <a:srgbClr val="000000"/>
                </a:solidFill>
                <a:latin typeface="Times New Roman"/>
                <a:ea typeface="Times New Roman"/>
                <a:cs typeface="Times New Roman"/>
                <a:sym typeface="Times New Roman"/>
              </a:rPr>
              <a:t>Barbara Stunder (ARL)</a:t>
            </a:r>
            <a:r>
              <a:rPr lang="en" sz="1100">
                <a:latin typeface="Times New Roman"/>
                <a:ea typeface="Times New Roman"/>
                <a:cs typeface="Times New Roman"/>
                <a:sym typeface="Times New Roman"/>
              </a:rPr>
              <a:t>/</a:t>
            </a:r>
            <a:r>
              <a:rPr b="0" i="0" lang="en" sz="1100" u="none" cap="none" strike="noStrike">
                <a:solidFill>
                  <a:srgbClr val="000000"/>
                </a:solidFill>
                <a:latin typeface="Times New Roman"/>
                <a:ea typeface="Times New Roman"/>
                <a:cs typeface="Times New Roman"/>
                <a:sym typeface="Times New Roman"/>
              </a:rPr>
              <a:t>Ho-Chun Huang (EMC), Jeff McQueen </a:t>
            </a:r>
            <a:r>
              <a:rPr lang="en" sz="1100">
                <a:latin typeface="Times New Roman"/>
                <a:ea typeface="Times New Roman"/>
                <a:cs typeface="Times New Roman"/>
                <a:sym typeface="Times New Roman"/>
              </a:rPr>
              <a:t>(EMC), </a:t>
            </a:r>
            <a:r>
              <a:rPr b="0" i="0" lang="en" sz="1100" u="none" cap="none" strike="noStrike">
                <a:solidFill>
                  <a:srgbClr val="000000"/>
                </a:solidFill>
                <a:latin typeface="Times New Roman"/>
                <a:ea typeface="Times New Roman"/>
                <a:cs typeface="Times New Roman"/>
                <a:sym typeface="Times New Roman"/>
              </a:rPr>
              <a:t>Steve Earle (NCO)</a:t>
            </a:r>
            <a:endParaRPr/>
          </a:p>
          <a:p>
            <a:pPr indent="0" lvl="0" marL="0" marR="0" rtl="0" algn="l">
              <a:lnSpc>
                <a:spcPct val="100000"/>
              </a:lnSpc>
              <a:spcBef>
                <a:spcPts val="30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Scope: </a:t>
            </a:r>
            <a:r>
              <a:rPr lang="en" sz="1100">
                <a:latin typeface="Times New Roman"/>
                <a:ea typeface="Times New Roman"/>
                <a:cs typeface="Times New Roman"/>
                <a:sym typeface="Times New Roman"/>
              </a:rPr>
              <a:t>TCM technique for RSMC; </a:t>
            </a:r>
            <a:r>
              <a:rPr b="0" i="0" lang="en" sz="1100" u="none" cap="none" strike="noStrike">
                <a:solidFill>
                  <a:srgbClr val="000000"/>
                </a:solidFill>
                <a:latin typeface="Times New Roman"/>
                <a:ea typeface="Times New Roman"/>
                <a:cs typeface="Times New Roman"/>
                <a:sym typeface="Times New Roman"/>
              </a:rPr>
              <a:t>Update unified HYSPLIT code / libraries; RSMC web site </a:t>
            </a:r>
            <a:r>
              <a:rPr lang="en" sz="1100">
                <a:latin typeface="Times New Roman"/>
                <a:ea typeface="Times New Roman"/>
                <a:cs typeface="Times New Roman"/>
                <a:sym typeface="Times New Roman"/>
              </a:rPr>
              <a:t>made operational</a:t>
            </a:r>
            <a:r>
              <a:rPr b="0" i="0" lang="en" sz="1100" u="none" cap="none" strike="noStrike">
                <a:solidFill>
                  <a:srgbClr val="000000"/>
                </a:solidFill>
                <a:latin typeface="Times New Roman"/>
                <a:ea typeface="Times New Roman"/>
                <a:cs typeface="Times New Roman"/>
                <a:sym typeface="Times New Roman"/>
              </a:rPr>
              <a:t>; bugzillas</a:t>
            </a:r>
            <a:r>
              <a:rPr lang="en" sz="1100">
                <a:latin typeface="Times New Roman"/>
                <a:ea typeface="Times New Roman"/>
                <a:cs typeface="Times New Roman"/>
                <a:sym typeface="Times New Roman"/>
              </a:rPr>
              <a:t>; </a:t>
            </a:r>
            <a:r>
              <a:rPr lang="en" sz="1100">
                <a:solidFill>
                  <a:srgbClr val="FF0000"/>
                </a:solidFill>
                <a:latin typeface="Times New Roman"/>
                <a:ea typeface="Times New Roman"/>
                <a:cs typeface="Times New Roman"/>
                <a:sym typeface="Times New Roman"/>
              </a:rPr>
              <a:t>Update quarter- degree GFS per GFS.v16. </a:t>
            </a:r>
            <a:r>
              <a:rPr lang="en" sz="1100">
                <a:latin typeface="Times New Roman"/>
                <a:ea typeface="Times New Roman"/>
                <a:cs typeface="Times New Roman"/>
                <a:sym typeface="Times New Roman"/>
              </a:rPr>
              <a:t> </a:t>
            </a:r>
            <a:r>
              <a:rPr lang="en" sz="1100">
                <a:solidFill>
                  <a:srgbClr val="FF0000"/>
                </a:solidFill>
                <a:latin typeface="Times New Roman"/>
                <a:ea typeface="Times New Roman"/>
                <a:cs typeface="Times New Roman"/>
                <a:sym typeface="Times New Roman"/>
              </a:rPr>
              <a:t>Retire HYSPLIT smoke &amp; dust runs.  HREF and GEFS for WFO, volcanic ash.  </a:t>
            </a:r>
            <a:r>
              <a:rPr b="1" i="0" lang="en" sz="1100" u="none" cap="none" strike="noStrike">
                <a:solidFill>
                  <a:srgbClr val="000000"/>
                </a:solidFill>
                <a:latin typeface="Times New Roman"/>
                <a:ea typeface="Times New Roman"/>
                <a:cs typeface="Times New Roman"/>
                <a:sym typeface="Times New Roman"/>
              </a:rPr>
              <a:t>Expected benefits:</a:t>
            </a:r>
            <a:r>
              <a:rPr b="0" i="0" lang="en" sz="1100" u="none" cap="none" strike="noStrike">
                <a:solidFill>
                  <a:srgbClr val="000000"/>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TCM allows for temporally changing emission sources ; Operationalize RSMC site for improved reliability; </a:t>
            </a:r>
            <a:r>
              <a:rPr lang="en" sz="1100">
                <a:solidFill>
                  <a:srgbClr val="FF0000"/>
                </a:solidFill>
                <a:latin typeface="Times New Roman"/>
                <a:ea typeface="Times New Roman"/>
                <a:cs typeface="Times New Roman"/>
                <a:sym typeface="Times New Roman"/>
              </a:rPr>
              <a:t>more unified smoke and dust prediction approach using FV3Chem with 4x/day  120 hr smoke &amp; dust, aerosol predictions</a:t>
            </a:r>
            <a:endParaRPr sz="1100">
              <a:solidFill>
                <a:srgbClr val="FF0000"/>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Font typeface="Times New Roman"/>
              <a:buNone/>
            </a:pPr>
            <a:r>
              <a:rPr b="1" lang="en" sz="1100">
                <a:latin typeface="Times New Roman"/>
                <a:ea typeface="Times New Roman"/>
                <a:cs typeface="Times New Roman"/>
                <a:sym typeface="Times New Roman"/>
              </a:rPr>
              <a:t>Implement with</a:t>
            </a:r>
            <a:r>
              <a:rPr lang="en" sz="1100">
                <a:latin typeface="Times New Roman"/>
                <a:ea typeface="Times New Roman"/>
                <a:cs typeface="Times New Roman"/>
                <a:sym typeface="Times New Roman"/>
              </a:rPr>
              <a:t>: </a:t>
            </a:r>
            <a:r>
              <a:rPr lang="en" sz="1100">
                <a:solidFill>
                  <a:srgbClr val="FF0000"/>
                </a:solidFill>
                <a:latin typeface="Times New Roman"/>
                <a:ea typeface="Times New Roman"/>
                <a:cs typeface="Times New Roman"/>
                <a:sym typeface="Times New Roman"/>
              </a:rPr>
              <a:t>GFS.v16</a:t>
            </a:r>
            <a:endParaRPr sz="1100">
              <a:solidFill>
                <a:srgbClr val="FF0000"/>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Dependencies:</a:t>
            </a:r>
            <a:r>
              <a:rPr b="0" i="0" lang="en" sz="1100" u="none" cap="none" strike="noStrike">
                <a:solidFill>
                  <a:srgbClr val="000000"/>
                </a:solidFill>
                <a:latin typeface="Times New Roman"/>
                <a:ea typeface="Times New Roman"/>
                <a:cs typeface="Times New Roman"/>
                <a:sym typeface="Times New Roman"/>
              </a:rPr>
              <a:t> ARL code delivery;</a:t>
            </a:r>
            <a:r>
              <a:rPr lang="en" sz="1100">
                <a:latin typeface="Times New Roman"/>
                <a:ea typeface="Times New Roman"/>
                <a:cs typeface="Times New Roman"/>
                <a:sym typeface="Times New Roman"/>
              </a:rPr>
              <a:t> </a:t>
            </a:r>
            <a:r>
              <a:rPr b="0" i="0" lang="en" sz="1100" u="none" cap="none" strike="noStrike">
                <a:solidFill>
                  <a:srgbClr val="000000"/>
                </a:solidFill>
                <a:latin typeface="Times New Roman"/>
                <a:ea typeface="Times New Roman"/>
                <a:cs typeface="Times New Roman"/>
                <a:sym typeface="Times New Roman"/>
              </a:rPr>
              <a:t>SDM/SAB acceptance; IDP </a:t>
            </a:r>
            <a:r>
              <a:rPr lang="en" sz="1100">
                <a:latin typeface="Times New Roman"/>
                <a:ea typeface="Times New Roman"/>
                <a:cs typeface="Times New Roman"/>
                <a:sym typeface="Times New Roman"/>
              </a:rPr>
              <a:t>team</a:t>
            </a:r>
            <a:endParaRPr b="0" i="0" sz="1100" u="none" cap="none" strike="noStrike">
              <a:solidFill>
                <a:srgbClr val="FF0000"/>
              </a:solidFill>
              <a:latin typeface="Times New Roman"/>
              <a:ea typeface="Times New Roman"/>
              <a:cs typeface="Times New Roman"/>
              <a:sym typeface="Times New Roman"/>
            </a:endParaRPr>
          </a:p>
        </p:txBody>
      </p:sp>
      <p:sp>
        <p:nvSpPr>
          <p:cNvPr id="393" name="Google Shape;393;p70"/>
          <p:cNvSpPr txBox="1"/>
          <p:nvPr/>
        </p:nvSpPr>
        <p:spPr>
          <a:xfrm>
            <a:off x="3015875" y="41700"/>
            <a:ext cx="3085500" cy="55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FF"/>
              </a:buClr>
              <a:buFont typeface="Times New Roman"/>
              <a:buNone/>
            </a:pPr>
            <a:r>
              <a:rPr b="1" i="0" lang="en" sz="1400" u="none" cap="none" strike="noStrike">
                <a:solidFill>
                  <a:srgbClr val="000000"/>
                </a:solidFill>
                <a:latin typeface="Times New Roman"/>
                <a:ea typeface="Times New Roman"/>
                <a:cs typeface="Times New Roman"/>
                <a:sym typeface="Times New Roman"/>
              </a:rPr>
              <a:t>HYSPLIT Version </a:t>
            </a:r>
            <a:r>
              <a:rPr b="1" lang="en">
                <a:latin typeface="Times New Roman"/>
                <a:ea typeface="Times New Roman"/>
                <a:cs typeface="Times New Roman"/>
                <a:sym typeface="Times New Roman"/>
              </a:rPr>
              <a:t>8.0</a:t>
            </a:r>
            <a:endParaRPr/>
          </a:p>
          <a:p>
            <a:pPr indent="0" lvl="0" marL="0" marR="0" rtl="0" algn="ctr">
              <a:lnSpc>
                <a:spcPct val="100000"/>
              </a:lnSpc>
              <a:spcBef>
                <a:spcPts val="0"/>
              </a:spcBef>
              <a:spcAft>
                <a:spcPts val="0"/>
              </a:spcAft>
              <a:buClr>
                <a:srgbClr val="000000"/>
              </a:buClr>
              <a:buFont typeface="Times New Roman"/>
              <a:buNone/>
            </a:pPr>
            <a:r>
              <a:rPr b="1" i="0" lang="en" sz="1400" u="none" cap="none" strike="noStrike">
                <a:solidFill>
                  <a:srgbClr val="000000"/>
                </a:solidFill>
                <a:latin typeface="Times New Roman"/>
                <a:ea typeface="Times New Roman"/>
                <a:cs typeface="Times New Roman"/>
                <a:sym typeface="Times New Roman"/>
              </a:rPr>
              <a:t>Status as of</a:t>
            </a:r>
            <a:r>
              <a:rPr b="1" lang="en">
                <a:latin typeface="Times New Roman"/>
                <a:ea typeface="Times New Roman"/>
                <a:cs typeface="Times New Roman"/>
                <a:sym typeface="Times New Roman"/>
              </a:rPr>
              <a:t> September 20, 2019</a:t>
            </a:r>
            <a:endParaRPr b="1" i="0" sz="1400" u="none" cap="none" strike="noStrike">
              <a:solidFill>
                <a:srgbClr val="000000"/>
              </a:solidFill>
              <a:latin typeface="Times New Roman"/>
              <a:ea typeface="Times New Roman"/>
              <a:cs typeface="Times New Roman"/>
              <a:sym typeface="Times New Roman"/>
            </a:endParaRPr>
          </a:p>
        </p:txBody>
      </p:sp>
      <p:pic>
        <p:nvPicPr>
          <p:cNvPr id="394" name="Google Shape;394;p70"/>
          <p:cNvPicPr preferRelativeResize="0"/>
          <p:nvPr/>
        </p:nvPicPr>
        <p:blipFill rotWithShape="1">
          <a:blip r:embed="rId3">
            <a:alphaModFix/>
          </a:blip>
          <a:srcRect b="0" l="0" r="0" t="0"/>
          <a:stretch/>
        </p:blipFill>
        <p:spPr>
          <a:xfrm>
            <a:off x="0" y="0"/>
            <a:ext cx="713100" cy="615300"/>
          </a:xfrm>
          <a:prstGeom prst="rect">
            <a:avLst/>
          </a:prstGeom>
          <a:noFill/>
          <a:ln>
            <a:noFill/>
          </a:ln>
        </p:spPr>
      </p:pic>
      <p:sp>
        <p:nvSpPr>
          <p:cNvPr id="395" name="Google Shape;395;p70"/>
          <p:cNvSpPr txBox="1"/>
          <p:nvPr/>
        </p:nvSpPr>
        <p:spPr>
          <a:xfrm>
            <a:off x="6393150" y="515675"/>
            <a:ext cx="935700" cy="26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Schedule</a:t>
            </a:r>
            <a:endParaRPr/>
          </a:p>
        </p:txBody>
      </p:sp>
      <p:sp>
        <p:nvSpPr>
          <p:cNvPr id="396" name="Google Shape;396;p70"/>
          <p:cNvSpPr txBox="1"/>
          <p:nvPr/>
        </p:nvSpPr>
        <p:spPr>
          <a:xfrm>
            <a:off x="921075" y="664175"/>
            <a:ext cx="2551800" cy="28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Project Information &amp; Highlights</a:t>
            </a:r>
            <a:endParaRPr/>
          </a:p>
        </p:txBody>
      </p:sp>
      <p:sp>
        <p:nvSpPr>
          <p:cNvPr id="397" name="Google Shape;397;p70"/>
          <p:cNvSpPr txBox="1"/>
          <p:nvPr/>
        </p:nvSpPr>
        <p:spPr>
          <a:xfrm>
            <a:off x="57550" y="3455450"/>
            <a:ext cx="4298400" cy="12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Times New Roman"/>
              <a:buNone/>
            </a:pPr>
            <a:r>
              <a:rPr b="1" i="0" lang="en" sz="1100" u="none" cap="none" strike="noStrike">
                <a:latin typeface="Times New Roman"/>
                <a:ea typeface="Times New Roman"/>
                <a:cs typeface="Times New Roman"/>
                <a:sym typeface="Times New Roman"/>
              </a:rPr>
              <a:t>Issue:</a:t>
            </a:r>
            <a:r>
              <a:rPr b="0" i="0" lang="en" sz="1100" u="none" cap="none" strike="noStrike">
                <a:latin typeface="Times New Roman"/>
                <a:ea typeface="Times New Roman"/>
                <a:cs typeface="Times New Roman"/>
                <a:sym typeface="Times New Roman"/>
              </a:rPr>
              <a:t> IDP group </a:t>
            </a:r>
            <a:r>
              <a:rPr lang="en" sz="1100">
                <a:latin typeface="Times New Roman"/>
                <a:ea typeface="Times New Roman"/>
                <a:cs typeface="Times New Roman"/>
                <a:sym typeface="Times New Roman"/>
              </a:rPr>
              <a:t>progress is slow for </a:t>
            </a:r>
            <a:r>
              <a:rPr b="0" i="0" lang="en" sz="1100" u="none" cap="none" strike="noStrike">
                <a:latin typeface="Times New Roman"/>
                <a:ea typeface="Times New Roman"/>
                <a:cs typeface="Times New Roman"/>
                <a:sym typeface="Times New Roman"/>
              </a:rPr>
              <a:t>RSMC web page development</a:t>
            </a:r>
            <a:endParaRPr/>
          </a:p>
          <a:p>
            <a:pPr indent="0" lvl="0" marL="0" marR="0" rtl="0" algn="l">
              <a:lnSpc>
                <a:spcPct val="100000"/>
              </a:lnSpc>
              <a:spcBef>
                <a:spcPts val="0"/>
              </a:spcBef>
              <a:spcAft>
                <a:spcPts val="0"/>
              </a:spcAft>
              <a:buClr>
                <a:schemeClr val="dk1"/>
              </a:buClr>
              <a:buFont typeface="Times New Roman"/>
              <a:buNone/>
            </a:pPr>
            <a:r>
              <a:rPr b="1" lang="en" sz="1100">
                <a:latin typeface="Times New Roman"/>
                <a:ea typeface="Times New Roman"/>
                <a:cs typeface="Times New Roman"/>
                <a:sym typeface="Times New Roman"/>
              </a:rPr>
              <a:t>Resolution:</a:t>
            </a:r>
            <a:r>
              <a:rPr b="0" i="0" lang="en" sz="1100" u="none" cap="none" strike="noStrike">
                <a:latin typeface="Times New Roman"/>
                <a:ea typeface="Times New Roman"/>
                <a:cs typeface="Times New Roman"/>
                <a:sym typeface="Times New Roman"/>
              </a:rPr>
              <a:t> </a:t>
            </a:r>
            <a:r>
              <a:rPr lang="en" sz="1100">
                <a:latin typeface="Times New Roman"/>
                <a:ea typeface="Times New Roman"/>
                <a:cs typeface="Times New Roman"/>
                <a:sym typeface="Times New Roman"/>
              </a:rPr>
              <a:t>Elevated at NCO, work restarted in Jan. 2019, update to NCO server required;  Will not impact rest of implementation.</a:t>
            </a:r>
            <a:endParaRPr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lang="en" sz="1100">
                <a:latin typeface="Times New Roman"/>
                <a:ea typeface="Times New Roman"/>
                <a:cs typeface="Times New Roman"/>
                <a:sym typeface="Times New Roman"/>
              </a:rPr>
              <a:t>Risk:  </a:t>
            </a:r>
            <a:r>
              <a:rPr lang="en" sz="1100">
                <a:solidFill>
                  <a:srgbClr val="FF0000"/>
                </a:solidFill>
                <a:latin typeface="Times New Roman"/>
                <a:ea typeface="Times New Roman"/>
                <a:cs typeface="Times New Roman"/>
                <a:sym typeface="Times New Roman"/>
              </a:rPr>
              <a:t>CMAQ and FV3-Aerosols replacement for HYSPLIT smoke and dust application may not be acceptable to all users</a:t>
            </a:r>
            <a:endParaRPr sz="1100">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lang="en" sz="1100">
                <a:latin typeface="Times New Roman"/>
                <a:ea typeface="Times New Roman"/>
                <a:cs typeface="Times New Roman"/>
                <a:sym typeface="Times New Roman"/>
              </a:rPr>
              <a:t>Mitigation: </a:t>
            </a:r>
            <a:r>
              <a:rPr lang="en" sz="1100">
                <a:solidFill>
                  <a:srgbClr val="FF0000"/>
                </a:solidFill>
                <a:latin typeface="Times New Roman"/>
                <a:ea typeface="Times New Roman"/>
                <a:cs typeface="Times New Roman"/>
                <a:sym typeface="Times New Roman"/>
              </a:rPr>
              <a:t>Support an extended evaluation period for users</a:t>
            </a:r>
            <a:endParaRPr sz="1100">
              <a:solidFill>
                <a:srgbClr val="FF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900">
              <a:solidFill>
                <a:srgbClr val="FF0000"/>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chemeClr val="dk1"/>
              </a:buClr>
              <a:buFont typeface="Times New Roman"/>
              <a:buNone/>
            </a:pPr>
            <a:r>
              <a:t/>
            </a:r>
            <a:endParaRPr sz="1100">
              <a:latin typeface="Times New Roman"/>
              <a:ea typeface="Times New Roman"/>
              <a:cs typeface="Times New Roman"/>
              <a:sym typeface="Times New Roman"/>
            </a:endParaRPr>
          </a:p>
        </p:txBody>
      </p:sp>
      <p:sp>
        <p:nvSpPr>
          <p:cNvPr id="398" name="Google Shape;398;p70"/>
          <p:cNvSpPr txBox="1"/>
          <p:nvPr/>
        </p:nvSpPr>
        <p:spPr>
          <a:xfrm>
            <a:off x="1526075" y="3178275"/>
            <a:ext cx="17184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Issues/Risks/Concerns</a:t>
            </a:r>
            <a:endParaRPr/>
          </a:p>
        </p:txBody>
      </p:sp>
      <p:cxnSp>
        <p:nvCxnSpPr>
          <p:cNvPr id="399" name="Google Shape;399;p70"/>
          <p:cNvCxnSpPr/>
          <p:nvPr/>
        </p:nvCxnSpPr>
        <p:spPr>
          <a:xfrm>
            <a:off x="106699" y="3074450"/>
            <a:ext cx="4235700" cy="21900"/>
          </a:xfrm>
          <a:prstGeom prst="straightConnector1">
            <a:avLst/>
          </a:prstGeom>
          <a:noFill/>
          <a:ln cap="flat" cmpd="sng" w="19050">
            <a:solidFill>
              <a:schemeClr val="dk2"/>
            </a:solidFill>
            <a:prstDash val="solid"/>
            <a:round/>
            <a:headEnd len="sm" w="sm" type="none"/>
            <a:tailEnd len="sm" w="sm" type="none"/>
          </a:ln>
        </p:spPr>
      </p:cxnSp>
      <p:graphicFrame>
        <p:nvGraphicFramePr>
          <p:cNvPr id="400" name="Google Shape;400;p70"/>
          <p:cNvGraphicFramePr/>
          <p:nvPr/>
        </p:nvGraphicFramePr>
        <p:xfrm>
          <a:off x="663375" y="4734837"/>
          <a:ext cx="3000000" cy="3000000"/>
        </p:xfrm>
        <a:graphic>
          <a:graphicData uri="http://schemas.openxmlformats.org/drawingml/2006/table">
            <a:tbl>
              <a:tblPr>
                <a:noFill/>
                <a:tableStyleId>{C03C4BA7-080F-477C-BC04-441E7A922B98}</a:tableStyleId>
              </a:tblPr>
              <a:tblGrid>
                <a:gridCol w="2476525"/>
                <a:gridCol w="3139175"/>
                <a:gridCol w="1821300"/>
              </a:tblGrid>
              <a:tr h="360900">
                <a:tc>
                  <a:txBody>
                    <a:bodyPr/>
                    <a:lstStyle/>
                    <a:p>
                      <a:pPr indent="0" lvl="0" marL="0" marR="0" rtl="0" algn="ctr">
                        <a:lnSpc>
                          <a:spcPct val="100000"/>
                        </a:lnSpc>
                        <a:spcBef>
                          <a:spcPts val="0"/>
                        </a:spcBef>
                        <a:spcAft>
                          <a:spcPts val="0"/>
                        </a:spcAft>
                        <a:buClr>
                          <a:srgbClr val="000000"/>
                        </a:buClr>
                        <a:buFont typeface="Arial"/>
                        <a:buNone/>
                      </a:pPr>
                      <a:r>
                        <a:rPr b="1" lang="en" sz="1000" u="none" cap="none" strike="noStrike"/>
                        <a:t>         Management Attention Required</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Arial"/>
                        <a:buNone/>
                      </a:pPr>
                      <a:r>
                        <a:rPr b="1" lang="en" sz="1000" u="none" cap="none" strike="noStrike"/>
                        <a:t>       Potential Management Attention Needed</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Arial"/>
                        <a:buNone/>
                      </a:pPr>
                      <a:r>
                        <a:rPr b="1" lang="en" sz="800" u="none" cap="none" strike="noStrike"/>
                        <a:t>           </a:t>
                      </a:r>
                      <a:r>
                        <a:rPr b="1" lang="en" sz="1000" u="none" cap="none" strike="noStrike"/>
                        <a:t>On Target</a:t>
                      </a:r>
                      <a:endParaRPr/>
                    </a:p>
                  </a:txBody>
                  <a:tcPr marT="0" marB="0" marR="0" marL="0" anchor="ctr"/>
                </a:tc>
              </a:tr>
            </a:tbl>
          </a:graphicData>
        </a:graphic>
      </p:graphicFrame>
      <p:sp>
        <p:nvSpPr>
          <p:cNvPr id="401" name="Google Shape;401;p70"/>
          <p:cNvSpPr/>
          <p:nvPr/>
        </p:nvSpPr>
        <p:spPr>
          <a:xfrm>
            <a:off x="6467775" y="4805675"/>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800" u="none" cap="none" strike="noStrike">
                <a:solidFill>
                  <a:srgbClr val="000000"/>
                </a:solidFill>
                <a:latin typeface="Arial"/>
                <a:ea typeface="Arial"/>
                <a:cs typeface="Arial"/>
                <a:sym typeface="Arial"/>
              </a:rPr>
              <a:t>G</a:t>
            </a:r>
            <a:endParaRPr/>
          </a:p>
        </p:txBody>
      </p:sp>
      <p:sp>
        <p:nvSpPr>
          <p:cNvPr id="402" name="Google Shape;402;p70"/>
          <p:cNvSpPr/>
          <p:nvPr/>
        </p:nvSpPr>
        <p:spPr>
          <a:xfrm>
            <a:off x="3244475" y="4795125"/>
            <a:ext cx="295200" cy="28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800" u="none" cap="none" strike="noStrike">
                <a:solidFill>
                  <a:srgbClr val="000000"/>
                </a:solidFill>
                <a:latin typeface="Arial"/>
                <a:ea typeface="Arial"/>
                <a:cs typeface="Arial"/>
                <a:sym typeface="Arial"/>
              </a:rPr>
              <a:t>Y</a:t>
            </a:r>
            <a:endParaRPr/>
          </a:p>
        </p:txBody>
      </p:sp>
      <p:sp>
        <p:nvSpPr>
          <p:cNvPr id="403" name="Google Shape;403;p70"/>
          <p:cNvSpPr txBox="1"/>
          <p:nvPr/>
        </p:nvSpPr>
        <p:spPr>
          <a:xfrm>
            <a:off x="6310925" y="2935575"/>
            <a:ext cx="9990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Resources</a:t>
            </a:r>
            <a:endParaRPr/>
          </a:p>
        </p:txBody>
      </p:sp>
      <p:graphicFrame>
        <p:nvGraphicFramePr>
          <p:cNvPr id="404" name="Google Shape;404;p70"/>
          <p:cNvGraphicFramePr/>
          <p:nvPr/>
        </p:nvGraphicFramePr>
        <p:xfrm>
          <a:off x="4375800" y="889737"/>
          <a:ext cx="3000000" cy="3000000"/>
        </p:xfrm>
        <a:graphic>
          <a:graphicData uri="http://schemas.openxmlformats.org/drawingml/2006/table">
            <a:tbl>
              <a:tblPr>
                <a:noFill/>
                <a:tableStyleId>{3A5492DD-A684-47D9-8BB1-4CE4677E9443}</a:tableStyleId>
              </a:tblPr>
              <a:tblGrid>
                <a:gridCol w="3264050"/>
                <a:gridCol w="584925"/>
                <a:gridCol w="893825"/>
              </a:tblGrid>
              <a:tr h="189975">
                <a:tc>
                  <a:txBody>
                    <a:bodyPr/>
                    <a:lstStyle/>
                    <a:p>
                      <a:pPr indent="0" lvl="0" marL="0" marR="0" rtl="0" algn="ctr">
                        <a:lnSpc>
                          <a:spcPct val="100000"/>
                        </a:lnSpc>
                        <a:spcBef>
                          <a:spcPts val="0"/>
                        </a:spcBef>
                        <a:spcAft>
                          <a:spcPts val="0"/>
                        </a:spcAft>
                        <a:buClr>
                          <a:srgbClr val="000000"/>
                        </a:buClr>
                        <a:buFont typeface="Times New Roman"/>
                        <a:buNone/>
                      </a:pPr>
                      <a:r>
                        <a:rPr b="1" lang="en" sz="1100" u="none" cap="none" strike="noStrike">
                          <a:latin typeface="Times New Roman"/>
                          <a:ea typeface="Times New Roman"/>
                          <a:cs typeface="Times New Roman"/>
                          <a:sym typeface="Times New Roman"/>
                        </a:rPr>
                        <a:t>Milestones &amp; Deliverables</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Times New Roman"/>
                        <a:buNone/>
                      </a:pPr>
                      <a:r>
                        <a:rPr b="1" lang="en" sz="1100" u="none" cap="none" strike="noStrike">
                          <a:latin typeface="Times New Roman"/>
                          <a:ea typeface="Times New Roman"/>
                          <a:cs typeface="Times New Roman"/>
                          <a:sym typeface="Times New Roman"/>
                        </a:rPr>
                        <a:t>Date</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Times New Roman"/>
                        <a:buNone/>
                      </a:pPr>
                      <a:r>
                        <a:rPr b="1" lang="en" sz="1100" u="none" cap="none" strike="noStrike">
                          <a:latin typeface="Times New Roman"/>
                          <a:ea typeface="Times New Roman"/>
                          <a:cs typeface="Times New Roman"/>
                          <a:sym typeface="Times New Roman"/>
                        </a:rPr>
                        <a:t>Status</a:t>
                      </a:r>
                      <a:endParaRPr/>
                    </a:p>
                  </a:txBody>
                  <a:tcPr marT="0" marB="0" marR="0" marL="0" anchor="ctr"/>
                </a:tc>
              </a:tr>
              <a:tr h="242775">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NCO EE Meeting</a:t>
                      </a:r>
                      <a:endParaRPr/>
                    </a:p>
                  </a:txBody>
                  <a:tcPr marT="0" marB="0" marR="0" marL="0" anchor="ctr">
                    <a:solidFill>
                      <a:srgbClr val="D9D2E9"/>
                    </a:solidFill>
                  </a:tcPr>
                </a:tc>
                <a:tc>
                  <a:txBody>
                    <a:bodyPr/>
                    <a:lstStyle/>
                    <a:p>
                      <a:pPr indent="0" lvl="0" marL="0" rtl="0" algn="ctr">
                        <a:spcBef>
                          <a:spcPts val="0"/>
                        </a:spcBef>
                        <a:spcAft>
                          <a:spcPts val="0"/>
                        </a:spcAft>
                        <a:buNone/>
                      </a:pPr>
                      <a:r>
                        <a:rPr lang="en" sz="1200">
                          <a:solidFill>
                            <a:srgbClr val="FF0000"/>
                          </a:solidFill>
                        </a:rPr>
                        <a:t>5/4/</a:t>
                      </a:r>
                      <a:r>
                        <a:rPr lang="en" sz="1200"/>
                        <a:t>20</a:t>
                      </a:r>
                      <a:endParaRPr sz="1200"/>
                    </a:p>
                  </a:txBody>
                  <a:tcPr marT="0" marB="0" marR="0" marL="0" anchor="ctr">
                    <a:solidFill>
                      <a:srgbClr val="D9D2E9"/>
                    </a:solidFill>
                  </a:tcPr>
                </a:tc>
                <a:tc>
                  <a:txBody>
                    <a:bodyPr/>
                    <a:lstStyle/>
                    <a:p>
                      <a:pPr indent="0" lvl="0" marL="0" rtl="0" algn="ctr">
                        <a:spcBef>
                          <a:spcPts val="0"/>
                        </a:spcBef>
                        <a:spcAft>
                          <a:spcPts val="0"/>
                        </a:spcAft>
                        <a:buNone/>
                      </a:pPr>
                      <a:r>
                        <a:rPr lang="en" sz="1200"/>
                        <a:t> On track</a:t>
                      </a:r>
                      <a:endParaRPr sz="1200"/>
                    </a:p>
                  </a:txBody>
                  <a:tcPr marT="0" marB="0" marR="0" marL="0" anchor="ctr">
                    <a:solidFill>
                      <a:srgbClr val="D9D2E9"/>
                    </a:solidFill>
                  </a:tcPr>
                </a:tc>
              </a:tr>
              <a:tr h="242775">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Code delivery fr. ARL to EMC; Freeze system code</a:t>
                      </a:r>
                      <a:endParaRPr/>
                    </a:p>
                  </a:txBody>
                  <a:tcPr marT="0" marB="0" marR="0" marL="0" anchor="ctr">
                    <a:solidFill>
                      <a:srgbClr val="D9D2E9"/>
                    </a:solidFill>
                  </a:tcPr>
                </a:tc>
                <a:tc>
                  <a:txBody>
                    <a:bodyPr/>
                    <a:lstStyle/>
                    <a:p>
                      <a:pPr indent="0" lvl="0" marL="0" rtl="0" algn="ctr">
                        <a:spcBef>
                          <a:spcPts val="0"/>
                        </a:spcBef>
                        <a:spcAft>
                          <a:spcPts val="0"/>
                        </a:spcAft>
                        <a:buNone/>
                      </a:pPr>
                      <a:r>
                        <a:rPr lang="en" sz="1200">
                          <a:solidFill>
                            <a:srgbClr val="FF0000"/>
                          </a:solidFill>
                        </a:rPr>
                        <a:t>7/20/</a:t>
                      </a:r>
                      <a:r>
                        <a:rPr lang="en" sz="1200"/>
                        <a:t>20</a:t>
                      </a:r>
                      <a:endParaRPr sz="1200"/>
                    </a:p>
                  </a:txBody>
                  <a:tcPr marT="0" marB="0" marR="0" marL="0" anchor="ctr">
                    <a:solidFill>
                      <a:srgbClr val="D9D2E9"/>
                    </a:solidFill>
                  </a:tcPr>
                </a:tc>
                <a:tc>
                  <a:txBody>
                    <a:bodyPr/>
                    <a:lstStyle/>
                    <a:p>
                      <a:pPr indent="0" lvl="0" marL="0" rtl="0" algn="ctr">
                        <a:spcBef>
                          <a:spcPts val="0"/>
                        </a:spcBef>
                        <a:spcAft>
                          <a:spcPts val="0"/>
                        </a:spcAft>
                        <a:buNone/>
                      </a:pPr>
                      <a:r>
                        <a:rPr lang="en" sz="1200"/>
                        <a:t> On track</a:t>
                      </a:r>
                      <a:endParaRPr sz="1200"/>
                    </a:p>
                  </a:txBody>
                  <a:tcPr marT="0" marB="0" marR="0" marL="0" anchor="ctr">
                    <a:solidFill>
                      <a:srgbClr val="D9D2E9"/>
                    </a:solidFill>
                  </a:tcPr>
                </a:tc>
              </a:tr>
              <a:tr h="254700">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Complete full retrospective/real time runs and evaluation</a:t>
                      </a:r>
                      <a:endParaRPr/>
                    </a:p>
                  </a:txBody>
                  <a:tcPr marT="0" marB="0" marR="0" marL="0" anchor="ctr">
                    <a:solidFill>
                      <a:srgbClr val="D9D2E9"/>
                    </a:solidFill>
                  </a:tcPr>
                </a:tc>
                <a:tc>
                  <a:txBody>
                    <a:bodyPr/>
                    <a:lstStyle/>
                    <a:p>
                      <a:pPr indent="0" lvl="0" marL="0" rtl="0" algn="ctr">
                        <a:spcBef>
                          <a:spcPts val="0"/>
                        </a:spcBef>
                        <a:spcAft>
                          <a:spcPts val="0"/>
                        </a:spcAft>
                        <a:buNone/>
                      </a:pPr>
                      <a:r>
                        <a:rPr lang="en" sz="1200">
                          <a:solidFill>
                            <a:srgbClr val="FF0000"/>
                          </a:solidFill>
                        </a:rPr>
                        <a:t>9/18</a:t>
                      </a:r>
                      <a:r>
                        <a:rPr lang="en" sz="1200"/>
                        <a:t>/20</a:t>
                      </a:r>
                      <a:endParaRPr sz="1200"/>
                    </a:p>
                  </a:txBody>
                  <a:tcPr marT="0" marB="0" marR="0" marL="0" anchor="ctr">
                    <a:solidFill>
                      <a:srgbClr val="D9D2E9"/>
                    </a:solidFill>
                  </a:tcPr>
                </a:tc>
                <a:tc>
                  <a:txBody>
                    <a:bodyPr/>
                    <a:lstStyle/>
                    <a:p>
                      <a:pPr indent="0" lvl="0" marL="0" rtl="0" algn="ctr">
                        <a:spcBef>
                          <a:spcPts val="0"/>
                        </a:spcBef>
                        <a:spcAft>
                          <a:spcPts val="0"/>
                        </a:spcAft>
                        <a:buNone/>
                      </a:pPr>
                      <a:r>
                        <a:rPr lang="en" sz="1200"/>
                        <a:t> On track</a:t>
                      </a:r>
                      <a:endParaRPr sz="1200"/>
                    </a:p>
                  </a:txBody>
                  <a:tcPr marT="0" marB="0" marR="0" marL="0" anchor="ctr">
                    <a:solidFill>
                      <a:srgbClr val="D9D2E9"/>
                    </a:solidFill>
                  </a:tcPr>
                </a:tc>
              </a:tr>
              <a:tr h="166575">
                <a:tc>
                  <a:txBody>
                    <a:bodyPr/>
                    <a:lstStyle/>
                    <a:p>
                      <a:pPr indent="0" lvl="0" marL="0" rtl="0" algn="l">
                        <a:spcBef>
                          <a:spcPts val="0"/>
                        </a:spcBef>
                        <a:spcAft>
                          <a:spcPts val="0"/>
                        </a:spcAft>
                        <a:buClr>
                          <a:schemeClr val="dk1"/>
                        </a:buClr>
                        <a:buFont typeface="Times New Roman"/>
                        <a:buNone/>
                      </a:pPr>
                      <a:r>
                        <a:rPr lang="en" sz="1100">
                          <a:solidFill>
                            <a:schemeClr val="dk1"/>
                          </a:solidFill>
                          <a:latin typeface="Times New Roman"/>
                          <a:ea typeface="Times New Roman"/>
                          <a:cs typeface="Times New Roman"/>
                          <a:sym typeface="Times New Roman"/>
                        </a:rPr>
                        <a:t>Conduct CCB</a:t>
                      </a:r>
                      <a:endParaRPr/>
                    </a:p>
                  </a:txBody>
                  <a:tcPr marT="0" marB="0" marR="0" marL="0" anchor="ctr">
                    <a:solidFill>
                      <a:srgbClr val="D9D2E9"/>
                    </a:solidFill>
                  </a:tcPr>
                </a:tc>
                <a:tc>
                  <a:txBody>
                    <a:bodyPr/>
                    <a:lstStyle/>
                    <a:p>
                      <a:pPr indent="0" lvl="0" marL="0" rtl="0" algn="ctr">
                        <a:spcBef>
                          <a:spcPts val="0"/>
                        </a:spcBef>
                        <a:spcAft>
                          <a:spcPts val="0"/>
                        </a:spcAft>
                        <a:buNone/>
                      </a:pPr>
                      <a:r>
                        <a:rPr lang="en" sz="1100">
                          <a:solidFill>
                            <a:srgbClr val="FF0000"/>
                          </a:solidFill>
                        </a:rPr>
                        <a:t>10/19</a:t>
                      </a:r>
                      <a:r>
                        <a:rPr lang="en" sz="1100"/>
                        <a:t>/20</a:t>
                      </a:r>
                      <a:endParaRPr sz="1100"/>
                    </a:p>
                  </a:txBody>
                  <a:tcPr marT="0" marB="0" marR="0" marL="0" anchor="ctr">
                    <a:solidFill>
                      <a:srgbClr val="D9D2E9"/>
                    </a:solidFill>
                  </a:tcPr>
                </a:tc>
                <a:tc>
                  <a:txBody>
                    <a:bodyPr/>
                    <a:lstStyle/>
                    <a:p>
                      <a:pPr indent="0" lvl="0" marL="0" rtl="0" algn="ctr">
                        <a:spcBef>
                          <a:spcPts val="0"/>
                        </a:spcBef>
                        <a:spcAft>
                          <a:spcPts val="0"/>
                        </a:spcAft>
                        <a:buNone/>
                      </a:pPr>
                      <a:r>
                        <a:rPr lang="en" sz="1200"/>
                        <a:t> On track</a:t>
                      </a:r>
                      <a:endParaRPr sz="1200"/>
                    </a:p>
                  </a:txBody>
                  <a:tcPr marT="0" marB="0" marR="0" marL="0" anchor="ctr">
                    <a:solidFill>
                      <a:srgbClr val="D9D2E9"/>
                    </a:solidFill>
                  </a:tcPr>
                </a:tc>
              </a:tr>
              <a:tr h="178275">
                <a:tc>
                  <a:txBody>
                    <a:bodyPr/>
                    <a:lstStyle/>
                    <a:p>
                      <a:pPr indent="0" lvl="0" marL="0" marR="0" rtl="0" algn="l">
                        <a:lnSpc>
                          <a:spcPct val="100000"/>
                        </a:lnSpc>
                        <a:spcBef>
                          <a:spcPts val="0"/>
                        </a:spcBef>
                        <a:spcAft>
                          <a:spcPts val="0"/>
                        </a:spcAft>
                        <a:buClr>
                          <a:srgbClr val="000000"/>
                        </a:buClr>
                        <a:buFont typeface="Times New Roman"/>
                        <a:buNone/>
                      </a:pPr>
                      <a:r>
                        <a:rPr lang="en" sz="1100">
                          <a:latin typeface="Times New Roman"/>
                          <a:ea typeface="Times New Roman"/>
                          <a:cs typeface="Times New Roman"/>
                          <a:sym typeface="Times New Roman"/>
                        </a:rPr>
                        <a:t>Submit final Code and SCN to NCO; OD brief</a:t>
                      </a:r>
                      <a:r>
                        <a:rPr lang="en" sz="1100" u="none" cap="none" strike="noStrike">
                          <a:latin typeface="Times New Roman"/>
                          <a:ea typeface="Times New Roman"/>
                          <a:cs typeface="Times New Roman"/>
                          <a:sym typeface="Times New Roman"/>
                        </a:rPr>
                        <a:t> </a:t>
                      </a:r>
                      <a:endParaRPr/>
                    </a:p>
                  </a:txBody>
                  <a:tcPr marT="0" marB="0" marR="0" marL="0" anchor="ctr">
                    <a:solidFill>
                      <a:srgbClr val="D9D2E9"/>
                    </a:solidFill>
                  </a:tcPr>
                </a:tc>
                <a:tc>
                  <a:txBody>
                    <a:bodyPr/>
                    <a:lstStyle/>
                    <a:p>
                      <a:pPr indent="0" lvl="0" marL="0" rtl="0" algn="ctr">
                        <a:spcBef>
                          <a:spcPts val="0"/>
                        </a:spcBef>
                        <a:spcAft>
                          <a:spcPts val="0"/>
                        </a:spcAft>
                        <a:buNone/>
                      </a:pPr>
                      <a:r>
                        <a:rPr lang="en" sz="1200">
                          <a:solidFill>
                            <a:srgbClr val="FF0000"/>
                          </a:solidFill>
                        </a:rPr>
                        <a:t>1</a:t>
                      </a:r>
                      <a:r>
                        <a:rPr lang="en" sz="1100">
                          <a:solidFill>
                            <a:srgbClr val="FF0000"/>
                          </a:solidFill>
                        </a:rPr>
                        <a:t>0/20</a:t>
                      </a:r>
                      <a:r>
                        <a:rPr lang="en" sz="1100"/>
                        <a:t>/20</a:t>
                      </a:r>
                      <a:endParaRPr sz="1100"/>
                    </a:p>
                  </a:txBody>
                  <a:tcPr marT="0" marB="0" marR="0" marL="0" anchor="ctr">
                    <a:solidFill>
                      <a:srgbClr val="D9D2E9"/>
                    </a:solidFill>
                  </a:tcPr>
                </a:tc>
                <a:tc>
                  <a:txBody>
                    <a:bodyPr/>
                    <a:lstStyle/>
                    <a:p>
                      <a:pPr indent="0" lvl="0" marL="0" rtl="0" algn="ctr">
                        <a:spcBef>
                          <a:spcPts val="0"/>
                        </a:spcBef>
                        <a:spcAft>
                          <a:spcPts val="0"/>
                        </a:spcAft>
                        <a:buNone/>
                      </a:pPr>
                      <a:r>
                        <a:rPr lang="en" sz="1200"/>
                        <a:t> On track</a:t>
                      </a:r>
                      <a:endParaRPr sz="1200"/>
                    </a:p>
                  </a:txBody>
                  <a:tcPr marT="0" marB="0" marR="0" marL="0" anchor="ctr">
                    <a:solidFill>
                      <a:srgbClr val="D9D2E9"/>
                    </a:solidFill>
                  </a:tcPr>
                </a:tc>
              </a:tr>
              <a:tr h="221700">
                <a:tc>
                  <a:txBody>
                    <a:bodyPr/>
                    <a:lstStyle/>
                    <a:p>
                      <a:pPr indent="0" lvl="0" marL="0" marR="0" rtl="0" algn="l">
                        <a:lnSpc>
                          <a:spcPct val="100000"/>
                        </a:lnSpc>
                        <a:spcBef>
                          <a:spcPts val="0"/>
                        </a:spcBef>
                        <a:spcAft>
                          <a:spcPts val="0"/>
                        </a:spcAft>
                        <a:buClr>
                          <a:srgbClr val="000000"/>
                        </a:buClr>
                        <a:buFont typeface="Times New Roman"/>
                        <a:buNone/>
                      </a:pPr>
                      <a:r>
                        <a:rPr lang="en" sz="1100">
                          <a:latin typeface="Times New Roman"/>
                          <a:ea typeface="Times New Roman"/>
                          <a:cs typeface="Times New Roman"/>
                          <a:sym typeface="Times New Roman"/>
                        </a:rPr>
                        <a:t>Start </a:t>
                      </a:r>
                      <a:r>
                        <a:rPr lang="en" sz="1100" u="none" cap="none" strike="noStrike">
                          <a:latin typeface="Times New Roman"/>
                          <a:ea typeface="Times New Roman"/>
                          <a:cs typeface="Times New Roman"/>
                          <a:sym typeface="Times New Roman"/>
                        </a:rPr>
                        <a:t>NCO 30-day IT stability </a:t>
                      </a:r>
                      <a:r>
                        <a:rPr lang="en" sz="1100">
                          <a:latin typeface="Times New Roman"/>
                          <a:ea typeface="Times New Roman"/>
                          <a:cs typeface="Times New Roman"/>
                          <a:sym typeface="Times New Roman"/>
                        </a:rPr>
                        <a:t>test</a:t>
                      </a:r>
                      <a:endParaRPr/>
                    </a:p>
                  </a:txBody>
                  <a:tcPr marT="0" marB="0" marR="0" marL="0" anchor="ctr">
                    <a:solidFill>
                      <a:srgbClr val="FCE5CD"/>
                    </a:solidFill>
                  </a:tcPr>
                </a:tc>
                <a:tc>
                  <a:txBody>
                    <a:bodyPr/>
                    <a:lstStyle/>
                    <a:p>
                      <a:pPr indent="0" lvl="0" marL="0" rtl="0" algn="ctr">
                        <a:spcBef>
                          <a:spcPts val="0"/>
                        </a:spcBef>
                        <a:spcAft>
                          <a:spcPts val="0"/>
                        </a:spcAft>
                        <a:buNone/>
                      </a:pPr>
                      <a:r>
                        <a:rPr lang="en" sz="1200">
                          <a:solidFill>
                            <a:srgbClr val="FF0000"/>
                          </a:solidFill>
                        </a:rPr>
                        <a:t>1</a:t>
                      </a:r>
                      <a:r>
                        <a:rPr lang="en" sz="1100">
                          <a:solidFill>
                            <a:srgbClr val="FF0000"/>
                          </a:solidFill>
                        </a:rPr>
                        <a:t>2/20/20</a:t>
                      </a:r>
                      <a:endParaRPr sz="1100">
                        <a:solidFill>
                          <a:srgbClr val="FF0000"/>
                        </a:solidFill>
                      </a:endParaRPr>
                    </a:p>
                  </a:txBody>
                  <a:tcPr marT="0" marB="0" marR="0" marL="0" anchor="ctr">
                    <a:solidFill>
                      <a:srgbClr val="FCE5CD"/>
                    </a:solidFill>
                  </a:tcPr>
                </a:tc>
                <a:tc>
                  <a:txBody>
                    <a:bodyPr/>
                    <a:lstStyle/>
                    <a:p>
                      <a:pPr indent="0" lvl="0" marL="0" rtl="0" algn="ctr">
                        <a:spcBef>
                          <a:spcPts val="0"/>
                        </a:spcBef>
                        <a:spcAft>
                          <a:spcPts val="0"/>
                        </a:spcAft>
                        <a:buNone/>
                      </a:pPr>
                      <a:r>
                        <a:rPr lang="en" sz="1200"/>
                        <a:t> TBC</a:t>
                      </a:r>
                      <a:endParaRPr sz="1200"/>
                    </a:p>
                  </a:txBody>
                  <a:tcPr marT="0" marB="0" marR="0" marL="0" anchor="ctr">
                    <a:solidFill>
                      <a:srgbClr val="FCE5CD"/>
                    </a:solidFill>
                  </a:tcPr>
                </a:tc>
              </a:tr>
              <a:tr h="239650">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Operational Implementation</a:t>
                      </a:r>
                      <a:endParaRPr/>
                    </a:p>
                  </a:txBody>
                  <a:tcPr marT="0" marB="0" marR="0" marL="0" anchor="ctr">
                    <a:solidFill>
                      <a:srgbClr val="FCE5CD"/>
                    </a:solidFill>
                  </a:tcPr>
                </a:tc>
                <a:tc>
                  <a:txBody>
                    <a:bodyPr/>
                    <a:lstStyle/>
                    <a:p>
                      <a:pPr indent="0" lvl="0" marL="0" rtl="0" algn="ctr">
                        <a:spcBef>
                          <a:spcPts val="0"/>
                        </a:spcBef>
                        <a:spcAft>
                          <a:spcPts val="0"/>
                        </a:spcAft>
                        <a:buNone/>
                      </a:pPr>
                      <a:r>
                        <a:rPr lang="en" sz="1200"/>
                        <a:t>2/</a:t>
                      </a:r>
                      <a:r>
                        <a:rPr lang="en" sz="1200">
                          <a:solidFill>
                            <a:srgbClr val="FF0000"/>
                          </a:solidFill>
                        </a:rPr>
                        <a:t>2</a:t>
                      </a:r>
                      <a:r>
                        <a:rPr lang="en" sz="1200"/>
                        <a:t>/21</a:t>
                      </a:r>
                      <a:endParaRPr sz="1200"/>
                    </a:p>
                  </a:txBody>
                  <a:tcPr marT="0" marB="0" marR="0" marL="0" anchor="ctr">
                    <a:solidFill>
                      <a:srgbClr val="FCE5CD"/>
                    </a:solidFill>
                  </a:tcPr>
                </a:tc>
                <a:tc>
                  <a:txBody>
                    <a:bodyPr/>
                    <a:lstStyle/>
                    <a:p>
                      <a:pPr indent="0" lvl="0" marL="0" rtl="0" algn="ctr">
                        <a:spcBef>
                          <a:spcPts val="0"/>
                        </a:spcBef>
                        <a:spcAft>
                          <a:spcPts val="0"/>
                        </a:spcAft>
                        <a:buNone/>
                      </a:pPr>
                      <a:r>
                        <a:rPr lang="en" sz="1200"/>
                        <a:t> TBC</a:t>
                      </a:r>
                      <a:endParaRPr sz="1200"/>
                    </a:p>
                  </a:txBody>
                  <a:tcPr marT="0" marB="0" marR="0" marL="0" anchor="ctr">
                    <a:solidFill>
                      <a:srgbClr val="FCE5CD"/>
                    </a:solidFill>
                  </a:tcPr>
                </a:tc>
              </a:tr>
            </a:tbl>
          </a:graphicData>
        </a:graphic>
      </p:graphicFrame>
      <p:sp>
        <p:nvSpPr>
          <p:cNvPr id="405" name="Google Shape;405;p70"/>
          <p:cNvSpPr txBox="1"/>
          <p:nvPr/>
        </p:nvSpPr>
        <p:spPr>
          <a:xfrm>
            <a:off x="4324550" y="3161600"/>
            <a:ext cx="4820100" cy="153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Times New Roman"/>
              <a:buNone/>
            </a:pPr>
            <a:r>
              <a:rPr b="1" i="0" lang="en" sz="1100" u="none" cap="none" strike="noStrike">
                <a:solidFill>
                  <a:schemeClr val="dk1"/>
                </a:solidFill>
                <a:latin typeface="Times New Roman"/>
                <a:ea typeface="Times New Roman"/>
                <a:cs typeface="Times New Roman"/>
                <a:sym typeface="Times New Roman"/>
              </a:rPr>
              <a:t>Staff</a:t>
            </a:r>
            <a:r>
              <a:rPr b="0" i="0" lang="en" sz="1100" u="none" cap="none" strike="noStrike">
                <a:solidFill>
                  <a:schemeClr val="dk1"/>
                </a:solidFill>
                <a:latin typeface="Times New Roman"/>
                <a:ea typeface="Times New Roman"/>
                <a:cs typeface="Times New Roman"/>
                <a:sym typeface="Times New Roman"/>
              </a:rPr>
              <a:t>:</a:t>
            </a:r>
            <a:r>
              <a:rPr b="0" i="0" lang="en" sz="1100" u="none" cap="none" strike="noStrike">
                <a:solidFill>
                  <a:srgbClr val="000000"/>
                </a:solidFill>
                <a:latin typeface="Times New Roman"/>
                <a:ea typeface="Times New Roman"/>
                <a:cs typeface="Times New Roman"/>
                <a:sym typeface="Times New Roman"/>
              </a:rPr>
              <a:t> </a:t>
            </a:r>
            <a:r>
              <a:rPr b="1" i="0" lang="en" sz="1100" u="none" cap="none" strike="noStrike">
                <a:solidFill>
                  <a:srgbClr val="000000"/>
                </a:solidFill>
                <a:latin typeface="Times New Roman"/>
                <a:ea typeface="Times New Roman"/>
                <a:cs typeface="Times New Roman"/>
                <a:sym typeface="Times New Roman"/>
              </a:rPr>
              <a:t>0.</a:t>
            </a:r>
            <a:r>
              <a:rPr b="1" lang="en" sz="1100">
                <a:latin typeface="Times New Roman"/>
                <a:ea typeface="Times New Roman"/>
                <a:cs typeface="Times New Roman"/>
                <a:sym typeface="Times New Roman"/>
              </a:rPr>
              <a:t>1</a:t>
            </a:r>
            <a:r>
              <a:rPr b="1" i="0" lang="en" sz="1100" u="none" cap="none" strike="noStrike">
                <a:solidFill>
                  <a:srgbClr val="000000"/>
                </a:solidFill>
                <a:latin typeface="Times New Roman"/>
                <a:ea typeface="Times New Roman"/>
                <a:cs typeface="Times New Roman"/>
                <a:sym typeface="Times New Roman"/>
              </a:rPr>
              <a:t> Fed</a:t>
            </a:r>
            <a:r>
              <a:rPr b="0" i="0" lang="en" sz="1100" u="none" cap="none" strike="noStrike">
                <a:solidFill>
                  <a:srgbClr val="000000"/>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 (J.McQueen) </a:t>
            </a:r>
            <a:r>
              <a:rPr b="0" i="0" lang="en" sz="1100" u="none" cap="none" strike="noStrike">
                <a:solidFill>
                  <a:srgbClr val="000000"/>
                </a:solidFill>
                <a:latin typeface="Times New Roman"/>
                <a:ea typeface="Times New Roman"/>
                <a:cs typeface="Times New Roman"/>
                <a:sym typeface="Times New Roman"/>
              </a:rPr>
              <a:t>+ </a:t>
            </a:r>
            <a:r>
              <a:rPr b="1" lang="en" sz="1100">
                <a:latin typeface="Times New Roman"/>
                <a:ea typeface="Times New Roman"/>
                <a:cs typeface="Times New Roman"/>
                <a:sym typeface="Times New Roman"/>
              </a:rPr>
              <a:t>1.1</a:t>
            </a:r>
            <a:r>
              <a:rPr b="1" i="0" lang="en" sz="1100" u="none" cap="none" strike="noStrike">
                <a:solidFill>
                  <a:srgbClr val="000000"/>
                </a:solidFill>
                <a:latin typeface="Times New Roman"/>
                <a:ea typeface="Times New Roman"/>
                <a:cs typeface="Times New Roman"/>
                <a:sym typeface="Times New Roman"/>
              </a:rPr>
              <a:t> contrac</a:t>
            </a:r>
            <a:r>
              <a:rPr b="0" i="0" lang="en" sz="1100" u="none" cap="none" strike="noStrike">
                <a:solidFill>
                  <a:srgbClr val="000000"/>
                </a:solidFill>
                <a:latin typeface="Times New Roman"/>
                <a:ea typeface="Times New Roman"/>
                <a:cs typeface="Times New Roman"/>
                <a:sym typeface="Times New Roman"/>
              </a:rPr>
              <a:t>t</a:t>
            </a:r>
            <a:r>
              <a:rPr lang="en" sz="1100">
                <a:latin typeface="Times New Roman"/>
                <a:ea typeface="Times New Roman"/>
                <a:cs typeface="Times New Roman"/>
                <a:sym typeface="Times New Roman"/>
              </a:rPr>
              <a:t> (H-C Huang, Binyu Wang), incl. dev</a:t>
            </a:r>
            <a:r>
              <a:rPr b="0" i="0" lang="en" sz="1100" u="none" cap="none" strike="noStrike">
                <a:solidFill>
                  <a:schemeClr val="dk1"/>
                </a:solidFill>
                <a:latin typeface="Times New Roman"/>
                <a:ea typeface="Times New Roman"/>
                <a:cs typeface="Times New Roman"/>
                <a:sym typeface="Times New Roman"/>
              </a:rPr>
              <a:t>; </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0" i="0" lang="en" sz="1100" u="none" cap="none" strike="noStrike">
                <a:solidFill>
                  <a:schemeClr val="dk1"/>
                </a:solidFill>
                <a:latin typeface="Times New Roman"/>
                <a:ea typeface="Times New Roman"/>
                <a:cs typeface="Times New Roman"/>
                <a:sym typeface="Times New Roman"/>
              </a:rPr>
              <a:t> + 0.</a:t>
            </a:r>
            <a:r>
              <a:rPr lang="en" sz="1100">
                <a:solidFill>
                  <a:schemeClr val="dk1"/>
                </a:solidFill>
                <a:latin typeface="Times New Roman"/>
                <a:ea typeface="Times New Roman"/>
                <a:cs typeface="Times New Roman"/>
                <a:sym typeface="Times New Roman"/>
              </a:rPr>
              <a:t>9</a:t>
            </a:r>
            <a:r>
              <a:rPr b="0" i="0" lang="en" sz="1100" u="none" cap="none" strike="noStrike">
                <a:solidFill>
                  <a:schemeClr val="dk1"/>
                </a:solidFill>
                <a:latin typeface="Times New Roman"/>
                <a:ea typeface="Times New Roman"/>
                <a:cs typeface="Times New Roman"/>
                <a:sym typeface="Times New Roman"/>
              </a:rPr>
              <a:t> ARL Fed FTEs </a:t>
            </a:r>
            <a:endParaRPr/>
          </a:p>
          <a:p>
            <a:pPr indent="0" lvl="0" marL="0" marR="0" rtl="0" algn="l">
              <a:lnSpc>
                <a:spcPct val="100000"/>
              </a:lnSpc>
              <a:spcBef>
                <a:spcPts val="600"/>
              </a:spcBef>
              <a:spcAft>
                <a:spcPts val="0"/>
              </a:spcAft>
              <a:buClr>
                <a:schemeClr val="dk1"/>
              </a:buClr>
              <a:buFont typeface="Times New Roman"/>
              <a:buNone/>
            </a:pPr>
            <a:r>
              <a:rPr b="1" i="0" lang="en" sz="1100" u="none" cap="none" strike="noStrike">
                <a:solidFill>
                  <a:schemeClr val="dk1"/>
                </a:solidFill>
                <a:latin typeface="Times New Roman"/>
                <a:ea typeface="Times New Roman"/>
                <a:cs typeface="Times New Roman"/>
                <a:sym typeface="Times New Roman"/>
              </a:rPr>
              <a:t>Fundi</a:t>
            </a:r>
            <a:r>
              <a:rPr b="1" i="0" lang="en" sz="1100" u="none" cap="none" strike="noStrike">
                <a:solidFill>
                  <a:srgbClr val="000000"/>
                </a:solidFill>
                <a:latin typeface="Times New Roman"/>
                <a:ea typeface="Times New Roman"/>
                <a:cs typeface="Times New Roman"/>
                <a:sym typeface="Times New Roman"/>
              </a:rPr>
              <a:t>ng  Source</a:t>
            </a:r>
            <a:r>
              <a:rPr b="0" i="0" lang="en" sz="1100" u="none" cap="none" strike="noStrike">
                <a:solidFill>
                  <a:srgbClr val="000000"/>
                </a:solidFill>
                <a:latin typeface="Times New Roman"/>
                <a:ea typeface="Times New Roman"/>
                <a:cs typeface="Times New Roman"/>
                <a:sym typeface="Times New Roman"/>
              </a:rPr>
              <a:t>: STI</a:t>
            </a:r>
            <a:r>
              <a:rPr lang="en" sz="1100">
                <a:latin typeface="Times New Roman"/>
                <a:ea typeface="Times New Roman"/>
                <a:cs typeface="Times New Roman"/>
                <a:sym typeface="Times New Roman"/>
              </a:rPr>
              <a:t>; OAR</a:t>
            </a:r>
            <a:endParaRPr/>
          </a:p>
          <a:p>
            <a:pPr indent="0" lvl="0" marL="0" marR="0" rtl="0" algn="l">
              <a:lnSpc>
                <a:spcPct val="100000"/>
              </a:lnSpc>
              <a:spcBef>
                <a:spcPts val="60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Compute: </a:t>
            </a:r>
            <a:r>
              <a:rPr b="1" lang="en" sz="1100">
                <a:solidFill>
                  <a:schemeClr val="dk1"/>
                </a:solidFill>
                <a:latin typeface="Times New Roman"/>
                <a:ea typeface="Times New Roman"/>
                <a:cs typeface="Times New Roman"/>
                <a:sym typeface="Times New Roman"/>
              </a:rPr>
              <a:t> Retro:  </a:t>
            </a:r>
            <a:r>
              <a:rPr lang="en" sz="1100">
                <a:solidFill>
                  <a:schemeClr val="dk1"/>
                </a:solidFill>
                <a:latin typeface="Times New Roman"/>
                <a:ea typeface="Times New Roman"/>
                <a:cs typeface="Times New Roman"/>
                <a:sym typeface="Times New Roman"/>
              </a:rPr>
              <a:t>20 for 3 months; </a:t>
            </a:r>
            <a:r>
              <a:rPr b="1" lang="en" sz="1100">
                <a:solidFill>
                  <a:schemeClr val="dk1"/>
                </a:solidFill>
                <a:latin typeface="Times New Roman"/>
                <a:ea typeface="Times New Roman"/>
                <a:cs typeface="Times New Roman"/>
                <a:sym typeface="Times New Roman"/>
              </a:rPr>
              <a:t>real time: </a:t>
            </a:r>
            <a:r>
              <a:rPr lang="en" sz="1100">
                <a:solidFill>
                  <a:schemeClr val="dk1"/>
                </a:solidFill>
                <a:latin typeface="Times New Roman"/>
                <a:ea typeface="Times New Roman"/>
                <a:cs typeface="Times New Roman"/>
                <a:sym typeface="Times New Roman"/>
              </a:rPr>
              <a:t>20 for 6 months</a:t>
            </a:r>
            <a:r>
              <a:rPr b="1" lang="en" sz="1100">
                <a:solidFill>
                  <a:schemeClr val="dk1"/>
                </a:solidFill>
                <a:latin typeface="Times New Roman"/>
                <a:ea typeface="Times New Roman"/>
                <a:cs typeface="Times New Roman"/>
                <a:sym typeface="Times New Roman"/>
              </a:rPr>
              <a:t>; Ops: </a:t>
            </a:r>
            <a:r>
              <a:rPr lang="en" sz="1100">
                <a:solidFill>
                  <a:schemeClr val="dk1"/>
                </a:solidFill>
                <a:latin typeface="Times New Roman"/>
                <a:ea typeface="Times New Roman"/>
                <a:cs typeface="Times New Roman"/>
                <a:sym typeface="Times New Roman"/>
              </a:rPr>
              <a:t> up to 6 nodes for on demand(ash for VAAC,  radiological RSMC) &amp; canned HLS runs </a:t>
            </a:r>
            <a:endParaRPr b="1" sz="1100">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Archive:</a:t>
            </a:r>
            <a:r>
              <a:rPr b="0" i="0" lang="en" sz="1100" u="none" cap="none" strike="noStrike">
                <a:solidFill>
                  <a:srgbClr val="000000"/>
                </a:solidFill>
                <a:latin typeface="Times New Roman"/>
                <a:ea typeface="Times New Roman"/>
                <a:cs typeface="Times New Roman"/>
                <a:sym typeface="Times New Roman"/>
              </a:rPr>
              <a:t> </a:t>
            </a:r>
            <a:r>
              <a:rPr b="1" i="0" lang="en" sz="1100" u="none" cap="none" strike="noStrike">
                <a:solidFill>
                  <a:srgbClr val="000000"/>
                </a:solidFill>
                <a:latin typeface="Times New Roman"/>
                <a:ea typeface="Times New Roman"/>
                <a:cs typeface="Times New Roman"/>
                <a:sym typeface="Times New Roman"/>
              </a:rPr>
              <a:t>Ops:</a:t>
            </a:r>
            <a:r>
              <a:rPr b="0" i="0" lang="en" sz="1100" u="none" cap="none" strike="noStrike">
                <a:solidFill>
                  <a:srgbClr val="000000"/>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440</a:t>
            </a:r>
            <a:r>
              <a:rPr b="0" i="0" lang="en" sz="1100" u="none" cap="none" strike="noStrike">
                <a:solidFill>
                  <a:srgbClr val="000000"/>
                </a:solidFill>
                <a:latin typeface="Times New Roman"/>
                <a:ea typeface="Times New Roman"/>
                <a:cs typeface="Times New Roman"/>
                <a:sym typeface="Times New Roman"/>
              </a:rPr>
              <a:t> GB/day </a:t>
            </a:r>
            <a:endParaRPr/>
          </a:p>
        </p:txBody>
      </p:sp>
      <p:sp>
        <p:nvSpPr>
          <p:cNvPr id="406" name="Google Shape;406;p70"/>
          <p:cNvSpPr/>
          <p:nvPr/>
        </p:nvSpPr>
        <p:spPr>
          <a:xfrm>
            <a:off x="2634925" y="69650"/>
            <a:ext cx="410700" cy="401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lang="en"/>
              <a:t>G</a:t>
            </a:r>
            <a:endParaRPr/>
          </a:p>
        </p:txBody>
      </p:sp>
      <p:sp>
        <p:nvSpPr>
          <p:cNvPr id="407" name="Google Shape;407;p70"/>
          <p:cNvSpPr/>
          <p:nvPr/>
        </p:nvSpPr>
        <p:spPr>
          <a:xfrm>
            <a:off x="1025499" y="3129874"/>
            <a:ext cx="410700" cy="33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lang="en" sz="1200"/>
              <a:t>Y</a:t>
            </a:r>
            <a:endParaRPr/>
          </a:p>
        </p:txBody>
      </p:sp>
      <p:sp>
        <p:nvSpPr>
          <p:cNvPr id="408" name="Google Shape;408;p70"/>
          <p:cNvSpPr/>
          <p:nvPr/>
        </p:nvSpPr>
        <p:spPr>
          <a:xfrm>
            <a:off x="5794125" y="2948675"/>
            <a:ext cx="3675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i="0" lang="en" sz="1200" u="none" cap="none" strike="noStrike">
                <a:solidFill>
                  <a:srgbClr val="000000"/>
                </a:solidFill>
                <a:latin typeface="Arial"/>
                <a:ea typeface="Arial"/>
                <a:cs typeface="Arial"/>
                <a:sym typeface="Arial"/>
              </a:rPr>
              <a:t>G</a:t>
            </a:r>
            <a:endParaRPr b="1" i="0" sz="1200" u="none" cap="none" strike="noStrike">
              <a:solidFill>
                <a:srgbClr val="000000"/>
              </a:solidFill>
              <a:latin typeface="Arial"/>
              <a:ea typeface="Arial"/>
              <a:cs typeface="Arial"/>
              <a:sym typeface="Arial"/>
            </a:endParaRPr>
          </a:p>
        </p:txBody>
      </p:sp>
      <p:pic>
        <p:nvPicPr>
          <p:cNvPr descr="Image of NCEP Logo" id="409" name="Google Shape;409;p70"/>
          <p:cNvPicPr preferRelativeResize="0"/>
          <p:nvPr/>
        </p:nvPicPr>
        <p:blipFill rotWithShape="1">
          <a:blip r:embed="rId4">
            <a:alphaModFix/>
          </a:blip>
          <a:srcRect b="0" l="0" r="0" t="0"/>
          <a:stretch/>
        </p:blipFill>
        <p:spPr>
          <a:xfrm>
            <a:off x="8352575" y="76200"/>
            <a:ext cx="792000" cy="528300"/>
          </a:xfrm>
          <a:prstGeom prst="rect">
            <a:avLst/>
          </a:prstGeom>
          <a:solidFill>
            <a:srgbClr val="FFFFFF"/>
          </a:solidFill>
          <a:ln>
            <a:noFill/>
          </a:ln>
        </p:spPr>
      </p:pic>
      <p:cxnSp>
        <p:nvCxnSpPr>
          <p:cNvPr id="410" name="Google Shape;410;p70"/>
          <p:cNvCxnSpPr/>
          <p:nvPr/>
        </p:nvCxnSpPr>
        <p:spPr>
          <a:xfrm flipH="1">
            <a:off x="4342399" y="936200"/>
            <a:ext cx="15600" cy="3838800"/>
          </a:xfrm>
          <a:prstGeom prst="straightConnector1">
            <a:avLst/>
          </a:prstGeom>
          <a:noFill/>
          <a:ln cap="flat" cmpd="sng" w="9525">
            <a:solidFill>
              <a:srgbClr val="000000"/>
            </a:solidFill>
            <a:prstDash val="solid"/>
            <a:round/>
            <a:headEnd len="sm" w="sm" type="none"/>
            <a:tailEnd len="sm" w="sm" type="none"/>
          </a:ln>
        </p:spPr>
      </p:cxnSp>
      <p:cxnSp>
        <p:nvCxnSpPr>
          <p:cNvPr id="411" name="Google Shape;411;p70"/>
          <p:cNvCxnSpPr/>
          <p:nvPr/>
        </p:nvCxnSpPr>
        <p:spPr>
          <a:xfrm>
            <a:off x="4356100" y="2933000"/>
            <a:ext cx="4788600" cy="21000"/>
          </a:xfrm>
          <a:prstGeom prst="straightConnector1">
            <a:avLst/>
          </a:prstGeom>
          <a:noFill/>
          <a:ln cap="flat" cmpd="sng" w="19050">
            <a:solidFill>
              <a:schemeClr val="dk2"/>
            </a:solidFill>
            <a:prstDash val="solid"/>
            <a:round/>
            <a:headEnd len="sm" w="sm" type="none"/>
            <a:tailEnd len="sm" w="sm" type="none"/>
          </a:ln>
        </p:spPr>
      </p:cxnSp>
      <p:graphicFrame>
        <p:nvGraphicFramePr>
          <p:cNvPr id="412" name="Google Shape;412;p70"/>
          <p:cNvGraphicFramePr/>
          <p:nvPr/>
        </p:nvGraphicFramePr>
        <p:xfrm>
          <a:off x="4375800" y="2705363"/>
          <a:ext cx="3000000" cy="3000000"/>
        </p:xfrm>
        <a:graphic>
          <a:graphicData uri="http://schemas.openxmlformats.org/drawingml/2006/table">
            <a:tbl>
              <a:tblPr>
                <a:noFill/>
                <a:tableStyleId>{B3019CB5-AF0C-4CEC-B135-8BEE28DB4FBF}</a:tableStyleId>
              </a:tblPr>
              <a:tblGrid>
                <a:gridCol w="498625"/>
                <a:gridCol w="565475"/>
                <a:gridCol w="2959000"/>
              </a:tblGrid>
              <a:tr h="140075">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EMC</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NCO</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Red text indicates change from previous quarter</a:t>
                      </a:r>
                      <a:endParaRPr sz="1100">
                        <a:solidFill>
                          <a:srgbClr val="FF0000"/>
                        </a:solidFill>
                        <a:latin typeface="Times New Roman"/>
                        <a:ea typeface="Times New Roman"/>
                        <a:cs typeface="Times New Roman"/>
                        <a:sym typeface="Times New Roman"/>
                      </a:endParaRPr>
                    </a:p>
                  </a:txBody>
                  <a:tcPr marT="0" marB="0" marR="0" marL="0" anchor="ctr"/>
                </a:tc>
              </a:tr>
            </a:tbl>
          </a:graphicData>
        </a:graphic>
      </p:graphicFrame>
      <p:sp>
        <p:nvSpPr>
          <p:cNvPr id="413" name="Google Shape;413;p70"/>
          <p:cNvSpPr/>
          <p:nvPr/>
        </p:nvSpPr>
        <p:spPr>
          <a:xfrm>
            <a:off x="5946525" y="510275"/>
            <a:ext cx="3675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lang="en" sz="1200"/>
              <a:t>G</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71"/>
          <p:cNvSpPr txBox="1"/>
          <p:nvPr/>
        </p:nvSpPr>
        <p:spPr>
          <a:xfrm>
            <a:off x="76200" y="986025"/>
            <a:ext cx="4298400" cy="190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Leads: </a:t>
            </a:r>
            <a:r>
              <a:rPr b="0" i="0" lang="en" sz="1100" u="none" cap="none" strike="noStrike">
                <a:solidFill>
                  <a:srgbClr val="000000"/>
                </a:solidFill>
                <a:latin typeface="Times New Roman"/>
                <a:ea typeface="Times New Roman"/>
                <a:cs typeface="Times New Roman"/>
                <a:sym typeface="Times New Roman"/>
              </a:rPr>
              <a:t>G. Manikin (EMC), B. Blake (EMC), S. Earle (NCO)</a:t>
            </a:r>
            <a:endParaRPr/>
          </a:p>
          <a:p>
            <a:pPr indent="0" lvl="0" marL="0" marR="0" rtl="0" algn="l">
              <a:lnSpc>
                <a:spcPct val="100000"/>
              </a:lnSpc>
              <a:spcBef>
                <a:spcPts val="30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Scope: </a:t>
            </a:r>
            <a:r>
              <a:rPr b="0" i="0" lang="en" sz="1100" u="none" cap="none" strike="noStrike">
                <a:solidFill>
                  <a:srgbClr val="0000FF"/>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Updated WRF-ARW3.9 code.  Updates to PBL scheme and land surface model.  Introduce storm-scale ensemble data assimilation.  Add FVCOM Great Lakes SST update.  Add smoke capability.  Likely forecast length extensions.</a:t>
            </a:r>
            <a:endParaRPr/>
          </a:p>
          <a:p>
            <a:pPr indent="0" lvl="0" marL="0" marR="0" rtl="0" algn="l">
              <a:lnSpc>
                <a:spcPct val="100000"/>
              </a:lnSpc>
              <a:spcBef>
                <a:spcPts val="300"/>
              </a:spcBef>
              <a:spcAft>
                <a:spcPts val="0"/>
              </a:spcAft>
              <a:buClr>
                <a:srgbClr val="000000"/>
              </a:buClr>
              <a:buFont typeface="Times New Roman"/>
              <a:buNone/>
            </a:pPr>
            <a:r>
              <a:rPr b="1" lang="en" sz="1100">
                <a:latin typeface="Times New Roman"/>
                <a:ea typeface="Times New Roman"/>
                <a:cs typeface="Times New Roman"/>
                <a:sym typeface="Times New Roman"/>
              </a:rPr>
              <a:t>Expected Benefits:</a:t>
            </a:r>
            <a:r>
              <a:rPr lang="en" sz="1100">
                <a:latin typeface="Times New Roman"/>
                <a:ea typeface="Times New Roman"/>
                <a:cs typeface="Times New Roman"/>
                <a:sym typeface="Times New Roman"/>
              </a:rPr>
              <a:t> Overall improved skill and new smoke output; potential to add a HRRR time-lagged member to HREF</a:t>
            </a:r>
            <a:endParaRPr sz="1100">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Font typeface="Times New Roman"/>
              <a:buNone/>
            </a:pPr>
            <a:r>
              <a:rPr b="1" lang="en" sz="1100">
                <a:latin typeface="Times New Roman"/>
                <a:ea typeface="Times New Roman"/>
                <a:cs typeface="Times New Roman"/>
                <a:sym typeface="Times New Roman"/>
              </a:rPr>
              <a:t>Implement with</a:t>
            </a:r>
            <a:r>
              <a:rPr lang="en" sz="1100">
                <a:latin typeface="Times New Roman"/>
                <a:ea typeface="Times New Roman"/>
                <a:cs typeface="Times New Roman"/>
                <a:sym typeface="Times New Roman"/>
              </a:rPr>
              <a:t>: None</a:t>
            </a:r>
            <a:endParaRPr sz="1100">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Dependencies:</a:t>
            </a:r>
            <a:r>
              <a:rPr b="0" i="0" lang="en" sz="1100" u="none" cap="none" strike="noStrike">
                <a:solidFill>
                  <a:srgbClr val="000000"/>
                </a:solidFill>
                <a:latin typeface="Times New Roman"/>
                <a:ea typeface="Times New Roman"/>
                <a:cs typeface="Times New Roman"/>
                <a:sym typeface="Times New Roman"/>
              </a:rPr>
              <a:t>  </a:t>
            </a:r>
            <a:r>
              <a:rPr b="0" i="0" lang="en" sz="1100" u="none" cap="none" strike="noStrike">
                <a:solidFill>
                  <a:srgbClr val="FF0000"/>
                </a:solidFill>
                <a:latin typeface="Times New Roman"/>
                <a:ea typeface="Times New Roman"/>
                <a:cs typeface="Times New Roman"/>
                <a:sym typeface="Times New Roman"/>
              </a:rPr>
              <a:t>Code from ESRL/GSD</a:t>
            </a:r>
            <a:r>
              <a:rPr b="0" i="0" lang="en" sz="1100" u="none" cap="none" strike="noStrike">
                <a:solidFill>
                  <a:srgbClr val="000000"/>
                </a:solidFill>
                <a:latin typeface="Times New Roman"/>
                <a:ea typeface="Times New Roman"/>
                <a:cs typeface="Times New Roman"/>
                <a:sym typeface="Times New Roman"/>
              </a:rPr>
              <a:t>, Satisfactory external evaluation.</a:t>
            </a:r>
            <a:endParaRPr/>
          </a:p>
        </p:txBody>
      </p:sp>
      <p:sp>
        <p:nvSpPr>
          <p:cNvPr id="419" name="Google Shape;419;p71"/>
          <p:cNvSpPr txBox="1"/>
          <p:nvPr/>
        </p:nvSpPr>
        <p:spPr>
          <a:xfrm>
            <a:off x="3024225" y="33825"/>
            <a:ext cx="2680200" cy="55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FF"/>
              </a:buClr>
              <a:buFont typeface="Times New Roman"/>
              <a:buNone/>
            </a:pPr>
            <a:r>
              <a:rPr b="1" i="0" lang="en" sz="1400" u="none" cap="none" strike="noStrike">
                <a:latin typeface="Times New Roman"/>
                <a:ea typeface="Times New Roman"/>
                <a:cs typeface="Times New Roman"/>
                <a:sym typeface="Times New Roman"/>
              </a:rPr>
              <a:t>RAPv</a:t>
            </a:r>
            <a:r>
              <a:rPr b="1" lang="en">
                <a:latin typeface="Times New Roman"/>
                <a:ea typeface="Times New Roman"/>
                <a:cs typeface="Times New Roman"/>
                <a:sym typeface="Times New Roman"/>
              </a:rPr>
              <a:t>5</a:t>
            </a:r>
            <a:r>
              <a:rPr b="1" i="0" lang="en" sz="1400" u="none" cap="none" strike="noStrike">
                <a:latin typeface="Times New Roman"/>
                <a:ea typeface="Times New Roman"/>
                <a:cs typeface="Times New Roman"/>
                <a:sym typeface="Times New Roman"/>
              </a:rPr>
              <a:t>  HRRRv</a:t>
            </a:r>
            <a:r>
              <a:rPr b="1" lang="en">
                <a:latin typeface="Times New Roman"/>
                <a:ea typeface="Times New Roman"/>
                <a:cs typeface="Times New Roman"/>
                <a:sym typeface="Times New Roman"/>
              </a:rPr>
              <a:t>4</a:t>
            </a:r>
            <a:endParaRPr/>
          </a:p>
          <a:p>
            <a:pPr indent="0" lvl="0" marL="0" marR="0" rtl="0" algn="ctr">
              <a:lnSpc>
                <a:spcPct val="100000"/>
              </a:lnSpc>
              <a:spcBef>
                <a:spcPts val="0"/>
              </a:spcBef>
              <a:spcAft>
                <a:spcPts val="0"/>
              </a:spcAft>
              <a:buClr>
                <a:srgbClr val="000000"/>
              </a:buClr>
              <a:buFont typeface="Times New Roman"/>
              <a:buNone/>
            </a:pPr>
            <a:r>
              <a:rPr b="1" i="0" lang="en" sz="1400" u="none" cap="none" strike="noStrike">
                <a:latin typeface="Times New Roman"/>
                <a:ea typeface="Times New Roman"/>
                <a:cs typeface="Times New Roman"/>
                <a:sym typeface="Times New Roman"/>
              </a:rPr>
              <a:t>Status as of </a:t>
            </a:r>
            <a:r>
              <a:rPr b="1" lang="en">
                <a:latin typeface="Times New Roman"/>
                <a:ea typeface="Times New Roman"/>
                <a:cs typeface="Times New Roman"/>
                <a:sym typeface="Times New Roman"/>
              </a:rPr>
              <a:t>10/15/2019</a:t>
            </a:r>
            <a:endParaRPr/>
          </a:p>
        </p:txBody>
      </p:sp>
      <p:pic>
        <p:nvPicPr>
          <p:cNvPr id="420" name="Google Shape;420;p71"/>
          <p:cNvPicPr preferRelativeResize="0"/>
          <p:nvPr/>
        </p:nvPicPr>
        <p:blipFill rotWithShape="1">
          <a:blip r:embed="rId3">
            <a:alphaModFix/>
          </a:blip>
          <a:srcRect b="0" l="0" r="0" t="0"/>
          <a:stretch/>
        </p:blipFill>
        <p:spPr>
          <a:xfrm>
            <a:off x="0" y="0"/>
            <a:ext cx="713100" cy="615300"/>
          </a:xfrm>
          <a:prstGeom prst="rect">
            <a:avLst/>
          </a:prstGeom>
          <a:noFill/>
          <a:ln>
            <a:noFill/>
          </a:ln>
        </p:spPr>
      </p:pic>
      <p:sp>
        <p:nvSpPr>
          <p:cNvPr id="421" name="Google Shape;421;p71"/>
          <p:cNvSpPr txBox="1"/>
          <p:nvPr/>
        </p:nvSpPr>
        <p:spPr>
          <a:xfrm>
            <a:off x="6406450" y="680700"/>
            <a:ext cx="1121700" cy="26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Schedule</a:t>
            </a:r>
            <a:endParaRPr/>
          </a:p>
        </p:txBody>
      </p:sp>
      <p:sp>
        <p:nvSpPr>
          <p:cNvPr id="422" name="Google Shape;422;p71"/>
          <p:cNvSpPr txBox="1"/>
          <p:nvPr/>
        </p:nvSpPr>
        <p:spPr>
          <a:xfrm>
            <a:off x="768675" y="664175"/>
            <a:ext cx="2551800" cy="28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Project Information &amp; Highlights</a:t>
            </a:r>
            <a:endParaRPr/>
          </a:p>
        </p:txBody>
      </p:sp>
      <p:sp>
        <p:nvSpPr>
          <p:cNvPr id="423" name="Google Shape;423;p71"/>
          <p:cNvSpPr txBox="1"/>
          <p:nvPr/>
        </p:nvSpPr>
        <p:spPr>
          <a:xfrm>
            <a:off x="0" y="3237800"/>
            <a:ext cx="4358100" cy="153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Risk 1</a:t>
            </a:r>
            <a:r>
              <a:rPr b="1" lang="en" sz="1100">
                <a:latin typeface="Times New Roman"/>
                <a:ea typeface="Times New Roman"/>
                <a:cs typeface="Times New Roman"/>
                <a:sym typeface="Times New Roman"/>
              </a:rPr>
              <a:t>: </a:t>
            </a:r>
            <a:r>
              <a:rPr lang="en" sz="1100">
                <a:latin typeface="Times New Roman"/>
                <a:ea typeface="Times New Roman"/>
                <a:cs typeface="Times New Roman"/>
                <a:sym typeface="Times New Roman"/>
              </a:rPr>
              <a:t>Running hourly EMC HRRR-CONUS and HRRR-AK parallels impossible on dev machine, even with devmax priority; </a:t>
            </a:r>
            <a:r>
              <a:rPr b="1" lang="en" sz="1100">
                <a:latin typeface="Times New Roman"/>
                <a:ea typeface="Times New Roman"/>
                <a:cs typeface="Times New Roman"/>
                <a:sym typeface="Times New Roman"/>
              </a:rPr>
              <a:t>Mitigation:</a:t>
            </a:r>
            <a:r>
              <a:rPr lang="en" sz="1100">
                <a:latin typeface="Times New Roman"/>
                <a:ea typeface="Times New Roman"/>
                <a:cs typeface="Times New Roman"/>
                <a:sym typeface="Times New Roman"/>
              </a:rPr>
              <a:t> Run on Cray production machine white space</a:t>
            </a:r>
            <a:endParaRPr b="1"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Font typeface="Times New Roman"/>
              <a:buNone/>
            </a:pPr>
            <a:r>
              <a:rPr b="1" lang="en" sz="1100">
                <a:latin typeface="Times New Roman"/>
                <a:ea typeface="Times New Roman"/>
                <a:cs typeface="Times New Roman"/>
                <a:sym typeface="Times New Roman"/>
              </a:rPr>
              <a:t>Risk 2:</a:t>
            </a:r>
            <a:r>
              <a:rPr lang="en" sz="1100">
                <a:latin typeface="Times New Roman"/>
                <a:ea typeface="Times New Roman"/>
                <a:cs typeface="Times New Roman"/>
                <a:sym typeface="Times New Roman"/>
              </a:rPr>
              <a:t> NCO won’t grant GSD personnel run privileges on prod; </a:t>
            </a:r>
            <a:r>
              <a:rPr b="1" lang="en" sz="1100">
                <a:latin typeface="Times New Roman"/>
                <a:ea typeface="Times New Roman"/>
                <a:cs typeface="Times New Roman"/>
                <a:sym typeface="Times New Roman"/>
              </a:rPr>
              <a:t>Resolution:</a:t>
            </a:r>
            <a:r>
              <a:rPr lang="en" sz="1100">
                <a:latin typeface="Times New Roman"/>
                <a:ea typeface="Times New Roman"/>
                <a:cs typeface="Times New Roman"/>
                <a:sym typeface="Times New Roman"/>
              </a:rPr>
              <a:t> Split the evaluation period in half - run HRRRR-AK for one month and then HRRR-CONUS for one month</a:t>
            </a:r>
            <a:endParaRPr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Font typeface="Times New Roman"/>
              <a:buNone/>
            </a:pPr>
            <a:r>
              <a:rPr b="1" lang="en" sz="1100">
                <a:latin typeface="Times New Roman"/>
                <a:ea typeface="Times New Roman"/>
                <a:cs typeface="Times New Roman"/>
                <a:sym typeface="Times New Roman"/>
              </a:rPr>
              <a:t>Risk 3</a:t>
            </a:r>
            <a:r>
              <a:rPr lang="en" sz="1100">
                <a:latin typeface="Times New Roman"/>
                <a:ea typeface="Times New Roman"/>
                <a:cs typeface="Times New Roman"/>
                <a:sym typeface="Times New Roman"/>
              </a:rPr>
              <a:t>: HRRRDAS negatively impacted by GFS cold bias; </a:t>
            </a:r>
            <a:r>
              <a:rPr b="1" lang="en" sz="1100">
                <a:latin typeface="Times New Roman"/>
                <a:ea typeface="Times New Roman"/>
                <a:cs typeface="Times New Roman"/>
                <a:sym typeface="Times New Roman"/>
              </a:rPr>
              <a:t>Mitigation</a:t>
            </a:r>
            <a:r>
              <a:rPr lang="en" sz="1100">
                <a:latin typeface="Times New Roman"/>
                <a:ea typeface="Times New Roman"/>
                <a:cs typeface="Times New Roman"/>
                <a:sym typeface="Times New Roman"/>
              </a:rPr>
              <a:t>:  Refresh HRRRDAS with RAP instead.   Received code very late.</a:t>
            </a:r>
            <a:endParaRPr b="1" i="0" sz="1000" u="sng" cap="none" strike="noStrike">
              <a:solidFill>
                <a:srgbClr val="000000"/>
              </a:solidFill>
              <a:latin typeface="Arial"/>
              <a:ea typeface="Arial"/>
              <a:cs typeface="Arial"/>
              <a:sym typeface="Arial"/>
            </a:endParaRPr>
          </a:p>
        </p:txBody>
      </p:sp>
      <p:sp>
        <p:nvSpPr>
          <p:cNvPr id="424" name="Google Shape;424;p71"/>
          <p:cNvSpPr txBox="1"/>
          <p:nvPr/>
        </p:nvSpPr>
        <p:spPr>
          <a:xfrm>
            <a:off x="1838525" y="2944300"/>
            <a:ext cx="12366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Issues/Risks</a:t>
            </a:r>
            <a:endParaRPr/>
          </a:p>
        </p:txBody>
      </p:sp>
      <p:cxnSp>
        <p:nvCxnSpPr>
          <p:cNvPr id="425" name="Google Shape;425;p71"/>
          <p:cNvCxnSpPr/>
          <p:nvPr/>
        </p:nvCxnSpPr>
        <p:spPr>
          <a:xfrm>
            <a:off x="107550" y="2970563"/>
            <a:ext cx="4235700" cy="21900"/>
          </a:xfrm>
          <a:prstGeom prst="straightConnector1">
            <a:avLst/>
          </a:prstGeom>
          <a:noFill/>
          <a:ln cap="flat" cmpd="sng" w="19050">
            <a:solidFill>
              <a:schemeClr val="dk2"/>
            </a:solidFill>
            <a:prstDash val="solid"/>
            <a:round/>
            <a:headEnd len="sm" w="sm" type="none"/>
            <a:tailEnd len="sm" w="sm" type="none"/>
          </a:ln>
        </p:spPr>
      </p:cxnSp>
      <p:graphicFrame>
        <p:nvGraphicFramePr>
          <p:cNvPr id="426" name="Google Shape;426;p71"/>
          <p:cNvGraphicFramePr/>
          <p:nvPr/>
        </p:nvGraphicFramePr>
        <p:xfrm>
          <a:off x="663375" y="4734837"/>
          <a:ext cx="3000000" cy="3000000"/>
        </p:xfrm>
        <a:graphic>
          <a:graphicData uri="http://schemas.openxmlformats.org/drawingml/2006/table">
            <a:tbl>
              <a:tblPr>
                <a:noFill/>
                <a:tableStyleId>{C03C4BA7-080F-477C-BC04-441E7A922B98}</a:tableStyleId>
              </a:tblPr>
              <a:tblGrid>
                <a:gridCol w="2476525"/>
                <a:gridCol w="3139175"/>
                <a:gridCol w="1821300"/>
              </a:tblGrid>
              <a:tr h="360900">
                <a:tc>
                  <a:txBody>
                    <a:bodyPr/>
                    <a:lstStyle/>
                    <a:p>
                      <a:pPr indent="0" lvl="0" marL="0" marR="0" rtl="0" algn="ctr">
                        <a:lnSpc>
                          <a:spcPct val="100000"/>
                        </a:lnSpc>
                        <a:spcBef>
                          <a:spcPts val="0"/>
                        </a:spcBef>
                        <a:spcAft>
                          <a:spcPts val="0"/>
                        </a:spcAft>
                        <a:buClr>
                          <a:srgbClr val="000000"/>
                        </a:buClr>
                        <a:buFont typeface="Arial"/>
                        <a:buNone/>
                      </a:pPr>
                      <a:r>
                        <a:rPr b="1" lang="en" sz="1000" u="none" cap="none" strike="noStrike"/>
                        <a:t>         Management Attention Required</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Arial"/>
                        <a:buNone/>
                      </a:pPr>
                      <a:r>
                        <a:rPr b="1" lang="en" sz="1000" u="none" cap="none" strike="noStrike"/>
                        <a:t>       Potential Management Attention Needed</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Arial"/>
                        <a:buNone/>
                      </a:pPr>
                      <a:r>
                        <a:rPr b="1" lang="en" sz="800" u="none" cap="none" strike="noStrike"/>
                        <a:t>           </a:t>
                      </a:r>
                      <a:r>
                        <a:rPr b="1" lang="en" sz="1000" u="none" cap="none" strike="noStrike"/>
                        <a:t>On Target</a:t>
                      </a:r>
                      <a:endParaRPr/>
                    </a:p>
                  </a:txBody>
                  <a:tcPr marT="0" marB="0" marR="0" marL="0" anchor="ctr"/>
                </a:tc>
              </a:tr>
            </a:tbl>
          </a:graphicData>
        </a:graphic>
      </p:graphicFrame>
      <p:sp>
        <p:nvSpPr>
          <p:cNvPr id="427" name="Google Shape;427;p71"/>
          <p:cNvSpPr/>
          <p:nvPr/>
        </p:nvSpPr>
        <p:spPr>
          <a:xfrm>
            <a:off x="6467775" y="4805675"/>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800" u="none" cap="none" strike="noStrike">
                <a:solidFill>
                  <a:srgbClr val="000000"/>
                </a:solidFill>
                <a:latin typeface="Arial"/>
                <a:ea typeface="Arial"/>
                <a:cs typeface="Arial"/>
                <a:sym typeface="Arial"/>
              </a:rPr>
              <a:t>G</a:t>
            </a:r>
            <a:endParaRPr/>
          </a:p>
        </p:txBody>
      </p:sp>
      <p:sp>
        <p:nvSpPr>
          <p:cNvPr id="428" name="Google Shape;428;p71"/>
          <p:cNvSpPr/>
          <p:nvPr/>
        </p:nvSpPr>
        <p:spPr>
          <a:xfrm>
            <a:off x="3244475" y="4795125"/>
            <a:ext cx="295200" cy="28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800" u="none" cap="none" strike="noStrike">
                <a:solidFill>
                  <a:srgbClr val="000000"/>
                </a:solidFill>
                <a:latin typeface="Arial"/>
                <a:ea typeface="Arial"/>
                <a:cs typeface="Arial"/>
                <a:sym typeface="Arial"/>
              </a:rPr>
              <a:t>Y</a:t>
            </a:r>
            <a:endParaRPr/>
          </a:p>
        </p:txBody>
      </p:sp>
      <p:sp>
        <p:nvSpPr>
          <p:cNvPr id="429" name="Google Shape;429;p71"/>
          <p:cNvSpPr/>
          <p:nvPr/>
        </p:nvSpPr>
        <p:spPr>
          <a:xfrm>
            <a:off x="720925" y="4773575"/>
            <a:ext cx="295200" cy="28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800" u="none" cap="none" strike="noStrike">
                <a:solidFill>
                  <a:srgbClr val="000000"/>
                </a:solidFill>
                <a:latin typeface="Arial"/>
                <a:ea typeface="Arial"/>
                <a:cs typeface="Arial"/>
                <a:sym typeface="Arial"/>
              </a:rPr>
              <a:t>R</a:t>
            </a:r>
            <a:endParaRPr/>
          </a:p>
        </p:txBody>
      </p:sp>
      <p:sp>
        <p:nvSpPr>
          <p:cNvPr id="430" name="Google Shape;430;p71"/>
          <p:cNvSpPr txBox="1"/>
          <p:nvPr/>
        </p:nvSpPr>
        <p:spPr>
          <a:xfrm>
            <a:off x="6352625" y="3100600"/>
            <a:ext cx="9990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Resources</a:t>
            </a:r>
            <a:endParaRPr/>
          </a:p>
        </p:txBody>
      </p:sp>
      <p:graphicFrame>
        <p:nvGraphicFramePr>
          <p:cNvPr id="431" name="Google Shape;431;p71"/>
          <p:cNvGraphicFramePr/>
          <p:nvPr/>
        </p:nvGraphicFramePr>
        <p:xfrm>
          <a:off x="4381600" y="1126362"/>
          <a:ext cx="3000000" cy="3000000"/>
        </p:xfrm>
        <a:graphic>
          <a:graphicData uri="http://schemas.openxmlformats.org/drawingml/2006/table">
            <a:tbl>
              <a:tblPr>
                <a:noFill/>
                <a:tableStyleId>{3A5492DD-A684-47D9-8BB1-4CE4677E9443}</a:tableStyleId>
              </a:tblPr>
              <a:tblGrid>
                <a:gridCol w="3309325"/>
                <a:gridCol w="713775"/>
                <a:gridCol w="719700"/>
              </a:tblGrid>
              <a:tr h="182700">
                <a:tc>
                  <a:txBody>
                    <a:bodyPr/>
                    <a:lstStyle/>
                    <a:p>
                      <a:pPr indent="0" lvl="0" marL="0" marR="0" rtl="0" algn="ctr">
                        <a:lnSpc>
                          <a:spcPct val="100000"/>
                        </a:lnSpc>
                        <a:spcBef>
                          <a:spcPts val="0"/>
                        </a:spcBef>
                        <a:spcAft>
                          <a:spcPts val="0"/>
                        </a:spcAft>
                        <a:buClr>
                          <a:srgbClr val="000000"/>
                        </a:buClr>
                        <a:buFont typeface="Times New Roman"/>
                        <a:buNone/>
                      </a:pPr>
                      <a:r>
                        <a:rPr b="1" lang="en" sz="1100" u="none" cap="none" strike="noStrike">
                          <a:latin typeface="Times New Roman"/>
                          <a:ea typeface="Times New Roman"/>
                          <a:cs typeface="Times New Roman"/>
                          <a:sym typeface="Times New Roman"/>
                        </a:rPr>
                        <a:t>Milestones &amp; Deliverables</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Times New Roman"/>
                        <a:buNone/>
                      </a:pPr>
                      <a:r>
                        <a:rPr b="1" lang="en" sz="1100" u="none" cap="none" strike="noStrike">
                          <a:latin typeface="Times New Roman"/>
                          <a:ea typeface="Times New Roman"/>
                          <a:cs typeface="Times New Roman"/>
                          <a:sym typeface="Times New Roman"/>
                        </a:rPr>
                        <a:t>Date</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Times New Roman"/>
                        <a:buNone/>
                      </a:pPr>
                      <a:r>
                        <a:rPr b="1" lang="en" sz="1100" u="none" cap="none" strike="noStrike">
                          <a:latin typeface="Times New Roman"/>
                          <a:ea typeface="Times New Roman"/>
                          <a:cs typeface="Times New Roman"/>
                          <a:sym typeface="Times New Roman"/>
                        </a:rPr>
                        <a:t>Status</a:t>
                      </a:r>
                      <a:endParaRPr/>
                    </a:p>
                  </a:txBody>
                  <a:tcPr marT="0" marB="0" marR="0" marL="0" anchor="ctr"/>
                </a:tc>
              </a:tr>
              <a:tr h="233450">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Freeze syste</a:t>
                      </a:r>
                      <a:r>
                        <a:rPr lang="en" sz="1100" u="none" cap="none" strike="noStrike">
                          <a:solidFill>
                            <a:schemeClr val="dk1"/>
                          </a:solidFill>
                          <a:latin typeface="Times New Roman"/>
                          <a:ea typeface="Times New Roman"/>
                          <a:cs typeface="Times New Roman"/>
                          <a:sym typeface="Times New Roman"/>
                        </a:rPr>
                        <a:t>m code </a:t>
                      </a:r>
                      <a:r>
                        <a:rPr lang="en" sz="1100">
                          <a:solidFill>
                            <a:schemeClr val="dk1"/>
                          </a:solidFill>
                          <a:latin typeface="Times New Roman"/>
                          <a:ea typeface="Times New Roman"/>
                          <a:cs typeface="Times New Roman"/>
                          <a:sym typeface="Times New Roman"/>
                        </a:rPr>
                        <a:t>/</a:t>
                      </a:r>
                      <a:r>
                        <a:rPr lang="en" sz="1100" u="none" cap="none" strike="noStrike">
                          <a:solidFill>
                            <a:schemeClr val="dk1"/>
                          </a:solidFill>
                          <a:latin typeface="Times New Roman"/>
                          <a:ea typeface="Times New Roman"/>
                          <a:cs typeface="Times New Roman"/>
                          <a:sym typeface="Times New Roman"/>
                        </a:rPr>
                        <a:t> code delivery from ESRL</a:t>
                      </a:r>
                      <a:endParaRPr/>
                    </a:p>
                  </a:txBody>
                  <a:tcPr marT="0" marB="0" marR="0" marL="0" anchor="ct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10</a:t>
                      </a:r>
                      <a:r>
                        <a:rPr lang="en" sz="1100">
                          <a:solidFill>
                            <a:srgbClr val="FF0000"/>
                          </a:solidFill>
                          <a:latin typeface="Times New Roman"/>
                          <a:ea typeface="Times New Roman"/>
                          <a:cs typeface="Times New Roman"/>
                          <a:sym typeface="Times New Roman"/>
                        </a:rPr>
                        <a:t>/17/2019</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Completed</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Complete full retrospective/real time runs and evaluation</a:t>
                      </a:r>
                      <a:endParaRPr/>
                    </a:p>
                  </a:txBody>
                  <a:tcPr marT="0" marB="0" marR="0" marL="0" anchor="ct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12/15/2019</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solidFill>
                      <a:srgbClr val="D9D2E9"/>
                    </a:solidFill>
                  </a:tcPr>
                </a:tc>
              </a:tr>
              <a:tr h="218975">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Conduct CCB and deliver final system code to NCO</a:t>
                      </a:r>
                      <a:endParaRPr/>
                    </a:p>
                  </a:txBody>
                  <a:tcPr marT="0" marB="0" marR="0" marL="0" anchor="ct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1/3/2020</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marR="0" rtl="0" algn="l">
                        <a:lnSpc>
                          <a:spcPct val="100000"/>
                        </a:lnSpc>
                        <a:spcBef>
                          <a:spcPts val="0"/>
                        </a:spcBef>
                        <a:spcAft>
                          <a:spcPts val="0"/>
                        </a:spcAft>
                        <a:buClr>
                          <a:srgbClr val="000000"/>
                        </a:buClr>
                        <a:buFont typeface="Times New Roman"/>
                        <a:buNone/>
                      </a:pPr>
                      <a:r>
                        <a:rPr lang="en" sz="1100">
                          <a:latin typeface="Times New Roman"/>
                          <a:ea typeface="Times New Roman"/>
                          <a:cs typeface="Times New Roman"/>
                          <a:sym typeface="Times New Roman"/>
                        </a:rPr>
                        <a:t>Issue Service Change Notice</a:t>
                      </a:r>
                      <a:endParaRPr/>
                    </a:p>
                  </a:txBody>
                  <a:tcPr marT="0" marB="0" marR="0" marL="0" anchor="ct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4/14/2020</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solidFill>
                      <a:srgbClr val="D9D2E9"/>
                    </a:solidFill>
                  </a:tcPr>
                </a:tc>
              </a:tr>
              <a:tr h="213200">
                <a:tc>
                  <a:txBody>
                    <a:bodyPr/>
                    <a:lstStyle/>
                    <a:p>
                      <a:pPr indent="0" lvl="0" marL="0" marR="0" rtl="0" algn="l">
                        <a:lnSpc>
                          <a:spcPct val="100000"/>
                        </a:lnSpc>
                        <a:spcBef>
                          <a:spcPts val="0"/>
                        </a:spcBef>
                        <a:spcAft>
                          <a:spcPts val="0"/>
                        </a:spcAft>
                        <a:buClr>
                          <a:srgbClr val="000000"/>
                        </a:buClr>
                        <a:buFont typeface="Times New Roman"/>
                        <a:buNone/>
                      </a:pPr>
                      <a:r>
                        <a:rPr lang="en" sz="1100">
                          <a:latin typeface="Times New Roman"/>
                          <a:ea typeface="Times New Roman"/>
                          <a:cs typeface="Times New Roman"/>
                          <a:sym typeface="Times New Roman"/>
                        </a:rPr>
                        <a:t>Start </a:t>
                      </a:r>
                      <a:r>
                        <a:rPr lang="en" sz="1100" u="none" cap="none" strike="noStrike">
                          <a:latin typeface="Times New Roman"/>
                          <a:ea typeface="Times New Roman"/>
                          <a:cs typeface="Times New Roman"/>
                          <a:sym typeface="Times New Roman"/>
                        </a:rPr>
                        <a:t>30-day IT testing</a:t>
                      </a:r>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4/21/2020</a:t>
                      </a:r>
                      <a:endParaRPr sz="1100">
                        <a:solidFill>
                          <a:srgbClr val="FF0000"/>
                        </a:solidFill>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solidFill>
                      <a:srgbClr val="FCE5CD"/>
                    </a:solidFill>
                  </a:tcPr>
                </a:tc>
              </a:tr>
              <a:tr h="230475">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Operational Implementation</a:t>
                      </a:r>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6/2/2020</a:t>
                      </a:r>
                      <a:endParaRPr sz="1100">
                        <a:solidFill>
                          <a:srgbClr val="FF0000"/>
                        </a:solidFill>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solidFill>
                      <a:srgbClr val="FCE5CD"/>
                    </a:solidFill>
                  </a:tcPr>
                </a:tc>
              </a:tr>
            </a:tbl>
          </a:graphicData>
        </a:graphic>
      </p:graphicFrame>
      <p:sp>
        <p:nvSpPr>
          <p:cNvPr id="432" name="Google Shape;432;p71"/>
          <p:cNvSpPr txBox="1"/>
          <p:nvPr/>
        </p:nvSpPr>
        <p:spPr>
          <a:xfrm>
            <a:off x="4324550" y="3479551"/>
            <a:ext cx="4820100" cy="119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Times New Roman"/>
              <a:buNone/>
            </a:pPr>
            <a:r>
              <a:rPr b="1" i="0" lang="en" sz="1100" u="none" cap="none" strike="noStrike">
                <a:solidFill>
                  <a:schemeClr val="dk1"/>
                </a:solidFill>
                <a:latin typeface="Times New Roman"/>
                <a:ea typeface="Times New Roman"/>
                <a:cs typeface="Times New Roman"/>
                <a:sym typeface="Times New Roman"/>
              </a:rPr>
              <a:t>Staff</a:t>
            </a:r>
            <a:r>
              <a:rPr b="0" i="0" lang="en" sz="1100" u="none" cap="none" strike="noStrike">
                <a:solidFill>
                  <a:schemeClr val="dk1"/>
                </a:solidFill>
                <a:latin typeface="Times New Roman"/>
                <a:ea typeface="Times New Roman"/>
                <a:cs typeface="Times New Roman"/>
                <a:sym typeface="Times New Roman"/>
              </a:rPr>
              <a:t>: </a:t>
            </a:r>
            <a:r>
              <a:rPr b="0" i="0" lang="en" sz="1100" u="none" cap="none" strike="noStrike">
                <a:solidFill>
                  <a:srgbClr val="000000"/>
                </a:solidFill>
                <a:latin typeface="Times New Roman"/>
                <a:ea typeface="Times New Roman"/>
                <a:cs typeface="Times New Roman"/>
                <a:sym typeface="Times New Roman"/>
              </a:rPr>
              <a:t>0.5</a:t>
            </a:r>
            <a:r>
              <a:rPr b="0" i="0" lang="en" sz="1100" u="none" cap="none" strike="noStrike">
                <a:solidFill>
                  <a:srgbClr val="0000FF"/>
                </a:solidFill>
                <a:latin typeface="Times New Roman"/>
                <a:ea typeface="Times New Roman"/>
                <a:cs typeface="Times New Roman"/>
                <a:sym typeface="Times New Roman"/>
              </a:rPr>
              <a:t> </a:t>
            </a:r>
            <a:r>
              <a:rPr b="0" i="0" lang="en" sz="1100" u="none" cap="none" strike="noStrike">
                <a:solidFill>
                  <a:schemeClr val="dk1"/>
                </a:solidFill>
                <a:latin typeface="Times New Roman"/>
                <a:ea typeface="Times New Roman"/>
                <a:cs typeface="Times New Roman"/>
                <a:sym typeface="Times New Roman"/>
              </a:rPr>
              <a:t>Fed FTEs (G. Manikin) + </a:t>
            </a:r>
            <a:r>
              <a:rPr lang="en" sz="1100">
                <a:latin typeface="Times New Roman"/>
                <a:ea typeface="Times New Roman"/>
                <a:cs typeface="Times New Roman"/>
                <a:sym typeface="Times New Roman"/>
              </a:rPr>
              <a:t>0</a:t>
            </a:r>
            <a:r>
              <a:rPr b="0" i="0" lang="en" sz="1100" u="none" cap="none" strike="noStrike">
                <a:solidFill>
                  <a:srgbClr val="000000"/>
                </a:solidFill>
                <a:latin typeface="Times New Roman"/>
                <a:ea typeface="Times New Roman"/>
                <a:cs typeface="Times New Roman"/>
                <a:sym typeface="Times New Roman"/>
              </a:rPr>
              <a:t>.</a:t>
            </a:r>
            <a:r>
              <a:rPr lang="en" sz="1100">
                <a:latin typeface="Times New Roman"/>
                <a:ea typeface="Times New Roman"/>
                <a:cs typeface="Times New Roman"/>
                <a:sym typeface="Times New Roman"/>
              </a:rPr>
              <a:t>5</a:t>
            </a:r>
            <a:r>
              <a:rPr b="0" i="0" lang="en" sz="1100" u="none" cap="none" strike="noStrike">
                <a:solidFill>
                  <a:srgbClr val="0000FF"/>
                </a:solidFill>
                <a:latin typeface="Times New Roman"/>
                <a:ea typeface="Times New Roman"/>
                <a:cs typeface="Times New Roman"/>
                <a:sym typeface="Times New Roman"/>
              </a:rPr>
              <a:t> </a:t>
            </a:r>
            <a:r>
              <a:rPr b="0" i="0" lang="en" sz="1100" u="none" cap="none" strike="noStrike">
                <a:solidFill>
                  <a:schemeClr val="dk1"/>
                </a:solidFill>
                <a:latin typeface="Times New Roman"/>
                <a:ea typeface="Times New Roman"/>
                <a:cs typeface="Times New Roman"/>
                <a:sym typeface="Times New Roman"/>
              </a:rPr>
              <a:t>contractor FTEs (B. Blake)</a:t>
            </a:r>
            <a:endParaRPr/>
          </a:p>
          <a:p>
            <a:pPr indent="0" lvl="0" marL="0" marR="0" rtl="0" algn="l">
              <a:lnSpc>
                <a:spcPct val="100000"/>
              </a:lnSpc>
              <a:spcBef>
                <a:spcPts val="600"/>
              </a:spcBef>
              <a:spcAft>
                <a:spcPts val="0"/>
              </a:spcAft>
              <a:buClr>
                <a:schemeClr val="dk1"/>
              </a:buClr>
              <a:buFont typeface="Times New Roman"/>
              <a:buNone/>
            </a:pPr>
            <a:r>
              <a:rPr b="1" i="0" lang="en" sz="1100" u="none" cap="none" strike="noStrike">
                <a:solidFill>
                  <a:schemeClr val="dk1"/>
                </a:solidFill>
                <a:latin typeface="Times New Roman"/>
                <a:ea typeface="Times New Roman"/>
                <a:cs typeface="Times New Roman"/>
                <a:sym typeface="Times New Roman"/>
              </a:rPr>
              <a:t>Funding Source</a:t>
            </a:r>
            <a:r>
              <a:rPr b="0" i="0" lang="en" sz="1100" u="none" cap="none" strike="noStrike">
                <a:solidFill>
                  <a:schemeClr val="dk1"/>
                </a:solidFill>
                <a:latin typeface="Times New Roman"/>
                <a:ea typeface="Times New Roman"/>
                <a:cs typeface="Times New Roman"/>
                <a:sym typeface="Times New Roman"/>
              </a:rPr>
              <a:t>: </a:t>
            </a:r>
            <a:r>
              <a:rPr b="0" i="0" lang="en" sz="1100" u="none" cap="none" strike="noStrike">
                <a:solidFill>
                  <a:srgbClr val="000000"/>
                </a:solidFill>
                <a:latin typeface="Times New Roman"/>
                <a:ea typeface="Times New Roman"/>
                <a:cs typeface="Times New Roman"/>
                <a:sym typeface="Times New Roman"/>
              </a:rPr>
              <a:t>STI, FAA</a:t>
            </a:r>
            <a:endParaRPr/>
          </a:p>
          <a:p>
            <a:pPr indent="0" lvl="0" marL="0" marR="0" rtl="0" algn="l">
              <a:lnSpc>
                <a:spcPct val="100000"/>
              </a:lnSpc>
              <a:spcBef>
                <a:spcPts val="60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Compute: EMC</a:t>
            </a:r>
            <a:r>
              <a:rPr b="1" lang="en" sz="1100">
                <a:latin typeface="Times New Roman"/>
                <a:ea typeface="Times New Roman"/>
                <a:cs typeface="Times New Roman"/>
                <a:sym typeface="Times New Roman"/>
              </a:rPr>
              <a:t>-Cray</a:t>
            </a:r>
            <a:r>
              <a:rPr b="1" i="0" lang="en" sz="1100" u="none" cap="none" strike="noStrike">
                <a:solidFill>
                  <a:srgbClr val="000000"/>
                </a:solidFill>
                <a:latin typeface="Times New Roman"/>
                <a:ea typeface="Times New Roman"/>
                <a:cs typeface="Times New Roman"/>
                <a:sym typeface="Times New Roman"/>
              </a:rPr>
              <a:t>: </a:t>
            </a:r>
            <a:r>
              <a:rPr b="0" i="0" lang="en" sz="1100" u="none" cap="none" strike="noStrike">
                <a:solidFill>
                  <a:srgbClr val="0000FF"/>
                </a:solidFill>
                <a:latin typeface="Times New Roman"/>
                <a:ea typeface="Times New Roman"/>
                <a:cs typeface="Times New Roman"/>
                <a:sym typeface="Times New Roman"/>
              </a:rPr>
              <a:t> </a:t>
            </a:r>
            <a:r>
              <a:rPr b="0" i="0" lang="en" sz="1100" u="none" cap="none" strike="noStrike">
                <a:solidFill>
                  <a:srgbClr val="000000"/>
                </a:solidFill>
                <a:latin typeface="Times New Roman"/>
                <a:ea typeface="Times New Roman"/>
                <a:cs typeface="Times New Roman"/>
                <a:sym typeface="Times New Roman"/>
              </a:rPr>
              <a:t> </a:t>
            </a:r>
            <a:r>
              <a:rPr b="1" i="0" lang="en" sz="1100" u="none" cap="none" strike="noStrike">
                <a:solidFill>
                  <a:srgbClr val="000000"/>
                </a:solidFill>
                <a:latin typeface="Times New Roman"/>
                <a:ea typeface="Times New Roman"/>
                <a:cs typeface="Times New Roman"/>
                <a:sym typeface="Times New Roman"/>
              </a:rPr>
              <a:t>Real Time</a:t>
            </a:r>
            <a:r>
              <a:rPr b="0" i="0" lang="en" sz="1100" u="none" cap="none" strike="noStrike">
                <a:solidFill>
                  <a:srgbClr val="000000"/>
                </a:solidFill>
                <a:latin typeface="Times New Roman"/>
                <a:ea typeface="Times New Roman"/>
                <a:cs typeface="Times New Roman"/>
                <a:sym typeface="Times New Roman"/>
              </a:rPr>
              <a:t>:</a:t>
            </a:r>
            <a:r>
              <a:rPr lang="en" sz="1100">
                <a:latin typeface="Times New Roman"/>
                <a:ea typeface="Times New Roman"/>
                <a:cs typeface="Times New Roman"/>
                <a:sym typeface="Times New Roman"/>
              </a:rPr>
              <a:t>(delta - ~50 nodes); </a:t>
            </a:r>
            <a:r>
              <a:rPr b="1" i="0" lang="en" sz="1100" u="none" cap="none" strike="noStrike">
                <a:solidFill>
                  <a:srgbClr val="000000"/>
                </a:solidFill>
                <a:latin typeface="Times New Roman"/>
                <a:ea typeface="Times New Roman"/>
                <a:cs typeface="Times New Roman"/>
                <a:sym typeface="Times New Roman"/>
              </a:rPr>
              <a:t>Ops</a:t>
            </a:r>
            <a:r>
              <a:rPr b="0" i="0" lang="en" sz="1100" u="none" cap="none" strike="noStrike">
                <a:solidFill>
                  <a:srgbClr val="000000"/>
                </a:solidFill>
                <a:latin typeface="Times New Roman"/>
                <a:ea typeface="Times New Roman"/>
                <a:cs typeface="Times New Roman"/>
                <a:sym typeface="Times New Roman"/>
              </a:rPr>
              <a:t>:</a:t>
            </a:r>
            <a:r>
              <a:rPr lang="en" sz="1100">
                <a:latin typeface="Times New Roman"/>
                <a:ea typeface="Times New Roman"/>
                <a:cs typeface="Times New Roman"/>
                <a:sym typeface="Times New Roman"/>
              </a:rPr>
              <a:t> (delta - 100 nodes)</a:t>
            </a:r>
            <a:endParaRPr/>
          </a:p>
          <a:p>
            <a:pPr indent="0" lvl="0" marL="0" marR="0" rtl="0" algn="l">
              <a:lnSpc>
                <a:spcPct val="100000"/>
              </a:lnSpc>
              <a:spcBef>
                <a:spcPts val="60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Archive:</a:t>
            </a:r>
            <a:r>
              <a:rPr b="0" i="0" lang="en" sz="1100" u="none" cap="none" strike="noStrike">
                <a:solidFill>
                  <a:srgbClr val="000000"/>
                </a:solidFill>
                <a:latin typeface="Times New Roman"/>
                <a:ea typeface="Times New Roman"/>
                <a:cs typeface="Times New Roman"/>
                <a:sym typeface="Times New Roman"/>
              </a:rPr>
              <a:t> </a:t>
            </a:r>
            <a:r>
              <a:rPr b="1" lang="en" sz="1100">
                <a:latin typeface="Times New Roman"/>
                <a:ea typeface="Times New Roman"/>
                <a:cs typeface="Times New Roman"/>
                <a:sym typeface="Times New Roman"/>
              </a:rPr>
              <a:t>Retro: N/A; Real Time</a:t>
            </a:r>
            <a:r>
              <a:rPr b="0" i="0" lang="en" sz="1100" u="none" cap="none" strike="noStrike">
                <a:solidFill>
                  <a:srgbClr val="000000"/>
                </a:solidFill>
                <a:latin typeface="Times New Roman"/>
                <a:ea typeface="Times New Roman"/>
                <a:cs typeface="Times New Roman"/>
                <a:sym typeface="Times New Roman"/>
              </a:rPr>
              <a:t>:</a:t>
            </a:r>
            <a:r>
              <a:rPr lang="en" sz="1100">
                <a:latin typeface="Times New Roman"/>
                <a:ea typeface="Times New Roman"/>
                <a:cs typeface="Times New Roman"/>
                <a:sym typeface="Times New Roman"/>
              </a:rPr>
              <a:t>? (deleta)</a:t>
            </a:r>
            <a:r>
              <a:rPr b="0" i="0" lang="en" sz="1100" u="none" cap="none" strike="noStrike">
                <a:solidFill>
                  <a:srgbClr val="000000"/>
                </a:solidFill>
                <a:latin typeface="Times New Roman"/>
                <a:ea typeface="Times New Roman"/>
                <a:cs typeface="Times New Roman"/>
                <a:sym typeface="Times New Roman"/>
              </a:rPr>
              <a:t>; </a:t>
            </a:r>
            <a:r>
              <a:rPr b="1" i="0" lang="en" sz="1100" u="none" cap="none" strike="noStrike">
                <a:solidFill>
                  <a:srgbClr val="000000"/>
                </a:solidFill>
                <a:latin typeface="Times New Roman"/>
                <a:ea typeface="Times New Roman"/>
                <a:cs typeface="Times New Roman"/>
                <a:sym typeface="Times New Roman"/>
              </a:rPr>
              <a:t>Ops</a:t>
            </a:r>
            <a:r>
              <a:rPr b="0" i="0" lang="en" sz="1100" u="none" cap="none" strike="noStrike">
                <a:solidFill>
                  <a:srgbClr val="000000"/>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 (delta)</a:t>
            </a:r>
            <a:endParaRPr/>
          </a:p>
        </p:txBody>
      </p:sp>
      <p:sp>
        <p:nvSpPr>
          <p:cNvPr id="433" name="Google Shape;433;p71"/>
          <p:cNvSpPr/>
          <p:nvPr/>
        </p:nvSpPr>
        <p:spPr>
          <a:xfrm>
            <a:off x="5633550" y="3057550"/>
            <a:ext cx="3675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i="0" lang="en" sz="1200" u="none" cap="none" strike="noStrike">
                <a:solidFill>
                  <a:srgbClr val="000000"/>
                </a:solidFill>
                <a:latin typeface="Arial"/>
                <a:ea typeface="Arial"/>
                <a:cs typeface="Arial"/>
                <a:sym typeface="Arial"/>
              </a:rPr>
              <a:t>G</a:t>
            </a:r>
            <a:endParaRPr/>
          </a:p>
        </p:txBody>
      </p:sp>
      <p:pic>
        <p:nvPicPr>
          <p:cNvPr descr="Image of NCEP Logo" id="434" name="Google Shape;434;p71"/>
          <p:cNvPicPr preferRelativeResize="0"/>
          <p:nvPr/>
        </p:nvPicPr>
        <p:blipFill rotWithShape="1">
          <a:blip r:embed="rId4">
            <a:alphaModFix/>
          </a:blip>
          <a:srcRect b="0" l="0" r="0" t="0"/>
          <a:stretch/>
        </p:blipFill>
        <p:spPr>
          <a:xfrm>
            <a:off x="8352575" y="76200"/>
            <a:ext cx="792000" cy="528300"/>
          </a:xfrm>
          <a:prstGeom prst="rect">
            <a:avLst/>
          </a:prstGeom>
          <a:solidFill>
            <a:srgbClr val="FFFFFF"/>
          </a:solidFill>
          <a:ln>
            <a:noFill/>
          </a:ln>
        </p:spPr>
      </p:pic>
      <p:cxnSp>
        <p:nvCxnSpPr>
          <p:cNvPr id="435" name="Google Shape;435;p71"/>
          <p:cNvCxnSpPr/>
          <p:nvPr/>
        </p:nvCxnSpPr>
        <p:spPr>
          <a:xfrm flipH="1">
            <a:off x="4342400" y="936200"/>
            <a:ext cx="15600" cy="3838800"/>
          </a:xfrm>
          <a:prstGeom prst="straightConnector1">
            <a:avLst/>
          </a:prstGeom>
          <a:noFill/>
          <a:ln cap="flat" cmpd="sng" w="9525">
            <a:solidFill>
              <a:srgbClr val="000000"/>
            </a:solidFill>
            <a:prstDash val="solid"/>
            <a:round/>
            <a:headEnd len="sm" w="sm" type="none"/>
            <a:tailEnd len="sm" w="sm" type="none"/>
          </a:ln>
        </p:spPr>
      </p:cxnSp>
      <p:cxnSp>
        <p:nvCxnSpPr>
          <p:cNvPr id="436" name="Google Shape;436;p71"/>
          <p:cNvCxnSpPr/>
          <p:nvPr/>
        </p:nvCxnSpPr>
        <p:spPr>
          <a:xfrm>
            <a:off x="4340300" y="2919688"/>
            <a:ext cx="4788600" cy="21000"/>
          </a:xfrm>
          <a:prstGeom prst="straightConnector1">
            <a:avLst/>
          </a:prstGeom>
          <a:noFill/>
          <a:ln cap="flat" cmpd="sng" w="19050">
            <a:solidFill>
              <a:schemeClr val="dk2"/>
            </a:solidFill>
            <a:prstDash val="solid"/>
            <a:round/>
            <a:headEnd len="sm" w="sm" type="none"/>
            <a:tailEnd len="sm" w="sm" type="none"/>
          </a:ln>
        </p:spPr>
      </p:cxnSp>
      <p:graphicFrame>
        <p:nvGraphicFramePr>
          <p:cNvPr id="437" name="Google Shape;437;p71"/>
          <p:cNvGraphicFramePr/>
          <p:nvPr/>
        </p:nvGraphicFramePr>
        <p:xfrm>
          <a:off x="4381600" y="2664562"/>
          <a:ext cx="3000000" cy="3000000"/>
        </p:xfrm>
        <a:graphic>
          <a:graphicData uri="http://schemas.openxmlformats.org/drawingml/2006/table">
            <a:tbl>
              <a:tblPr>
                <a:noFill/>
                <a:tableStyleId>{3A5492DD-A684-47D9-8BB1-4CE4677E9443}</a:tableStyleId>
              </a:tblPr>
              <a:tblGrid>
                <a:gridCol w="498625"/>
                <a:gridCol w="565475"/>
                <a:gridCol w="2959000"/>
              </a:tblGrid>
              <a:tr h="140075">
                <a:tc>
                  <a:txBody>
                    <a:bodyPr/>
                    <a:lstStyle/>
                    <a:p>
                      <a:pPr indent="0" lvl="0" marL="0" marR="0" rtl="0" algn="ctr">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EMC</a:t>
                      </a:r>
                      <a:endParaRPr/>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FF3300"/>
                        </a:buClr>
                        <a:buFont typeface="Noto Sans Symbols"/>
                        <a:buNone/>
                      </a:pPr>
                      <a:r>
                        <a:rPr lang="en" sz="1100" u="none" cap="none" strike="noStrike">
                          <a:latin typeface="Times New Roman"/>
                          <a:ea typeface="Times New Roman"/>
                          <a:cs typeface="Times New Roman"/>
                          <a:sym typeface="Times New Roman"/>
                        </a:rPr>
                        <a:t>NCO</a:t>
                      </a:r>
                      <a:endParaRPr/>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FF0000"/>
                        </a:buClr>
                        <a:buFont typeface="Times New Roman"/>
                        <a:buNone/>
                      </a:pPr>
                      <a:r>
                        <a:rPr lang="en" sz="1100" u="none" cap="none" strike="noStrike">
                          <a:solidFill>
                            <a:srgbClr val="FF0000"/>
                          </a:solidFill>
                          <a:latin typeface="Times New Roman"/>
                          <a:ea typeface="Times New Roman"/>
                          <a:cs typeface="Times New Roman"/>
                          <a:sym typeface="Times New Roman"/>
                        </a:rPr>
                        <a:t>Red text indicates change from previous quarter</a:t>
                      </a:r>
                      <a:endParaRPr/>
                    </a:p>
                  </a:txBody>
                  <a:tcPr marT="0" marB="0" marR="0" marL="0" anchor="ctr"/>
                </a:tc>
              </a:tr>
            </a:tbl>
          </a:graphicData>
        </a:graphic>
      </p:graphicFrame>
      <p:sp>
        <p:nvSpPr>
          <p:cNvPr id="438" name="Google Shape;438;p71"/>
          <p:cNvSpPr/>
          <p:nvPr/>
        </p:nvSpPr>
        <p:spPr>
          <a:xfrm>
            <a:off x="2456400" y="93050"/>
            <a:ext cx="467400" cy="4542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lang="en" sz="1200"/>
              <a:t>Y</a:t>
            </a:r>
            <a:endParaRPr/>
          </a:p>
        </p:txBody>
      </p:sp>
      <p:sp>
        <p:nvSpPr>
          <p:cNvPr id="439" name="Google Shape;439;p71"/>
          <p:cNvSpPr/>
          <p:nvPr/>
        </p:nvSpPr>
        <p:spPr>
          <a:xfrm>
            <a:off x="1091675" y="2970563"/>
            <a:ext cx="367500" cy="33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lang="en" sz="1200"/>
              <a:t>Y</a:t>
            </a:r>
            <a:endParaRPr/>
          </a:p>
        </p:txBody>
      </p:sp>
      <p:sp>
        <p:nvSpPr>
          <p:cNvPr id="440" name="Google Shape;440;p71"/>
          <p:cNvSpPr/>
          <p:nvPr/>
        </p:nvSpPr>
        <p:spPr>
          <a:xfrm>
            <a:off x="5810350" y="630300"/>
            <a:ext cx="367500" cy="3609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lang="en" sz="1200"/>
              <a: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72"/>
          <p:cNvSpPr txBox="1"/>
          <p:nvPr/>
        </p:nvSpPr>
        <p:spPr>
          <a:xfrm>
            <a:off x="57550" y="998725"/>
            <a:ext cx="4298400" cy="182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latin typeface="Times New Roman"/>
                <a:ea typeface="Times New Roman"/>
                <a:cs typeface="Times New Roman"/>
                <a:sym typeface="Times New Roman"/>
              </a:rPr>
              <a:t>Leads: </a:t>
            </a:r>
            <a:r>
              <a:rPr lang="en" sz="1100">
                <a:solidFill>
                  <a:schemeClr val="dk1"/>
                </a:solidFill>
                <a:latin typeface="Times New Roman"/>
                <a:ea typeface="Times New Roman"/>
                <a:cs typeface="Times New Roman"/>
                <a:sym typeface="Times New Roman"/>
              </a:rPr>
              <a:t>Avichal Mehra &amp; Zhan Zhang, EMC and Steven Earle, NCO</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100">
                <a:latin typeface="Times New Roman"/>
                <a:ea typeface="Times New Roman"/>
                <a:cs typeface="Times New Roman"/>
                <a:sym typeface="Times New Roman"/>
              </a:rPr>
              <a:t>Scope: </a:t>
            </a:r>
            <a:r>
              <a:rPr lang="en" sz="1100">
                <a:solidFill>
                  <a:srgbClr val="0000FF"/>
                </a:solidFill>
                <a:latin typeface="Times New Roman"/>
                <a:ea typeface="Times New Roman"/>
                <a:cs typeface="Times New Roman"/>
                <a:sym typeface="Times New Roman"/>
              </a:rPr>
              <a:t>TBD</a:t>
            </a:r>
            <a:endParaRPr sz="1100">
              <a:solidFill>
                <a:srgbClr val="0000FF"/>
              </a:solidFill>
              <a:latin typeface="Times New Roman"/>
              <a:ea typeface="Times New Roman"/>
              <a:cs typeface="Times New Roman"/>
              <a:sym typeface="Times New Roman"/>
            </a:endParaRPr>
          </a:p>
          <a:p>
            <a:pPr indent="0" lvl="0" marL="0" rtl="0" algn="l">
              <a:lnSpc>
                <a:spcPct val="100000"/>
              </a:lnSpc>
              <a:spcBef>
                <a:spcPts val="300"/>
              </a:spcBef>
              <a:spcAft>
                <a:spcPts val="0"/>
              </a:spcAft>
              <a:buNone/>
            </a:pPr>
            <a:r>
              <a:t/>
            </a:r>
            <a:endParaRPr sz="1100">
              <a:latin typeface="Times New Roman"/>
              <a:ea typeface="Times New Roman"/>
              <a:cs typeface="Times New Roman"/>
              <a:sym typeface="Times New Roman"/>
            </a:endParaRPr>
          </a:p>
          <a:p>
            <a:pPr indent="0" lvl="0" marL="0" rtl="0" algn="l">
              <a:spcBef>
                <a:spcPts val="3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Implement with: </a:t>
            </a:r>
            <a:r>
              <a:rPr lang="en" sz="1100">
                <a:solidFill>
                  <a:schemeClr val="dk1"/>
                </a:solidFill>
                <a:latin typeface="Times New Roman"/>
                <a:ea typeface="Times New Roman"/>
                <a:cs typeface="Times New Roman"/>
                <a:sym typeface="Times New Roman"/>
              </a:rPr>
              <a:t>HMON</a:t>
            </a:r>
            <a:endParaRPr sz="1100">
              <a:latin typeface="Times New Roman"/>
              <a:ea typeface="Times New Roman"/>
              <a:cs typeface="Times New Roman"/>
              <a:sym typeface="Times New Roman"/>
            </a:endParaRPr>
          </a:p>
          <a:p>
            <a:pPr indent="0" lvl="0" marL="0" rtl="0" algn="l">
              <a:spcBef>
                <a:spcPts val="300"/>
              </a:spcBef>
              <a:spcAft>
                <a:spcPts val="0"/>
              </a:spcAft>
              <a:buNone/>
            </a:pPr>
            <a:r>
              <a:rPr b="1" lang="en" sz="1100">
                <a:latin typeface="Times New Roman"/>
                <a:ea typeface="Times New Roman"/>
                <a:cs typeface="Times New Roman"/>
                <a:sym typeface="Times New Roman"/>
              </a:rPr>
              <a:t>Expected benefits:</a:t>
            </a:r>
            <a:r>
              <a:rPr lang="en" sz="1100">
                <a:latin typeface="Times New Roman"/>
                <a:ea typeface="Times New Roman"/>
                <a:cs typeface="Times New Roman"/>
                <a:sym typeface="Times New Roman"/>
              </a:rPr>
              <a:t> </a:t>
            </a:r>
            <a:r>
              <a:rPr lang="en" sz="800">
                <a:solidFill>
                  <a:schemeClr val="dk1"/>
                </a:solidFill>
                <a:latin typeface="Times New Roman"/>
                <a:ea typeface="Times New Roman"/>
                <a:cs typeface="Times New Roman"/>
                <a:sym typeface="Times New Roman"/>
              </a:rPr>
              <a:t>I</a:t>
            </a:r>
            <a:r>
              <a:rPr lang="en" sz="1100">
                <a:solidFill>
                  <a:schemeClr val="dk1"/>
                </a:solidFill>
                <a:latin typeface="Times New Roman"/>
                <a:ea typeface="Times New Roman"/>
                <a:cs typeface="Times New Roman"/>
                <a:sym typeface="Times New Roman"/>
              </a:rPr>
              <a:t>mproved track &amp; intensity forecast skill in all basins.</a:t>
            </a:r>
            <a:endParaRPr sz="800">
              <a:latin typeface="Times New Roman"/>
              <a:ea typeface="Times New Roman"/>
              <a:cs typeface="Times New Roman"/>
              <a:sym typeface="Times New Roman"/>
            </a:endParaRPr>
          </a:p>
          <a:p>
            <a:pPr indent="0" lvl="0" marL="0" rtl="0" algn="l">
              <a:spcBef>
                <a:spcPts val="300"/>
              </a:spcBef>
              <a:spcAft>
                <a:spcPts val="0"/>
              </a:spcAft>
              <a:buNone/>
            </a:pPr>
            <a:r>
              <a:rPr b="1" lang="en" sz="1100">
                <a:latin typeface="Times New Roman"/>
                <a:ea typeface="Times New Roman"/>
                <a:cs typeface="Times New Roman"/>
                <a:sym typeface="Times New Roman"/>
              </a:rPr>
              <a:t>Dependencies:</a:t>
            </a:r>
            <a:r>
              <a:rPr lang="en" sz="1100">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N/A</a:t>
            </a:r>
            <a:endParaRPr>
              <a:solidFill>
                <a:schemeClr val="dk1"/>
              </a:solidFill>
            </a:endParaRPr>
          </a:p>
          <a:p>
            <a:pPr indent="0" lvl="0" marL="0" rtl="0" algn="l">
              <a:spcBef>
                <a:spcPts val="300"/>
              </a:spcBef>
              <a:spcAft>
                <a:spcPts val="0"/>
              </a:spcAft>
              <a:buNone/>
            </a:pPr>
            <a:r>
              <a:t/>
            </a:r>
            <a:endParaRPr sz="1100">
              <a:latin typeface="Times New Roman"/>
              <a:ea typeface="Times New Roman"/>
              <a:cs typeface="Times New Roman"/>
              <a:sym typeface="Times New Roman"/>
            </a:endParaRPr>
          </a:p>
          <a:p>
            <a:pPr indent="0" lvl="0" marL="0" rtl="0" algn="l">
              <a:spcBef>
                <a:spcPts val="300"/>
              </a:spcBef>
              <a:spcAft>
                <a:spcPts val="0"/>
              </a:spcAft>
              <a:buNone/>
            </a:pPr>
            <a:r>
              <a:t/>
            </a:r>
            <a:endParaRPr sz="1100">
              <a:latin typeface="Times New Roman"/>
              <a:ea typeface="Times New Roman"/>
              <a:cs typeface="Times New Roman"/>
              <a:sym typeface="Times New Roman"/>
            </a:endParaRPr>
          </a:p>
        </p:txBody>
      </p:sp>
      <p:sp>
        <p:nvSpPr>
          <p:cNvPr id="446" name="Google Shape;446;p72"/>
          <p:cNvSpPr txBox="1"/>
          <p:nvPr/>
        </p:nvSpPr>
        <p:spPr>
          <a:xfrm>
            <a:off x="2863475" y="-9650"/>
            <a:ext cx="3085500" cy="55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HWRF Version 13.0</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Status as of 09/13/19</a:t>
            </a:r>
            <a:endParaRPr b="1">
              <a:latin typeface="Times New Roman"/>
              <a:ea typeface="Times New Roman"/>
              <a:cs typeface="Times New Roman"/>
              <a:sym typeface="Times New Roman"/>
            </a:endParaRPr>
          </a:p>
        </p:txBody>
      </p:sp>
      <p:pic>
        <p:nvPicPr>
          <p:cNvPr id="447" name="Google Shape;447;p72"/>
          <p:cNvPicPr preferRelativeResize="0"/>
          <p:nvPr/>
        </p:nvPicPr>
        <p:blipFill>
          <a:blip r:embed="rId3">
            <a:alphaModFix/>
          </a:blip>
          <a:stretch>
            <a:fillRect/>
          </a:stretch>
        </p:blipFill>
        <p:spPr>
          <a:xfrm>
            <a:off x="0" y="0"/>
            <a:ext cx="713000" cy="615250"/>
          </a:xfrm>
          <a:prstGeom prst="rect">
            <a:avLst/>
          </a:prstGeom>
          <a:noFill/>
          <a:ln>
            <a:noFill/>
          </a:ln>
        </p:spPr>
      </p:pic>
      <p:sp>
        <p:nvSpPr>
          <p:cNvPr id="448" name="Google Shape;448;p72"/>
          <p:cNvSpPr txBox="1"/>
          <p:nvPr/>
        </p:nvSpPr>
        <p:spPr>
          <a:xfrm>
            <a:off x="6362075" y="683975"/>
            <a:ext cx="896700" cy="2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Schedule</a:t>
            </a:r>
            <a:endParaRPr b="1" sz="1200">
              <a:latin typeface="Times New Roman"/>
              <a:ea typeface="Times New Roman"/>
              <a:cs typeface="Times New Roman"/>
              <a:sym typeface="Times New Roman"/>
            </a:endParaRPr>
          </a:p>
        </p:txBody>
      </p:sp>
      <p:sp>
        <p:nvSpPr>
          <p:cNvPr id="449" name="Google Shape;449;p72"/>
          <p:cNvSpPr txBox="1"/>
          <p:nvPr/>
        </p:nvSpPr>
        <p:spPr>
          <a:xfrm>
            <a:off x="692475" y="740375"/>
            <a:ext cx="2551800" cy="28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Project Information &amp; Highlights</a:t>
            </a:r>
            <a:endParaRPr b="1" sz="1200">
              <a:latin typeface="Times New Roman"/>
              <a:ea typeface="Times New Roman"/>
              <a:cs typeface="Times New Roman"/>
              <a:sym typeface="Times New Roman"/>
            </a:endParaRPr>
          </a:p>
        </p:txBody>
      </p:sp>
      <p:sp>
        <p:nvSpPr>
          <p:cNvPr id="450" name="Google Shape;450;p72"/>
          <p:cNvSpPr txBox="1"/>
          <p:nvPr/>
        </p:nvSpPr>
        <p:spPr>
          <a:xfrm>
            <a:off x="147025" y="3165800"/>
            <a:ext cx="4171800" cy="12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Times New Roman"/>
                <a:ea typeface="Times New Roman"/>
                <a:cs typeface="Times New Roman"/>
                <a:sym typeface="Times New Roman"/>
              </a:rPr>
              <a:t>Issues</a:t>
            </a:r>
            <a:r>
              <a:rPr lang="en" sz="1100">
                <a:latin typeface="Times New Roman"/>
                <a:ea typeface="Times New Roman"/>
                <a:cs typeface="Times New Roman"/>
                <a:sym typeface="Times New Roman"/>
              </a:rPr>
              <a:t>. </a:t>
            </a:r>
            <a:r>
              <a:rPr lang="en" sz="1100">
                <a:solidFill>
                  <a:srgbClr val="FF0000"/>
                </a:solidFill>
                <a:latin typeface="Times New Roman"/>
                <a:ea typeface="Times New Roman"/>
                <a:cs typeface="Times New Roman"/>
                <a:sym typeface="Times New Roman"/>
              </a:rPr>
              <a:t>Timely availability of HPC resources</a:t>
            </a:r>
            <a:r>
              <a:rPr b="1" lang="en" sz="1100">
                <a:solidFill>
                  <a:srgbClr val="0000FF"/>
                </a:solidFill>
                <a:latin typeface="Times New Roman"/>
                <a:ea typeface="Times New Roman"/>
                <a:cs typeface="Times New Roman"/>
                <a:sym typeface="Times New Roman"/>
              </a:rPr>
              <a:t>;</a:t>
            </a:r>
            <a:r>
              <a:rPr lang="en" sz="1100">
                <a:latin typeface="Times New Roman"/>
                <a:ea typeface="Times New Roman"/>
                <a:cs typeface="Times New Roman"/>
                <a:sym typeface="Times New Roman"/>
              </a:rPr>
              <a:t> </a:t>
            </a:r>
            <a:r>
              <a:rPr b="1" lang="en" sz="1100">
                <a:latin typeface="Times New Roman"/>
                <a:ea typeface="Times New Roman"/>
                <a:cs typeface="Times New Roman"/>
                <a:sym typeface="Times New Roman"/>
              </a:rPr>
              <a:t>Resolution</a:t>
            </a:r>
            <a:r>
              <a:rPr lang="en" sz="1100">
                <a:latin typeface="Times New Roman"/>
                <a:ea typeface="Times New Roman"/>
                <a:cs typeface="Times New Roman"/>
                <a:sym typeface="Times New Roman"/>
              </a:rPr>
              <a:t>: </a:t>
            </a:r>
            <a:r>
              <a:rPr lang="en" sz="1100">
                <a:solidFill>
                  <a:srgbClr val="FF0000"/>
                </a:solidFill>
                <a:latin typeface="Times New Roman"/>
                <a:ea typeface="Times New Roman"/>
                <a:cs typeface="Times New Roman"/>
                <a:sym typeface="Times New Roman"/>
              </a:rPr>
              <a:t>May delay implementation or descope testing with NHC concurrence</a:t>
            </a:r>
            <a:endParaRPr sz="1100">
              <a:solidFill>
                <a:srgbClr val="FF0000"/>
              </a:solidFill>
              <a:latin typeface="Times New Roman"/>
              <a:ea typeface="Times New Roman"/>
              <a:cs typeface="Times New Roman"/>
              <a:sym typeface="Times New Roman"/>
            </a:endParaRPr>
          </a:p>
          <a:p>
            <a:pPr indent="0" lvl="0" marL="0" rtl="0" algn="l">
              <a:spcBef>
                <a:spcPts val="600"/>
              </a:spcBef>
              <a:spcAft>
                <a:spcPts val="0"/>
              </a:spcAft>
              <a:buNone/>
            </a:pPr>
            <a:r>
              <a:rPr b="1" lang="en" sz="1100">
                <a:solidFill>
                  <a:schemeClr val="dk1"/>
                </a:solidFill>
                <a:latin typeface="Times New Roman"/>
                <a:ea typeface="Times New Roman"/>
                <a:cs typeface="Times New Roman"/>
                <a:sym typeface="Times New Roman"/>
              </a:rPr>
              <a:t>Risks</a:t>
            </a:r>
            <a:r>
              <a:rPr lang="en" sz="1100">
                <a:solidFill>
                  <a:schemeClr val="dk1"/>
                </a:solidFill>
                <a:latin typeface="Times New Roman"/>
                <a:ea typeface="Times New Roman"/>
                <a:cs typeface="Times New Roman"/>
                <a:sym typeface="Times New Roman"/>
              </a:rPr>
              <a:t>:  Upgrades degrade forecast skill; </a:t>
            </a:r>
            <a:r>
              <a:rPr b="1" lang="en" sz="1100">
                <a:solidFill>
                  <a:schemeClr val="dk1"/>
                </a:solidFill>
                <a:latin typeface="Times New Roman"/>
                <a:ea typeface="Times New Roman"/>
                <a:cs typeface="Times New Roman"/>
                <a:sym typeface="Times New Roman"/>
              </a:rPr>
              <a:t>Mitigation</a:t>
            </a:r>
            <a:r>
              <a:rPr lang="en" sz="1100">
                <a:solidFill>
                  <a:schemeClr val="dk1"/>
                </a:solidFill>
                <a:latin typeface="Times New Roman"/>
                <a:ea typeface="Times New Roman"/>
                <a:cs typeface="Times New Roman"/>
                <a:sym typeface="Times New Roman"/>
              </a:rPr>
              <a:t>: Revert back to baseline.</a:t>
            </a:r>
            <a:endParaRPr sz="11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sz="1100">
              <a:solidFill>
                <a:srgbClr val="0000FF"/>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b="1" sz="1100" u="sng">
              <a:latin typeface="Times New Roman"/>
              <a:ea typeface="Times New Roman"/>
              <a:cs typeface="Times New Roman"/>
              <a:sym typeface="Times New Roman"/>
            </a:endParaRPr>
          </a:p>
          <a:p>
            <a:pPr indent="0" lvl="0" marL="0" rtl="0" algn="l">
              <a:spcBef>
                <a:spcPts val="0"/>
              </a:spcBef>
              <a:spcAft>
                <a:spcPts val="0"/>
              </a:spcAft>
              <a:buNone/>
            </a:pPr>
            <a:r>
              <a:t/>
            </a:r>
            <a:endParaRPr b="1" sz="1000" u="sng"/>
          </a:p>
        </p:txBody>
      </p:sp>
      <p:sp>
        <p:nvSpPr>
          <p:cNvPr id="451" name="Google Shape;451;p72"/>
          <p:cNvSpPr txBox="1"/>
          <p:nvPr/>
        </p:nvSpPr>
        <p:spPr>
          <a:xfrm>
            <a:off x="1602313" y="2775150"/>
            <a:ext cx="17184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Issues/Risks</a:t>
            </a:r>
            <a:endParaRPr b="1" sz="1200">
              <a:latin typeface="Times New Roman"/>
              <a:ea typeface="Times New Roman"/>
              <a:cs typeface="Times New Roman"/>
              <a:sym typeface="Times New Roman"/>
            </a:endParaRPr>
          </a:p>
        </p:txBody>
      </p:sp>
      <p:cxnSp>
        <p:nvCxnSpPr>
          <p:cNvPr id="452" name="Google Shape;452;p72"/>
          <p:cNvCxnSpPr/>
          <p:nvPr/>
        </p:nvCxnSpPr>
        <p:spPr>
          <a:xfrm>
            <a:off x="115075" y="2742050"/>
            <a:ext cx="4235700" cy="21900"/>
          </a:xfrm>
          <a:prstGeom prst="straightConnector1">
            <a:avLst/>
          </a:prstGeom>
          <a:noFill/>
          <a:ln cap="flat" cmpd="sng" w="19050">
            <a:solidFill>
              <a:schemeClr val="dk2"/>
            </a:solidFill>
            <a:prstDash val="solid"/>
            <a:round/>
            <a:headEnd len="med" w="med" type="none"/>
            <a:tailEnd len="med" w="med" type="none"/>
          </a:ln>
        </p:spPr>
      </p:cxnSp>
      <p:graphicFrame>
        <p:nvGraphicFramePr>
          <p:cNvPr id="453" name="Google Shape;453;p72"/>
          <p:cNvGraphicFramePr/>
          <p:nvPr/>
        </p:nvGraphicFramePr>
        <p:xfrm>
          <a:off x="663375" y="4734838"/>
          <a:ext cx="3000000" cy="3000000"/>
        </p:xfrm>
        <a:graphic>
          <a:graphicData uri="http://schemas.openxmlformats.org/drawingml/2006/table">
            <a:tbl>
              <a:tblPr>
                <a:noFill/>
                <a:tableStyleId>{096A4B4E-700D-478D-B92A-2C2F1847E5F6}</a:tableStyleId>
              </a:tblPr>
              <a:tblGrid>
                <a:gridCol w="2476525"/>
                <a:gridCol w="3139175"/>
                <a:gridCol w="1821300"/>
              </a:tblGrid>
              <a:tr h="360900">
                <a:tc>
                  <a:txBody>
                    <a:bodyPr/>
                    <a:lstStyle/>
                    <a:p>
                      <a:pPr indent="0" lvl="0" marL="0" rtl="0" algn="ctr">
                        <a:spcBef>
                          <a:spcPts val="0"/>
                        </a:spcBef>
                        <a:spcAft>
                          <a:spcPts val="0"/>
                        </a:spcAft>
                        <a:buNone/>
                      </a:pPr>
                      <a:r>
                        <a:rPr b="1" lang="en" sz="1000"/>
                        <a:t>         Management Attention Required</a:t>
                      </a:r>
                      <a:endParaRPr b="1" sz="1000"/>
                    </a:p>
                  </a:txBody>
                  <a:tcPr marT="0" marB="0" marR="0" marL="0" anchor="ctr"/>
                </a:tc>
                <a:tc>
                  <a:txBody>
                    <a:bodyPr/>
                    <a:lstStyle/>
                    <a:p>
                      <a:pPr indent="0" lvl="0" marL="0" rtl="0" algn="ctr">
                        <a:spcBef>
                          <a:spcPts val="0"/>
                        </a:spcBef>
                        <a:spcAft>
                          <a:spcPts val="0"/>
                        </a:spcAft>
                        <a:buNone/>
                      </a:pPr>
                      <a:r>
                        <a:rPr b="1" lang="en" sz="1000"/>
                        <a:t>       Potential Management Attention Needed</a:t>
                      </a:r>
                      <a:endParaRPr b="1" sz="1000"/>
                    </a:p>
                  </a:txBody>
                  <a:tcPr marT="0" marB="0" marR="0" marL="0" anchor="ctr"/>
                </a:tc>
                <a:tc>
                  <a:txBody>
                    <a:bodyPr/>
                    <a:lstStyle/>
                    <a:p>
                      <a:pPr indent="0" lvl="0" marL="0" rtl="0" algn="ctr">
                        <a:spcBef>
                          <a:spcPts val="0"/>
                        </a:spcBef>
                        <a:spcAft>
                          <a:spcPts val="0"/>
                        </a:spcAft>
                        <a:buNone/>
                      </a:pPr>
                      <a:r>
                        <a:rPr b="1" lang="en" sz="800"/>
                        <a:t>           </a:t>
                      </a:r>
                      <a:r>
                        <a:rPr b="1" lang="en" sz="1000"/>
                        <a:t>On Target</a:t>
                      </a:r>
                      <a:endParaRPr b="1" sz="1000"/>
                    </a:p>
                  </a:txBody>
                  <a:tcPr marT="0" marB="0" marR="0" marL="0" anchor="ctr"/>
                </a:tc>
              </a:tr>
            </a:tbl>
          </a:graphicData>
        </a:graphic>
      </p:graphicFrame>
      <p:sp>
        <p:nvSpPr>
          <p:cNvPr id="454" name="Google Shape;454;p72"/>
          <p:cNvSpPr/>
          <p:nvPr/>
        </p:nvSpPr>
        <p:spPr>
          <a:xfrm>
            <a:off x="6467775" y="4805675"/>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G</a:t>
            </a:r>
            <a:endParaRPr b="1" sz="800"/>
          </a:p>
        </p:txBody>
      </p:sp>
      <p:sp>
        <p:nvSpPr>
          <p:cNvPr id="455" name="Google Shape;455;p72"/>
          <p:cNvSpPr/>
          <p:nvPr/>
        </p:nvSpPr>
        <p:spPr>
          <a:xfrm>
            <a:off x="3244475" y="4795125"/>
            <a:ext cx="295200" cy="28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Y</a:t>
            </a:r>
            <a:endParaRPr b="1" sz="800"/>
          </a:p>
        </p:txBody>
      </p:sp>
      <p:sp>
        <p:nvSpPr>
          <p:cNvPr id="456" name="Google Shape;456;p72"/>
          <p:cNvSpPr/>
          <p:nvPr/>
        </p:nvSpPr>
        <p:spPr>
          <a:xfrm>
            <a:off x="720925" y="4773575"/>
            <a:ext cx="295200" cy="28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R</a:t>
            </a:r>
            <a:endParaRPr b="1" sz="800"/>
          </a:p>
        </p:txBody>
      </p:sp>
      <p:sp>
        <p:nvSpPr>
          <p:cNvPr id="457" name="Google Shape;457;p72"/>
          <p:cNvSpPr txBox="1"/>
          <p:nvPr/>
        </p:nvSpPr>
        <p:spPr>
          <a:xfrm>
            <a:off x="6310925" y="2706975"/>
            <a:ext cx="9990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Resources</a:t>
            </a:r>
            <a:endParaRPr b="1" sz="1200">
              <a:latin typeface="Times New Roman"/>
              <a:ea typeface="Times New Roman"/>
              <a:cs typeface="Times New Roman"/>
              <a:sym typeface="Times New Roman"/>
            </a:endParaRPr>
          </a:p>
        </p:txBody>
      </p:sp>
      <p:graphicFrame>
        <p:nvGraphicFramePr>
          <p:cNvPr id="458" name="Google Shape;458;p72"/>
          <p:cNvGraphicFramePr/>
          <p:nvPr/>
        </p:nvGraphicFramePr>
        <p:xfrm>
          <a:off x="4381600" y="1050163"/>
          <a:ext cx="3000000" cy="3000000"/>
        </p:xfrm>
        <a:graphic>
          <a:graphicData uri="http://schemas.openxmlformats.org/drawingml/2006/table">
            <a:tbl>
              <a:tblPr>
                <a:noFill/>
                <a:tableStyleId>{B3019CB5-AF0C-4CEC-B135-8BEE28DB4FBF}</a:tableStyleId>
              </a:tblPr>
              <a:tblGrid>
                <a:gridCol w="3309325"/>
                <a:gridCol w="708950"/>
                <a:gridCol w="724525"/>
              </a:tblGrid>
              <a:tr h="182700">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Milestones &amp; Deliverables</a:t>
                      </a:r>
                      <a:endParaRPr b="1" sz="1100">
                        <a:latin typeface="Times New Roman"/>
                        <a:ea typeface="Times New Roman"/>
                        <a:cs typeface="Times New Roman"/>
                        <a:sym typeface="Times New Roman"/>
                      </a:endParaRPr>
                    </a:p>
                  </a:txBody>
                  <a:tcPr marT="0" marB="0" marR="0" marL="0" anchor="ct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Date</a:t>
                      </a:r>
                      <a:endParaRPr b="1" sz="1100">
                        <a:latin typeface="Times New Roman"/>
                        <a:ea typeface="Times New Roman"/>
                        <a:cs typeface="Times New Roman"/>
                        <a:sym typeface="Times New Roman"/>
                      </a:endParaRPr>
                    </a:p>
                  </a:txBody>
                  <a:tcPr marT="0" marB="0" marR="0" marL="0" anchor="ct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Status</a:t>
                      </a:r>
                      <a:endParaRPr b="1" sz="1100">
                        <a:latin typeface="Times New Roman"/>
                        <a:ea typeface="Times New Roman"/>
                        <a:cs typeface="Times New Roman"/>
                        <a:sym typeface="Times New Roman"/>
                      </a:endParaRPr>
                    </a:p>
                  </a:txBody>
                  <a:tcPr marT="0" marB="0" marR="0" marL="0" anchor="ctr"/>
                </a:tc>
              </a:tr>
              <a:tr h="2334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Freeze system code;</a:t>
                      </a:r>
                      <a:endParaRPr sz="1100" strike="sng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02/20/20</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Complete full retrospective/real time runs and evaluation</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03/10/20</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solidFill>
                      <a:srgbClr val="D9D2E9"/>
                    </a:solidFill>
                  </a:tcPr>
                </a:tc>
              </a:tr>
              <a:tr h="2189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Deliver final system code to NCO and conduct CCB/ODB</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lnSpc>
                          <a:spcPct val="90000"/>
                        </a:lnSpc>
                        <a:spcBef>
                          <a:spcPts val="0"/>
                        </a:spcBef>
                        <a:spcAft>
                          <a:spcPts val="0"/>
                        </a:spcAft>
                        <a:buClr>
                          <a:schemeClr val="dk1"/>
                        </a:buClr>
                        <a:buFont typeface="Arial"/>
                        <a:buNone/>
                      </a:pPr>
                      <a:r>
                        <a:rPr lang="en" sz="1100">
                          <a:latin typeface="Times New Roman"/>
                          <a:ea typeface="Times New Roman"/>
                          <a:cs typeface="Times New Roman"/>
                          <a:sym typeface="Times New Roman"/>
                        </a:rPr>
                        <a:t>03/26/20</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Issue Technical Information Notice </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03/26/20</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solidFill>
                      <a:srgbClr val="D9D2E9"/>
                    </a:solidFill>
                  </a:tcPr>
                </a:tc>
              </a:tr>
              <a:tr h="213200">
                <a:tc>
                  <a:txBody>
                    <a:bodyPr/>
                    <a:lstStyle/>
                    <a:p>
                      <a:pPr indent="0" lvl="0" marL="0" rtl="0" algn="l">
                        <a:spcBef>
                          <a:spcPts val="0"/>
                        </a:spcBef>
                        <a:spcAft>
                          <a:spcPts val="0"/>
                        </a:spcAft>
                        <a:buNone/>
                      </a:pPr>
                      <a:r>
                        <a:rPr lang="en" sz="1100">
                          <a:solidFill>
                            <a:srgbClr val="FF0000"/>
                          </a:solidFill>
                          <a:latin typeface="Times New Roman"/>
                          <a:ea typeface="Times New Roman"/>
                          <a:cs typeface="Times New Roman"/>
                          <a:sym typeface="Times New Roman"/>
                        </a:rPr>
                        <a:t>Start </a:t>
                      </a:r>
                      <a:r>
                        <a:rPr lang="en" sz="1100">
                          <a:latin typeface="Times New Roman"/>
                          <a:ea typeface="Times New Roman"/>
                          <a:cs typeface="Times New Roman"/>
                          <a:sym typeface="Times New Roman"/>
                        </a:rPr>
                        <a:t>IT testing &amp; OD brief</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4/30/20</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At risk</a:t>
                      </a:r>
                      <a:endParaRPr sz="1100">
                        <a:latin typeface="Times New Roman"/>
                        <a:ea typeface="Times New Roman"/>
                        <a:cs typeface="Times New Roman"/>
                        <a:sym typeface="Times New Roman"/>
                      </a:endParaRPr>
                    </a:p>
                  </a:txBody>
                  <a:tcPr marT="0" marB="0" marR="0" marL="0" anchor="ctr">
                    <a:solidFill>
                      <a:srgbClr val="FCE5CD"/>
                    </a:solidFill>
                  </a:tcPr>
                </a:tc>
              </a:tr>
              <a:tr h="2304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Operational Implementation</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6/4/20</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At risk</a:t>
                      </a:r>
                      <a:endParaRPr sz="1100">
                        <a:latin typeface="Times New Roman"/>
                        <a:ea typeface="Times New Roman"/>
                        <a:cs typeface="Times New Roman"/>
                        <a:sym typeface="Times New Roman"/>
                      </a:endParaRPr>
                    </a:p>
                  </a:txBody>
                  <a:tcPr marT="0" marB="0" marR="0" marL="0" anchor="ctr">
                    <a:solidFill>
                      <a:srgbClr val="FCE5CD"/>
                    </a:solidFill>
                  </a:tcPr>
                </a:tc>
              </a:tr>
            </a:tbl>
          </a:graphicData>
        </a:graphic>
      </p:graphicFrame>
      <p:sp>
        <p:nvSpPr>
          <p:cNvPr id="459" name="Google Shape;459;p72"/>
          <p:cNvSpPr txBox="1"/>
          <p:nvPr/>
        </p:nvSpPr>
        <p:spPr>
          <a:xfrm>
            <a:off x="4324550" y="3009200"/>
            <a:ext cx="4820100" cy="18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Times New Roman"/>
                <a:ea typeface="Times New Roman"/>
                <a:cs typeface="Times New Roman"/>
                <a:sym typeface="Times New Roman"/>
              </a:rPr>
              <a:t>S</a:t>
            </a:r>
            <a:r>
              <a:rPr b="1" lang="en" sz="1100">
                <a:latin typeface="Times New Roman"/>
                <a:ea typeface="Times New Roman"/>
                <a:cs typeface="Times New Roman"/>
                <a:sym typeface="Times New Roman"/>
              </a:rPr>
              <a:t>taff</a:t>
            </a:r>
            <a:r>
              <a:rPr lang="en" sz="1100">
                <a:latin typeface="Times New Roman"/>
                <a:ea typeface="Times New Roman"/>
                <a:cs typeface="Times New Roman"/>
                <a:sym typeface="Times New Roman"/>
              </a:rPr>
              <a:t>: 1 Fed FTEs +  7  contractor FTEs; including Dev (Vortex Initialization, Physics, Coupling and DA )</a:t>
            </a:r>
            <a:endParaRPr sz="1100">
              <a:latin typeface="Times New Roman"/>
              <a:ea typeface="Times New Roman"/>
              <a:cs typeface="Times New Roman"/>
              <a:sym typeface="Times New Roman"/>
            </a:endParaRPr>
          </a:p>
          <a:p>
            <a:pPr indent="0" lvl="0" marL="0" rtl="0" algn="l">
              <a:spcBef>
                <a:spcPts val="600"/>
              </a:spcBef>
              <a:spcAft>
                <a:spcPts val="0"/>
              </a:spcAft>
              <a:buNone/>
            </a:pPr>
            <a:r>
              <a:rPr b="1" lang="en" sz="1100">
                <a:latin typeface="Times New Roman"/>
                <a:ea typeface="Times New Roman"/>
                <a:cs typeface="Times New Roman"/>
                <a:sym typeface="Times New Roman"/>
              </a:rPr>
              <a:t>Funding Source</a:t>
            </a:r>
            <a:r>
              <a:rPr lang="en" sz="1100">
                <a:latin typeface="Times New Roman"/>
                <a:ea typeface="Times New Roman"/>
                <a:cs typeface="Times New Roman"/>
                <a:sym typeface="Times New Roman"/>
              </a:rPr>
              <a:t>: STI</a:t>
            </a:r>
            <a:endParaRPr sz="1100">
              <a:latin typeface="Times New Roman"/>
              <a:ea typeface="Times New Roman"/>
              <a:cs typeface="Times New Roman"/>
              <a:sym typeface="Times New Roman"/>
            </a:endParaRPr>
          </a:p>
          <a:p>
            <a:pPr indent="0" lvl="0" marL="0" rtl="0" algn="l">
              <a:spcBef>
                <a:spcPts val="600"/>
              </a:spcBef>
              <a:spcAft>
                <a:spcPts val="0"/>
              </a:spcAft>
              <a:buNone/>
            </a:pPr>
            <a:r>
              <a:rPr b="1" lang="en" sz="1100">
                <a:latin typeface="Times New Roman"/>
                <a:ea typeface="Times New Roman"/>
                <a:cs typeface="Times New Roman"/>
                <a:sym typeface="Times New Roman"/>
              </a:rPr>
              <a:t>Compute: EMC devonprod: </a:t>
            </a:r>
            <a:r>
              <a:rPr lang="en" sz="1100">
                <a:latin typeface="Times New Roman"/>
                <a:ea typeface="Times New Roman"/>
                <a:cs typeface="Times New Roman"/>
                <a:sym typeface="Times New Roman"/>
              </a:rPr>
              <a:t>250 nodes for 4 months (devonprod); </a:t>
            </a:r>
            <a:r>
              <a:rPr b="1" lang="en" sz="1100">
                <a:latin typeface="Times New Roman"/>
                <a:ea typeface="Times New Roman"/>
                <a:cs typeface="Times New Roman"/>
                <a:sym typeface="Times New Roman"/>
              </a:rPr>
              <a:t>EMC Dev</a:t>
            </a:r>
            <a:r>
              <a:rPr lang="en" sz="1100">
                <a:latin typeface="Times New Roman"/>
                <a:ea typeface="Times New Roman"/>
                <a:cs typeface="Times New Roman"/>
                <a:sym typeface="Times New Roman"/>
              </a:rPr>
              <a:t>: 600 nodes for 5 months (devmax/devhigh); </a:t>
            </a:r>
            <a:r>
              <a:rPr b="1" lang="en" sz="1100">
                <a:latin typeface="Times New Roman"/>
                <a:ea typeface="Times New Roman"/>
                <a:cs typeface="Times New Roman"/>
                <a:sym typeface="Times New Roman"/>
              </a:rPr>
              <a:t>Ops</a:t>
            </a:r>
            <a:r>
              <a:rPr lang="en" sz="1100">
                <a:latin typeface="Times New Roman"/>
                <a:ea typeface="Times New Roman"/>
                <a:cs typeface="Times New Roman"/>
                <a:sym typeface="Times New Roman"/>
              </a:rPr>
              <a:t>: (Delta = 20%)</a:t>
            </a:r>
            <a:endParaRPr sz="1100">
              <a:latin typeface="Times New Roman"/>
              <a:ea typeface="Times New Roman"/>
              <a:cs typeface="Times New Roman"/>
              <a:sym typeface="Times New Roman"/>
            </a:endParaRPr>
          </a:p>
          <a:p>
            <a:pPr indent="0" lvl="0" marL="0" rtl="0" algn="l">
              <a:spcBef>
                <a:spcPts val="600"/>
              </a:spcBef>
              <a:spcAft>
                <a:spcPts val="600"/>
              </a:spcAft>
              <a:buNone/>
            </a:pPr>
            <a:r>
              <a:rPr b="1" lang="en" sz="1100">
                <a:latin typeface="Times New Roman"/>
                <a:ea typeface="Times New Roman"/>
                <a:cs typeface="Times New Roman"/>
                <a:sym typeface="Times New Roman"/>
              </a:rPr>
              <a:t>Archive:</a:t>
            </a:r>
            <a:r>
              <a:rPr lang="en" sz="1100">
                <a:latin typeface="Times New Roman"/>
                <a:ea typeface="Times New Roman"/>
                <a:cs typeface="Times New Roman"/>
                <a:sym typeface="Times New Roman"/>
              </a:rPr>
              <a:t> (Delta = TBD)</a:t>
            </a:r>
            <a:endParaRPr sz="1100">
              <a:latin typeface="Times New Roman"/>
              <a:ea typeface="Times New Roman"/>
              <a:cs typeface="Times New Roman"/>
              <a:sym typeface="Times New Roman"/>
            </a:endParaRPr>
          </a:p>
        </p:txBody>
      </p:sp>
      <p:sp>
        <p:nvSpPr>
          <p:cNvPr id="460" name="Google Shape;460;p72"/>
          <p:cNvSpPr/>
          <p:nvPr/>
        </p:nvSpPr>
        <p:spPr>
          <a:xfrm>
            <a:off x="5794125" y="2720075"/>
            <a:ext cx="3675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sp>
        <p:nvSpPr>
          <p:cNvPr id="461" name="Google Shape;461;p72"/>
          <p:cNvSpPr/>
          <p:nvPr/>
        </p:nvSpPr>
        <p:spPr>
          <a:xfrm>
            <a:off x="6030975" y="604500"/>
            <a:ext cx="367500" cy="314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pic>
        <p:nvPicPr>
          <p:cNvPr descr="Image of NCEP Logo" id="462" name="Google Shape;462;p72"/>
          <p:cNvPicPr preferRelativeResize="0"/>
          <p:nvPr/>
        </p:nvPicPr>
        <p:blipFill rotWithShape="1">
          <a:blip r:embed="rId4">
            <a:alphaModFix/>
          </a:blip>
          <a:srcRect b="0" l="0" r="0" t="0"/>
          <a:stretch/>
        </p:blipFill>
        <p:spPr>
          <a:xfrm>
            <a:off x="8352575" y="76200"/>
            <a:ext cx="792000" cy="528300"/>
          </a:xfrm>
          <a:prstGeom prst="rect">
            <a:avLst/>
          </a:prstGeom>
          <a:solidFill>
            <a:srgbClr val="FFFFFF"/>
          </a:solidFill>
          <a:ln>
            <a:noFill/>
          </a:ln>
        </p:spPr>
      </p:pic>
      <p:cxnSp>
        <p:nvCxnSpPr>
          <p:cNvPr id="463" name="Google Shape;463;p72"/>
          <p:cNvCxnSpPr/>
          <p:nvPr/>
        </p:nvCxnSpPr>
        <p:spPr>
          <a:xfrm flipH="1">
            <a:off x="4342400" y="936200"/>
            <a:ext cx="15600" cy="3838800"/>
          </a:xfrm>
          <a:prstGeom prst="straightConnector1">
            <a:avLst/>
          </a:prstGeom>
          <a:noFill/>
          <a:ln cap="flat" cmpd="sng" w="9525">
            <a:solidFill>
              <a:srgbClr val="000000"/>
            </a:solidFill>
            <a:prstDash val="solid"/>
            <a:round/>
            <a:headEnd len="med" w="med" type="none"/>
            <a:tailEnd len="med" w="med" type="none"/>
          </a:ln>
        </p:spPr>
      </p:cxnSp>
      <p:cxnSp>
        <p:nvCxnSpPr>
          <p:cNvPr id="464" name="Google Shape;464;p72"/>
          <p:cNvCxnSpPr/>
          <p:nvPr/>
        </p:nvCxnSpPr>
        <p:spPr>
          <a:xfrm>
            <a:off x="4356100" y="2704400"/>
            <a:ext cx="4788600" cy="21000"/>
          </a:xfrm>
          <a:prstGeom prst="straightConnector1">
            <a:avLst/>
          </a:prstGeom>
          <a:noFill/>
          <a:ln cap="flat" cmpd="sng" w="19050">
            <a:solidFill>
              <a:schemeClr val="dk2"/>
            </a:solidFill>
            <a:prstDash val="solid"/>
            <a:round/>
            <a:headEnd len="med" w="med" type="none"/>
            <a:tailEnd len="med" w="med" type="none"/>
          </a:ln>
        </p:spPr>
      </p:cxnSp>
      <p:graphicFrame>
        <p:nvGraphicFramePr>
          <p:cNvPr id="465" name="Google Shape;465;p72"/>
          <p:cNvGraphicFramePr/>
          <p:nvPr/>
        </p:nvGraphicFramePr>
        <p:xfrm>
          <a:off x="4381600" y="2512163"/>
          <a:ext cx="3000000" cy="3000000"/>
        </p:xfrm>
        <a:graphic>
          <a:graphicData uri="http://schemas.openxmlformats.org/drawingml/2006/table">
            <a:tbl>
              <a:tblPr>
                <a:noFill/>
                <a:tableStyleId>{B3019CB5-AF0C-4CEC-B135-8BEE28DB4FBF}</a:tableStyleId>
              </a:tblPr>
              <a:tblGrid>
                <a:gridCol w="498625"/>
                <a:gridCol w="565475"/>
                <a:gridCol w="2959000"/>
              </a:tblGrid>
              <a:tr h="140075">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EMC</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NCO</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Red text indicates change from previous quarter</a:t>
                      </a:r>
                      <a:endParaRPr sz="1100">
                        <a:solidFill>
                          <a:srgbClr val="FF0000"/>
                        </a:solidFill>
                        <a:latin typeface="Times New Roman"/>
                        <a:ea typeface="Times New Roman"/>
                        <a:cs typeface="Times New Roman"/>
                        <a:sym typeface="Times New Roman"/>
                      </a:endParaRPr>
                    </a:p>
                  </a:txBody>
                  <a:tcPr marT="0" marB="0" marR="0" marL="0" anchor="ctr"/>
                </a:tc>
              </a:tr>
            </a:tbl>
          </a:graphicData>
        </a:graphic>
      </p:graphicFrame>
      <p:sp>
        <p:nvSpPr>
          <p:cNvPr id="466" name="Google Shape;466;p72"/>
          <p:cNvSpPr/>
          <p:nvPr/>
        </p:nvSpPr>
        <p:spPr>
          <a:xfrm>
            <a:off x="1122250" y="2775150"/>
            <a:ext cx="367500" cy="4014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R</a:t>
            </a:r>
            <a:endParaRPr b="1" sz="1200"/>
          </a:p>
        </p:txBody>
      </p:sp>
      <p:sp>
        <p:nvSpPr>
          <p:cNvPr id="467" name="Google Shape;467;p72"/>
          <p:cNvSpPr/>
          <p:nvPr/>
        </p:nvSpPr>
        <p:spPr>
          <a:xfrm>
            <a:off x="3208325" y="68050"/>
            <a:ext cx="367500" cy="4014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R</a:t>
            </a:r>
            <a:endParaRPr b="1"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73"/>
          <p:cNvSpPr txBox="1"/>
          <p:nvPr/>
        </p:nvSpPr>
        <p:spPr>
          <a:xfrm>
            <a:off x="57550" y="948925"/>
            <a:ext cx="4298400" cy="170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latin typeface="Times New Roman"/>
                <a:ea typeface="Times New Roman"/>
                <a:cs typeface="Times New Roman"/>
                <a:sym typeface="Times New Roman"/>
              </a:rPr>
              <a:t>Leads: </a:t>
            </a:r>
            <a:r>
              <a:rPr lang="en" sz="1100">
                <a:solidFill>
                  <a:schemeClr val="dk1"/>
                </a:solidFill>
                <a:latin typeface="Times New Roman"/>
                <a:ea typeface="Times New Roman"/>
                <a:cs typeface="Times New Roman"/>
                <a:sym typeface="Times New Roman"/>
              </a:rPr>
              <a:t>Avichal Mehra &amp; Lin Zhu, EMC and Steven Earle, NCO</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100">
                <a:latin typeface="Times New Roman"/>
                <a:ea typeface="Times New Roman"/>
                <a:cs typeface="Times New Roman"/>
                <a:sym typeface="Times New Roman"/>
              </a:rPr>
              <a:t>Scope: </a:t>
            </a:r>
            <a:r>
              <a:rPr lang="en" sz="1100">
                <a:solidFill>
                  <a:srgbClr val="0000FF"/>
                </a:solidFill>
                <a:latin typeface="Times New Roman"/>
                <a:ea typeface="Times New Roman"/>
                <a:cs typeface="Times New Roman"/>
                <a:sym typeface="Times New Roman"/>
              </a:rPr>
              <a:t>TBD</a:t>
            </a:r>
            <a:endParaRPr sz="1100">
              <a:solidFill>
                <a:srgbClr val="0000FF"/>
              </a:solidFill>
              <a:latin typeface="Times New Roman"/>
              <a:ea typeface="Times New Roman"/>
              <a:cs typeface="Times New Roman"/>
              <a:sym typeface="Times New Roman"/>
            </a:endParaRPr>
          </a:p>
          <a:p>
            <a:pPr indent="0" lvl="0" marL="0" rtl="0" algn="l">
              <a:lnSpc>
                <a:spcPct val="100000"/>
              </a:lnSpc>
              <a:spcBef>
                <a:spcPts val="300"/>
              </a:spcBef>
              <a:spcAft>
                <a:spcPts val="0"/>
              </a:spcAft>
              <a:buNone/>
            </a:pPr>
            <a:r>
              <a:t/>
            </a:r>
            <a:endParaRPr b="1" sz="1100">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100">
                <a:solidFill>
                  <a:schemeClr val="dk1"/>
                </a:solidFill>
                <a:latin typeface="Times New Roman"/>
                <a:ea typeface="Times New Roman"/>
                <a:cs typeface="Times New Roman"/>
                <a:sym typeface="Times New Roman"/>
              </a:rPr>
              <a:t>Implement with: </a:t>
            </a:r>
            <a:r>
              <a:rPr lang="en" sz="1100">
                <a:solidFill>
                  <a:schemeClr val="dk1"/>
                </a:solidFill>
                <a:latin typeface="Times New Roman"/>
                <a:ea typeface="Times New Roman"/>
                <a:cs typeface="Times New Roman"/>
                <a:sym typeface="Times New Roman"/>
              </a:rPr>
              <a:t>HWRF</a:t>
            </a:r>
            <a:endParaRPr sz="1100">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100">
                <a:latin typeface="Times New Roman"/>
                <a:ea typeface="Times New Roman"/>
                <a:cs typeface="Times New Roman"/>
                <a:sym typeface="Times New Roman"/>
              </a:rPr>
              <a:t>Expected benefits:</a:t>
            </a:r>
            <a:r>
              <a:rPr lang="en" sz="1100">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 Improved track &amp; intensity  forecast guidance to NHC to fulfill their mission.</a:t>
            </a:r>
            <a:endParaRPr sz="1100">
              <a:solidFill>
                <a:schemeClr val="dk1"/>
              </a:solidFill>
              <a:latin typeface="Times New Roman"/>
              <a:ea typeface="Times New Roman"/>
              <a:cs typeface="Times New Roman"/>
              <a:sym typeface="Times New Roman"/>
            </a:endParaRPr>
          </a:p>
          <a:p>
            <a:pPr indent="0" lvl="0" marL="0" rtl="0" algn="l">
              <a:spcBef>
                <a:spcPts val="300"/>
              </a:spcBef>
              <a:spcAft>
                <a:spcPts val="0"/>
              </a:spcAft>
              <a:buNone/>
            </a:pPr>
            <a:r>
              <a:rPr b="1" lang="en" sz="1100">
                <a:latin typeface="Times New Roman"/>
                <a:ea typeface="Times New Roman"/>
                <a:cs typeface="Times New Roman"/>
                <a:sym typeface="Times New Roman"/>
              </a:rPr>
              <a:t>Dependencies:</a:t>
            </a:r>
            <a:r>
              <a:rPr lang="en" sz="1100">
                <a:latin typeface="Times New Roman"/>
                <a:ea typeface="Times New Roman"/>
                <a:cs typeface="Times New Roman"/>
                <a:sym typeface="Times New Roman"/>
              </a:rPr>
              <a:t> N/A.</a:t>
            </a:r>
            <a:endParaRPr sz="1100">
              <a:latin typeface="Times New Roman"/>
              <a:ea typeface="Times New Roman"/>
              <a:cs typeface="Times New Roman"/>
              <a:sym typeface="Times New Roman"/>
            </a:endParaRPr>
          </a:p>
          <a:p>
            <a:pPr indent="0" lvl="0" marL="0" rtl="0" algn="l">
              <a:spcBef>
                <a:spcPts val="300"/>
              </a:spcBef>
              <a:spcAft>
                <a:spcPts val="0"/>
              </a:spcAft>
              <a:buNone/>
            </a:pPr>
            <a:r>
              <a:t/>
            </a:r>
            <a:endParaRPr sz="1100">
              <a:latin typeface="Times New Roman"/>
              <a:ea typeface="Times New Roman"/>
              <a:cs typeface="Times New Roman"/>
              <a:sym typeface="Times New Roman"/>
            </a:endParaRPr>
          </a:p>
        </p:txBody>
      </p:sp>
      <p:sp>
        <p:nvSpPr>
          <p:cNvPr id="473" name="Google Shape;473;p73"/>
          <p:cNvSpPr txBox="1"/>
          <p:nvPr/>
        </p:nvSpPr>
        <p:spPr>
          <a:xfrm>
            <a:off x="2787275" y="-9650"/>
            <a:ext cx="3085500" cy="55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HMON Version 3.0</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Status as of 09/13/19</a:t>
            </a:r>
            <a:endParaRPr b="1">
              <a:latin typeface="Times New Roman"/>
              <a:ea typeface="Times New Roman"/>
              <a:cs typeface="Times New Roman"/>
              <a:sym typeface="Times New Roman"/>
            </a:endParaRPr>
          </a:p>
        </p:txBody>
      </p:sp>
      <p:pic>
        <p:nvPicPr>
          <p:cNvPr id="474" name="Google Shape;474;p73"/>
          <p:cNvPicPr preferRelativeResize="0"/>
          <p:nvPr/>
        </p:nvPicPr>
        <p:blipFill>
          <a:blip r:embed="rId3">
            <a:alphaModFix/>
          </a:blip>
          <a:stretch>
            <a:fillRect/>
          </a:stretch>
        </p:blipFill>
        <p:spPr>
          <a:xfrm>
            <a:off x="0" y="0"/>
            <a:ext cx="713000" cy="615250"/>
          </a:xfrm>
          <a:prstGeom prst="rect">
            <a:avLst/>
          </a:prstGeom>
          <a:noFill/>
          <a:ln>
            <a:noFill/>
          </a:ln>
        </p:spPr>
      </p:pic>
      <p:sp>
        <p:nvSpPr>
          <p:cNvPr id="475" name="Google Shape;475;p73"/>
          <p:cNvSpPr txBox="1"/>
          <p:nvPr/>
        </p:nvSpPr>
        <p:spPr>
          <a:xfrm>
            <a:off x="6362075" y="607775"/>
            <a:ext cx="896700" cy="2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Schedule</a:t>
            </a:r>
            <a:endParaRPr b="1" sz="1200">
              <a:latin typeface="Times New Roman"/>
              <a:ea typeface="Times New Roman"/>
              <a:cs typeface="Times New Roman"/>
              <a:sym typeface="Times New Roman"/>
            </a:endParaRPr>
          </a:p>
        </p:txBody>
      </p:sp>
      <p:sp>
        <p:nvSpPr>
          <p:cNvPr id="476" name="Google Shape;476;p73"/>
          <p:cNvSpPr txBox="1"/>
          <p:nvPr/>
        </p:nvSpPr>
        <p:spPr>
          <a:xfrm>
            <a:off x="692475" y="664175"/>
            <a:ext cx="2551800" cy="28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Project Information &amp; Highlights</a:t>
            </a:r>
            <a:endParaRPr b="1" sz="1200">
              <a:latin typeface="Times New Roman"/>
              <a:ea typeface="Times New Roman"/>
              <a:cs typeface="Times New Roman"/>
              <a:sym typeface="Times New Roman"/>
            </a:endParaRPr>
          </a:p>
        </p:txBody>
      </p:sp>
      <p:sp>
        <p:nvSpPr>
          <p:cNvPr id="477" name="Google Shape;477;p73"/>
          <p:cNvSpPr txBox="1"/>
          <p:nvPr/>
        </p:nvSpPr>
        <p:spPr>
          <a:xfrm>
            <a:off x="57550" y="3137413"/>
            <a:ext cx="4171800" cy="14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Issue</a:t>
            </a:r>
            <a:r>
              <a:rPr lang="en" sz="1100">
                <a:solidFill>
                  <a:schemeClr val="dk1"/>
                </a:solidFill>
                <a:latin typeface="Times New Roman"/>
                <a:ea typeface="Times New Roman"/>
                <a:cs typeface="Times New Roman"/>
                <a:sym typeface="Times New Roman"/>
              </a:rPr>
              <a:t>. </a:t>
            </a:r>
            <a:r>
              <a:rPr lang="en" sz="1100">
                <a:solidFill>
                  <a:srgbClr val="FF0000"/>
                </a:solidFill>
                <a:latin typeface="Times New Roman"/>
                <a:ea typeface="Times New Roman"/>
                <a:cs typeface="Times New Roman"/>
                <a:sym typeface="Times New Roman"/>
              </a:rPr>
              <a:t>Timely availability of HPC resources</a:t>
            </a:r>
            <a:r>
              <a:rPr b="1" lang="en" sz="1100">
                <a:solidFill>
                  <a:srgbClr val="0000FF"/>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 </a:t>
            </a:r>
            <a:r>
              <a:rPr b="1" lang="en" sz="1100">
                <a:solidFill>
                  <a:schemeClr val="dk1"/>
                </a:solidFill>
                <a:latin typeface="Times New Roman"/>
                <a:ea typeface="Times New Roman"/>
                <a:cs typeface="Times New Roman"/>
                <a:sym typeface="Times New Roman"/>
              </a:rPr>
              <a:t>Resolution</a:t>
            </a:r>
            <a:r>
              <a:rPr lang="en" sz="1100">
                <a:solidFill>
                  <a:schemeClr val="dk1"/>
                </a:solidFill>
                <a:latin typeface="Times New Roman"/>
                <a:ea typeface="Times New Roman"/>
                <a:cs typeface="Times New Roman"/>
                <a:sym typeface="Times New Roman"/>
              </a:rPr>
              <a:t>: </a:t>
            </a:r>
            <a:r>
              <a:rPr lang="en" sz="1100">
                <a:solidFill>
                  <a:srgbClr val="FF0000"/>
                </a:solidFill>
                <a:latin typeface="Times New Roman"/>
                <a:ea typeface="Times New Roman"/>
                <a:cs typeface="Times New Roman"/>
                <a:sym typeface="Times New Roman"/>
              </a:rPr>
              <a:t>May delay implementation or descope testing with NHC concurrence</a:t>
            </a:r>
            <a:endParaRPr sz="1100">
              <a:solidFill>
                <a:srgbClr val="FF0000"/>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Risk</a:t>
            </a:r>
            <a:r>
              <a:rPr lang="en" sz="1100">
                <a:solidFill>
                  <a:schemeClr val="dk1"/>
                </a:solidFill>
                <a:latin typeface="Times New Roman"/>
                <a:ea typeface="Times New Roman"/>
                <a:cs typeface="Times New Roman"/>
                <a:sym typeface="Times New Roman"/>
              </a:rPr>
              <a:t>:  Upgrades degrade forecast skill;  </a:t>
            </a:r>
            <a:r>
              <a:rPr b="1" lang="en" sz="1100">
                <a:solidFill>
                  <a:schemeClr val="dk1"/>
                </a:solidFill>
                <a:latin typeface="Times New Roman"/>
                <a:ea typeface="Times New Roman"/>
                <a:cs typeface="Times New Roman"/>
                <a:sym typeface="Times New Roman"/>
              </a:rPr>
              <a:t>Mitigation</a:t>
            </a:r>
            <a:r>
              <a:rPr lang="en" sz="1100">
                <a:solidFill>
                  <a:schemeClr val="dk1"/>
                </a:solidFill>
                <a:latin typeface="Times New Roman"/>
                <a:ea typeface="Times New Roman"/>
                <a:cs typeface="Times New Roman"/>
                <a:sym typeface="Times New Roman"/>
              </a:rPr>
              <a:t>: Revert back to baseline.</a:t>
            </a:r>
            <a:endParaRPr b="1" sz="11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b="1" sz="1000" u="sng"/>
          </a:p>
        </p:txBody>
      </p:sp>
      <p:sp>
        <p:nvSpPr>
          <p:cNvPr id="478" name="Google Shape;478;p73"/>
          <p:cNvSpPr txBox="1"/>
          <p:nvPr/>
        </p:nvSpPr>
        <p:spPr>
          <a:xfrm>
            <a:off x="1654150" y="2820575"/>
            <a:ext cx="17184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Issues/Risks</a:t>
            </a:r>
            <a:endParaRPr b="1" sz="1200">
              <a:latin typeface="Times New Roman"/>
              <a:ea typeface="Times New Roman"/>
              <a:cs typeface="Times New Roman"/>
              <a:sym typeface="Times New Roman"/>
            </a:endParaRPr>
          </a:p>
        </p:txBody>
      </p:sp>
      <p:cxnSp>
        <p:nvCxnSpPr>
          <p:cNvPr id="479" name="Google Shape;479;p73"/>
          <p:cNvCxnSpPr/>
          <p:nvPr/>
        </p:nvCxnSpPr>
        <p:spPr>
          <a:xfrm>
            <a:off x="122300" y="2715563"/>
            <a:ext cx="4235700" cy="21900"/>
          </a:xfrm>
          <a:prstGeom prst="straightConnector1">
            <a:avLst/>
          </a:prstGeom>
          <a:noFill/>
          <a:ln cap="flat" cmpd="sng" w="19050">
            <a:solidFill>
              <a:schemeClr val="dk2"/>
            </a:solidFill>
            <a:prstDash val="solid"/>
            <a:round/>
            <a:headEnd len="med" w="med" type="none"/>
            <a:tailEnd len="med" w="med" type="none"/>
          </a:ln>
        </p:spPr>
      </p:cxnSp>
      <p:graphicFrame>
        <p:nvGraphicFramePr>
          <p:cNvPr id="480" name="Google Shape;480;p73"/>
          <p:cNvGraphicFramePr/>
          <p:nvPr/>
        </p:nvGraphicFramePr>
        <p:xfrm>
          <a:off x="663375" y="4734838"/>
          <a:ext cx="3000000" cy="3000000"/>
        </p:xfrm>
        <a:graphic>
          <a:graphicData uri="http://schemas.openxmlformats.org/drawingml/2006/table">
            <a:tbl>
              <a:tblPr>
                <a:noFill/>
                <a:tableStyleId>{096A4B4E-700D-478D-B92A-2C2F1847E5F6}</a:tableStyleId>
              </a:tblPr>
              <a:tblGrid>
                <a:gridCol w="2476525"/>
                <a:gridCol w="3139175"/>
                <a:gridCol w="1821300"/>
              </a:tblGrid>
              <a:tr h="360900">
                <a:tc>
                  <a:txBody>
                    <a:bodyPr/>
                    <a:lstStyle/>
                    <a:p>
                      <a:pPr indent="0" lvl="0" marL="0" rtl="0" algn="ctr">
                        <a:spcBef>
                          <a:spcPts val="0"/>
                        </a:spcBef>
                        <a:spcAft>
                          <a:spcPts val="0"/>
                        </a:spcAft>
                        <a:buNone/>
                      </a:pPr>
                      <a:r>
                        <a:rPr b="1" lang="en" sz="1000"/>
                        <a:t>         Management Attention Required</a:t>
                      </a:r>
                      <a:endParaRPr b="1" sz="1000"/>
                    </a:p>
                  </a:txBody>
                  <a:tcPr marT="0" marB="0" marR="0" marL="0" anchor="ctr"/>
                </a:tc>
                <a:tc>
                  <a:txBody>
                    <a:bodyPr/>
                    <a:lstStyle/>
                    <a:p>
                      <a:pPr indent="0" lvl="0" marL="0" rtl="0" algn="ctr">
                        <a:spcBef>
                          <a:spcPts val="0"/>
                        </a:spcBef>
                        <a:spcAft>
                          <a:spcPts val="0"/>
                        </a:spcAft>
                        <a:buNone/>
                      </a:pPr>
                      <a:r>
                        <a:rPr b="1" lang="en" sz="1000"/>
                        <a:t>       Potential Management Attention Needed</a:t>
                      </a:r>
                      <a:endParaRPr b="1" sz="1000"/>
                    </a:p>
                  </a:txBody>
                  <a:tcPr marT="0" marB="0" marR="0" marL="0" anchor="ctr"/>
                </a:tc>
                <a:tc>
                  <a:txBody>
                    <a:bodyPr/>
                    <a:lstStyle/>
                    <a:p>
                      <a:pPr indent="0" lvl="0" marL="0" rtl="0" algn="ctr">
                        <a:spcBef>
                          <a:spcPts val="0"/>
                        </a:spcBef>
                        <a:spcAft>
                          <a:spcPts val="0"/>
                        </a:spcAft>
                        <a:buNone/>
                      </a:pPr>
                      <a:r>
                        <a:rPr b="1" lang="en" sz="800"/>
                        <a:t>           </a:t>
                      </a:r>
                      <a:r>
                        <a:rPr b="1" lang="en" sz="1000"/>
                        <a:t>On Target</a:t>
                      </a:r>
                      <a:endParaRPr b="1" sz="1000"/>
                    </a:p>
                  </a:txBody>
                  <a:tcPr marT="0" marB="0" marR="0" marL="0" anchor="ctr"/>
                </a:tc>
              </a:tr>
            </a:tbl>
          </a:graphicData>
        </a:graphic>
      </p:graphicFrame>
      <p:sp>
        <p:nvSpPr>
          <p:cNvPr id="481" name="Google Shape;481;p73"/>
          <p:cNvSpPr/>
          <p:nvPr/>
        </p:nvSpPr>
        <p:spPr>
          <a:xfrm>
            <a:off x="6467775" y="4805675"/>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G</a:t>
            </a:r>
            <a:endParaRPr b="1" sz="800"/>
          </a:p>
        </p:txBody>
      </p:sp>
      <p:sp>
        <p:nvSpPr>
          <p:cNvPr id="482" name="Google Shape;482;p73"/>
          <p:cNvSpPr/>
          <p:nvPr/>
        </p:nvSpPr>
        <p:spPr>
          <a:xfrm>
            <a:off x="3244475" y="4795125"/>
            <a:ext cx="295200" cy="28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Y</a:t>
            </a:r>
            <a:endParaRPr b="1" sz="800"/>
          </a:p>
        </p:txBody>
      </p:sp>
      <p:sp>
        <p:nvSpPr>
          <p:cNvPr id="483" name="Google Shape;483;p73"/>
          <p:cNvSpPr/>
          <p:nvPr/>
        </p:nvSpPr>
        <p:spPr>
          <a:xfrm>
            <a:off x="1193900" y="2803725"/>
            <a:ext cx="367500" cy="401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R</a:t>
            </a:r>
            <a:endParaRPr b="1" sz="1200"/>
          </a:p>
        </p:txBody>
      </p:sp>
      <p:sp>
        <p:nvSpPr>
          <p:cNvPr id="484" name="Google Shape;484;p73"/>
          <p:cNvSpPr txBox="1"/>
          <p:nvPr/>
        </p:nvSpPr>
        <p:spPr>
          <a:xfrm>
            <a:off x="6310925" y="2706975"/>
            <a:ext cx="9990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Resources</a:t>
            </a:r>
            <a:endParaRPr b="1" sz="1200">
              <a:latin typeface="Times New Roman"/>
              <a:ea typeface="Times New Roman"/>
              <a:cs typeface="Times New Roman"/>
              <a:sym typeface="Times New Roman"/>
            </a:endParaRPr>
          </a:p>
        </p:txBody>
      </p:sp>
      <p:graphicFrame>
        <p:nvGraphicFramePr>
          <p:cNvPr id="485" name="Google Shape;485;p73"/>
          <p:cNvGraphicFramePr/>
          <p:nvPr/>
        </p:nvGraphicFramePr>
        <p:xfrm>
          <a:off x="4381600" y="1050163"/>
          <a:ext cx="3000000" cy="3000000"/>
        </p:xfrm>
        <a:graphic>
          <a:graphicData uri="http://schemas.openxmlformats.org/drawingml/2006/table">
            <a:tbl>
              <a:tblPr>
                <a:noFill/>
                <a:tableStyleId>{B3019CB5-AF0C-4CEC-B135-8BEE28DB4FBF}</a:tableStyleId>
              </a:tblPr>
              <a:tblGrid>
                <a:gridCol w="3309325"/>
                <a:gridCol w="708950"/>
                <a:gridCol w="724525"/>
              </a:tblGrid>
              <a:tr h="182700">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Milestones &amp; Deliverables</a:t>
                      </a:r>
                      <a:endParaRPr b="1" sz="1100">
                        <a:latin typeface="Times New Roman"/>
                        <a:ea typeface="Times New Roman"/>
                        <a:cs typeface="Times New Roman"/>
                        <a:sym typeface="Times New Roman"/>
                      </a:endParaRPr>
                    </a:p>
                  </a:txBody>
                  <a:tcPr marT="0" marB="0" marR="0" marL="0" anchor="ct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Date</a:t>
                      </a:r>
                      <a:endParaRPr b="1" sz="1100">
                        <a:latin typeface="Times New Roman"/>
                        <a:ea typeface="Times New Roman"/>
                        <a:cs typeface="Times New Roman"/>
                        <a:sym typeface="Times New Roman"/>
                      </a:endParaRPr>
                    </a:p>
                  </a:txBody>
                  <a:tcPr marT="0" marB="0" marR="0" marL="0" anchor="ctr">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Status</a:t>
                      </a:r>
                      <a:endParaRPr b="1" sz="1100">
                        <a:latin typeface="Times New Roman"/>
                        <a:ea typeface="Times New Roman"/>
                        <a:cs typeface="Times New Roman"/>
                        <a:sym typeface="Times New Roman"/>
                      </a:endParaRPr>
                    </a:p>
                  </a:txBody>
                  <a:tcPr marT="0" marB="0" marR="0" marL="0" anchor="ctr">
                    <a:lnB cap="flat" cmpd="sng" w="12700">
                      <a:solidFill>
                        <a:srgbClr val="9E9E9E"/>
                      </a:solidFill>
                      <a:prstDash val="solid"/>
                      <a:round/>
                      <a:headEnd len="sm" w="sm" type="none"/>
                      <a:tailEnd len="sm" w="sm" type="none"/>
                    </a:lnB>
                  </a:tcPr>
                </a:tc>
              </a:tr>
              <a:tr h="2334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Freeze system code;</a:t>
                      </a:r>
                      <a:endParaRPr sz="1100" strike="sngStrike">
                        <a:latin typeface="Times New Roman"/>
                        <a:ea typeface="Times New Roman"/>
                        <a:cs typeface="Times New Roman"/>
                        <a:sym typeface="Times New Roman"/>
                      </a:endParaRPr>
                    </a:p>
                  </a:txBody>
                  <a:tcPr marT="0" marB="0" marR="0" marL="0" anchor="ctr">
                    <a:lnR cap="flat" cmpd="sng" w="12700">
                      <a:solidFill>
                        <a:srgbClr val="9E9E9E"/>
                      </a:solidFill>
                      <a:prstDash val="solid"/>
                      <a:round/>
                      <a:headEnd len="sm" w="sm" type="none"/>
                      <a:tailEnd len="sm" w="sm" type="none"/>
                    </a:ln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02/20/20</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18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Complete full retrospective/real time runs and evaluation</a:t>
                      </a:r>
                      <a:endParaRPr sz="1100">
                        <a:latin typeface="Times New Roman"/>
                        <a:ea typeface="Times New Roman"/>
                        <a:cs typeface="Times New Roman"/>
                        <a:sym typeface="Times New Roman"/>
                      </a:endParaRPr>
                    </a:p>
                  </a:txBody>
                  <a:tcPr marT="0" marB="0" marR="0" marL="0" anchor="ctr">
                    <a:lnR cap="flat" cmpd="sng" w="12700">
                      <a:solidFill>
                        <a:srgbClr val="9E9E9E"/>
                      </a:solidFill>
                      <a:prstDash val="solid"/>
                      <a:round/>
                      <a:headEnd len="sm" w="sm" type="none"/>
                      <a:tailEnd len="sm" w="sm" type="none"/>
                    </a:ln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03/10/20</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2189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Deliver final system to NCO and conduct CCB/ODB</a:t>
                      </a:r>
                      <a:endParaRPr sz="1100">
                        <a:latin typeface="Times New Roman"/>
                        <a:ea typeface="Times New Roman"/>
                        <a:cs typeface="Times New Roman"/>
                        <a:sym typeface="Times New Roman"/>
                      </a:endParaRPr>
                    </a:p>
                  </a:txBody>
                  <a:tcPr marT="0" marB="0" marR="0" marL="0" anchor="ctr">
                    <a:lnR cap="flat" cmpd="sng" w="12700">
                      <a:solidFill>
                        <a:srgbClr val="9E9E9E"/>
                      </a:solidFill>
                      <a:prstDash val="solid"/>
                      <a:round/>
                      <a:headEnd len="sm" w="sm" type="none"/>
                      <a:tailEnd len="sm" w="sm" type="none"/>
                    </a:lnR>
                    <a:solidFill>
                      <a:srgbClr val="D9D2E9"/>
                    </a:solidFill>
                  </a:tcPr>
                </a:tc>
                <a:tc>
                  <a:txBody>
                    <a:bodyPr/>
                    <a:lstStyle/>
                    <a:p>
                      <a:pPr indent="0" lvl="0" marL="0" rtl="0" algn="ctr">
                        <a:lnSpc>
                          <a:spcPct val="90000"/>
                        </a:lnSpc>
                        <a:spcBef>
                          <a:spcPts val="0"/>
                        </a:spcBef>
                        <a:spcAft>
                          <a:spcPts val="0"/>
                        </a:spcAft>
                        <a:buClr>
                          <a:srgbClr val="000000"/>
                        </a:buClr>
                        <a:buFont typeface="Arial"/>
                        <a:buNone/>
                      </a:pPr>
                      <a:r>
                        <a:rPr lang="en" sz="1100">
                          <a:latin typeface="Times New Roman"/>
                          <a:ea typeface="Times New Roman"/>
                          <a:cs typeface="Times New Roman"/>
                          <a:sym typeface="Times New Roman"/>
                        </a:rPr>
                        <a:t>03/26/20</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18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Issue Technical Information Notice </a:t>
                      </a:r>
                      <a:endParaRPr sz="1100">
                        <a:latin typeface="Times New Roman"/>
                        <a:ea typeface="Times New Roman"/>
                        <a:cs typeface="Times New Roman"/>
                        <a:sym typeface="Times New Roman"/>
                      </a:endParaRPr>
                    </a:p>
                  </a:txBody>
                  <a:tcPr marT="0" marB="0" marR="0" marL="0" anchor="ctr">
                    <a:lnR cap="flat" cmpd="sng" w="12700">
                      <a:solidFill>
                        <a:srgbClr val="9E9E9E"/>
                      </a:solidFill>
                      <a:prstDash val="solid"/>
                      <a:round/>
                      <a:headEnd len="sm" w="sm" type="none"/>
                      <a:tailEnd len="sm" w="sm" type="none"/>
                    </a:lnR>
                    <a:solidFill>
                      <a:srgbClr val="D9D2E9"/>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03/26/20</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213200">
                <a:tc>
                  <a:txBody>
                    <a:bodyPr/>
                    <a:lstStyle/>
                    <a:p>
                      <a:pPr indent="0" lvl="0" marL="0" rtl="0" algn="l">
                        <a:spcBef>
                          <a:spcPts val="0"/>
                        </a:spcBef>
                        <a:spcAft>
                          <a:spcPts val="0"/>
                        </a:spcAft>
                        <a:buNone/>
                      </a:pPr>
                      <a:r>
                        <a:rPr lang="en" sz="1100">
                          <a:solidFill>
                            <a:srgbClr val="FF0000"/>
                          </a:solidFill>
                          <a:latin typeface="Times New Roman"/>
                          <a:ea typeface="Times New Roman"/>
                          <a:cs typeface="Times New Roman"/>
                          <a:sym typeface="Times New Roman"/>
                        </a:rPr>
                        <a:t>Start </a:t>
                      </a:r>
                      <a:r>
                        <a:rPr lang="en" sz="1100">
                          <a:latin typeface="Times New Roman"/>
                          <a:ea typeface="Times New Roman"/>
                          <a:cs typeface="Times New Roman"/>
                          <a:sym typeface="Times New Roman"/>
                        </a:rPr>
                        <a:t>the 30-day evaluation and IT testing &amp; OD brief</a:t>
                      </a:r>
                      <a:endParaRPr sz="1100">
                        <a:latin typeface="Times New Roman"/>
                        <a:ea typeface="Times New Roman"/>
                        <a:cs typeface="Times New Roman"/>
                        <a:sym typeface="Times New Roman"/>
                      </a:endParaRPr>
                    </a:p>
                  </a:txBody>
                  <a:tcPr marT="0" marB="0" marR="0" marL="0" anchor="ctr">
                    <a:lnR cap="flat" cmpd="sng" w="12700">
                      <a:solidFill>
                        <a:srgbClr val="9E9E9E"/>
                      </a:solidFill>
                      <a:prstDash val="solid"/>
                      <a:round/>
                      <a:headEnd len="sm" w="sm" type="none"/>
                      <a:tailEnd len="sm" w="sm" type="none"/>
                    </a:lnR>
                    <a:solidFill>
                      <a:srgbClr val="FCE5CD"/>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4/30/20</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At risk</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CE5CD"/>
                    </a:solidFill>
                  </a:tcPr>
                </a:tc>
              </a:tr>
              <a:tr h="2304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Operational Implementation</a:t>
                      </a:r>
                      <a:endParaRPr sz="1100">
                        <a:latin typeface="Times New Roman"/>
                        <a:ea typeface="Times New Roman"/>
                        <a:cs typeface="Times New Roman"/>
                        <a:sym typeface="Times New Roman"/>
                      </a:endParaRPr>
                    </a:p>
                  </a:txBody>
                  <a:tcPr marT="0" marB="0" marR="0" marL="0" anchor="ctr">
                    <a:lnR cap="flat" cmpd="sng" w="12700">
                      <a:solidFill>
                        <a:srgbClr val="9E9E9E"/>
                      </a:solidFill>
                      <a:prstDash val="solid"/>
                      <a:round/>
                      <a:headEnd len="sm" w="sm" type="none"/>
                      <a:tailEnd len="sm" w="sm" type="none"/>
                    </a:lnR>
                    <a:solidFill>
                      <a:srgbClr val="FCE5CD"/>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6/4/20</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At risk</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CE5CD"/>
                    </a:solidFill>
                  </a:tcPr>
                </a:tc>
              </a:tr>
            </a:tbl>
          </a:graphicData>
        </a:graphic>
      </p:graphicFrame>
      <p:sp>
        <p:nvSpPr>
          <p:cNvPr id="486" name="Google Shape;486;p73"/>
          <p:cNvSpPr txBox="1"/>
          <p:nvPr/>
        </p:nvSpPr>
        <p:spPr>
          <a:xfrm>
            <a:off x="4324550" y="3009200"/>
            <a:ext cx="4820100" cy="16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Times New Roman"/>
                <a:ea typeface="Times New Roman"/>
                <a:cs typeface="Times New Roman"/>
                <a:sym typeface="Times New Roman"/>
              </a:rPr>
              <a:t>S</a:t>
            </a:r>
            <a:r>
              <a:rPr b="1" lang="en" sz="1100">
                <a:latin typeface="Times New Roman"/>
                <a:ea typeface="Times New Roman"/>
                <a:cs typeface="Times New Roman"/>
                <a:sym typeface="Times New Roman"/>
              </a:rPr>
              <a:t>taff</a:t>
            </a:r>
            <a:r>
              <a:rPr lang="en" sz="1100">
                <a:latin typeface="Times New Roman"/>
                <a:ea typeface="Times New Roman"/>
                <a:cs typeface="Times New Roman"/>
                <a:sym typeface="Times New Roman"/>
              </a:rPr>
              <a:t>: 0.66 Fed FTEs + 3.5 contractor FTEs; including Dev (Vortex Initialization, Coupler and Physics)</a:t>
            </a:r>
            <a:endParaRPr sz="1100">
              <a:latin typeface="Times New Roman"/>
              <a:ea typeface="Times New Roman"/>
              <a:cs typeface="Times New Roman"/>
              <a:sym typeface="Times New Roman"/>
            </a:endParaRPr>
          </a:p>
          <a:p>
            <a:pPr indent="0" lvl="0" marL="0" rtl="0" algn="l">
              <a:spcBef>
                <a:spcPts val="600"/>
              </a:spcBef>
              <a:spcAft>
                <a:spcPts val="0"/>
              </a:spcAft>
              <a:buNone/>
            </a:pPr>
            <a:r>
              <a:rPr b="1" lang="en" sz="1100">
                <a:latin typeface="Times New Roman"/>
                <a:ea typeface="Times New Roman"/>
                <a:cs typeface="Times New Roman"/>
                <a:sym typeface="Times New Roman"/>
              </a:rPr>
              <a:t>Funding Source</a:t>
            </a:r>
            <a:r>
              <a:rPr lang="en" sz="1100">
                <a:latin typeface="Times New Roman"/>
                <a:ea typeface="Times New Roman"/>
                <a:cs typeface="Times New Roman"/>
                <a:sym typeface="Times New Roman"/>
              </a:rPr>
              <a:t>: STI</a:t>
            </a:r>
            <a:endParaRPr sz="1100">
              <a:latin typeface="Times New Roman"/>
              <a:ea typeface="Times New Roman"/>
              <a:cs typeface="Times New Roman"/>
              <a:sym typeface="Times New Roman"/>
            </a:endParaRPr>
          </a:p>
          <a:p>
            <a:pPr indent="0" lvl="0" marL="0" rtl="0" algn="l">
              <a:spcBef>
                <a:spcPts val="600"/>
              </a:spcBef>
              <a:spcAft>
                <a:spcPts val="0"/>
              </a:spcAft>
              <a:buNone/>
            </a:pPr>
            <a:r>
              <a:rPr b="1" lang="en" sz="1100">
                <a:latin typeface="Times New Roman"/>
                <a:ea typeface="Times New Roman"/>
                <a:cs typeface="Times New Roman"/>
                <a:sym typeface="Times New Roman"/>
              </a:rPr>
              <a:t>Compute: EMC devonprod: </a:t>
            </a:r>
            <a:r>
              <a:rPr lang="en" sz="1100">
                <a:latin typeface="Times New Roman"/>
                <a:ea typeface="Times New Roman"/>
                <a:cs typeface="Times New Roman"/>
                <a:sym typeface="Times New Roman"/>
              </a:rPr>
              <a:t>100 nodes for 4 months (devonprod);; </a:t>
            </a:r>
            <a:r>
              <a:rPr b="1" lang="en" sz="1100">
                <a:latin typeface="Times New Roman"/>
                <a:ea typeface="Times New Roman"/>
                <a:cs typeface="Times New Roman"/>
                <a:sym typeface="Times New Roman"/>
              </a:rPr>
              <a:t>EMC Dev</a:t>
            </a:r>
            <a:r>
              <a:rPr lang="en" sz="1100">
                <a:latin typeface="Times New Roman"/>
                <a:ea typeface="Times New Roman"/>
                <a:cs typeface="Times New Roman"/>
                <a:sym typeface="Times New Roman"/>
              </a:rPr>
              <a:t>: 100 nodes for 5 months (devhigh); </a:t>
            </a:r>
            <a:r>
              <a:rPr b="1" lang="en" sz="1100">
                <a:latin typeface="Times New Roman"/>
                <a:ea typeface="Times New Roman"/>
                <a:cs typeface="Times New Roman"/>
                <a:sym typeface="Times New Roman"/>
              </a:rPr>
              <a:t>Ops</a:t>
            </a:r>
            <a:r>
              <a:rPr lang="en" sz="1100">
                <a:latin typeface="Times New Roman"/>
                <a:ea typeface="Times New Roman"/>
                <a:cs typeface="Times New Roman"/>
                <a:sym typeface="Times New Roman"/>
              </a:rPr>
              <a:t>: Delta = 20%</a:t>
            </a:r>
            <a:endParaRPr sz="1100">
              <a:latin typeface="Times New Roman"/>
              <a:ea typeface="Times New Roman"/>
              <a:cs typeface="Times New Roman"/>
              <a:sym typeface="Times New Roman"/>
            </a:endParaRPr>
          </a:p>
          <a:p>
            <a:pPr indent="0" lvl="0" marL="0" rtl="0" algn="l">
              <a:spcBef>
                <a:spcPts val="600"/>
              </a:spcBef>
              <a:spcAft>
                <a:spcPts val="600"/>
              </a:spcAft>
              <a:buNone/>
            </a:pPr>
            <a:r>
              <a:rPr b="1" lang="en" sz="1100">
                <a:latin typeface="Times New Roman"/>
                <a:ea typeface="Times New Roman"/>
                <a:cs typeface="Times New Roman"/>
                <a:sym typeface="Times New Roman"/>
              </a:rPr>
              <a:t>Archive:</a:t>
            </a:r>
            <a:r>
              <a:rPr lang="en" sz="1100">
                <a:latin typeface="Times New Roman"/>
                <a:ea typeface="Times New Roman"/>
                <a:cs typeface="Times New Roman"/>
                <a:sym typeface="Times New Roman"/>
              </a:rPr>
              <a:t> (Delta = TBD)</a:t>
            </a:r>
            <a:endParaRPr sz="1100">
              <a:latin typeface="Times New Roman"/>
              <a:ea typeface="Times New Roman"/>
              <a:cs typeface="Times New Roman"/>
              <a:sym typeface="Times New Roman"/>
            </a:endParaRPr>
          </a:p>
        </p:txBody>
      </p:sp>
      <p:sp>
        <p:nvSpPr>
          <p:cNvPr id="487" name="Google Shape;487;p73"/>
          <p:cNvSpPr/>
          <p:nvPr/>
        </p:nvSpPr>
        <p:spPr>
          <a:xfrm>
            <a:off x="5794125" y="2720075"/>
            <a:ext cx="3675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sp>
        <p:nvSpPr>
          <p:cNvPr id="488" name="Google Shape;488;p73"/>
          <p:cNvSpPr/>
          <p:nvPr/>
        </p:nvSpPr>
        <p:spPr>
          <a:xfrm>
            <a:off x="5802375" y="604500"/>
            <a:ext cx="367500" cy="314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pic>
        <p:nvPicPr>
          <p:cNvPr descr="Image of NCEP Logo" id="489" name="Google Shape;489;p73"/>
          <p:cNvPicPr preferRelativeResize="0"/>
          <p:nvPr/>
        </p:nvPicPr>
        <p:blipFill rotWithShape="1">
          <a:blip r:embed="rId4">
            <a:alphaModFix/>
          </a:blip>
          <a:srcRect b="0" l="0" r="0" t="0"/>
          <a:stretch/>
        </p:blipFill>
        <p:spPr>
          <a:xfrm>
            <a:off x="8352575" y="76200"/>
            <a:ext cx="792000" cy="528300"/>
          </a:xfrm>
          <a:prstGeom prst="rect">
            <a:avLst/>
          </a:prstGeom>
          <a:solidFill>
            <a:srgbClr val="FFFFFF"/>
          </a:solidFill>
          <a:ln>
            <a:noFill/>
          </a:ln>
        </p:spPr>
      </p:pic>
      <p:cxnSp>
        <p:nvCxnSpPr>
          <p:cNvPr id="490" name="Google Shape;490;p73"/>
          <p:cNvCxnSpPr/>
          <p:nvPr/>
        </p:nvCxnSpPr>
        <p:spPr>
          <a:xfrm flipH="1">
            <a:off x="4342400" y="936200"/>
            <a:ext cx="15600" cy="3838800"/>
          </a:xfrm>
          <a:prstGeom prst="straightConnector1">
            <a:avLst/>
          </a:prstGeom>
          <a:noFill/>
          <a:ln cap="flat" cmpd="sng" w="9525">
            <a:solidFill>
              <a:srgbClr val="000000"/>
            </a:solidFill>
            <a:prstDash val="solid"/>
            <a:round/>
            <a:headEnd len="med" w="med" type="none"/>
            <a:tailEnd len="med" w="med" type="none"/>
          </a:ln>
        </p:spPr>
      </p:cxnSp>
      <p:cxnSp>
        <p:nvCxnSpPr>
          <p:cNvPr id="491" name="Google Shape;491;p73"/>
          <p:cNvCxnSpPr/>
          <p:nvPr/>
        </p:nvCxnSpPr>
        <p:spPr>
          <a:xfrm>
            <a:off x="4356100" y="2704400"/>
            <a:ext cx="4788600" cy="21000"/>
          </a:xfrm>
          <a:prstGeom prst="straightConnector1">
            <a:avLst/>
          </a:prstGeom>
          <a:noFill/>
          <a:ln cap="flat" cmpd="sng" w="19050">
            <a:solidFill>
              <a:schemeClr val="dk2"/>
            </a:solidFill>
            <a:prstDash val="solid"/>
            <a:round/>
            <a:headEnd len="med" w="med" type="none"/>
            <a:tailEnd len="med" w="med" type="none"/>
          </a:ln>
        </p:spPr>
      </p:cxnSp>
      <p:graphicFrame>
        <p:nvGraphicFramePr>
          <p:cNvPr id="492" name="Google Shape;492;p73"/>
          <p:cNvGraphicFramePr/>
          <p:nvPr/>
        </p:nvGraphicFramePr>
        <p:xfrm>
          <a:off x="4381600" y="2512163"/>
          <a:ext cx="3000000" cy="3000000"/>
        </p:xfrm>
        <a:graphic>
          <a:graphicData uri="http://schemas.openxmlformats.org/drawingml/2006/table">
            <a:tbl>
              <a:tblPr>
                <a:noFill/>
                <a:tableStyleId>{B3019CB5-AF0C-4CEC-B135-8BEE28DB4FBF}</a:tableStyleId>
              </a:tblPr>
              <a:tblGrid>
                <a:gridCol w="498625"/>
                <a:gridCol w="565475"/>
                <a:gridCol w="2959000"/>
              </a:tblGrid>
              <a:tr h="140075">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EMC</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NCO</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Red text indicates change from previous quarter</a:t>
                      </a:r>
                      <a:endParaRPr sz="1100">
                        <a:solidFill>
                          <a:srgbClr val="FF0000"/>
                        </a:solidFill>
                        <a:latin typeface="Times New Roman"/>
                        <a:ea typeface="Times New Roman"/>
                        <a:cs typeface="Times New Roman"/>
                        <a:sym typeface="Times New Roman"/>
                      </a:endParaRPr>
                    </a:p>
                  </a:txBody>
                  <a:tcPr marT="0" marB="0" marR="0" marL="0" anchor="ctr"/>
                </a:tc>
              </a:tr>
            </a:tbl>
          </a:graphicData>
        </a:graphic>
      </p:graphicFrame>
      <p:sp>
        <p:nvSpPr>
          <p:cNvPr id="493" name="Google Shape;493;p73"/>
          <p:cNvSpPr/>
          <p:nvPr/>
        </p:nvSpPr>
        <p:spPr>
          <a:xfrm>
            <a:off x="713000" y="4795125"/>
            <a:ext cx="295200" cy="28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R</a:t>
            </a:r>
            <a:endParaRPr b="1" sz="800"/>
          </a:p>
        </p:txBody>
      </p:sp>
      <p:sp>
        <p:nvSpPr>
          <p:cNvPr id="494" name="Google Shape;494;p73"/>
          <p:cNvSpPr/>
          <p:nvPr/>
        </p:nvSpPr>
        <p:spPr>
          <a:xfrm>
            <a:off x="3087675" y="59425"/>
            <a:ext cx="367500" cy="401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R</a:t>
            </a:r>
            <a:endParaRPr b="1"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74"/>
          <p:cNvSpPr txBox="1"/>
          <p:nvPr/>
        </p:nvSpPr>
        <p:spPr>
          <a:xfrm>
            <a:off x="57550" y="1090624"/>
            <a:ext cx="4298400" cy="153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Times New Roman"/>
              <a:buNone/>
            </a:pPr>
            <a:r>
              <a:rPr b="1" i="0" lang="en" sz="1100" u="none" cap="none" strike="noStrike">
                <a:solidFill>
                  <a:srgbClr val="000000"/>
                </a:solidFill>
                <a:latin typeface="Times New Roman"/>
                <a:ea typeface="Times New Roman"/>
                <a:cs typeface="Times New Roman"/>
                <a:sym typeface="Times New Roman"/>
              </a:rPr>
              <a:t>Leads: </a:t>
            </a:r>
            <a:r>
              <a:rPr b="0" i="0" lang="en" sz="1100" u="none" cap="none" strike="noStrike">
                <a:solidFill>
                  <a:schemeClr val="dk1"/>
                </a:solidFill>
                <a:highlight>
                  <a:srgbClr val="FFFFFF"/>
                </a:highlight>
                <a:latin typeface="Times New Roman"/>
                <a:ea typeface="Times New Roman"/>
                <a:cs typeface="Times New Roman"/>
                <a:sym typeface="Times New Roman"/>
              </a:rPr>
              <a:t>M. Pyle</a:t>
            </a:r>
            <a:r>
              <a:rPr b="0" i="0" lang="en" sz="1100" u="none" cap="none" strike="noStrike">
                <a:solidFill>
                  <a:schemeClr val="dk1"/>
                </a:solidFill>
                <a:latin typeface="Times New Roman"/>
                <a:ea typeface="Times New Roman"/>
                <a:cs typeface="Times New Roman"/>
                <a:sym typeface="Times New Roman"/>
              </a:rPr>
              <a:t> (EMC), S. Earle (NCO)</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Times New Roman"/>
              <a:buNone/>
            </a:pPr>
            <a:r>
              <a:rPr b="1" i="0" lang="en" sz="1100" u="none" cap="none" strike="noStrike">
                <a:solidFill>
                  <a:srgbClr val="000000"/>
                </a:solidFill>
                <a:latin typeface="Times New Roman"/>
                <a:ea typeface="Times New Roman"/>
                <a:cs typeface="Times New Roman"/>
                <a:sym typeface="Times New Roman"/>
              </a:rPr>
              <a:t>Scope: </a:t>
            </a:r>
            <a:r>
              <a:rPr b="0" i="0" lang="en" sz="1100" u="none" cap="none" strike="noStrike">
                <a:solidFill>
                  <a:srgbClr val="000000"/>
                </a:solidFill>
                <a:latin typeface="Times New Roman"/>
                <a:ea typeface="Times New Roman"/>
                <a:cs typeface="Times New Roman"/>
                <a:sym typeface="Times New Roman"/>
              </a:rPr>
              <a:t>Unify products among constituent models, refine generation of probabilistic output, </a:t>
            </a:r>
            <a:r>
              <a:rPr lang="en" sz="1100">
                <a:latin typeface="Times New Roman"/>
                <a:ea typeface="Times New Roman"/>
                <a:cs typeface="Times New Roman"/>
                <a:sym typeface="Times New Roman"/>
              </a:rPr>
              <a:t>a</a:t>
            </a:r>
            <a:r>
              <a:rPr b="0" i="0" lang="en" sz="1100" u="none" cap="none" strike="noStrike">
                <a:solidFill>
                  <a:schemeClr val="dk1"/>
                </a:solidFill>
                <a:latin typeface="Times New Roman"/>
                <a:ea typeface="Times New Roman"/>
                <a:cs typeface="Times New Roman"/>
                <a:sym typeface="Times New Roman"/>
              </a:rPr>
              <a:t>dd F</a:t>
            </a:r>
            <a:r>
              <a:rPr lang="en" sz="1100">
                <a:solidFill>
                  <a:schemeClr val="dk1"/>
                </a:solidFill>
                <a:latin typeface="Times New Roman"/>
                <a:ea typeface="Times New Roman"/>
                <a:cs typeface="Times New Roman"/>
                <a:sym typeface="Times New Roman"/>
              </a:rPr>
              <a:t>V3-SAR and</a:t>
            </a:r>
            <a:r>
              <a:rPr b="0" i="0" lang="en" sz="1100" u="none" cap="none" strike="noStrike">
                <a:solidFill>
                  <a:schemeClr val="dk1"/>
                </a:solidFill>
                <a:latin typeface="Times New Roman"/>
                <a:ea typeface="Times New Roman"/>
                <a:cs typeface="Times New Roman"/>
                <a:sym typeface="Times New Roman"/>
              </a:rPr>
              <a:t> extended HRRR runs as new members, and drop HRW-NMMB.  </a:t>
            </a:r>
            <a:r>
              <a:rPr lang="en" sz="1100">
                <a:solidFill>
                  <a:schemeClr val="dk1"/>
                </a:solidFill>
                <a:latin typeface="Times New Roman"/>
                <a:ea typeface="Times New Roman"/>
                <a:cs typeface="Times New Roman"/>
                <a:sym typeface="Times New Roman"/>
              </a:rPr>
              <a:t>Expand QPF probabilistic guidance.</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Times New Roman"/>
              <a:buNone/>
            </a:pPr>
            <a:r>
              <a:rPr b="1" i="0" lang="en" sz="1100" u="none" cap="none" strike="noStrike">
                <a:solidFill>
                  <a:srgbClr val="000000"/>
                </a:solidFill>
                <a:latin typeface="Times New Roman"/>
                <a:ea typeface="Times New Roman"/>
                <a:cs typeface="Times New Roman"/>
                <a:sym typeface="Times New Roman"/>
              </a:rPr>
              <a:t>Expected benefits:</a:t>
            </a:r>
            <a:r>
              <a:rPr b="0" i="0" lang="en" sz="1100" u="none" cap="none" strike="noStrike">
                <a:solidFill>
                  <a:srgbClr val="000000"/>
                </a:solidFill>
                <a:latin typeface="Times New Roman"/>
                <a:ea typeface="Times New Roman"/>
                <a:cs typeface="Times New Roman"/>
                <a:sym typeface="Times New Roman"/>
              </a:rPr>
              <a:t> More accurate and reliable ensemble guidance</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Times New Roman"/>
              <a:buNone/>
            </a:pPr>
            <a:r>
              <a:rPr b="1" lang="en" sz="1100">
                <a:latin typeface="Times New Roman"/>
                <a:ea typeface="Times New Roman"/>
                <a:cs typeface="Times New Roman"/>
                <a:sym typeface="Times New Roman"/>
              </a:rPr>
              <a:t>Implement with</a:t>
            </a:r>
            <a:r>
              <a:rPr lang="en" sz="1100">
                <a:latin typeface="Times New Roman"/>
                <a:ea typeface="Times New Roman"/>
                <a:cs typeface="Times New Roman"/>
                <a:sym typeface="Times New Roman"/>
              </a:rPr>
              <a:t>: None</a:t>
            </a:r>
            <a:r>
              <a:rPr b="0" i="0" lang="en" sz="11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00"/>
              </a:spcBef>
              <a:spcAft>
                <a:spcPts val="300"/>
              </a:spcAft>
              <a:buClr>
                <a:srgbClr val="000000"/>
              </a:buClr>
              <a:buSzPts val="1100"/>
              <a:buFont typeface="Times New Roman"/>
              <a:buNone/>
            </a:pPr>
            <a:r>
              <a:rPr b="1" i="0" lang="en" sz="1100" u="none" cap="none" strike="noStrike">
                <a:solidFill>
                  <a:srgbClr val="000000"/>
                </a:solidFill>
                <a:latin typeface="Times New Roman"/>
                <a:ea typeface="Times New Roman"/>
                <a:cs typeface="Times New Roman"/>
                <a:sym typeface="Times New Roman"/>
              </a:rPr>
              <a:t>Dependencies:</a:t>
            </a:r>
            <a:r>
              <a:rPr b="0" i="0" lang="en" sz="1100" u="none" cap="none" strike="noStrike">
                <a:solidFill>
                  <a:srgbClr val="000000"/>
                </a:solidFill>
                <a:latin typeface="Times New Roman"/>
                <a:ea typeface="Times New Roman"/>
                <a:cs typeface="Times New Roman"/>
                <a:sym typeface="Times New Roman"/>
              </a:rPr>
              <a:t>  Research community input on system design. </a:t>
            </a:r>
            <a:r>
              <a:rPr b="0" i="0" lang="en" sz="1100" u="none" cap="none" strike="noStrike">
                <a:solidFill>
                  <a:schemeClr val="dk1"/>
                </a:solidFill>
                <a:latin typeface="Times New Roman"/>
                <a:ea typeface="Times New Roman"/>
                <a:cs typeface="Times New Roman"/>
                <a:sym typeface="Times New Roman"/>
              </a:rPr>
              <a:t>Satisfactory external evaluation. </a:t>
            </a:r>
            <a:endParaRPr b="0" i="0" sz="1100" u="none" cap="none" strike="noStrike">
              <a:solidFill>
                <a:srgbClr val="000000"/>
              </a:solidFill>
              <a:latin typeface="Times New Roman"/>
              <a:ea typeface="Times New Roman"/>
              <a:cs typeface="Times New Roman"/>
              <a:sym typeface="Times New Roman"/>
            </a:endParaRPr>
          </a:p>
        </p:txBody>
      </p:sp>
      <p:sp>
        <p:nvSpPr>
          <p:cNvPr id="500" name="Google Shape;500;p74"/>
          <p:cNvSpPr txBox="1"/>
          <p:nvPr/>
        </p:nvSpPr>
        <p:spPr>
          <a:xfrm>
            <a:off x="3120100" y="66550"/>
            <a:ext cx="2448000" cy="55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Times New Roman"/>
              <a:buNone/>
            </a:pPr>
            <a:r>
              <a:rPr b="1" i="0" lang="en" sz="1400" u="none" cap="none" strike="noStrike">
                <a:solidFill>
                  <a:srgbClr val="000000"/>
                </a:solidFill>
                <a:latin typeface="Times New Roman"/>
                <a:ea typeface="Times New Roman"/>
                <a:cs typeface="Times New Roman"/>
                <a:sym typeface="Times New Roman"/>
              </a:rPr>
              <a:t>HREF v</a:t>
            </a:r>
            <a:r>
              <a:rPr b="1" lang="en">
                <a:latin typeface="Times New Roman"/>
                <a:ea typeface="Times New Roman"/>
                <a:cs typeface="Times New Roman"/>
                <a:sym typeface="Times New Roman"/>
              </a:rPr>
              <a:t>3</a:t>
            </a:r>
            <a:endParaRPr b="1"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Times New Roman"/>
              <a:buNone/>
            </a:pPr>
            <a:r>
              <a:rPr b="1" i="0" lang="en" sz="1400" u="none" cap="none" strike="noStrike">
                <a:solidFill>
                  <a:srgbClr val="000000"/>
                </a:solidFill>
                <a:latin typeface="Times New Roman"/>
                <a:ea typeface="Times New Roman"/>
                <a:cs typeface="Times New Roman"/>
                <a:sym typeface="Times New Roman"/>
              </a:rPr>
              <a:t>Status as of </a:t>
            </a:r>
            <a:r>
              <a:rPr b="1" lang="en">
                <a:latin typeface="Times New Roman"/>
                <a:ea typeface="Times New Roman"/>
                <a:cs typeface="Times New Roman"/>
                <a:sym typeface="Times New Roman"/>
              </a:rPr>
              <a:t>09/17/2019</a:t>
            </a:r>
            <a:endParaRPr b="1" i="0" sz="1400" u="none" cap="none" strike="noStrike">
              <a:solidFill>
                <a:srgbClr val="000000"/>
              </a:solidFill>
              <a:latin typeface="Times New Roman"/>
              <a:ea typeface="Times New Roman"/>
              <a:cs typeface="Times New Roman"/>
              <a:sym typeface="Times New Roman"/>
            </a:endParaRPr>
          </a:p>
        </p:txBody>
      </p:sp>
      <p:pic>
        <p:nvPicPr>
          <p:cNvPr id="501" name="Google Shape;501;p74"/>
          <p:cNvPicPr preferRelativeResize="0"/>
          <p:nvPr/>
        </p:nvPicPr>
        <p:blipFill rotWithShape="1">
          <a:blip r:embed="rId3">
            <a:alphaModFix/>
          </a:blip>
          <a:srcRect b="0" l="0" r="0" t="0"/>
          <a:stretch/>
        </p:blipFill>
        <p:spPr>
          <a:xfrm>
            <a:off x="0" y="0"/>
            <a:ext cx="713000" cy="615250"/>
          </a:xfrm>
          <a:prstGeom prst="rect">
            <a:avLst/>
          </a:prstGeom>
          <a:noFill/>
          <a:ln>
            <a:noFill/>
          </a:ln>
        </p:spPr>
      </p:pic>
      <p:sp>
        <p:nvSpPr>
          <p:cNvPr id="502" name="Google Shape;502;p74"/>
          <p:cNvSpPr txBox="1"/>
          <p:nvPr/>
        </p:nvSpPr>
        <p:spPr>
          <a:xfrm>
            <a:off x="6362075" y="683975"/>
            <a:ext cx="896700" cy="26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 sz="1200" u="none" cap="none" strike="noStrike">
                <a:solidFill>
                  <a:srgbClr val="000000"/>
                </a:solidFill>
                <a:latin typeface="Times New Roman"/>
                <a:ea typeface="Times New Roman"/>
                <a:cs typeface="Times New Roman"/>
                <a:sym typeface="Times New Roman"/>
              </a:rPr>
              <a:t>Schedule</a:t>
            </a:r>
            <a:endParaRPr b="1" i="0" sz="1200" u="none" cap="none" strike="noStrike">
              <a:solidFill>
                <a:srgbClr val="000000"/>
              </a:solidFill>
              <a:latin typeface="Times New Roman"/>
              <a:ea typeface="Times New Roman"/>
              <a:cs typeface="Times New Roman"/>
              <a:sym typeface="Times New Roman"/>
            </a:endParaRPr>
          </a:p>
        </p:txBody>
      </p:sp>
      <p:sp>
        <p:nvSpPr>
          <p:cNvPr id="503" name="Google Shape;503;p74"/>
          <p:cNvSpPr txBox="1"/>
          <p:nvPr/>
        </p:nvSpPr>
        <p:spPr>
          <a:xfrm>
            <a:off x="768675" y="740375"/>
            <a:ext cx="2551800" cy="28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 sz="1200" u="none" cap="none" strike="noStrike">
                <a:solidFill>
                  <a:srgbClr val="000000"/>
                </a:solidFill>
                <a:latin typeface="Times New Roman"/>
                <a:ea typeface="Times New Roman"/>
                <a:cs typeface="Times New Roman"/>
                <a:sym typeface="Times New Roman"/>
              </a:rPr>
              <a:t>Project Information &amp; Highlights</a:t>
            </a:r>
            <a:endParaRPr b="1" i="0" sz="1200" u="none" cap="none" strike="noStrike">
              <a:solidFill>
                <a:srgbClr val="000000"/>
              </a:solidFill>
              <a:latin typeface="Times New Roman"/>
              <a:ea typeface="Times New Roman"/>
              <a:cs typeface="Times New Roman"/>
              <a:sym typeface="Times New Roman"/>
            </a:endParaRPr>
          </a:p>
        </p:txBody>
      </p:sp>
      <p:sp>
        <p:nvSpPr>
          <p:cNvPr id="504" name="Google Shape;504;p74"/>
          <p:cNvSpPr txBox="1"/>
          <p:nvPr/>
        </p:nvSpPr>
        <p:spPr>
          <a:xfrm>
            <a:off x="40375" y="3316025"/>
            <a:ext cx="4171800" cy="108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Risk</a:t>
            </a:r>
            <a:r>
              <a:rPr lang="en" sz="1100">
                <a:solidFill>
                  <a:schemeClr val="dk1"/>
                </a:solidFill>
                <a:latin typeface="Times New Roman"/>
                <a:ea typeface="Times New Roman"/>
                <a:cs typeface="Times New Roman"/>
                <a:sym typeface="Times New Roman"/>
              </a:rPr>
              <a:t>: Considerable work remains to be done to get FV3-SAR ready to implement, and real-time testing is being hampered by an overtaxed WCOSS.</a:t>
            </a:r>
            <a:endParaRPr sz="1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Mitigation</a:t>
            </a:r>
            <a:r>
              <a:rPr lang="en" sz="1100">
                <a:solidFill>
                  <a:schemeClr val="dk1"/>
                </a:solidFill>
                <a:latin typeface="Times New Roman"/>
                <a:ea typeface="Times New Roman"/>
                <a:cs typeface="Times New Roman"/>
                <a:sym typeface="Times New Roman"/>
              </a:rPr>
              <a:t>:  Remain in contact with FV3-SAR development efforts, be proactive on adjusting schedule if needed.</a:t>
            </a:r>
            <a:endParaRPr sz="1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p:txBody>
      </p:sp>
      <p:sp>
        <p:nvSpPr>
          <p:cNvPr id="505" name="Google Shape;505;p74"/>
          <p:cNvSpPr txBox="1"/>
          <p:nvPr/>
        </p:nvSpPr>
        <p:spPr>
          <a:xfrm>
            <a:off x="1638850" y="2922975"/>
            <a:ext cx="17184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Times New Roman"/>
              <a:buNone/>
            </a:pPr>
            <a:r>
              <a:rPr b="1" i="0" lang="en" sz="1200" u="none" cap="none" strike="noStrike">
                <a:solidFill>
                  <a:srgbClr val="000000"/>
                </a:solidFill>
                <a:latin typeface="Times New Roman"/>
                <a:ea typeface="Times New Roman"/>
                <a:cs typeface="Times New Roman"/>
                <a:sym typeface="Times New Roman"/>
              </a:rPr>
              <a:t>Issues/Risks/Concerns</a:t>
            </a:r>
            <a:endParaRPr b="1" i="0" sz="1200" u="none" cap="none" strike="noStrike">
              <a:solidFill>
                <a:srgbClr val="000000"/>
              </a:solidFill>
              <a:latin typeface="Times New Roman"/>
              <a:ea typeface="Times New Roman"/>
              <a:cs typeface="Times New Roman"/>
              <a:sym typeface="Times New Roman"/>
            </a:endParaRPr>
          </a:p>
        </p:txBody>
      </p:sp>
      <p:cxnSp>
        <p:nvCxnSpPr>
          <p:cNvPr id="506" name="Google Shape;506;p74"/>
          <p:cNvCxnSpPr/>
          <p:nvPr/>
        </p:nvCxnSpPr>
        <p:spPr>
          <a:xfrm>
            <a:off x="88900" y="2856800"/>
            <a:ext cx="4235700" cy="21900"/>
          </a:xfrm>
          <a:prstGeom prst="straightConnector1">
            <a:avLst/>
          </a:prstGeom>
          <a:noFill/>
          <a:ln cap="flat" cmpd="sng" w="19050">
            <a:solidFill>
              <a:schemeClr val="dk2"/>
            </a:solidFill>
            <a:prstDash val="solid"/>
            <a:round/>
            <a:headEnd len="sm" w="sm" type="none"/>
            <a:tailEnd len="sm" w="sm" type="none"/>
          </a:ln>
        </p:spPr>
      </p:cxnSp>
      <p:graphicFrame>
        <p:nvGraphicFramePr>
          <p:cNvPr id="507" name="Google Shape;507;p74"/>
          <p:cNvGraphicFramePr/>
          <p:nvPr/>
        </p:nvGraphicFramePr>
        <p:xfrm>
          <a:off x="663375" y="4734838"/>
          <a:ext cx="3000000" cy="3000000"/>
        </p:xfrm>
        <a:graphic>
          <a:graphicData uri="http://schemas.openxmlformats.org/drawingml/2006/table">
            <a:tbl>
              <a:tblPr>
                <a:noFill/>
                <a:tableStyleId>{EC4CCB44-ECA9-47AA-A09F-DCC29FC07904}</a:tableStyleId>
              </a:tblPr>
              <a:tblGrid>
                <a:gridCol w="2476525"/>
                <a:gridCol w="3139175"/>
                <a:gridCol w="1821300"/>
              </a:tblGrid>
              <a:tr h="360900">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         Management Attention Required</a:t>
                      </a:r>
                      <a:endParaRPr b="1" sz="10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       Potential Management Attention Needed</a:t>
                      </a:r>
                      <a:endParaRPr b="1" sz="10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t>           </a:t>
                      </a:r>
                      <a:r>
                        <a:rPr b="1" lang="en" sz="1000" u="none" cap="none" strike="noStrike"/>
                        <a:t>On Target</a:t>
                      </a:r>
                      <a:endParaRPr b="1" sz="1000" u="none" cap="none" strike="noStrike"/>
                    </a:p>
                  </a:txBody>
                  <a:tcPr marT="0" marB="0" marR="0" marL="0" anchor="ctr"/>
                </a:tc>
              </a:tr>
            </a:tbl>
          </a:graphicData>
        </a:graphic>
      </p:graphicFrame>
      <p:sp>
        <p:nvSpPr>
          <p:cNvPr id="508" name="Google Shape;508;p74"/>
          <p:cNvSpPr/>
          <p:nvPr/>
        </p:nvSpPr>
        <p:spPr>
          <a:xfrm>
            <a:off x="6467775" y="4805675"/>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G</a:t>
            </a:r>
            <a:endParaRPr b="1" i="0" sz="800" u="none" cap="none" strike="noStrike">
              <a:solidFill>
                <a:srgbClr val="000000"/>
              </a:solidFill>
              <a:latin typeface="Arial"/>
              <a:ea typeface="Arial"/>
              <a:cs typeface="Arial"/>
              <a:sym typeface="Arial"/>
            </a:endParaRPr>
          </a:p>
        </p:txBody>
      </p:sp>
      <p:sp>
        <p:nvSpPr>
          <p:cNvPr id="509" name="Google Shape;509;p74"/>
          <p:cNvSpPr/>
          <p:nvPr/>
        </p:nvSpPr>
        <p:spPr>
          <a:xfrm>
            <a:off x="3244475" y="4795125"/>
            <a:ext cx="295200" cy="28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Y</a:t>
            </a:r>
            <a:endParaRPr b="1" i="0" sz="800" u="none" cap="none" strike="noStrike">
              <a:solidFill>
                <a:srgbClr val="000000"/>
              </a:solidFill>
              <a:latin typeface="Arial"/>
              <a:ea typeface="Arial"/>
              <a:cs typeface="Arial"/>
              <a:sym typeface="Arial"/>
            </a:endParaRPr>
          </a:p>
        </p:txBody>
      </p:sp>
      <p:sp>
        <p:nvSpPr>
          <p:cNvPr id="510" name="Google Shape;510;p74"/>
          <p:cNvSpPr/>
          <p:nvPr/>
        </p:nvSpPr>
        <p:spPr>
          <a:xfrm>
            <a:off x="720925" y="4773575"/>
            <a:ext cx="295200" cy="28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R</a:t>
            </a:r>
            <a:endParaRPr b="1" i="0" sz="800" u="none" cap="none" strike="noStrike">
              <a:solidFill>
                <a:srgbClr val="000000"/>
              </a:solidFill>
              <a:latin typeface="Arial"/>
              <a:ea typeface="Arial"/>
              <a:cs typeface="Arial"/>
              <a:sym typeface="Arial"/>
            </a:endParaRPr>
          </a:p>
        </p:txBody>
      </p:sp>
      <p:sp>
        <p:nvSpPr>
          <p:cNvPr id="511" name="Google Shape;511;p74"/>
          <p:cNvSpPr txBox="1"/>
          <p:nvPr/>
        </p:nvSpPr>
        <p:spPr>
          <a:xfrm>
            <a:off x="6310925" y="2935575"/>
            <a:ext cx="9990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Times New Roman"/>
              <a:buNone/>
            </a:pPr>
            <a:r>
              <a:rPr b="1" i="0" lang="en" sz="1200" u="none" cap="none" strike="noStrike">
                <a:solidFill>
                  <a:srgbClr val="000000"/>
                </a:solidFill>
                <a:latin typeface="Times New Roman"/>
                <a:ea typeface="Times New Roman"/>
                <a:cs typeface="Times New Roman"/>
                <a:sym typeface="Times New Roman"/>
              </a:rPr>
              <a:t>Resources</a:t>
            </a:r>
            <a:endParaRPr b="1" i="0" sz="1200" u="none" cap="none" strike="noStrike">
              <a:solidFill>
                <a:srgbClr val="000000"/>
              </a:solidFill>
              <a:latin typeface="Times New Roman"/>
              <a:ea typeface="Times New Roman"/>
              <a:cs typeface="Times New Roman"/>
              <a:sym typeface="Times New Roman"/>
            </a:endParaRPr>
          </a:p>
        </p:txBody>
      </p:sp>
      <p:graphicFrame>
        <p:nvGraphicFramePr>
          <p:cNvPr id="512" name="Google Shape;512;p74"/>
          <p:cNvGraphicFramePr/>
          <p:nvPr/>
        </p:nvGraphicFramePr>
        <p:xfrm>
          <a:off x="4381600" y="1202563"/>
          <a:ext cx="3000000" cy="3000000"/>
        </p:xfrm>
        <a:graphic>
          <a:graphicData uri="http://schemas.openxmlformats.org/drawingml/2006/table">
            <a:tbl>
              <a:tblPr>
                <a:noFill/>
                <a:tableStyleId>{4FF15BAB-3380-4B62-8EA7-E017E2FE8136}</a:tableStyleId>
              </a:tblPr>
              <a:tblGrid>
                <a:gridCol w="3309325"/>
                <a:gridCol w="708950"/>
                <a:gridCol w="724525"/>
              </a:tblGrid>
              <a:tr h="182700">
                <a:tc>
                  <a:txBody>
                    <a:bodyPr/>
                    <a:lstStyle/>
                    <a:p>
                      <a:pPr indent="0" lvl="0" marL="0" marR="0" rtl="0" algn="ctr">
                        <a:lnSpc>
                          <a:spcPct val="100000"/>
                        </a:lnSpc>
                        <a:spcBef>
                          <a:spcPts val="0"/>
                        </a:spcBef>
                        <a:spcAft>
                          <a:spcPts val="0"/>
                        </a:spcAft>
                        <a:buClr>
                          <a:srgbClr val="000000"/>
                        </a:buClr>
                        <a:buSzPts val="1100"/>
                        <a:buFont typeface="Times New Roman"/>
                        <a:buNone/>
                      </a:pPr>
                      <a:r>
                        <a:rPr b="1" lang="en" sz="1100" u="none" cap="none" strike="noStrike">
                          <a:latin typeface="Times New Roman"/>
                          <a:ea typeface="Times New Roman"/>
                          <a:cs typeface="Times New Roman"/>
                          <a:sym typeface="Times New Roman"/>
                        </a:rPr>
                        <a:t>Milestones &amp; Deliverables</a:t>
                      </a:r>
                      <a:endParaRPr b="1" sz="1100" u="none" cap="none" strike="noStrike">
                        <a:latin typeface="Times New Roman"/>
                        <a:ea typeface="Times New Roman"/>
                        <a:cs typeface="Times New Roman"/>
                        <a:sym typeface="Times New Roman"/>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100"/>
                        <a:buFont typeface="Times New Roman"/>
                        <a:buNone/>
                      </a:pPr>
                      <a:r>
                        <a:rPr b="1" lang="en" sz="1100" u="none" cap="none" strike="noStrike">
                          <a:latin typeface="Times New Roman"/>
                          <a:ea typeface="Times New Roman"/>
                          <a:cs typeface="Times New Roman"/>
                          <a:sym typeface="Times New Roman"/>
                        </a:rPr>
                        <a:t>Date</a:t>
                      </a:r>
                      <a:endParaRPr b="1" sz="1100" u="none" cap="none" strike="noStrike">
                        <a:latin typeface="Times New Roman"/>
                        <a:ea typeface="Times New Roman"/>
                        <a:cs typeface="Times New Roman"/>
                        <a:sym typeface="Times New Roman"/>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100"/>
                        <a:buFont typeface="Times New Roman"/>
                        <a:buNone/>
                      </a:pPr>
                      <a:r>
                        <a:rPr b="1" lang="en" sz="1100" u="none" cap="none" strike="noStrike">
                          <a:latin typeface="Times New Roman"/>
                          <a:ea typeface="Times New Roman"/>
                          <a:cs typeface="Times New Roman"/>
                          <a:sym typeface="Times New Roman"/>
                        </a:rPr>
                        <a:t>Status</a:t>
                      </a:r>
                      <a:endParaRPr b="1" sz="1100" u="none" cap="none" strike="noStrike">
                        <a:latin typeface="Times New Roman"/>
                        <a:ea typeface="Times New Roman"/>
                        <a:cs typeface="Times New Roman"/>
                        <a:sym typeface="Times New Roman"/>
                      </a:endParaRPr>
                    </a:p>
                  </a:txBody>
                  <a:tcPr marT="0" marB="0" marR="0" marL="0" anchor="ctr"/>
                </a:tc>
              </a:tr>
              <a:tr h="233450">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Freeze system code</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marR="0" rtl="0" algn="ctr">
                        <a:lnSpc>
                          <a:spcPct val="115000"/>
                        </a:lnSpc>
                        <a:spcBef>
                          <a:spcPts val="0"/>
                        </a:spcBef>
                        <a:spcAft>
                          <a:spcPts val="0"/>
                        </a:spcAft>
                        <a:buClr>
                          <a:srgbClr val="000000"/>
                        </a:buClr>
                        <a:buSzPts val="1100"/>
                        <a:buFont typeface="Times New Roman"/>
                        <a:buNone/>
                      </a:pPr>
                      <a:r>
                        <a:rPr lang="en" sz="1100">
                          <a:latin typeface="Times New Roman"/>
                          <a:ea typeface="Times New Roman"/>
                          <a:cs typeface="Times New Roman"/>
                          <a:sym typeface="Times New Roman"/>
                        </a:rPr>
                        <a:t>2/11/2020</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lang="en" sz="1100">
                          <a:latin typeface="Times New Roman"/>
                          <a:ea typeface="Times New Roman"/>
                          <a:cs typeface="Times New Roman"/>
                          <a:sym typeface="Times New Roman"/>
                        </a:rPr>
                        <a:t>On Track</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Complete full retrospective/real time runs and evaluation</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marR="0" rtl="0" algn="ctr">
                        <a:lnSpc>
                          <a:spcPct val="90000"/>
                        </a:lnSpc>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5/5/2020</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lang="en" sz="1100">
                          <a:latin typeface="Times New Roman"/>
                          <a:ea typeface="Times New Roman"/>
                          <a:cs typeface="Times New Roman"/>
                          <a:sym typeface="Times New Roman"/>
                        </a:rPr>
                        <a:t>On Track</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r>
              <a:tr h="218975">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Deliver final system code to NCO and conduct CCB</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marR="0" rtl="0" algn="ctr">
                        <a:lnSpc>
                          <a:spcPct val="90000"/>
                        </a:lnSpc>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5/12/2020</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On Track</a:t>
                      </a:r>
                      <a:endParaRPr sz="1100" u="none" cap="none" strike="noStrike">
                        <a:solidFill>
                          <a:srgbClr val="0000FF"/>
                        </a:solidFill>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Issue Service Change Notice </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FF3300"/>
                        </a:buClr>
                        <a:buSzPts val="1100"/>
                        <a:buFont typeface="Noto Sans Symbols"/>
                        <a:buNone/>
                      </a:pPr>
                      <a:r>
                        <a:rPr lang="en" sz="1100">
                          <a:latin typeface="Times New Roman"/>
                          <a:ea typeface="Times New Roman"/>
                          <a:cs typeface="Times New Roman"/>
                          <a:sym typeface="Times New Roman"/>
                        </a:rPr>
                        <a:t>TBD</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Times New Roman"/>
                          <a:ea typeface="Times New Roman"/>
                          <a:cs typeface="Times New Roman"/>
                          <a:sym typeface="Times New Roman"/>
                        </a:rPr>
                        <a:t>TBD</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r>
              <a:tr h="213200">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a:latin typeface="Times New Roman"/>
                          <a:ea typeface="Times New Roman"/>
                          <a:cs typeface="Times New Roman"/>
                          <a:sym typeface="Times New Roman"/>
                        </a:rPr>
                        <a:t>Start the </a:t>
                      </a:r>
                      <a:r>
                        <a:rPr lang="en" sz="1100" u="none" cap="none" strike="noStrike">
                          <a:latin typeface="Times New Roman"/>
                          <a:ea typeface="Times New Roman"/>
                          <a:cs typeface="Times New Roman"/>
                          <a:sym typeface="Times New Roman"/>
                        </a:rPr>
                        <a:t>30-day evaluation and IT testing</a:t>
                      </a:r>
                      <a:endParaRPr sz="1100" u="none" cap="none" strike="noStrike">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FF3300"/>
                        </a:buClr>
                        <a:buSzPts val="1100"/>
                        <a:buFont typeface="Noto Sans Symbols"/>
                        <a:buNone/>
                      </a:pPr>
                      <a:r>
                        <a:rPr lang="en" sz="1100">
                          <a:latin typeface="Times New Roman"/>
                          <a:ea typeface="Times New Roman"/>
                          <a:cs typeface="Times New Roman"/>
                          <a:sym typeface="Times New Roman"/>
                        </a:rPr>
                        <a:t>TBD</a:t>
                      </a:r>
                      <a:endParaRPr sz="1100" u="none" cap="none" strike="noStrike">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lang="en" sz="1100">
                          <a:latin typeface="Times New Roman"/>
                          <a:ea typeface="Times New Roman"/>
                          <a:cs typeface="Times New Roman"/>
                          <a:sym typeface="Times New Roman"/>
                        </a:rPr>
                        <a:t>TBD</a:t>
                      </a:r>
                      <a:endParaRPr sz="1100" u="none" cap="none" strike="noStrike">
                        <a:latin typeface="Times New Roman"/>
                        <a:ea typeface="Times New Roman"/>
                        <a:cs typeface="Times New Roman"/>
                        <a:sym typeface="Times New Roman"/>
                      </a:endParaRPr>
                    </a:p>
                  </a:txBody>
                  <a:tcPr marT="0" marB="0" marR="0" marL="0" anchor="ctr">
                    <a:solidFill>
                      <a:srgbClr val="FCE5CD"/>
                    </a:solidFill>
                  </a:tcPr>
                </a:tc>
              </a:tr>
              <a:tr h="230475">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Operational Implementation</a:t>
                      </a:r>
                      <a:endParaRPr sz="1100" u="none" cap="none" strike="noStrike">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FF3300"/>
                        </a:buClr>
                        <a:buSzPts val="1100"/>
                        <a:buFont typeface="Noto Sans Symbols"/>
                        <a:buNone/>
                      </a:pPr>
                      <a:r>
                        <a:rPr lang="en" sz="1100">
                          <a:latin typeface="Times New Roman"/>
                          <a:ea typeface="Times New Roman"/>
                          <a:cs typeface="Times New Roman"/>
                          <a:sym typeface="Times New Roman"/>
                        </a:rPr>
                        <a:t>7/14/20</a:t>
                      </a:r>
                      <a:endParaRPr sz="1100" u="none" cap="none" strike="noStrike">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lang="en" sz="1100">
                          <a:latin typeface="Times New Roman"/>
                          <a:ea typeface="Times New Roman"/>
                          <a:cs typeface="Times New Roman"/>
                          <a:sym typeface="Times New Roman"/>
                        </a:rPr>
                        <a:t>TBD</a:t>
                      </a:r>
                      <a:endParaRPr sz="1100" u="none" cap="none" strike="noStrike">
                        <a:latin typeface="Times New Roman"/>
                        <a:ea typeface="Times New Roman"/>
                        <a:cs typeface="Times New Roman"/>
                        <a:sym typeface="Times New Roman"/>
                      </a:endParaRPr>
                    </a:p>
                  </a:txBody>
                  <a:tcPr marT="0" marB="0" marR="0" marL="0" anchor="ctr">
                    <a:solidFill>
                      <a:srgbClr val="FCE5CD"/>
                    </a:solidFill>
                  </a:tcPr>
                </a:tc>
              </a:tr>
            </a:tbl>
          </a:graphicData>
        </a:graphic>
      </p:graphicFrame>
      <p:sp>
        <p:nvSpPr>
          <p:cNvPr id="513" name="Google Shape;513;p74"/>
          <p:cNvSpPr txBox="1"/>
          <p:nvPr/>
        </p:nvSpPr>
        <p:spPr>
          <a:xfrm>
            <a:off x="4324550" y="3237800"/>
            <a:ext cx="4742700" cy="139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Times New Roman"/>
              <a:buNone/>
            </a:pPr>
            <a:r>
              <a:rPr b="1" i="0" lang="en" sz="1100" u="none" cap="none" strike="noStrike">
                <a:solidFill>
                  <a:schemeClr val="dk1"/>
                </a:solidFill>
                <a:latin typeface="Times New Roman"/>
                <a:ea typeface="Times New Roman"/>
                <a:cs typeface="Times New Roman"/>
                <a:sym typeface="Times New Roman"/>
              </a:rPr>
              <a:t>Staff</a:t>
            </a:r>
            <a:r>
              <a:rPr b="0" i="0" lang="en" sz="1100" u="none" cap="none" strike="noStrike">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0.9</a:t>
            </a:r>
            <a:r>
              <a:rPr b="0" i="0" lang="en" sz="1100" u="none" cap="none" strike="noStrike">
                <a:solidFill>
                  <a:schemeClr val="dk1"/>
                </a:solidFill>
                <a:latin typeface="Times New Roman"/>
                <a:ea typeface="Times New Roman"/>
                <a:cs typeface="Times New Roman"/>
                <a:sym typeface="Times New Roman"/>
              </a:rPr>
              <a:t> Fed, 0.</a:t>
            </a:r>
            <a:r>
              <a:rPr lang="en" sz="1100">
                <a:solidFill>
                  <a:schemeClr val="dk1"/>
                </a:solidFill>
                <a:latin typeface="Times New Roman"/>
                <a:ea typeface="Times New Roman"/>
                <a:cs typeface="Times New Roman"/>
                <a:sym typeface="Times New Roman"/>
              </a:rPr>
              <a:t>1</a:t>
            </a:r>
            <a:r>
              <a:rPr b="0" i="0" lang="en" sz="1100" u="none" cap="none" strike="noStrike">
                <a:solidFill>
                  <a:schemeClr val="dk1"/>
                </a:solidFill>
                <a:latin typeface="Times New Roman"/>
                <a:ea typeface="Times New Roman"/>
                <a:cs typeface="Times New Roman"/>
                <a:sym typeface="Times New Roman"/>
              </a:rPr>
              <a:t> contractor FTEs </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chemeClr val="dk1"/>
              </a:buClr>
              <a:buSzPts val="1100"/>
              <a:buFont typeface="Times New Roman"/>
              <a:buNone/>
            </a:pPr>
            <a:r>
              <a:rPr b="1" i="0" lang="en" sz="1100" u="none" cap="none" strike="noStrike">
                <a:solidFill>
                  <a:schemeClr val="dk1"/>
                </a:solidFill>
                <a:latin typeface="Times New Roman"/>
                <a:ea typeface="Times New Roman"/>
                <a:cs typeface="Times New Roman"/>
                <a:sym typeface="Times New Roman"/>
              </a:rPr>
              <a:t>Funding Source</a:t>
            </a:r>
            <a:r>
              <a:rPr b="0" i="0" lang="en" sz="1100" u="none" cap="none" strike="noStrike">
                <a:solidFill>
                  <a:schemeClr val="dk1"/>
                </a:solidFill>
                <a:latin typeface="Times New Roman"/>
                <a:ea typeface="Times New Roman"/>
                <a:cs typeface="Times New Roman"/>
                <a:sym typeface="Times New Roman"/>
              </a:rPr>
              <a:t>: STI</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100"/>
              <a:buFont typeface="Times New Roman"/>
              <a:buNone/>
            </a:pPr>
            <a:r>
              <a:rPr b="1" i="0" lang="en" sz="1100" u="none" cap="none" strike="noStrike">
                <a:solidFill>
                  <a:srgbClr val="000000"/>
                </a:solidFill>
                <a:latin typeface="Times New Roman"/>
                <a:ea typeface="Times New Roman"/>
                <a:cs typeface="Times New Roman"/>
                <a:sym typeface="Times New Roman"/>
              </a:rPr>
              <a:t>Compute: parallels (real-time</a:t>
            </a:r>
            <a:r>
              <a:rPr b="1" lang="en" sz="1100">
                <a:latin typeface="Times New Roman"/>
                <a:ea typeface="Times New Roman"/>
                <a:cs typeface="Times New Roman"/>
                <a:sym typeface="Times New Roman"/>
              </a:rPr>
              <a:t> only)</a:t>
            </a:r>
            <a:r>
              <a:rPr b="1" i="0" lang="en" sz="1100" u="none" cap="none" strike="noStrike">
                <a:solidFill>
                  <a:srgbClr val="000000"/>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~35 Cray nodes/cycle for HREF</a:t>
            </a:r>
            <a:r>
              <a:rPr lang="en" sz="1100">
                <a:solidFill>
                  <a:srgbClr val="FF0000"/>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 ~170 Cray nodes/cycle for parallel FV3-SAR runs needed as input</a:t>
            </a:r>
            <a:r>
              <a:rPr b="1" i="0" lang="en" sz="1100" u="none" cap="none" strike="noStrike">
                <a:latin typeface="Times New Roman"/>
                <a:ea typeface="Times New Roman"/>
                <a:cs typeface="Times New Roman"/>
                <a:sym typeface="Times New Roman"/>
              </a:rPr>
              <a:t> </a:t>
            </a:r>
            <a:r>
              <a:rPr b="0" i="0" lang="en" sz="1100" u="none" cap="none" strike="noStrike">
                <a:latin typeface="Times New Roman"/>
                <a:ea typeface="Times New Roman"/>
                <a:cs typeface="Times New Roman"/>
                <a:sym typeface="Times New Roman"/>
              </a:rPr>
              <a:t>; </a:t>
            </a:r>
            <a:r>
              <a:rPr b="1" i="0" lang="en" sz="1100" u="none" cap="none" strike="noStrike">
                <a:latin typeface="Times New Roman"/>
                <a:ea typeface="Times New Roman"/>
                <a:cs typeface="Times New Roman"/>
                <a:sym typeface="Times New Roman"/>
              </a:rPr>
              <a:t>Ops</a:t>
            </a:r>
            <a:r>
              <a:rPr b="0" i="0" lang="en" sz="1100" u="none" cap="none" strike="noStrike">
                <a:latin typeface="Times New Roman"/>
                <a:ea typeface="Times New Roman"/>
                <a:cs typeface="Times New Roman"/>
                <a:sym typeface="Times New Roman"/>
              </a:rPr>
              <a:t>: ~</a:t>
            </a:r>
            <a:r>
              <a:rPr lang="en" sz="1100">
                <a:latin typeface="Times New Roman"/>
                <a:ea typeface="Times New Roman"/>
                <a:cs typeface="Times New Roman"/>
                <a:sym typeface="Times New Roman"/>
              </a:rPr>
              <a:t>15</a:t>
            </a:r>
            <a:r>
              <a:rPr b="0" i="0" lang="en" sz="1100" u="none" cap="none" strike="noStrike">
                <a:latin typeface="Times New Roman"/>
                <a:ea typeface="Times New Roman"/>
                <a:cs typeface="Times New Roman"/>
                <a:sym typeface="Times New Roman"/>
              </a:rPr>
              <a:t> </a:t>
            </a:r>
            <a:r>
              <a:rPr b="0" i="0" lang="en" sz="1100" u="none" cap="none" strike="noStrike">
                <a:solidFill>
                  <a:schemeClr val="dk1"/>
                </a:solidFill>
                <a:latin typeface="Times New Roman"/>
                <a:ea typeface="Times New Roman"/>
                <a:cs typeface="Times New Roman"/>
                <a:sym typeface="Times New Roman"/>
              </a:rPr>
              <a:t>nodes/cycle for HREF</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600"/>
              </a:spcAft>
              <a:buClr>
                <a:srgbClr val="000000"/>
              </a:buClr>
              <a:buSzPts val="1100"/>
              <a:buFont typeface="Times New Roman"/>
              <a:buNone/>
            </a:pPr>
            <a:r>
              <a:rPr b="1" i="0" lang="en" sz="1100" u="none" cap="none" strike="noStrike">
                <a:solidFill>
                  <a:srgbClr val="000000"/>
                </a:solidFill>
                <a:latin typeface="Times New Roman"/>
                <a:ea typeface="Times New Roman"/>
                <a:cs typeface="Times New Roman"/>
                <a:sym typeface="Times New Roman"/>
              </a:rPr>
              <a:t>Archive:</a:t>
            </a:r>
            <a:r>
              <a:rPr b="0" i="0" lang="en" sz="11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FF"/>
              </a:solidFill>
              <a:latin typeface="Times New Roman"/>
              <a:ea typeface="Times New Roman"/>
              <a:cs typeface="Times New Roman"/>
              <a:sym typeface="Times New Roman"/>
            </a:endParaRPr>
          </a:p>
        </p:txBody>
      </p:sp>
      <p:sp>
        <p:nvSpPr>
          <p:cNvPr id="514" name="Google Shape;514;p74"/>
          <p:cNvSpPr/>
          <p:nvPr/>
        </p:nvSpPr>
        <p:spPr>
          <a:xfrm>
            <a:off x="2863525" y="145850"/>
            <a:ext cx="410700" cy="401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t>Y</a:t>
            </a:r>
            <a:endParaRPr b="1" i="0" sz="1400" u="none" cap="none" strike="noStrike">
              <a:solidFill>
                <a:srgbClr val="000000"/>
              </a:solidFill>
              <a:latin typeface="Arial"/>
              <a:ea typeface="Arial"/>
              <a:cs typeface="Arial"/>
              <a:sym typeface="Arial"/>
            </a:endParaRPr>
          </a:p>
        </p:txBody>
      </p:sp>
      <p:sp>
        <p:nvSpPr>
          <p:cNvPr id="515" name="Google Shape;515;p74"/>
          <p:cNvSpPr/>
          <p:nvPr/>
        </p:nvSpPr>
        <p:spPr>
          <a:xfrm>
            <a:off x="1150575" y="2906225"/>
            <a:ext cx="410700" cy="33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t>Y</a:t>
            </a:r>
            <a:endParaRPr b="1" i="0" sz="1200" u="none" cap="none" strike="noStrike">
              <a:solidFill>
                <a:srgbClr val="000000"/>
              </a:solidFill>
              <a:latin typeface="Arial"/>
              <a:ea typeface="Arial"/>
              <a:cs typeface="Arial"/>
              <a:sym typeface="Arial"/>
            </a:endParaRPr>
          </a:p>
        </p:txBody>
      </p:sp>
      <p:sp>
        <p:nvSpPr>
          <p:cNvPr id="516" name="Google Shape;516;p74"/>
          <p:cNvSpPr/>
          <p:nvPr/>
        </p:nvSpPr>
        <p:spPr>
          <a:xfrm>
            <a:off x="5588525" y="2898575"/>
            <a:ext cx="410700" cy="3609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t>Y</a:t>
            </a:r>
            <a:endParaRPr b="1" i="0" sz="1200" u="none" cap="none" strike="noStrike">
              <a:solidFill>
                <a:srgbClr val="000000"/>
              </a:solidFill>
              <a:latin typeface="Arial"/>
              <a:ea typeface="Arial"/>
              <a:cs typeface="Arial"/>
              <a:sym typeface="Arial"/>
            </a:endParaRPr>
          </a:p>
        </p:txBody>
      </p:sp>
      <p:sp>
        <p:nvSpPr>
          <p:cNvPr id="517" name="Google Shape;517;p74"/>
          <p:cNvSpPr/>
          <p:nvPr/>
        </p:nvSpPr>
        <p:spPr>
          <a:xfrm>
            <a:off x="6030975" y="604500"/>
            <a:ext cx="367500" cy="3147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t>Y</a:t>
            </a:r>
            <a:endParaRPr b="1" i="0" sz="1200" u="none" cap="none" strike="noStrike">
              <a:solidFill>
                <a:srgbClr val="000000"/>
              </a:solidFill>
              <a:latin typeface="Arial"/>
              <a:ea typeface="Arial"/>
              <a:cs typeface="Arial"/>
              <a:sym typeface="Arial"/>
            </a:endParaRPr>
          </a:p>
        </p:txBody>
      </p:sp>
      <p:pic>
        <p:nvPicPr>
          <p:cNvPr descr="Image of NCEP Logo" id="518" name="Google Shape;518;p74"/>
          <p:cNvPicPr preferRelativeResize="0"/>
          <p:nvPr/>
        </p:nvPicPr>
        <p:blipFill rotWithShape="1">
          <a:blip r:embed="rId4">
            <a:alphaModFix/>
          </a:blip>
          <a:srcRect b="0" l="0" r="0" t="0"/>
          <a:stretch/>
        </p:blipFill>
        <p:spPr>
          <a:xfrm>
            <a:off x="8352575" y="76200"/>
            <a:ext cx="792000" cy="528300"/>
          </a:xfrm>
          <a:prstGeom prst="rect">
            <a:avLst/>
          </a:prstGeom>
          <a:solidFill>
            <a:srgbClr val="FFFFFF"/>
          </a:solidFill>
          <a:ln>
            <a:noFill/>
          </a:ln>
        </p:spPr>
      </p:pic>
      <p:cxnSp>
        <p:nvCxnSpPr>
          <p:cNvPr id="519" name="Google Shape;519;p74"/>
          <p:cNvCxnSpPr/>
          <p:nvPr/>
        </p:nvCxnSpPr>
        <p:spPr>
          <a:xfrm flipH="1">
            <a:off x="4342400" y="936200"/>
            <a:ext cx="15600" cy="3838800"/>
          </a:xfrm>
          <a:prstGeom prst="straightConnector1">
            <a:avLst/>
          </a:prstGeom>
          <a:noFill/>
          <a:ln cap="flat" cmpd="sng" w="9525">
            <a:solidFill>
              <a:srgbClr val="000000"/>
            </a:solidFill>
            <a:prstDash val="solid"/>
            <a:round/>
            <a:headEnd len="sm" w="sm" type="none"/>
            <a:tailEnd len="sm" w="sm" type="none"/>
          </a:ln>
        </p:spPr>
      </p:cxnSp>
      <p:cxnSp>
        <p:nvCxnSpPr>
          <p:cNvPr id="520" name="Google Shape;520;p74"/>
          <p:cNvCxnSpPr/>
          <p:nvPr/>
        </p:nvCxnSpPr>
        <p:spPr>
          <a:xfrm>
            <a:off x="4356100" y="2856800"/>
            <a:ext cx="4788600" cy="21000"/>
          </a:xfrm>
          <a:prstGeom prst="straightConnector1">
            <a:avLst/>
          </a:prstGeom>
          <a:noFill/>
          <a:ln cap="flat" cmpd="sng" w="19050">
            <a:solidFill>
              <a:schemeClr val="dk2"/>
            </a:solidFill>
            <a:prstDash val="solid"/>
            <a:round/>
            <a:headEnd len="sm" w="sm" type="none"/>
            <a:tailEnd len="sm" w="sm" type="none"/>
          </a:ln>
        </p:spPr>
      </p:cxnSp>
      <p:graphicFrame>
        <p:nvGraphicFramePr>
          <p:cNvPr id="521" name="Google Shape;521;p74"/>
          <p:cNvGraphicFramePr/>
          <p:nvPr/>
        </p:nvGraphicFramePr>
        <p:xfrm>
          <a:off x="4381600" y="2664563"/>
          <a:ext cx="3000000" cy="3000000"/>
        </p:xfrm>
        <a:graphic>
          <a:graphicData uri="http://schemas.openxmlformats.org/drawingml/2006/table">
            <a:tbl>
              <a:tblPr>
                <a:noFill/>
                <a:tableStyleId>{4FF15BAB-3380-4B62-8EA7-E017E2FE8136}</a:tableStyleId>
              </a:tblPr>
              <a:tblGrid>
                <a:gridCol w="498625"/>
                <a:gridCol w="565475"/>
                <a:gridCol w="2959000"/>
              </a:tblGrid>
              <a:tr h="140075">
                <a:tc>
                  <a:txBody>
                    <a:bodyPr/>
                    <a:lstStyle/>
                    <a:p>
                      <a:pPr indent="0" lvl="0" marL="0" marR="0" rtl="0" algn="ctr">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EMC</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FF3300"/>
                        </a:buClr>
                        <a:buSzPts val="1100"/>
                        <a:buFont typeface="Noto Sans Symbols"/>
                        <a:buNone/>
                      </a:pPr>
                      <a:r>
                        <a:rPr lang="en" sz="1100" u="none" cap="none" strike="noStrike">
                          <a:latin typeface="Times New Roman"/>
                          <a:ea typeface="Times New Roman"/>
                          <a:cs typeface="Times New Roman"/>
                          <a:sym typeface="Times New Roman"/>
                        </a:rPr>
                        <a:t>NCO</a:t>
                      </a:r>
                      <a:endParaRPr sz="1100" u="none" cap="none" strike="noStrike">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FF0000"/>
                        </a:buClr>
                        <a:buSzPts val="1100"/>
                        <a:buFont typeface="Times New Roman"/>
                        <a:buNone/>
                      </a:pPr>
                      <a:r>
                        <a:rPr lang="en" sz="1100" u="none" cap="none" strike="noStrike">
                          <a:solidFill>
                            <a:srgbClr val="FF0000"/>
                          </a:solidFill>
                          <a:latin typeface="Times New Roman"/>
                          <a:ea typeface="Times New Roman"/>
                          <a:cs typeface="Times New Roman"/>
                          <a:sym typeface="Times New Roman"/>
                        </a:rPr>
                        <a:t>Red text indicates change from previous quarter</a:t>
                      </a:r>
                      <a:endParaRPr sz="1100" u="none" cap="none" strike="noStrike">
                        <a:solidFill>
                          <a:srgbClr val="FF0000"/>
                        </a:solidFill>
                        <a:latin typeface="Times New Roman"/>
                        <a:ea typeface="Times New Roman"/>
                        <a:cs typeface="Times New Roman"/>
                        <a:sym typeface="Times New Roman"/>
                      </a:endParaRPr>
                    </a:p>
                  </a:txBody>
                  <a:tcPr marT="0" marB="0" marR="0" marL="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75"/>
          <p:cNvSpPr txBox="1"/>
          <p:nvPr/>
        </p:nvSpPr>
        <p:spPr>
          <a:xfrm>
            <a:off x="57550" y="948925"/>
            <a:ext cx="4298400" cy="20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Times New Roman"/>
              <a:buNone/>
            </a:pPr>
            <a:r>
              <a:rPr b="1" i="0" lang="en" sz="1100" u="none" cap="none" strike="noStrike">
                <a:solidFill>
                  <a:srgbClr val="000000"/>
                </a:solidFill>
                <a:latin typeface="Times New Roman"/>
                <a:ea typeface="Times New Roman"/>
                <a:cs typeface="Times New Roman"/>
                <a:sym typeface="Times New Roman"/>
              </a:rPr>
              <a:t>Leads: </a:t>
            </a:r>
            <a:r>
              <a:rPr b="0" i="0" lang="en" sz="1100" u="none" cap="none" strike="noStrike">
                <a:solidFill>
                  <a:srgbClr val="000000"/>
                </a:solidFill>
                <a:latin typeface="Times New Roman"/>
                <a:ea typeface="Times New Roman"/>
                <a:cs typeface="Times New Roman"/>
                <a:sym typeface="Times New Roman"/>
              </a:rPr>
              <a:t>Andre van der Westhuysen (EMC), Steven Earle (NCO)</a:t>
            </a:r>
            <a:endParaRPr/>
          </a:p>
          <a:p>
            <a:pPr indent="0" lvl="0" marL="0" marR="0" rtl="0" algn="l">
              <a:lnSpc>
                <a:spcPct val="100000"/>
              </a:lnSpc>
              <a:spcBef>
                <a:spcPts val="300"/>
              </a:spcBef>
              <a:spcAft>
                <a:spcPts val="0"/>
              </a:spcAft>
              <a:buClr>
                <a:srgbClr val="000000"/>
              </a:buClr>
              <a:buSzPts val="1100"/>
              <a:buFont typeface="Times New Roman"/>
              <a:buNone/>
            </a:pPr>
            <a:r>
              <a:rPr b="1" i="0" lang="en" sz="1100" u="none" cap="none" strike="noStrike">
                <a:solidFill>
                  <a:srgbClr val="000000"/>
                </a:solidFill>
                <a:latin typeface="Times New Roman"/>
                <a:ea typeface="Times New Roman"/>
                <a:cs typeface="Times New Roman"/>
                <a:sym typeface="Times New Roman"/>
              </a:rPr>
              <a:t>Scope: </a:t>
            </a:r>
            <a:r>
              <a:rPr b="0" i="0" lang="en" sz="1100" u="none" cap="none" strike="noStrike">
                <a:solidFill>
                  <a:srgbClr val="000000"/>
                </a:solidFill>
                <a:latin typeface="Times New Roman"/>
                <a:ea typeface="Times New Roman"/>
                <a:cs typeface="Times New Roman"/>
                <a:sym typeface="Times New Roman"/>
              </a:rPr>
              <a:t>Improve wave system tracking; Include unstructured model meshes for 12 WFOs (ALU, GUM, </a:t>
            </a:r>
            <a:r>
              <a:rPr lang="en" sz="1100">
                <a:latin typeface="Times New Roman"/>
                <a:ea typeface="Times New Roman"/>
                <a:cs typeface="Times New Roman"/>
                <a:sym typeface="Times New Roman"/>
              </a:rPr>
              <a:t>ILM, CHS, PHI, GYX, JAX, MLB, KEY, TAE, MOB, HGX</a:t>
            </a:r>
            <a:r>
              <a:rPr b="0" i="0" lang="en" sz="1100" u="none" cap="none" strike="noStrike">
                <a:solidFill>
                  <a:srgbClr val="000000"/>
                </a:solidFill>
                <a:latin typeface="Times New Roman"/>
                <a:ea typeface="Times New Roman"/>
                <a:cs typeface="Times New Roman"/>
                <a:sym typeface="Times New Roman"/>
              </a:rPr>
              <a:t>); Add rip current and erosion/overwash guidance over SBN</a:t>
            </a:r>
            <a:r>
              <a:rPr lang="en" sz="1100">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Improve blending of P-Surge and ESTOFS water level fields;</a:t>
            </a:r>
            <a:r>
              <a:rPr lang="en" sz="1100">
                <a:latin typeface="Times New Roman"/>
                <a:ea typeface="Times New Roman"/>
                <a:cs typeface="Times New Roman"/>
                <a:sym typeface="Times New Roman"/>
              </a:rPr>
              <a:t> Include transect-type model output. </a:t>
            </a:r>
            <a:r>
              <a:rPr lang="en" sz="1100">
                <a:solidFill>
                  <a:srgbClr val="FF0000"/>
                </a:solidFill>
                <a:latin typeface="Times New Roman"/>
                <a:ea typeface="Times New Roman"/>
                <a:cs typeface="Times New Roman"/>
                <a:sym typeface="Times New Roman"/>
              </a:rPr>
              <a:t>Removed from scope: Include high-res surface currents from CREOFS</a:t>
            </a:r>
            <a:endParaRPr sz="1100" strike="sngStrike">
              <a:solidFill>
                <a:srgbClr val="FF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i="0" lang="en" sz="1100" u="none" cap="none" strike="noStrike">
                <a:solidFill>
                  <a:srgbClr val="000000"/>
                </a:solidFill>
                <a:latin typeface="Times New Roman"/>
                <a:ea typeface="Times New Roman"/>
                <a:cs typeface="Times New Roman"/>
                <a:sym typeface="Times New Roman"/>
              </a:rPr>
              <a:t>Expected benefits:</a:t>
            </a:r>
            <a:r>
              <a:rPr b="0" i="0" lang="en" sz="1100" u="none" cap="none" strike="noStrike">
                <a:solidFill>
                  <a:srgbClr val="000000"/>
                </a:solidFill>
                <a:latin typeface="Times New Roman"/>
                <a:ea typeface="Times New Roman"/>
                <a:cs typeface="Times New Roman"/>
                <a:sym typeface="Times New Roman"/>
              </a:rPr>
              <a:t> Meet needs of WFOs for improved wave system tracking output, rip currents, wave-current (“bar forecast”) guidance.</a:t>
            </a:r>
            <a:endParaRPr b="0" i="0" sz="1100" u="none" cap="none" strike="noStrike">
              <a:solidFill>
                <a:srgbClr val="000000"/>
              </a:solidFill>
              <a:latin typeface="Times New Roman"/>
              <a:ea typeface="Times New Roman"/>
              <a:cs typeface="Times New Roman"/>
              <a:sym typeface="Times New Roman"/>
            </a:endParaRPr>
          </a:p>
          <a:p>
            <a:pPr indent="0" lvl="0" marL="0" rtl="0" algn="l">
              <a:spcBef>
                <a:spcPts val="300"/>
              </a:spcBef>
              <a:spcAft>
                <a:spcPts val="0"/>
              </a:spcAft>
              <a:buClr>
                <a:schemeClr val="dk1"/>
              </a:buClr>
              <a:buSzPts val="1100"/>
              <a:buFont typeface="Arial"/>
              <a:buNone/>
            </a:pPr>
            <a:r>
              <a:rPr b="1" lang="en" sz="1100">
                <a:latin typeface="Times New Roman"/>
                <a:ea typeface="Times New Roman"/>
                <a:cs typeface="Times New Roman"/>
                <a:sym typeface="Times New Roman"/>
              </a:rPr>
              <a:t>Implement with</a:t>
            </a:r>
            <a:r>
              <a:rPr lang="en" sz="1100">
                <a:latin typeface="Times New Roman"/>
                <a:ea typeface="Times New Roman"/>
                <a:cs typeface="Times New Roman"/>
                <a:sym typeface="Times New Roman"/>
              </a:rPr>
              <a:t>: NA</a:t>
            </a:r>
            <a:endParaRPr sz="1100">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Times New Roman"/>
              <a:buNone/>
            </a:pPr>
            <a:r>
              <a:rPr b="1" i="0" lang="en" sz="1100" u="none" cap="none" strike="noStrike">
                <a:solidFill>
                  <a:srgbClr val="000000"/>
                </a:solidFill>
                <a:latin typeface="Times New Roman"/>
                <a:ea typeface="Times New Roman"/>
                <a:cs typeface="Times New Roman"/>
                <a:sym typeface="Times New Roman"/>
              </a:rPr>
              <a:t>Dependencies:</a:t>
            </a:r>
            <a:r>
              <a:rPr lang="en" sz="1100">
                <a:latin typeface="Times New Roman"/>
                <a:ea typeface="Times New Roman"/>
                <a:cs typeface="Times New Roman"/>
                <a:sym typeface="Times New Roman"/>
              </a:rPr>
              <a:t> </a:t>
            </a:r>
            <a:r>
              <a:rPr b="0" i="0" lang="en" sz="1100" u="none" cap="none" strike="noStrike">
                <a:solidFill>
                  <a:srgbClr val="000000"/>
                </a:solidFill>
                <a:latin typeface="Times New Roman"/>
                <a:ea typeface="Times New Roman"/>
                <a:cs typeface="Times New Roman"/>
                <a:sym typeface="Times New Roman"/>
              </a:rPr>
              <a:t>External WFO evaluation. NCO IT readiness. </a:t>
            </a:r>
            <a:endParaRPr/>
          </a:p>
          <a:p>
            <a:pPr indent="0" lvl="0" marL="0" marR="0" rtl="0" algn="l">
              <a:lnSpc>
                <a:spcPct val="100000"/>
              </a:lnSpc>
              <a:spcBef>
                <a:spcPts val="30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p:txBody>
      </p:sp>
      <p:sp>
        <p:nvSpPr>
          <p:cNvPr id="527" name="Google Shape;527;p75"/>
          <p:cNvSpPr txBox="1"/>
          <p:nvPr/>
        </p:nvSpPr>
        <p:spPr>
          <a:xfrm>
            <a:off x="2787275" y="-9650"/>
            <a:ext cx="3085500" cy="55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FF"/>
              </a:buClr>
              <a:buSzPts val="1400"/>
              <a:buFont typeface="Times New Roman"/>
              <a:buNone/>
            </a:pPr>
            <a:r>
              <a:rPr b="1" i="0" lang="en" sz="1400" u="none" cap="none" strike="noStrike">
                <a:solidFill>
                  <a:srgbClr val="000000"/>
                </a:solidFill>
                <a:latin typeface="Times New Roman"/>
                <a:ea typeface="Times New Roman"/>
                <a:cs typeface="Times New Roman"/>
                <a:sym typeface="Times New Roman"/>
              </a:rPr>
              <a:t>NWPS Version 1.3.0</a:t>
            </a:r>
            <a:endParaRPr/>
          </a:p>
          <a:p>
            <a:pPr indent="0" lvl="0" marL="0" marR="0" rtl="0" algn="ctr">
              <a:lnSpc>
                <a:spcPct val="100000"/>
              </a:lnSpc>
              <a:spcBef>
                <a:spcPts val="0"/>
              </a:spcBef>
              <a:spcAft>
                <a:spcPts val="0"/>
              </a:spcAft>
              <a:buClr>
                <a:srgbClr val="000000"/>
              </a:buClr>
              <a:buSzPts val="1400"/>
              <a:buFont typeface="Times New Roman"/>
              <a:buNone/>
            </a:pPr>
            <a:r>
              <a:rPr b="1" i="0" lang="en" sz="1400" u="none" cap="none" strike="noStrike">
                <a:solidFill>
                  <a:srgbClr val="000000"/>
                </a:solidFill>
                <a:latin typeface="Times New Roman"/>
                <a:ea typeface="Times New Roman"/>
                <a:cs typeface="Times New Roman"/>
                <a:sym typeface="Times New Roman"/>
              </a:rPr>
              <a:t>Status as of </a:t>
            </a:r>
            <a:r>
              <a:rPr b="1" lang="en">
                <a:latin typeface="Times New Roman"/>
                <a:ea typeface="Times New Roman"/>
                <a:cs typeface="Times New Roman"/>
                <a:sym typeface="Times New Roman"/>
              </a:rPr>
              <a:t>10</a:t>
            </a:r>
            <a:r>
              <a:rPr b="1" i="0" lang="en" sz="1400" u="none" cap="none" strike="noStrike">
                <a:solidFill>
                  <a:srgbClr val="000000"/>
                </a:solidFill>
                <a:latin typeface="Times New Roman"/>
                <a:ea typeface="Times New Roman"/>
                <a:cs typeface="Times New Roman"/>
                <a:sym typeface="Times New Roman"/>
              </a:rPr>
              <a:t>/</a:t>
            </a:r>
            <a:r>
              <a:rPr b="1" lang="en">
                <a:latin typeface="Times New Roman"/>
                <a:ea typeface="Times New Roman"/>
                <a:cs typeface="Times New Roman"/>
                <a:sym typeface="Times New Roman"/>
              </a:rPr>
              <a:t>10</a:t>
            </a:r>
            <a:r>
              <a:rPr b="1" i="0" lang="en" sz="1400" u="none" cap="none" strike="noStrike">
                <a:solidFill>
                  <a:srgbClr val="000000"/>
                </a:solidFill>
                <a:latin typeface="Times New Roman"/>
                <a:ea typeface="Times New Roman"/>
                <a:cs typeface="Times New Roman"/>
                <a:sym typeface="Times New Roman"/>
              </a:rPr>
              <a:t>/1</a:t>
            </a:r>
            <a:r>
              <a:rPr b="1" lang="en">
                <a:latin typeface="Times New Roman"/>
                <a:ea typeface="Times New Roman"/>
                <a:cs typeface="Times New Roman"/>
                <a:sym typeface="Times New Roman"/>
              </a:rPr>
              <a:t>9</a:t>
            </a:r>
            <a:endParaRPr/>
          </a:p>
        </p:txBody>
      </p:sp>
      <p:pic>
        <p:nvPicPr>
          <p:cNvPr id="528" name="Google Shape;528;p75"/>
          <p:cNvPicPr preferRelativeResize="0"/>
          <p:nvPr/>
        </p:nvPicPr>
        <p:blipFill rotWithShape="1">
          <a:blip r:embed="rId3">
            <a:alphaModFix/>
          </a:blip>
          <a:srcRect b="0" l="0" r="0" t="0"/>
          <a:stretch/>
        </p:blipFill>
        <p:spPr>
          <a:xfrm>
            <a:off x="0" y="0"/>
            <a:ext cx="712999" cy="615248"/>
          </a:xfrm>
          <a:prstGeom prst="rect">
            <a:avLst/>
          </a:prstGeom>
          <a:noFill/>
          <a:ln>
            <a:noFill/>
          </a:ln>
        </p:spPr>
      </p:pic>
      <p:sp>
        <p:nvSpPr>
          <p:cNvPr id="529" name="Google Shape;529;p75"/>
          <p:cNvSpPr txBox="1"/>
          <p:nvPr/>
        </p:nvSpPr>
        <p:spPr>
          <a:xfrm>
            <a:off x="6362075" y="760175"/>
            <a:ext cx="896700" cy="26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 sz="1200" u="none" cap="none" strike="noStrike">
                <a:solidFill>
                  <a:srgbClr val="000000"/>
                </a:solidFill>
                <a:latin typeface="Times New Roman"/>
                <a:ea typeface="Times New Roman"/>
                <a:cs typeface="Times New Roman"/>
                <a:sym typeface="Times New Roman"/>
              </a:rPr>
              <a:t>Schedule</a:t>
            </a:r>
            <a:endParaRPr/>
          </a:p>
        </p:txBody>
      </p:sp>
      <p:sp>
        <p:nvSpPr>
          <p:cNvPr id="530" name="Google Shape;530;p75"/>
          <p:cNvSpPr txBox="1"/>
          <p:nvPr/>
        </p:nvSpPr>
        <p:spPr>
          <a:xfrm>
            <a:off x="1149675" y="664175"/>
            <a:ext cx="2551800" cy="28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 sz="1200" u="none" cap="none" strike="noStrike">
                <a:solidFill>
                  <a:srgbClr val="000000"/>
                </a:solidFill>
                <a:latin typeface="Times New Roman"/>
                <a:ea typeface="Times New Roman"/>
                <a:cs typeface="Times New Roman"/>
                <a:sym typeface="Times New Roman"/>
              </a:rPr>
              <a:t>Project Information &amp; Highlights</a:t>
            </a:r>
            <a:endParaRPr/>
          </a:p>
        </p:txBody>
      </p:sp>
      <p:sp>
        <p:nvSpPr>
          <p:cNvPr id="531" name="Google Shape;531;p75"/>
          <p:cNvSpPr txBox="1"/>
          <p:nvPr/>
        </p:nvSpPr>
        <p:spPr>
          <a:xfrm>
            <a:off x="40375" y="3511462"/>
            <a:ext cx="42357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latin typeface="Times New Roman"/>
                <a:ea typeface="Times New Roman"/>
                <a:cs typeface="Times New Roman"/>
                <a:sym typeface="Times New Roman"/>
              </a:rPr>
              <a:t>Issue: </a:t>
            </a:r>
            <a:r>
              <a:rPr lang="en" sz="1100">
                <a:latin typeface="Times New Roman"/>
                <a:ea typeface="Times New Roman"/>
                <a:cs typeface="Times New Roman"/>
                <a:sym typeface="Times New Roman"/>
              </a:rPr>
              <a:t>None</a:t>
            </a:r>
            <a:endParaRPr sz="1100">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b="1" lang="en" sz="1100">
                <a:latin typeface="Times New Roman"/>
                <a:ea typeface="Times New Roman"/>
                <a:cs typeface="Times New Roman"/>
                <a:sym typeface="Times New Roman"/>
              </a:rPr>
              <a:t>Risks: </a:t>
            </a:r>
            <a:r>
              <a:rPr lang="en" sz="1100">
                <a:latin typeface="Times New Roman"/>
                <a:ea typeface="Times New Roman"/>
                <a:cs typeface="Times New Roman"/>
                <a:sym typeface="Times New Roman"/>
              </a:rPr>
              <a:t>None</a:t>
            </a:r>
            <a:endParaRPr sz="1100">
              <a:latin typeface="Times New Roman"/>
              <a:ea typeface="Times New Roman"/>
              <a:cs typeface="Times New Roman"/>
              <a:sym typeface="Times New Roman"/>
            </a:endParaRPr>
          </a:p>
          <a:p>
            <a:pPr indent="0" lvl="0" marL="0" marR="0" rtl="0" algn="l">
              <a:lnSpc>
                <a:spcPct val="100000"/>
              </a:lnSpc>
              <a:spcBef>
                <a:spcPts val="600"/>
              </a:spcBef>
              <a:spcAft>
                <a:spcPts val="0"/>
              </a:spcAft>
              <a:buClr>
                <a:schemeClr val="dk1"/>
              </a:buClr>
              <a:buSzPts val="1100"/>
              <a:buFont typeface="Times New Roman"/>
              <a:buNone/>
            </a:pPr>
            <a:r>
              <a:t/>
            </a:r>
            <a:endParaRPr/>
          </a:p>
          <a:p>
            <a:pPr indent="0" lvl="0" marL="0" marR="0" rtl="0" algn="l">
              <a:lnSpc>
                <a:spcPct val="100000"/>
              </a:lnSpc>
              <a:spcBef>
                <a:spcPts val="600"/>
              </a:spcBef>
              <a:spcAft>
                <a:spcPts val="0"/>
              </a:spcAft>
              <a:buClr>
                <a:srgbClr val="000000"/>
              </a:buClr>
              <a:buSzPts val="1100"/>
              <a:buFont typeface="Arial"/>
              <a:buNone/>
            </a:pPr>
            <a:r>
              <a:t/>
            </a:r>
            <a:endParaRPr b="1" i="0" sz="11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b="1" i="0" sz="1000" u="sng" cap="none" strike="noStrike">
              <a:solidFill>
                <a:srgbClr val="000000"/>
              </a:solidFill>
              <a:latin typeface="Arial"/>
              <a:ea typeface="Arial"/>
              <a:cs typeface="Arial"/>
              <a:sym typeface="Arial"/>
            </a:endParaRPr>
          </a:p>
        </p:txBody>
      </p:sp>
      <p:sp>
        <p:nvSpPr>
          <p:cNvPr id="532" name="Google Shape;532;p75"/>
          <p:cNvSpPr txBox="1"/>
          <p:nvPr/>
        </p:nvSpPr>
        <p:spPr>
          <a:xfrm>
            <a:off x="1638850" y="3151575"/>
            <a:ext cx="9990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Times New Roman"/>
              <a:buNone/>
            </a:pPr>
            <a:r>
              <a:rPr b="1" i="0" lang="en" sz="1200" u="none" cap="none" strike="noStrike">
                <a:solidFill>
                  <a:srgbClr val="000000"/>
                </a:solidFill>
                <a:latin typeface="Times New Roman"/>
                <a:ea typeface="Times New Roman"/>
                <a:cs typeface="Times New Roman"/>
                <a:sym typeface="Times New Roman"/>
              </a:rPr>
              <a:t>Issues/Risks</a:t>
            </a:r>
            <a:endParaRPr/>
          </a:p>
        </p:txBody>
      </p:sp>
      <p:cxnSp>
        <p:nvCxnSpPr>
          <p:cNvPr id="533" name="Google Shape;533;p75"/>
          <p:cNvCxnSpPr/>
          <p:nvPr/>
        </p:nvCxnSpPr>
        <p:spPr>
          <a:xfrm>
            <a:off x="88900" y="3085400"/>
            <a:ext cx="4235700" cy="21900"/>
          </a:xfrm>
          <a:prstGeom prst="straightConnector1">
            <a:avLst/>
          </a:prstGeom>
          <a:noFill/>
          <a:ln cap="flat" cmpd="sng" w="19050">
            <a:solidFill>
              <a:schemeClr val="dk2"/>
            </a:solidFill>
            <a:prstDash val="solid"/>
            <a:round/>
            <a:headEnd len="sm" w="sm" type="none"/>
            <a:tailEnd len="sm" w="sm" type="none"/>
          </a:ln>
        </p:spPr>
      </p:cxnSp>
      <p:graphicFrame>
        <p:nvGraphicFramePr>
          <p:cNvPr id="534" name="Google Shape;534;p75"/>
          <p:cNvGraphicFramePr/>
          <p:nvPr/>
        </p:nvGraphicFramePr>
        <p:xfrm>
          <a:off x="663375" y="4734837"/>
          <a:ext cx="3000000" cy="3000000"/>
        </p:xfrm>
        <a:graphic>
          <a:graphicData uri="http://schemas.openxmlformats.org/drawingml/2006/table">
            <a:tbl>
              <a:tblPr>
                <a:noFill/>
                <a:tableStyleId>{EC4CCB44-ECA9-47AA-A09F-DCC29FC07904}</a:tableStyleId>
              </a:tblPr>
              <a:tblGrid>
                <a:gridCol w="2476525"/>
                <a:gridCol w="3139175"/>
                <a:gridCol w="1821300"/>
              </a:tblGrid>
              <a:tr h="360900">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         Management Attention Required</a:t>
                      </a:r>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       Potential Management Attention Needed</a:t>
                      </a:r>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t>           </a:t>
                      </a:r>
                      <a:r>
                        <a:rPr b="1" lang="en" sz="1000" u="none" cap="none" strike="noStrike"/>
                        <a:t>On Target</a:t>
                      </a:r>
                      <a:endParaRPr/>
                    </a:p>
                  </a:txBody>
                  <a:tcPr marT="0" marB="0" marR="0" marL="0" anchor="ctr"/>
                </a:tc>
              </a:tr>
            </a:tbl>
          </a:graphicData>
        </a:graphic>
      </p:graphicFrame>
      <p:sp>
        <p:nvSpPr>
          <p:cNvPr id="535" name="Google Shape;535;p75"/>
          <p:cNvSpPr/>
          <p:nvPr/>
        </p:nvSpPr>
        <p:spPr>
          <a:xfrm>
            <a:off x="6467775" y="4729475"/>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G</a:t>
            </a:r>
            <a:endParaRPr/>
          </a:p>
        </p:txBody>
      </p:sp>
      <p:sp>
        <p:nvSpPr>
          <p:cNvPr id="536" name="Google Shape;536;p75"/>
          <p:cNvSpPr/>
          <p:nvPr/>
        </p:nvSpPr>
        <p:spPr>
          <a:xfrm>
            <a:off x="3244475" y="4795125"/>
            <a:ext cx="295200" cy="28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Y</a:t>
            </a:r>
            <a:endParaRPr/>
          </a:p>
        </p:txBody>
      </p:sp>
      <p:sp>
        <p:nvSpPr>
          <p:cNvPr id="537" name="Google Shape;537;p75"/>
          <p:cNvSpPr/>
          <p:nvPr/>
        </p:nvSpPr>
        <p:spPr>
          <a:xfrm>
            <a:off x="720925" y="4773575"/>
            <a:ext cx="295200" cy="28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R</a:t>
            </a:r>
            <a:endParaRPr/>
          </a:p>
        </p:txBody>
      </p:sp>
      <p:sp>
        <p:nvSpPr>
          <p:cNvPr id="538" name="Google Shape;538;p75"/>
          <p:cNvSpPr txBox="1"/>
          <p:nvPr/>
        </p:nvSpPr>
        <p:spPr>
          <a:xfrm>
            <a:off x="6310925" y="2935575"/>
            <a:ext cx="9990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Times New Roman"/>
              <a:buNone/>
            </a:pPr>
            <a:r>
              <a:rPr b="1" i="0" lang="en" sz="1200" u="none" cap="none" strike="noStrike">
                <a:solidFill>
                  <a:srgbClr val="000000"/>
                </a:solidFill>
                <a:latin typeface="Times New Roman"/>
                <a:ea typeface="Times New Roman"/>
                <a:cs typeface="Times New Roman"/>
                <a:sym typeface="Times New Roman"/>
              </a:rPr>
              <a:t>Resources</a:t>
            </a:r>
            <a:endParaRPr/>
          </a:p>
        </p:txBody>
      </p:sp>
      <p:graphicFrame>
        <p:nvGraphicFramePr>
          <p:cNvPr id="539" name="Google Shape;539;p75"/>
          <p:cNvGraphicFramePr/>
          <p:nvPr/>
        </p:nvGraphicFramePr>
        <p:xfrm>
          <a:off x="4381600" y="1202562"/>
          <a:ext cx="3000000" cy="3000000"/>
        </p:xfrm>
        <a:graphic>
          <a:graphicData uri="http://schemas.openxmlformats.org/drawingml/2006/table">
            <a:tbl>
              <a:tblPr>
                <a:noFill/>
                <a:tableStyleId>{4FF15BAB-3380-4B62-8EA7-E017E2FE8136}</a:tableStyleId>
              </a:tblPr>
              <a:tblGrid>
                <a:gridCol w="3285675"/>
                <a:gridCol w="661650"/>
                <a:gridCol w="795475"/>
              </a:tblGrid>
              <a:tr h="182700">
                <a:tc>
                  <a:txBody>
                    <a:bodyPr/>
                    <a:lstStyle/>
                    <a:p>
                      <a:pPr indent="0" lvl="0" marL="0" marR="0" rtl="0" algn="ctr">
                        <a:lnSpc>
                          <a:spcPct val="100000"/>
                        </a:lnSpc>
                        <a:spcBef>
                          <a:spcPts val="0"/>
                        </a:spcBef>
                        <a:spcAft>
                          <a:spcPts val="0"/>
                        </a:spcAft>
                        <a:buClr>
                          <a:srgbClr val="000000"/>
                        </a:buClr>
                        <a:buSzPts val="1100"/>
                        <a:buFont typeface="Times New Roman"/>
                        <a:buNone/>
                      </a:pPr>
                      <a:r>
                        <a:rPr b="1" lang="en" sz="1100" u="none" cap="none" strike="noStrike">
                          <a:latin typeface="Times New Roman"/>
                          <a:ea typeface="Times New Roman"/>
                          <a:cs typeface="Times New Roman"/>
                          <a:sym typeface="Times New Roman"/>
                        </a:rPr>
                        <a:t>Milestones &amp; Deliverables</a:t>
                      </a:r>
                      <a:endParaRPr/>
                    </a:p>
                  </a:txBody>
                  <a:tcPr marT="0" marB="0" marR="0" marL="0" anchor="ctr">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lang="en" sz="1100" u="none" cap="none" strike="noStrike">
                          <a:latin typeface="Times New Roman"/>
                          <a:ea typeface="Times New Roman"/>
                          <a:cs typeface="Times New Roman"/>
                          <a:sym typeface="Times New Roman"/>
                        </a:rPr>
                        <a:t>Date</a:t>
                      </a:r>
                      <a:endParaRPr/>
                    </a:p>
                  </a:txBody>
                  <a:tcPr marT="0" marB="0" marR="0" marL="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lang="en" sz="1100" u="none" cap="none" strike="noStrike">
                          <a:latin typeface="Times New Roman"/>
                          <a:ea typeface="Times New Roman"/>
                          <a:cs typeface="Times New Roman"/>
                          <a:sym typeface="Times New Roman"/>
                        </a:rPr>
                        <a:t>Status</a:t>
                      </a:r>
                      <a:endParaRPr/>
                    </a:p>
                  </a:txBody>
                  <a:tcPr marT="0" marB="0" marR="0" marL="0" anchor="ctr">
                    <a:lnB cap="flat" cmpd="sng" w="12700">
                      <a:solidFill>
                        <a:srgbClr val="000000"/>
                      </a:solidFill>
                      <a:prstDash val="solid"/>
                      <a:round/>
                      <a:headEnd len="sm" w="sm" type="none"/>
                      <a:tailEnd len="sm" w="sm" type="none"/>
                    </a:lnB>
                  </a:tcPr>
                </a:tc>
              </a:tr>
              <a:tr h="233450">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Freeze dev system code; </a:t>
                      </a:r>
                      <a:r>
                        <a:rPr lang="en" sz="1100">
                          <a:latin typeface="Times New Roman"/>
                          <a:ea typeface="Times New Roman"/>
                          <a:cs typeface="Times New Roman"/>
                          <a:sym typeface="Times New Roman"/>
                        </a:rPr>
                        <a:t>start EMC retrospective testing</a:t>
                      </a:r>
                      <a:endParaRPr/>
                    </a:p>
                  </a:txBody>
                  <a:tcPr marT="0" marB="0" marR="0" marL="0" anchor="ctr">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 sz="1100">
                          <a:latin typeface="Times New Roman"/>
                          <a:ea typeface="Times New Roman"/>
                          <a:cs typeface="Times New Roman"/>
                          <a:sym typeface="Times New Roman"/>
                        </a:rPr>
                        <a:t>09</a:t>
                      </a:r>
                      <a:r>
                        <a:rPr lang="en" sz="1100" u="none" cap="none" strike="noStrike">
                          <a:latin typeface="Times New Roman"/>
                          <a:ea typeface="Times New Roman"/>
                          <a:cs typeface="Times New Roman"/>
                          <a:sym typeface="Times New Roman"/>
                        </a:rPr>
                        <a:t>/01/1</a:t>
                      </a:r>
                      <a:r>
                        <a:rPr lang="en" sz="1100">
                          <a:latin typeface="Times New Roman"/>
                          <a:ea typeface="Times New Roman"/>
                          <a:cs typeface="Times New Roman"/>
                          <a:sym typeface="Times New Roman"/>
                        </a:rPr>
                        <a:t>9</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2E9"/>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In progress</a:t>
                      </a:r>
                      <a:endParaRPr/>
                    </a:p>
                  </a:txBody>
                  <a:tcPr marT="0" marB="0" marR="0" marL="0" anchor="ctr">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r>
              <a:tr h="182700">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a:latin typeface="Times New Roman"/>
                          <a:ea typeface="Times New Roman"/>
                          <a:cs typeface="Times New Roman"/>
                          <a:sym typeface="Times New Roman"/>
                        </a:rPr>
                        <a:t>Issue PNS to HQ</a:t>
                      </a:r>
                      <a:endParaRPr/>
                    </a:p>
                  </a:txBody>
                  <a:tcPr marT="0" marB="0" marR="0" marL="0" anchor="ctr">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marR="0" rtl="0" algn="ctr">
                        <a:lnSpc>
                          <a:spcPct val="90000"/>
                        </a:lnSpc>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11</a:t>
                      </a:r>
                      <a:r>
                        <a:rPr lang="en" sz="1100" u="none" cap="none" strike="noStrike">
                          <a:latin typeface="Times New Roman"/>
                          <a:ea typeface="Times New Roman"/>
                          <a:cs typeface="Times New Roman"/>
                          <a:sym typeface="Times New Roman"/>
                        </a:rPr>
                        <a:t>/</a:t>
                      </a:r>
                      <a:r>
                        <a:rPr lang="en" sz="1100">
                          <a:latin typeface="Times New Roman"/>
                          <a:ea typeface="Times New Roman"/>
                          <a:cs typeface="Times New Roman"/>
                          <a:sym typeface="Times New Roman"/>
                        </a:rPr>
                        <a:t>01</a:t>
                      </a:r>
                      <a:r>
                        <a:rPr lang="en" sz="1100" u="none" cap="none" strike="noStrike">
                          <a:latin typeface="Times New Roman"/>
                          <a:ea typeface="Times New Roman"/>
                          <a:cs typeface="Times New Roman"/>
                          <a:sym typeface="Times New Roman"/>
                        </a:rPr>
                        <a:t>/1</a:t>
                      </a:r>
                      <a:r>
                        <a:rPr lang="en" sz="1100">
                          <a:latin typeface="Times New Roman"/>
                          <a:ea typeface="Times New Roman"/>
                          <a:cs typeface="Times New Roman"/>
                          <a:sym typeface="Times New Roman"/>
                        </a:rPr>
                        <a:t>9</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2E9"/>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Planned</a:t>
                      </a:r>
                      <a:endParaRPr/>
                    </a:p>
                  </a:txBody>
                  <a:tcPr marT="0" marB="0" marR="0" marL="0" anchor="ctr">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r>
              <a:tr h="218975">
                <a:tc>
                  <a:txBody>
                    <a:bodyPr/>
                    <a:lstStyle/>
                    <a:p>
                      <a:pPr indent="0" lvl="0" marL="0" rtl="0" algn="l">
                        <a:spcBef>
                          <a:spcPts val="0"/>
                        </a:spcBef>
                        <a:spcAft>
                          <a:spcPts val="0"/>
                        </a:spcAft>
                        <a:buClr>
                          <a:schemeClr val="dk1"/>
                        </a:buClr>
                        <a:buSzPts val="1100"/>
                        <a:buFont typeface="Times New Roman"/>
                        <a:buNone/>
                      </a:pPr>
                      <a:r>
                        <a:rPr lang="en" sz="1100">
                          <a:latin typeface="Times New Roman"/>
                          <a:ea typeface="Times New Roman"/>
                          <a:cs typeface="Times New Roman"/>
                          <a:sym typeface="Times New Roman"/>
                        </a:rPr>
                        <a:t>Complete full retrospective/real time runs and evaluation</a:t>
                      </a:r>
                      <a:endParaRPr/>
                    </a:p>
                  </a:txBody>
                  <a:tcPr marT="0" marB="0" marR="0" marL="0" anchor="ctr">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marR="0" rtl="0" algn="ctr">
                        <a:lnSpc>
                          <a:spcPct val="90000"/>
                        </a:lnSpc>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11/15/19 </a:t>
                      </a:r>
                      <a:r>
                        <a:rPr b="1" lang="en" sz="1100">
                          <a:latin typeface="Times New Roman"/>
                          <a:ea typeface="Times New Roman"/>
                          <a:cs typeface="Times New Roman"/>
                          <a:sym typeface="Times New Roman"/>
                        </a:rPr>
                        <a:t> </a:t>
                      </a:r>
                      <a:endParaRPr b="1"/>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2E9"/>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Planned</a:t>
                      </a:r>
                      <a:endParaRPr/>
                    </a:p>
                  </a:txBody>
                  <a:tcPr marT="0" marB="0" marR="0" marL="0" anchor="ctr">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r>
              <a:tr h="182700">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a:latin typeface="Times New Roman"/>
                          <a:ea typeface="Times New Roman"/>
                          <a:cs typeface="Times New Roman"/>
                          <a:sym typeface="Times New Roman"/>
                        </a:rPr>
                        <a:t>CCB/OD brief, and</a:t>
                      </a:r>
                      <a:r>
                        <a:rPr lang="en"/>
                        <a:t> </a:t>
                      </a:r>
                      <a:r>
                        <a:rPr lang="en" sz="1100">
                          <a:latin typeface="Times New Roman"/>
                          <a:ea typeface="Times New Roman"/>
                          <a:cs typeface="Times New Roman"/>
                          <a:sym typeface="Times New Roman"/>
                        </a:rPr>
                        <a:t>deliver final system code to NCO</a:t>
                      </a:r>
                      <a:r>
                        <a:rPr lang="en" sz="1100" u="none" cap="none" strike="noStrike">
                          <a:latin typeface="Times New Roman"/>
                          <a:ea typeface="Times New Roman"/>
                          <a:cs typeface="Times New Roman"/>
                          <a:sym typeface="Times New Roman"/>
                        </a:rPr>
                        <a:t> </a:t>
                      </a:r>
                      <a:endParaRPr/>
                    </a:p>
                  </a:txBody>
                  <a:tcPr marT="0" marB="0" marR="0" marL="0" anchor="ctr">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marR="0" rtl="0" algn="ctr">
                        <a:lnSpc>
                          <a:spcPct val="100000"/>
                        </a:lnSpc>
                        <a:spcBef>
                          <a:spcPts val="0"/>
                        </a:spcBef>
                        <a:spcAft>
                          <a:spcPts val="0"/>
                        </a:spcAft>
                        <a:buClr>
                          <a:srgbClr val="FF3300"/>
                        </a:buClr>
                        <a:buSzPts val="1100"/>
                        <a:buFont typeface="Noto Sans Symbols"/>
                        <a:buNone/>
                      </a:pPr>
                      <a:r>
                        <a:rPr lang="en" sz="1100">
                          <a:latin typeface="Times New Roman"/>
                          <a:ea typeface="Times New Roman"/>
                          <a:cs typeface="Times New Roman"/>
                          <a:sym typeface="Times New Roman"/>
                        </a:rPr>
                        <a:t>11/30/19</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2E9"/>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Planned</a:t>
                      </a:r>
                      <a:endParaRPr/>
                    </a:p>
                  </a:txBody>
                  <a:tcPr marT="0" marB="0" marR="0" marL="0" anchor="ctr">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r>
              <a:tr h="213200">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a:latin typeface="Times New Roman"/>
                          <a:ea typeface="Times New Roman"/>
                          <a:cs typeface="Times New Roman"/>
                          <a:sym typeface="Times New Roman"/>
                        </a:rPr>
                        <a:t>Start </a:t>
                      </a:r>
                      <a:r>
                        <a:rPr lang="en" sz="1100" u="none" cap="none" strike="noStrike">
                          <a:latin typeface="Times New Roman"/>
                          <a:ea typeface="Times New Roman"/>
                          <a:cs typeface="Times New Roman"/>
                          <a:sym typeface="Times New Roman"/>
                        </a:rPr>
                        <a:t>30-day evaluation and IT testing</a:t>
                      </a:r>
                      <a:endParaRPr/>
                    </a:p>
                  </a:txBody>
                  <a:tcPr marT="0" marB="0" marR="0" marL="0" anchor="ctr">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marR="0" rtl="0" algn="ctr">
                        <a:lnSpc>
                          <a:spcPct val="100000"/>
                        </a:lnSpc>
                        <a:spcBef>
                          <a:spcPts val="0"/>
                        </a:spcBef>
                        <a:spcAft>
                          <a:spcPts val="0"/>
                        </a:spcAft>
                        <a:buClr>
                          <a:srgbClr val="FF3300"/>
                        </a:buClr>
                        <a:buSzPts val="1100"/>
                        <a:buFont typeface="Noto Sans Symbols"/>
                        <a:buNone/>
                      </a:pPr>
                      <a:r>
                        <a:rPr lang="en" sz="1100">
                          <a:latin typeface="Times New Roman"/>
                          <a:ea typeface="Times New Roman"/>
                          <a:cs typeface="Times New Roman"/>
                          <a:sym typeface="Times New Roman"/>
                        </a:rPr>
                        <a:t>01</a:t>
                      </a:r>
                      <a:r>
                        <a:rPr lang="en" sz="1100" u="none" cap="none" strike="noStrike">
                          <a:latin typeface="Times New Roman"/>
                          <a:ea typeface="Times New Roman"/>
                          <a:cs typeface="Times New Roman"/>
                          <a:sym typeface="Times New Roman"/>
                        </a:rPr>
                        <a:t>/</a:t>
                      </a:r>
                      <a:r>
                        <a:rPr lang="en" sz="1100">
                          <a:latin typeface="Times New Roman"/>
                          <a:ea typeface="Times New Roman"/>
                          <a:cs typeface="Times New Roman"/>
                          <a:sym typeface="Times New Roman"/>
                        </a:rPr>
                        <a:t>15</a:t>
                      </a:r>
                      <a:r>
                        <a:rPr lang="en" sz="1100" u="none" cap="none" strike="noStrike">
                          <a:latin typeface="Times New Roman"/>
                          <a:ea typeface="Times New Roman"/>
                          <a:cs typeface="Times New Roman"/>
                          <a:sym typeface="Times New Roman"/>
                        </a:rPr>
                        <a:t>/</a:t>
                      </a:r>
                      <a:r>
                        <a:rPr lang="en" sz="1100">
                          <a:latin typeface="Times New Roman"/>
                          <a:ea typeface="Times New Roman"/>
                          <a:cs typeface="Times New Roman"/>
                          <a:sym typeface="Times New Roman"/>
                        </a:rPr>
                        <a:t>20</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E5CD"/>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Times New Roman"/>
                          <a:ea typeface="Times New Roman"/>
                          <a:cs typeface="Times New Roman"/>
                          <a:sym typeface="Times New Roman"/>
                        </a:rPr>
                        <a:t>TBC</a:t>
                      </a:r>
                      <a:endParaRPr/>
                    </a:p>
                  </a:txBody>
                  <a:tcPr marT="0" marB="0" marR="0" marL="0" anchor="ctr">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r h="230475">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Operational Implementation</a:t>
                      </a:r>
                      <a:endParaRPr/>
                    </a:p>
                  </a:txBody>
                  <a:tcPr marT="0" marB="0" marR="0" marL="0" anchor="ctr">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marR="0" rtl="0" algn="ctr">
                        <a:lnSpc>
                          <a:spcPct val="100000"/>
                        </a:lnSpc>
                        <a:spcBef>
                          <a:spcPts val="0"/>
                        </a:spcBef>
                        <a:spcAft>
                          <a:spcPts val="0"/>
                        </a:spcAft>
                        <a:buClr>
                          <a:srgbClr val="FF3300"/>
                        </a:buClr>
                        <a:buSzPts val="1100"/>
                        <a:buFont typeface="Noto Sans Symbols"/>
                        <a:buNone/>
                      </a:pPr>
                      <a:r>
                        <a:rPr lang="en" sz="1100">
                          <a:latin typeface="Times New Roman"/>
                          <a:ea typeface="Times New Roman"/>
                          <a:cs typeface="Times New Roman"/>
                          <a:sym typeface="Times New Roman"/>
                        </a:rPr>
                        <a:t>02</a:t>
                      </a:r>
                      <a:r>
                        <a:rPr lang="en" sz="1100" u="none" cap="none" strike="noStrike">
                          <a:latin typeface="Times New Roman"/>
                          <a:ea typeface="Times New Roman"/>
                          <a:cs typeface="Times New Roman"/>
                          <a:sym typeface="Times New Roman"/>
                        </a:rPr>
                        <a:t>/</a:t>
                      </a:r>
                      <a:r>
                        <a:rPr lang="en" sz="1100">
                          <a:latin typeface="Times New Roman"/>
                          <a:ea typeface="Times New Roman"/>
                          <a:cs typeface="Times New Roman"/>
                          <a:sym typeface="Times New Roman"/>
                        </a:rPr>
                        <a:t>29/20</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E5CD"/>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Times New Roman"/>
                          <a:ea typeface="Times New Roman"/>
                          <a:cs typeface="Times New Roman"/>
                          <a:sym typeface="Times New Roman"/>
                        </a:rPr>
                        <a:t>TBC</a:t>
                      </a:r>
                      <a:endParaRPr/>
                    </a:p>
                  </a:txBody>
                  <a:tcPr marT="0" marB="0" marR="0" marL="0" anchor="ctr">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bl>
          </a:graphicData>
        </a:graphic>
      </p:graphicFrame>
      <p:sp>
        <p:nvSpPr>
          <p:cNvPr id="540" name="Google Shape;540;p75"/>
          <p:cNvSpPr txBox="1"/>
          <p:nvPr/>
        </p:nvSpPr>
        <p:spPr>
          <a:xfrm>
            <a:off x="4324550" y="3237800"/>
            <a:ext cx="4820100" cy="147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Times New Roman"/>
              <a:buNone/>
            </a:pPr>
            <a:r>
              <a:rPr b="1" i="0" lang="en" sz="1100" u="none" cap="none" strike="noStrike">
                <a:solidFill>
                  <a:srgbClr val="000000"/>
                </a:solidFill>
                <a:latin typeface="Times New Roman"/>
                <a:ea typeface="Times New Roman"/>
                <a:cs typeface="Times New Roman"/>
                <a:sym typeface="Times New Roman"/>
              </a:rPr>
              <a:t>Staff</a:t>
            </a:r>
            <a:r>
              <a:rPr b="0" i="0" lang="en" sz="1100" u="none" cap="none" strike="noStrike">
                <a:solidFill>
                  <a:srgbClr val="000000"/>
                </a:solidFill>
                <a:latin typeface="Times New Roman"/>
                <a:ea typeface="Times New Roman"/>
                <a:cs typeface="Times New Roman"/>
                <a:sym typeface="Times New Roman"/>
              </a:rPr>
              <a:t>: 0 Fed FTEs + </a:t>
            </a:r>
            <a:r>
              <a:rPr lang="en" sz="1100">
                <a:latin typeface="Times New Roman"/>
                <a:ea typeface="Times New Roman"/>
                <a:cs typeface="Times New Roman"/>
                <a:sym typeface="Times New Roman"/>
              </a:rPr>
              <a:t>2</a:t>
            </a:r>
            <a:r>
              <a:rPr b="0" i="0" lang="en" sz="1100" u="none" cap="none" strike="noStrike">
                <a:solidFill>
                  <a:srgbClr val="000000"/>
                </a:solidFill>
                <a:latin typeface="Times New Roman"/>
                <a:ea typeface="Times New Roman"/>
                <a:cs typeface="Times New Roman"/>
                <a:sym typeface="Times New Roman"/>
              </a:rPr>
              <a:t> contractor FTEs (Andre v/d W, Jian Kuang)</a:t>
            </a:r>
            <a:endParaRPr/>
          </a:p>
          <a:p>
            <a:pPr indent="0" lvl="0" marL="0" marR="0" rtl="0" algn="l">
              <a:lnSpc>
                <a:spcPct val="100000"/>
              </a:lnSpc>
              <a:spcBef>
                <a:spcPts val="600"/>
              </a:spcBef>
              <a:spcAft>
                <a:spcPts val="0"/>
              </a:spcAft>
              <a:buClr>
                <a:schemeClr val="dk1"/>
              </a:buClr>
              <a:buSzPts val="1100"/>
              <a:buFont typeface="Times New Roman"/>
              <a:buNone/>
            </a:pPr>
            <a:r>
              <a:rPr b="1" i="0" lang="en" sz="1100" u="none" cap="none" strike="noStrike">
                <a:solidFill>
                  <a:srgbClr val="000000"/>
                </a:solidFill>
                <a:latin typeface="Times New Roman"/>
                <a:ea typeface="Times New Roman"/>
                <a:cs typeface="Times New Roman"/>
                <a:sym typeface="Times New Roman"/>
              </a:rPr>
              <a:t>Funding Source</a:t>
            </a:r>
            <a:r>
              <a:rPr b="0" i="0" lang="en" sz="1100" u="none" cap="none" strike="noStrike">
                <a:solidFill>
                  <a:srgbClr val="000000"/>
                </a:solidFill>
                <a:latin typeface="Times New Roman"/>
                <a:ea typeface="Times New Roman"/>
                <a:cs typeface="Times New Roman"/>
                <a:sym typeface="Times New Roman"/>
              </a:rPr>
              <a:t>: 1 FTE base, 1 FTE STI </a:t>
            </a:r>
            <a:endParaRPr/>
          </a:p>
          <a:p>
            <a:pPr indent="0" lvl="0" marL="0" marR="0" rtl="0" algn="l">
              <a:lnSpc>
                <a:spcPct val="100000"/>
              </a:lnSpc>
              <a:spcBef>
                <a:spcPts val="600"/>
              </a:spcBef>
              <a:spcAft>
                <a:spcPts val="0"/>
              </a:spcAft>
              <a:buClr>
                <a:srgbClr val="000000"/>
              </a:buClr>
              <a:buSzPts val="1100"/>
              <a:buFont typeface="Times New Roman"/>
              <a:buNone/>
            </a:pPr>
            <a:r>
              <a:rPr b="1" i="0" lang="en" sz="1100" u="none" cap="none" strike="noStrike">
                <a:solidFill>
                  <a:srgbClr val="000000"/>
                </a:solidFill>
                <a:latin typeface="Times New Roman"/>
                <a:ea typeface="Times New Roman"/>
                <a:cs typeface="Times New Roman"/>
                <a:sym typeface="Times New Roman"/>
              </a:rPr>
              <a:t>Compute: </a:t>
            </a:r>
            <a:r>
              <a:rPr b="1" lang="en" sz="1100">
                <a:solidFill>
                  <a:srgbClr val="FF0000"/>
                </a:solidFill>
                <a:latin typeface="Times New Roman"/>
                <a:ea typeface="Times New Roman"/>
                <a:cs typeface="Times New Roman"/>
                <a:sym typeface="Times New Roman"/>
              </a:rPr>
              <a:t>EMC Retrospectives</a:t>
            </a:r>
            <a:r>
              <a:rPr b="1" i="0" lang="en" sz="1100" u="none" cap="none" strike="noStrike">
                <a:solidFill>
                  <a:srgbClr val="000000"/>
                </a:solidFill>
                <a:latin typeface="Times New Roman"/>
                <a:ea typeface="Times New Roman"/>
                <a:cs typeface="Times New Roman"/>
                <a:sym typeface="Times New Roman"/>
              </a:rPr>
              <a:t>: </a:t>
            </a:r>
            <a:r>
              <a:rPr b="0" i="0" lang="en" sz="1100" u="none" cap="none" strike="noStrike">
                <a:solidFill>
                  <a:srgbClr val="000000"/>
                </a:solidFill>
                <a:latin typeface="Times New Roman"/>
                <a:ea typeface="Times New Roman"/>
                <a:cs typeface="Times New Roman"/>
                <a:sym typeface="Times New Roman"/>
              </a:rPr>
              <a:t>36 nodes on Cray (2 months); </a:t>
            </a:r>
            <a:r>
              <a:rPr b="1" i="0" lang="en" sz="1100" u="none" cap="none" strike="noStrike">
                <a:solidFill>
                  <a:srgbClr val="FF0000"/>
                </a:solidFill>
                <a:latin typeface="Times New Roman"/>
                <a:ea typeface="Times New Roman"/>
                <a:cs typeface="Times New Roman"/>
                <a:sym typeface="Times New Roman"/>
              </a:rPr>
              <a:t>EMC </a:t>
            </a:r>
            <a:r>
              <a:rPr b="1" lang="en" sz="1100">
                <a:solidFill>
                  <a:srgbClr val="FF0000"/>
                </a:solidFill>
                <a:latin typeface="Times New Roman"/>
                <a:ea typeface="Times New Roman"/>
                <a:cs typeface="Times New Roman"/>
                <a:sym typeface="Times New Roman"/>
              </a:rPr>
              <a:t>parallel</a:t>
            </a:r>
            <a:r>
              <a:rPr b="0" i="0" lang="en" sz="1100" u="none" cap="none" strike="noStrike">
                <a:solidFill>
                  <a:srgbClr val="000000"/>
                </a:solidFill>
                <a:latin typeface="Times New Roman"/>
                <a:ea typeface="Times New Roman"/>
                <a:cs typeface="Times New Roman"/>
                <a:sym typeface="Times New Roman"/>
              </a:rPr>
              <a:t>: 36 nodes on Cray (6 months)</a:t>
            </a:r>
            <a:r>
              <a:rPr b="0" i="0" lang="en" sz="1200" u="none" cap="none" strike="noStrike">
                <a:solidFill>
                  <a:srgbClr val="000000"/>
                </a:solidFill>
                <a:latin typeface="Times New Roman"/>
                <a:ea typeface="Times New Roman"/>
                <a:cs typeface="Times New Roman"/>
                <a:sym typeface="Times New Roman"/>
              </a:rPr>
              <a:t>; </a:t>
            </a:r>
            <a:r>
              <a:rPr b="1" i="0" lang="en" sz="1100" u="none" cap="none" strike="noStrike">
                <a:solidFill>
                  <a:srgbClr val="000000"/>
                </a:solidFill>
                <a:latin typeface="Times New Roman"/>
                <a:ea typeface="Times New Roman"/>
                <a:cs typeface="Times New Roman"/>
                <a:sym typeface="Times New Roman"/>
              </a:rPr>
              <a:t>Ops: </a:t>
            </a:r>
            <a:r>
              <a:rPr b="0" i="0" lang="en" sz="1100" u="none" cap="none" strike="noStrike">
                <a:solidFill>
                  <a:srgbClr val="000000"/>
                </a:solidFill>
                <a:latin typeface="Times New Roman"/>
                <a:ea typeface="Times New Roman"/>
                <a:cs typeface="Times New Roman"/>
                <a:sym typeface="Times New Roman"/>
              </a:rPr>
              <a:t>36 reserved nodes on Cray (unchanged).</a:t>
            </a:r>
            <a:endParaRPr/>
          </a:p>
          <a:p>
            <a:pPr indent="0" lvl="0" marL="0" marR="0" rtl="0" algn="l">
              <a:lnSpc>
                <a:spcPct val="100000"/>
              </a:lnSpc>
              <a:spcBef>
                <a:spcPts val="600"/>
              </a:spcBef>
              <a:spcAft>
                <a:spcPts val="0"/>
              </a:spcAft>
              <a:buClr>
                <a:srgbClr val="000000"/>
              </a:buClr>
              <a:buSzPts val="1100"/>
              <a:buFont typeface="Times New Roman"/>
              <a:buNone/>
            </a:pPr>
            <a:r>
              <a:rPr b="1" i="0" lang="en" sz="1100" u="none" cap="none" strike="noStrike">
                <a:solidFill>
                  <a:srgbClr val="000000"/>
                </a:solidFill>
                <a:latin typeface="Times New Roman"/>
                <a:ea typeface="Times New Roman"/>
                <a:cs typeface="Times New Roman"/>
                <a:sym typeface="Times New Roman"/>
              </a:rPr>
              <a:t>Archive:</a:t>
            </a:r>
            <a:r>
              <a:rPr b="0" i="0" lang="en" sz="1100" u="none" cap="none" strike="noStrike">
                <a:solidFill>
                  <a:srgbClr val="000000"/>
                </a:solidFill>
                <a:latin typeface="Times New Roman"/>
                <a:ea typeface="Times New Roman"/>
                <a:cs typeface="Times New Roman"/>
                <a:sym typeface="Times New Roman"/>
              </a:rPr>
              <a:t> 16.6 GB/day in HPSS 2-year (unchanged);</a:t>
            </a:r>
            <a:endParaRPr/>
          </a:p>
          <a:p>
            <a:pPr indent="0" lvl="0" marL="0" marR="0" rtl="0" algn="l">
              <a:lnSpc>
                <a:spcPct val="100000"/>
              </a:lnSpc>
              <a:spcBef>
                <a:spcPts val="600"/>
              </a:spcBef>
              <a:spcAft>
                <a:spcPts val="0"/>
              </a:spcAft>
              <a:buClr>
                <a:srgbClr val="000000"/>
              </a:buClr>
              <a:buSzPts val="1100"/>
              <a:buFont typeface="Times New Roman"/>
              <a:buNone/>
            </a:pPr>
            <a:r>
              <a:rPr b="0" i="0" lang="en" sz="1100" u="none" cap="none" strike="noStrike">
                <a:solidFill>
                  <a:srgbClr val="000000"/>
                </a:solidFill>
                <a:latin typeface="Times New Roman"/>
                <a:ea typeface="Times New Roman"/>
                <a:cs typeface="Times New Roman"/>
                <a:sym typeface="Times New Roman"/>
              </a:rPr>
              <a:t>64 GB/day in HPSS 5-year for retrospectives (unchanged)</a:t>
            </a:r>
            <a:endParaRPr/>
          </a:p>
          <a:p>
            <a:pPr indent="0" lvl="0" marL="0" marR="0" rtl="0" algn="l">
              <a:lnSpc>
                <a:spcPct val="100000"/>
              </a:lnSpc>
              <a:spcBef>
                <a:spcPts val="600"/>
              </a:spcBef>
              <a:spcAft>
                <a:spcPts val="0"/>
              </a:spcAft>
              <a:buClr>
                <a:srgbClr val="000000"/>
              </a:buClr>
              <a:buSzPts val="1100"/>
              <a:buFont typeface="Times New Roman"/>
              <a:buNone/>
            </a:pPr>
            <a:r>
              <a:t/>
            </a:r>
            <a:endParaRPr b="0" i="0" sz="1100" u="none" cap="none" strike="noStrike">
              <a:solidFill>
                <a:srgbClr val="000000"/>
              </a:solidFill>
              <a:latin typeface="Times New Roman"/>
              <a:ea typeface="Times New Roman"/>
              <a:cs typeface="Times New Roman"/>
              <a:sym typeface="Times New Roman"/>
            </a:endParaRPr>
          </a:p>
        </p:txBody>
      </p:sp>
      <p:sp>
        <p:nvSpPr>
          <p:cNvPr id="541" name="Google Shape;541;p75"/>
          <p:cNvSpPr/>
          <p:nvPr/>
        </p:nvSpPr>
        <p:spPr>
          <a:xfrm>
            <a:off x="2863525" y="69650"/>
            <a:ext cx="410700" cy="401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t>G</a:t>
            </a:r>
            <a:endParaRPr/>
          </a:p>
        </p:txBody>
      </p:sp>
      <p:sp>
        <p:nvSpPr>
          <p:cNvPr id="542" name="Google Shape;542;p75"/>
          <p:cNvSpPr/>
          <p:nvPr/>
        </p:nvSpPr>
        <p:spPr>
          <a:xfrm>
            <a:off x="5794125" y="2948675"/>
            <a:ext cx="3675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G</a:t>
            </a:r>
            <a:endParaRPr/>
          </a:p>
        </p:txBody>
      </p:sp>
      <p:pic>
        <p:nvPicPr>
          <p:cNvPr descr="Image of NCEP Logo" id="543" name="Google Shape;543;p75"/>
          <p:cNvPicPr preferRelativeResize="0"/>
          <p:nvPr/>
        </p:nvPicPr>
        <p:blipFill rotWithShape="1">
          <a:blip r:embed="rId4">
            <a:alphaModFix/>
          </a:blip>
          <a:srcRect b="0" l="0" r="0" t="0"/>
          <a:stretch/>
        </p:blipFill>
        <p:spPr>
          <a:xfrm>
            <a:off x="8352575" y="76200"/>
            <a:ext cx="791999" cy="528300"/>
          </a:xfrm>
          <a:prstGeom prst="rect">
            <a:avLst/>
          </a:prstGeom>
          <a:solidFill>
            <a:srgbClr val="FFFFFF"/>
          </a:solidFill>
          <a:ln>
            <a:noFill/>
          </a:ln>
        </p:spPr>
      </p:pic>
      <p:cxnSp>
        <p:nvCxnSpPr>
          <p:cNvPr id="544" name="Google Shape;544;p75"/>
          <p:cNvCxnSpPr/>
          <p:nvPr/>
        </p:nvCxnSpPr>
        <p:spPr>
          <a:xfrm flipH="1">
            <a:off x="4342399" y="936200"/>
            <a:ext cx="15600" cy="3838800"/>
          </a:xfrm>
          <a:prstGeom prst="straightConnector1">
            <a:avLst/>
          </a:prstGeom>
          <a:noFill/>
          <a:ln cap="flat" cmpd="sng" w="9525">
            <a:solidFill>
              <a:srgbClr val="000000"/>
            </a:solidFill>
            <a:prstDash val="solid"/>
            <a:round/>
            <a:headEnd len="sm" w="sm" type="none"/>
            <a:tailEnd len="sm" w="sm" type="none"/>
          </a:ln>
        </p:spPr>
      </p:cxnSp>
      <p:cxnSp>
        <p:nvCxnSpPr>
          <p:cNvPr id="545" name="Google Shape;545;p75"/>
          <p:cNvCxnSpPr/>
          <p:nvPr/>
        </p:nvCxnSpPr>
        <p:spPr>
          <a:xfrm>
            <a:off x="4356100" y="2933000"/>
            <a:ext cx="4788600" cy="21000"/>
          </a:xfrm>
          <a:prstGeom prst="straightConnector1">
            <a:avLst/>
          </a:prstGeom>
          <a:noFill/>
          <a:ln cap="flat" cmpd="sng" w="19050">
            <a:solidFill>
              <a:schemeClr val="dk2"/>
            </a:solidFill>
            <a:prstDash val="solid"/>
            <a:round/>
            <a:headEnd len="sm" w="sm" type="none"/>
            <a:tailEnd len="sm" w="sm" type="none"/>
          </a:ln>
        </p:spPr>
      </p:cxnSp>
      <p:graphicFrame>
        <p:nvGraphicFramePr>
          <p:cNvPr id="546" name="Google Shape;546;p75"/>
          <p:cNvGraphicFramePr/>
          <p:nvPr/>
        </p:nvGraphicFramePr>
        <p:xfrm>
          <a:off x="4386000" y="2703763"/>
          <a:ext cx="3000000" cy="3000000"/>
        </p:xfrm>
        <a:graphic>
          <a:graphicData uri="http://schemas.openxmlformats.org/drawingml/2006/table">
            <a:tbl>
              <a:tblPr>
                <a:noFill/>
                <a:tableStyleId>{4FF15BAB-3380-4B62-8EA7-E017E2FE8136}</a:tableStyleId>
              </a:tblPr>
              <a:tblGrid>
                <a:gridCol w="498625"/>
                <a:gridCol w="565475"/>
                <a:gridCol w="2959000"/>
              </a:tblGrid>
              <a:tr h="135625">
                <a:tc>
                  <a:txBody>
                    <a:bodyPr/>
                    <a:lstStyle/>
                    <a:p>
                      <a:pPr indent="0" lvl="0" marL="0" marR="0" rtl="0" algn="ctr">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EMC</a:t>
                      </a:r>
                      <a:endParaRPr/>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FF3300"/>
                        </a:buClr>
                        <a:buSzPts val="1100"/>
                        <a:buFont typeface="Noto Sans Symbols"/>
                        <a:buNone/>
                      </a:pPr>
                      <a:r>
                        <a:rPr lang="en" sz="1100" u="none" cap="none" strike="noStrike">
                          <a:latin typeface="Times New Roman"/>
                          <a:ea typeface="Times New Roman"/>
                          <a:cs typeface="Times New Roman"/>
                          <a:sym typeface="Times New Roman"/>
                        </a:rPr>
                        <a:t>NCO</a:t>
                      </a:r>
                      <a:endParaRPr/>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FF0000"/>
                        </a:buClr>
                        <a:buSzPts val="1100"/>
                        <a:buFont typeface="Times New Roman"/>
                        <a:buNone/>
                      </a:pPr>
                      <a:r>
                        <a:rPr lang="en" sz="1100" u="none" cap="none" strike="noStrike">
                          <a:solidFill>
                            <a:srgbClr val="FF0000"/>
                          </a:solidFill>
                          <a:latin typeface="Times New Roman"/>
                          <a:ea typeface="Times New Roman"/>
                          <a:cs typeface="Times New Roman"/>
                          <a:sym typeface="Times New Roman"/>
                        </a:rPr>
                        <a:t>Red text indicates change from previous quarter</a:t>
                      </a:r>
                      <a:endParaRPr/>
                    </a:p>
                  </a:txBody>
                  <a:tcPr marT="0" marB="0" marR="0" marL="0" anchor="ctr"/>
                </a:tc>
              </a:tr>
            </a:tbl>
          </a:graphicData>
        </a:graphic>
      </p:graphicFrame>
      <p:sp>
        <p:nvSpPr>
          <p:cNvPr id="547" name="Google Shape;547;p75"/>
          <p:cNvSpPr/>
          <p:nvPr/>
        </p:nvSpPr>
        <p:spPr>
          <a:xfrm>
            <a:off x="874575" y="3092900"/>
            <a:ext cx="3675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t>G</a:t>
            </a:r>
            <a:endParaRPr/>
          </a:p>
        </p:txBody>
      </p:sp>
      <p:sp>
        <p:nvSpPr>
          <p:cNvPr id="548" name="Google Shape;548;p75"/>
          <p:cNvSpPr/>
          <p:nvPr/>
        </p:nvSpPr>
        <p:spPr>
          <a:xfrm>
            <a:off x="5765975" y="723425"/>
            <a:ext cx="3675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t>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76"/>
          <p:cNvSpPr txBox="1"/>
          <p:nvPr/>
        </p:nvSpPr>
        <p:spPr>
          <a:xfrm>
            <a:off x="57550" y="1152338"/>
            <a:ext cx="4298400" cy="17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Times New Roman"/>
                <a:ea typeface="Times New Roman"/>
                <a:cs typeface="Times New Roman"/>
                <a:sym typeface="Times New Roman"/>
              </a:rPr>
              <a:t>Leads: </a:t>
            </a:r>
            <a:r>
              <a:rPr lang="en" sz="1100">
                <a:solidFill>
                  <a:schemeClr val="dk1"/>
                </a:solidFill>
                <a:latin typeface="Times New Roman"/>
                <a:ea typeface="Times New Roman"/>
                <a:cs typeface="Times New Roman"/>
                <a:sym typeface="Times New Roman"/>
              </a:rPr>
              <a:t>Dan Iredell</a:t>
            </a:r>
            <a:r>
              <a:rPr b="0" i="0" lang="en" sz="1100" u="none" cap="none" strike="noStrike">
                <a:solidFill>
                  <a:schemeClr val="dk1"/>
                </a:solidFill>
                <a:latin typeface="Times New Roman"/>
                <a:ea typeface="Times New Roman"/>
                <a:cs typeface="Times New Roman"/>
                <a:sym typeface="Times New Roman"/>
              </a:rPr>
              <a:t> and Avichal Mehra; </a:t>
            </a:r>
            <a:r>
              <a:rPr b="1" i="0" lang="en" sz="1100" u="none" cap="none" strike="noStrike">
                <a:solidFill>
                  <a:schemeClr val="dk1"/>
                </a:solidFill>
                <a:latin typeface="Times New Roman"/>
                <a:ea typeface="Times New Roman"/>
                <a:cs typeface="Times New Roman"/>
                <a:sym typeface="Times New Roman"/>
              </a:rPr>
              <a:t>NCO</a:t>
            </a:r>
            <a:r>
              <a:rPr b="0" i="0" lang="en" sz="1100" u="none" cap="none" strike="noStrike">
                <a:solidFill>
                  <a:schemeClr val="dk1"/>
                </a:solidFill>
                <a:latin typeface="Times New Roman"/>
                <a:ea typeface="Times New Roman"/>
                <a:cs typeface="Times New Roman"/>
                <a:sym typeface="Times New Roman"/>
              </a:rPr>
              <a:t>: Steve Earle</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rPr b="1" i="0" lang="en" sz="1100" u="none" cap="none" strike="noStrike">
                <a:solidFill>
                  <a:srgbClr val="000000"/>
                </a:solidFill>
                <a:latin typeface="Times New Roman"/>
                <a:ea typeface="Times New Roman"/>
                <a:cs typeface="Times New Roman"/>
                <a:sym typeface="Times New Roman"/>
              </a:rPr>
              <a:t>Scope: </a:t>
            </a:r>
            <a:r>
              <a:rPr b="0" i="0" lang="en" sz="1100" u="none" cap="none" strike="noStrike">
                <a:solidFill>
                  <a:srgbClr val="000000"/>
                </a:solidFill>
                <a:latin typeface="Times New Roman"/>
                <a:ea typeface="Times New Roman"/>
                <a:cs typeface="Times New Roman"/>
                <a:sym typeface="Times New Roman"/>
              </a:rPr>
              <a:t>Implement DA for RTOF</a:t>
            </a:r>
            <a:r>
              <a:rPr lang="en" sz="1100">
                <a:latin typeface="Times New Roman"/>
                <a:ea typeface="Times New Roman"/>
                <a:cs typeface="Times New Roman"/>
                <a:sym typeface="Times New Roman"/>
              </a:rPr>
              <a:t>S</a:t>
            </a:r>
            <a:r>
              <a:rPr b="0" i="0" lang="en" sz="1100" u="none" cap="none" strike="noStrike">
                <a:solidFill>
                  <a:srgbClr val="000000"/>
                </a:solidFill>
                <a:latin typeface="Times New Roman"/>
                <a:ea typeface="Times New Roman"/>
                <a:cs typeface="Times New Roman"/>
                <a:sym typeface="Times New Roman"/>
              </a:rPr>
              <a:t>-Global based on NAVY’s state of the art NCODA system.</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rPr b="1" i="0" lang="en" sz="1100" u="none" cap="none" strike="noStrike">
                <a:solidFill>
                  <a:srgbClr val="000000"/>
                </a:solidFill>
                <a:latin typeface="Times New Roman"/>
                <a:ea typeface="Times New Roman"/>
                <a:cs typeface="Times New Roman"/>
                <a:sym typeface="Times New Roman"/>
              </a:rPr>
              <a:t>Expected Benefits</a:t>
            </a:r>
            <a:r>
              <a:rPr b="0" i="0" lang="en" sz="1100" u="none" cap="none" strike="noStrike">
                <a:solidFill>
                  <a:srgbClr val="000000"/>
                </a:solidFill>
                <a:latin typeface="Times New Roman"/>
                <a:ea typeface="Times New Roman"/>
                <a:cs typeface="Times New Roman"/>
                <a:sym typeface="Times New Roman"/>
              </a:rPr>
              <a:t>: RTOFS-Global system becomes independent of  the NAVY,  </a:t>
            </a:r>
            <a:r>
              <a:rPr b="0" i="1" lang="en" sz="1100" u="none" cap="none" strike="noStrike">
                <a:solidFill>
                  <a:srgbClr val="0000FF"/>
                </a:solidFill>
                <a:latin typeface="Times New Roman"/>
                <a:ea typeface="Times New Roman"/>
                <a:cs typeface="Times New Roman"/>
                <a:sym typeface="Times New Roman"/>
              </a:rPr>
              <a:t>first global </a:t>
            </a:r>
            <a:r>
              <a:rPr i="1" lang="en" sz="1100">
                <a:solidFill>
                  <a:srgbClr val="0000FF"/>
                </a:solidFill>
                <a:latin typeface="Times New Roman"/>
                <a:ea typeface="Times New Roman"/>
                <a:cs typeface="Times New Roman"/>
                <a:sym typeface="Times New Roman"/>
              </a:rPr>
              <a:t>O</a:t>
            </a:r>
            <a:r>
              <a:rPr b="0" i="1" lang="en" sz="1100" u="none" cap="none" strike="noStrike">
                <a:solidFill>
                  <a:srgbClr val="0000FF"/>
                </a:solidFill>
                <a:latin typeface="Times New Roman"/>
                <a:ea typeface="Times New Roman"/>
                <a:cs typeface="Times New Roman"/>
                <a:sym typeface="Times New Roman"/>
              </a:rPr>
              <a:t>DA at NCEP for weather scales.</a:t>
            </a:r>
            <a:endParaRPr b="0" i="1" sz="11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rPr b="1" i="0" lang="en" sz="1100" u="none" cap="none" strike="noStrike">
                <a:solidFill>
                  <a:srgbClr val="000000"/>
                </a:solidFill>
                <a:latin typeface="Times New Roman"/>
                <a:ea typeface="Times New Roman"/>
                <a:cs typeface="Times New Roman"/>
                <a:sym typeface="Times New Roman"/>
              </a:rPr>
              <a:t>Overarching Project:</a:t>
            </a:r>
            <a:r>
              <a:rPr b="0" i="0" lang="en" sz="1100" u="none" cap="none" strike="noStrike">
                <a:solidFill>
                  <a:srgbClr val="000000"/>
                </a:solidFill>
                <a:latin typeface="Times New Roman"/>
                <a:ea typeface="Times New Roman"/>
                <a:cs typeface="Times New Roman"/>
                <a:sym typeface="Times New Roman"/>
              </a:rPr>
              <a:t> </a:t>
            </a:r>
            <a:r>
              <a:rPr b="0" i="0" lang="en" sz="1100" u="sng" cap="none" strike="noStrike">
                <a:solidFill>
                  <a:schemeClr val="hlink"/>
                </a:solidFill>
                <a:latin typeface="Calibri"/>
                <a:ea typeface="Calibri"/>
                <a:cs typeface="Calibri"/>
                <a:sym typeface="Calibri"/>
                <a:hlinkClick r:id="rId3"/>
              </a:rPr>
              <a:t>Marine circulation</a:t>
            </a:r>
            <a:endParaRPr b="0" i="0" sz="11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rPr b="1" lang="en" sz="1100">
                <a:latin typeface="Times New Roman"/>
                <a:ea typeface="Times New Roman"/>
                <a:cs typeface="Times New Roman"/>
                <a:sym typeface="Times New Roman"/>
              </a:rPr>
              <a:t>Implemented with</a:t>
            </a:r>
            <a:r>
              <a:rPr b="0" i="0" lang="en" sz="1100" u="none" cap="none" strike="noStrike">
                <a:solidFill>
                  <a:srgbClr val="000000"/>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NA</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rPr b="1" i="0" lang="en" sz="1100" u="none" cap="none" strike="noStrike">
                <a:solidFill>
                  <a:srgbClr val="000000"/>
                </a:solidFill>
                <a:latin typeface="Times New Roman"/>
                <a:ea typeface="Times New Roman"/>
                <a:cs typeface="Times New Roman"/>
                <a:sym typeface="Times New Roman"/>
              </a:rPr>
              <a:t>Dependencies:</a:t>
            </a:r>
            <a:r>
              <a:rPr b="0" i="0" lang="en" sz="1100" u="none" cap="none" strike="noStrike">
                <a:solidFill>
                  <a:srgbClr val="000000"/>
                </a:solidFill>
                <a:latin typeface="Times New Roman"/>
                <a:ea typeface="Times New Roman"/>
                <a:cs typeface="Times New Roman"/>
                <a:sym typeface="Times New Roman"/>
              </a:rPr>
              <a:t>  RTOFS, HMON, HWRF</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p:txBody>
      </p:sp>
      <p:sp>
        <p:nvSpPr>
          <p:cNvPr id="554" name="Google Shape;554;p76"/>
          <p:cNvSpPr txBox="1"/>
          <p:nvPr/>
        </p:nvSpPr>
        <p:spPr>
          <a:xfrm>
            <a:off x="3232175" y="66550"/>
            <a:ext cx="2333400" cy="55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RTOFS 2.0 (with DA)</a:t>
            </a:r>
            <a:endParaRPr b="1"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Status as of </a:t>
            </a:r>
            <a:r>
              <a:rPr b="1" lang="en">
                <a:latin typeface="Times New Roman"/>
                <a:ea typeface="Times New Roman"/>
                <a:cs typeface="Times New Roman"/>
                <a:sym typeface="Times New Roman"/>
              </a:rPr>
              <a:t>10</a:t>
            </a:r>
            <a:r>
              <a:rPr b="1" i="0" lang="en" sz="1400" u="none" cap="none" strike="noStrike">
                <a:solidFill>
                  <a:srgbClr val="000000"/>
                </a:solidFill>
                <a:latin typeface="Times New Roman"/>
                <a:ea typeface="Times New Roman"/>
                <a:cs typeface="Times New Roman"/>
                <a:sym typeface="Times New Roman"/>
              </a:rPr>
              <a:t>/</a:t>
            </a:r>
            <a:r>
              <a:rPr b="1" lang="en">
                <a:latin typeface="Times New Roman"/>
                <a:ea typeface="Times New Roman"/>
                <a:cs typeface="Times New Roman"/>
                <a:sym typeface="Times New Roman"/>
              </a:rPr>
              <a:t>16</a:t>
            </a:r>
            <a:r>
              <a:rPr b="1" i="0" lang="en" sz="1400" u="none" cap="none" strike="noStrike">
                <a:solidFill>
                  <a:srgbClr val="000000"/>
                </a:solidFill>
                <a:latin typeface="Times New Roman"/>
                <a:ea typeface="Times New Roman"/>
                <a:cs typeface="Times New Roman"/>
                <a:sym typeface="Times New Roman"/>
              </a:rPr>
              <a:t>/19</a:t>
            </a:r>
            <a:endParaRPr b="1" i="0" sz="1400" u="none" cap="none" strike="noStrike">
              <a:solidFill>
                <a:srgbClr val="000000"/>
              </a:solidFill>
              <a:latin typeface="Times New Roman"/>
              <a:ea typeface="Times New Roman"/>
              <a:cs typeface="Times New Roman"/>
              <a:sym typeface="Times New Roman"/>
            </a:endParaRPr>
          </a:p>
        </p:txBody>
      </p:sp>
      <p:pic>
        <p:nvPicPr>
          <p:cNvPr id="555" name="Google Shape;555;p76"/>
          <p:cNvPicPr preferRelativeResize="0"/>
          <p:nvPr/>
        </p:nvPicPr>
        <p:blipFill rotWithShape="1">
          <a:blip r:embed="rId4">
            <a:alphaModFix/>
          </a:blip>
          <a:srcRect b="0" l="0" r="0" t="0"/>
          <a:stretch/>
        </p:blipFill>
        <p:spPr>
          <a:xfrm>
            <a:off x="0" y="0"/>
            <a:ext cx="713000" cy="615250"/>
          </a:xfrm>
          <a:prstGeom prst="rect">
            <a:avLst/>
          </a:prstGeom>
          <a:noFill/>
          <a:ln>
            <a:noFill/>
          </a:ln>
        </p:spPr>
      </p:pic>
      <p:sp>
        <p:nvSpPr>
          <p:cNvPr id="556" name="Google Shape;556;p76"/>
          <p:cNvSpPr txBox="1"/>
          <p:nvPr/>
        </p:nvSpPr>
        <p:spPr>
          <a:xfrm>
            <a:off x="6438275" y="683975"/>
            <a:ext cx="896700" cy="26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Schedule</a:t>
            </a:r>
            <a:endParaRPr b="1" i="0" sz="1200" u="none" cap="none" strike="noStrike">
              <a:solidFill>
                <a:srgbClr val="000000"/>
              </a:solidFill>
              <a:latin typeface="Times New Roman"/>
              <a:ea typeface="Times New Roman"/>
              <a:cs typeface="Times New Roman"/>
              <a:sym typeface="Times New Roman"/>
            </a:endParaRPr>
          </a:p>
        </p:txBody>
      </p:sp>
      <p:sp>
        <p:nvSpPr>
          <p:cNvPr id="557" name="Google Shape;557;p76"/>
          <p:cNvSpPr txBox="1"/>
          <p:nvPr/>
        </p:nvSpPr>
        <p:spPr>
          <a:xfrm>
            <a:off x="847525" y="767325"/>
            <a:ext cx="2551800" cy="28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Project Information &amp; Highlights</a:t>
            </a:r>
            <a:endParaRPr b="1" i="0" sz="1200" u="none" cap="none" strike="noStrike">
              <a:solidFill>
                <a:srgbClr val="000000"/>
              </a:solidFill>
              <a:latin typeface="Times New Roman"/>
              <a:ea typeface="Times New Roman"/>
              <a:cs typeface="Times New Roman"/>
              <a:sym typeface="Times New Roman"/>
            </a:endParaRPr>
          </a:p>
        </p:txBody>
      </p:sp>
      <p:sp>
        <p:nvSpPr>
          <p:cNvPr id="558" name="Google Shape;558;p76"/>
          <p:cNvSpPr txBox="1"/>
          <p:nvPr/>
        </p:nvSpPr>
        <p:spPr>
          <a:xfrm>
            <a:off x="40375" y="3468425"/>
            <a:ext cx="4166100" cy="9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Issues</a:t>
            </a:r>
            <a:r>
              <a:rPr lang="en" sz="1100">
                <a:solidFill>
                  <a:schemeClr val="dk1"/>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Timely availability of HPC resources</a:t>
            </a:r>
            <a:r>
              <a:rPr b="1" lang="en" sz="1100">
                <a:solidFill>
                  <a:srgbClr val="0000FF"/>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 </a:t>
            </a:r>
            <a:r>
              <a:rPr b="1" lang="en" sz="1100">
                <a:solidFill>
                  <a:schemeClr val="dk1"/>
                </a:solidFill>
                <a:latin typeface="Times New Roman"/>
                <a:ea typeface="Times New Roman"/>
                <a:cs typeface="Times New Roman"/>
                <a:sym typeface="Times New Roman"/>
              </a:rPr>
              <a:t>Resolution</a:t>
            </a:r>
            <a:r>
              <a:rPr lang="en" sz="1100">
                <a:solidFill>
                  <a:schemeClr val="dk1"/>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May delay implementation</a:t>
            </a:r>
            <a:r>
              <a:rPr lang="en" sz="1100">
                <a:solidFill>
                  <a:srgbClr val="FF0000"/>
                </a:solidFill>
                <a:latin typeface="Times New Roman"/>
                <a:ea typeface="Times New Roman"/>
                <a:cs typeface="Times New Roman"/>
                <a:sym typeface="Times New Roman"/>
              </a:rPr>
              <a:t> </a:t>
            </a:r>
            <a:endParaRPr sz="1100">
              <a:solidFill>
                <a:srgbClr val="FF0000"/>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b="1" i="0" lang="en" sz="1100" u="none" cap="none" strike="noStrike">
                <a:solidFill>
                  <a:schemeClr val="dk1"/>
                </a:solidFill>
                <a:latin typeface="Times New Roman"/>
                <a:ea typeface="Times New Roman"/>
                <a:cs typeface="Times New Roman"/>
                <a:sym typeface="Times New Roman"/>
              </a:rPr>
              <a:t>Risk</a:t>
            </a:r>
            <a:r>
              <a:rPr b="0" i="0" lang="en" sz="1100" u="none" cap="none" strike="noStrike">
                <a:solidFill>
                  <a:schemeClr val="dk1"/>
                </a:solidFill>
                <a:latin typeface="Times New Roman"/>
                <a:ea typeface="Times New Roman"/>
                <a:cs typeface="Times New Roman"/>
                <a:sym typeface="Times New Roman"/>
              </a:rPr>
              <a:t>:</a:t>
            </a:r>
            <a:r>
              <a:rPr b="0" i="0" lang="en" sz="1100" u="none" cap="none" strike="noStrike">
                <a:solidFill>
                  <a:srgbClr val="0000FF"/>
                </a:solidFill>
                <a:latin typeface="Times New Roman"/>
                <a:ea typeface="Times New Roman"/>
                <a:cs typeface="Times New Roman"/>
                <a:sym typeface="Times New Roman"/>
              </a:rPr>
              <a:t> </a:t>
            </a:r>
            <a:r>
              <a:rPr b="0" i="0" lang="en" sz="1000" u="none" cap="none" strike="noStrike">
                <a:solidFill>
                  <a:schemeClr val="dk1"/>
                </a:solidFill>
                <a:latin typeface="Times New Roman"/>
                <a:ea typeface="Times New Roman"/>
                <a:cs typeface="Times New Roman"/>
                <a:sym typeface="Times New Roman"/>
              </a:rPr>
              <a:t>Storage resources may become an issue for global parallels; </a:t>
            </a:r>
            <a:r>
              <a:rPr b="1" i="0" lang="en" sz="1100" u="none" cap="none" strike="noStrike">
                <a:solidFill>
                  <a:schemeClr val="dk1"/>
                </a:solidFill>
                <a:latin typeface="Times New Roman"/>
                <a:ea typeface="Times New Roman"/>
                <a:cs typeface="Times New Roman"/>
                <a:sym typeface="Times New Roman"/>
              </a:rPr>
              <a:t>Mitigation</a:t>
            </a:r>
            <a:r>
              <a:rPr b="0" i="0" lang="en" sz="1100" u="none" cap="none" strike="noStrike">
                <a:solidFill>
                  <a:schemeClr val="dk1"/>
                </a:solidFill>
                <a:latin typeface="Times New Roman"/>
                <a:ea typeface="Times New Roman"/>
                <a:cs typeface="Times New Roman"/>
                <a:sym typeface="Times New Roman"/>
              </a:rPr>
              <a:t>: Careful management of resources.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100"/>
              <a:buFont typeface="Arial"/>
              <a:buNone/>
            </a:pPr>
            <a:r>
              <a:t/>
            </a:r>
            <a:endParaRPr b="1" i="0" sz="11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b="1" i="0" sz="1000" u="sng" cap="none" strike="noStrike">
              <a:solidFill>
                <a:srgbClr val="000000"/>
              </a:solidFill>
              <a:latin typeface="Arial"/>
              <a:ea typeface="Arial"/>
              <a:cs typeface="Arial"/>
              <a:sym typeface="Arial"/>
            </a:endParaRPr>
          </a:p>
        </p:txBody>
      </p:sp>
      <p:sp>
        <p:nvSpPr>
          <p:cNvPr id="559" name="Google Shape;559;p76"/>
          <p:cNvSpPr txBox="1"/>
          <p:nvPr/>
        </p:nvSpPr>
        <p:spPr>
          <a:xfrm>
            <a:off x="1638850" y="2999175"/>
            <a:ext cx="17184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Issues/Risks</a:t>
            </a:r>
            <a:endParaRPr b="1" i="0" sz="1200" u="none" cap="none" strike="noStrike">
              <a:solidFill>
                <a:srgbClr val="000000"/>
              </a:solidFill>
              <a:latin typeface="Times New Roman"/>
              <a:ea typeface="Times New Roman"/>
              <a:cs typeface="Times New Roman"/>
              <a:sym typeface="Times New Roman"/>
            </a:endParaRPr>
          </a:p>
        </p:txBody>
      </p:sp>
      <p:cxnSp>
        <p:nvCxnSpPr>
          <p:cNvPr id="560" name="Google Shape;560;p76"/>
          <p:cNvCxnSpPr/>
          <p:nvPr/>
        </p:nvCxnSpPr>
        <p:spPr>
          <a:xfrm>
            <a:off x="88900" y="2933000"/>
            <a:ext cx="4235700" cy="21900"/>
          </a:xfrm>
          <a:prstGeom prst="straightConnector1">
            <a:avLst/>
          </a:prstGeom>
          <a:noFill/>
          <a:ln cap="flat" cmpd="sng" w="19050">
            <a:solidFill>
              <a:schemeClr val="dk2"/>
            </a:solidFill>
            <a:prstDash val="solid"/>
            <a:round/>
            <a:headEnd len="sm" w="sm" type="none"/>
            <a:tailEnd len="sm" w="sm" type="none"/>
          </a:ln>
        </p:spPr>
      </p:cxnSp>
      <p:graphicFrame>
        <p:nvGraphicFramePr>
          <p:cNvPr id="561" name="Google Shape;561;p76"/>
          <p:cNvGraphicFramePr/>
          <p:nvPr/>
        </p:nvGraphicFramePr>
        <p:xfrm>
          <a:off x="663375" y="4734838"/>
          <a:ext cx="3000000" cy="3000000"/>
        </p:xfrm>
        <a:graphic>
          <a:graphicData uri="http://schemas.openxmlformats.org/drawingml/2006/table">
            <a:tbl>
              <a:tblPr>
                <a:noFill/>
                <a:tableStyleId>{EC4CCB44-ECA9-47AA-A09F-DCC29FC07904}</a:tableStyleId>
              </a:tblPr>
              <a:tblGrid>
                <a:gridCol w="2476525"/>
                <a:gridCol w="3139175"/>
                <a:gridCol w="1821300"/>
              </a:tblGrid>
              <a:tr h="360900">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         Management Attention Required</a:t>
                      </a:r>
                      <a:endParaRPr b="1" sz="10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       Potential Management Attention Needed</a:t>
                      </a:r>
                      <a:endParaRPr b="1" sz="10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t>           </a:t>
                      </a:r>
                      <a:r>
                        <a:rPr b="1" lang="en" sz="1000" u="none" cap="none" strike="noStrike"/>
                        <a:t>On Target</a:t>
                      </a:r>
                      <a:endParaRPr b="1" sz="1000" u="none" cap="none" strike="noStrike"/>
                    </a:p>
                  </a:txBody>
                  <a:tcPr marT="0" marB="0" marR="0" marL="0" anchor="ctr"/>
                </a:tc>
              </a:tr>
            </a:tbl>
          </a:graphicData>
        </a:graphic>
      </p:graphicFrame>
      <p:sp>
        <p:nvSpPr>
          <p:cNvPr id="562" name="Google Shape;562;p76"/>
          <p:cNvSpPr/>
          <p:nvPr/>
        </p:nvSpPr>
        <p:spPr>
          <a:xfrm>
            <a:off x="6467775" y="4805675"/>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G</a:t>
            </a:r>
            <a:endParaRPr b="1" i="0" sz="800" u="none" cap="none" strike="noStrike">
              <a:solidFill>
                <a:srgbClr val="000000"/>
              </a:solidFill>
              <a:latin typeface="Arial"/>
              <a:ea typeface="Arial"/>
              <a:cs typeface="Arial"/>
              <a:sym typeface="Arial"/>
            </a:endParaRPr>
          </a:p>
        </p:txBody>
      </p:sp>
      <p:sp>
        <p:nvSpPr>
          <p:cNvPr id="563" name="Google Shape;563;p76"/>
          <p:cNvSpPr/>
          <p:nvPr/>
        </p:nvSpPr>
        <p:spPr>
          <a:xfrm>
            <a:off x="1105475" y="3029600"/>
            <a:ext cx="295200" cy="28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Y</a:t>
            </a:r>
            <a:endParaRPr b="1" i="0" sz="800" u="none" cap="none" strike="noStrike">
              <a:solidFill>
                <a:srgbClr val="000000"/>
              </a:solidFill>
              <a:latin typeface="Arial"/>
              <a:ea typeface="Arial"/>
              <a:cs typeface="Arial"/>
              <a:sym typeface="Arial"/>
            </a:endParaRPr>
          </a:p>
        </p:txBody>
      </p:sp>
      <p:sp>
        <p:nvSpPr>
          <p:cNvPr id="564" name="Google Shape;564;p76"/>
          <p:cNvSpPr/>
          <p:nvPr/>
        </p:nvSpPr>
        <p:spPr>
          <a:xfrm>
            <a:off x="720925" y="4773575"/>
            <a:ext cx="295200" cy="28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R</a:t>
            </a:r>
            <a:endParaRPr b="1" i="0" sz="800" u="none" cap="none" strike="noStrike">
              <a:solidFill>
                <a:srgbClr val="000000"/>
              </a:solidFill>
              <a:latin typeface="Arial"/>
              <a:ea typeface="Arial"/>
              <a:cs typeface="Arial"/>
              <a:sym typeface="Arial"/>
            </a:endParaRPr>
          </a:p>
        </p:txBody>
      </p:sp>
      <p:sp>
        <p:nvSpPr>
          <p:cNvPr id="565" name="Google Shape;565;p76"/>
          <p:cNvSpPr txBox="1"/>
          <p:nvPr/>
        </p:nvSpPr>
        <p:spPr>
          <a:xfrm>
            <a:off x="6310925" y="3011775"/>
            <a:ext cx="9990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Resources</a:t>
            </a:r>
            <a:endParaRPr b="1" i="0" sz="1200" u="none" cap="none" strike="noStrike">
              <a:solidFill>
                <a:srgbClr val="000000"/>
              </a:solidFill>
              <a:latin typeface="Times New Roman"/>
              <a:ea typeface="Times New Roman"/>
              <a:cs typeface="Times New Roman"/>
              <a:sym typeface="Times New Roman"/>
            </a:endParaRPr>
          </a:p>
        </p:txBody>
      </p:sp>
      <p:sp>
        <p:nvSpPr>
          <p:cNvPr id="566" name="Google Shape;566;p76"/>
          <p:cNvSpPr txBox="1"/>
          <p:nvPr/>
        </p:nvSpPr>
        <p:spPr>
          <a:xfrm>
            <a:off x="4381600" y="3339250"/>
            <a:ext cx="4551000" cy="135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Times New Roman"/>
                <a:ea typeface="Times New Roman"/>
                <a:cs typeface="Times New Roman"/>
                <a:sym typeface="Times New Roman"/>
              </a:rPr>
              <a:t>Staff</a:t>
            </a:r>
            <a:r>
              <a:rPr b="0" i="0" lang="en" sz="1100" u="none" cap="none" strike="noStrike">
                <a:solidFill>
                  <a:schemeClr val="dk1"/>
                </a:solidFill>
                <a:latin typeface="Times New Roman"/>
                <a:ea typeface="Times New Roman"/>
                <a:cs typeface="Times New Roman"/>
                <a:sym typeface="Times New Roman"/>
              </a:rPr>
              <a:t>: </a:t>
            </a:r>
            <a:r>
              <a:rPr b="0" i="0" lang="en" sz="1100" u="none" cap="none" strike="noStrike">
                <a:solidFill>
                  <a:srgbClr val="000000"/>
                </a:solidFill>
                <a:latin typeface="Times New Roman"/>
                <a:ea typeface="Times New Roman"/>
                <a:cs typeface="Times New Roman"/>
                <a:sym typeface="Times New Roman"/>
              </a:rPr>
              <a:t>0.1</a:t>
            </a:r>
            <a:r>
              <a:rPr b="0" i="0" lang="en" sz="1100" u="none" cap="none" strike="noStrike">
                <a:solidFill>
                  <a:srgbClr val="0000FF"/>
                </a:solidFill>
                <a:latin typeface="Times New Roman"/>
                <a:ea typeface="Times New Roman"/>
                <a:cs typeface="Times New Roman"/>
                <a:sym typeface="Times New Roman"/>
              </a:rPr>
              <a:t> </a:t>
            </a:r>
            <a:r>
              <a:rPr b="0" i="0" lang="en" sz="1100" u="none" cap="none" strike="noStrike">
                <a:solidFill>
                  <a:srgbClr val="000000"/>
                </a:solidFill>
                <a:latin typeface="Times New Roman"/>
                <a:ea typeface="Times New Roman"/>
                <a:cs typeface="Times New Roman"/>
                <a:sym typeface="Times New Roman"/>
              </a:rPr>
              <a:t>Fed FTEs</a:t>
            </a:r>
            <a:r>
              <a:rPr b="0" i="0" lang="en" sz="1100" u="none" cap="none" strike="noStrike">
                <a:solidFill>
                  <a:srgbClr val="0000FF"/>
                </a:solidFill>
                <a:latin typeface="Times New Roman"/>
                <a:ea typeface="Times New Roman"/>
                <a:cs typeface="Times New Roman"/>
                <a:sym typeface="Times New Roman"/>
              </a:rPr>
              <a:t> </a:t>
            </a:r>
            <a:r>
              <a:rPr b="0" i="0" lang="en" sz="1100" u="none" cap="none" strike="noStrike">
                <a:solidFill>
                  <a:srgbClr val="000000"/>
                </a:solidFill>
                <a:latin typeface="Times New Roman"/>
                <a:ea typeface="Times New Roman"/>
                <a:cs typeface="Times New Roman"/>
                <a:sym typeface="Times New Roman"/>
              </a:rPr>
              <a:t>+ 1.75 contractor FTEs  (0.5 </a:t>
            </a:r>
            <a:r>
              <a:rPr lang="en" sz="1100">
                <a:latin typeface="Times New Roman"/>
                <a:ea typeface="Times New Roman"/>
                <a:cs typeface="Times New Roman"/>
                <a:sym typeface="Times New Roman"/>
              </a:rPr>
              <a:t>Dan Iredell</a:t>
            </a:r>
            <a:r>
              <a:rPr b="0" i="0" lang="en" sz="1100" u="none" cap="none" strike="noStrike">
                <a:solidFill>
                  <a:srgbClr val="000000"/>
                </a:solidFill>
                <a:latin typeface="Times New Roman"/>
                <a:ea typeface="Times New Roman"/>
                <a:cs typeface="Times New Roman"/>
                <a:sym typeface="Times New Roman"/>
              </a:rPr>
              <a:t>; 0.5 Zulema Garraffo; 0.5 Yan Hao; 0.25 Jim Cummings)</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100"/>
              <a:buFont typeface="Arial"/>
              <a:buNone/>
            </a:pPr>
            <a:r>
              <a:rPr b="1" i="0" lang="en" sz="1100" u="none" cap="none" strike="noStrike">
                <a:solidFill>
                  <a:schemeClr val="dk1"/>
                </a:solidFill>
                <a:latin typeface="Times New Roman"/>
                <a:ea typeface="Times New Roman"/>
                <a:cs typeface="Times New Roman"/>
                <a:sym typeface="Times New Roman"/>
              </a:rPr>
              <a:t>Funding Sou</a:t>
            </a:r>
            <a:r>
              <a:rPr b="1" i="0" lang="en" sz="1100" u="none" cap="none" strike="noStrike">
                <a:solidFill>
                  <a:srgbClr val="000000"/>
                </a:solidFill>
                <a:latin typeface="Times New Roman"/>
                <a:ea typeface="Times New Roman"/>
                <a:cs typeface="Times New Roman"/>
                <a:sym typeface="Times New Roman"/>
              </a:rPr>
              <a:t>rce</a:t>
            </a:r>
            <a:r>
              <a:rPr b="0" i="0" lang="en" sz="1100" u="none" cap="none" strike="noStrike">
                <a:solidFill>
                  <a:srgbClr val="000000"/>
                </a:solidFill>
                <a:latin typeface="Times New Roman"/>
                <a:ea typeface="Times New Roman"/>
                <a:cs typeface="Times New Roman"/>
                <a:sym typeface="Times New Roman"/>
              </a:rPr>
              <a:t>: STI </a:t>
            </a:r>
            <a:endParaRPr b="1"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100"/>
              <a:buFont typeface="Arial"/>
              <a:buNone/>
            </a:pPr>
            <a:r>
              <a:rPr b="1" i="0" lang="en" sz="1100" u="none" cap="none" strike="noStrike">
                <a:solidFill>
                  <a:srgbClr val="000000"/>
                </a:solidFill>
                <a:latin typeface="Times New Roman"/>
                <a:ea typeface="Times New Roman"/>
                <a:cs typeface="Times New Roman"/>
                <a:sym typeface="Times New Roman"/>
              </a:rPr>
              <a:t>Compute: </a:t>
            </a:r>
            <a:r>
              <a:rPr b="0" i="0" lang="en" sz="1100" u="none" cap="none" strike="noStrike">
                <a:solidFill>
                  <a:srgbClr val="000000"/>
                </a:solidFill>
                <a:latin typeface="Times New Roman"/>
                <a:ea typeface="Times New Roman"/>
                <a:cs typeface="Times New Roman"/>
                <a:sym typeface="Times New Roman"/>
              </a:rPr>
              <a:t>77 nodes for real-time parallel</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00"/>
              </a:spcBef>
              <a:spcAft>
                <a:spcPts val="600"/>
              </a:spcAft>
              <a:buClr>
                <a:srgbClr val="000000"/>
              </a:buClr>
              <a:buSzPts val="1100"/>
              <a:buFont typeface="Arial"/>
              <a:buNone/>
            </a:pPr>
            <a:r>
              <a:rPr b="1" i="0" lang="en" sz="1100" u="none" cap="none" strike="noStrike">
                <a:solidFill>
                  <a:srgbClr val="000000"/>
                </a:solidFill>
                <a:latin typeface="Times New Roman"/>
                <a:ea typeface="Times New Roman"/>
                <a:cs typeface="Times New Roman"/>
                <a:sym typeface="Times New Roman"/>
              </a:rPr>
              <a:t>Archive:</a:t>
            </a:r>
            <a:r>
              <a:rPr b="0" i="0" lang="en" sz="1100" u="none" cap="none" strike="noStrike">
                <a:solidFill>
                  <a:srgbClr val="000000"/>
                </a:solidFill>
                <a:latin typeface="Times New Roman"/>
                <a:ea typeface="Times New Roman"/>
                <a:cs typeface="Times New Roman"/>
                <a:sym typeface="Times New Roman"/>
              </a:rPr>
              <a:t> TBD</a:t>
            </a:r>
            <a:endParaRPr b="0" i="0" sz="1100" u="none" cap="none" strike="noStrike">
              <a:solidFill>
                <a:srgbClr val="000000"/>
              </a:solidFill>
              <a:latin typeface="Times New Roman"/>
              <a:ea typeface="Times New Roman"/>
              <a:cs typeface="Times New Roman"/>
              <a:sym typeface="Times New Roman"/>
            </a:endParaRPr>
          </a:p>
        </p:txBody>
      </p:sp>
      <p:pic>
        <p:nvPicPr>
          <p:cNvPr descr="Image of NCEP Logo" id="567" name="Google Shape;567;p76"/>
          <p:cNvPicPr preferRelativeResize="0"/>
          <p:nvPr/>
        </p:nvPicPr>
        <p:blipFill rotWithShape="1">
          <a:blip r:embed="rId5">
            <a:alphaModFix/>
          </a:blip>
          <a:srcRect b="0" l="0" r="0" t="0"/>
          <a:stretch/>
        </p:blipFill>
        <p:spPr>
          <a:xfrm>
            <a:off x="8352575" y="76200"/>
            <a:ext cx="792000" cy="528300"/>
          </a:xfrm>
          <a:prstGeom prst="rect">
            <a:avLst/>
          </a:prstGeom>
          <a:solidFill>
            <a:srgbClr val="FFFFFF"/>
          </a:solidFill>
          <a:ln>
            <a:noFill/>
          </a:ln>
        </p:spPr>
      </p:pic>
      <p:cxnSp>
        <p:nvCxnSpPr>
          <p:cNvPr id="568" name="Google Shape;568;p76"/>
          <p:cNvCxnSpPr/>
          <p:nvPr/>
        </p:nvCxnSpPr>
        <p:spPr>
          <a:xfrm flipH="1">
            <a:off x="4342400" y="936200"/>
            <a:ext cx="15600" cy="3838800"/>
          </a:xfrm>
          <a:prstGeom prst="straightConnector1">
            <a:avLst/>
          </a:prstGeom>
          <a:noFill/>
          <a:ln cap="flat" cmpd="sng" w="9525">
            <a:solidFill>
              <a:srgbClr val="000000"/>
            </a:solidFill>
            <a:prstDash val="solid"/>
            <a:round/>
            <a:headEnd len="sm" w="sm" type="none"/>
            <a:tailEnd len="sm" w="sm" type="none"/>
          </a:ln>
        </p:spPr>
      </p:cxnSp>
      <p:cxnSp>
        <p:nvCxnSpPr>
          <p:cNvPr id="569" name="Google Shape;569;p76"/>
          <p:cNvCxnSpPr/>
          <p:nvPr/>
        </p:nvCxnSpPr>
        <p:spPr>
          <a:xfrm>
            <a:off x="4373475" y="2932400"/>
            <a:ext cx="4788600" cy="21000"/>
          </a:xfrm>
          <a:prstGeom prst="straightConnector1">
            <a:avLst/>
          </a:prstGeom>
          <a:noFill/>
          <a:ln cap="flat" cmpd="sng" w="19050">
            <a:solidFill>
              <a:schemeClr val="dk2"/>
            </a:solidFill>
            <a:prstDash val="solid"/>
            <a:round/>
            <a:headEnd len="sm" w="sm" type="none"/>
            <a:tailEnd len="sm" w="sm" type="none"/>
          </a:ln>
        </p:spPr>
      </p:cxnSp>
      <p:sp>
        <p:nvSpPr>
          <p:cNvPr id="570" name="Google Shape;570;p76"/>
          <p:cNvSpPr/>
          <p:nvPr/>
        </p:nvSpPr>
        <p:spPr>
          <a:xfrm>
            <a:off x="6045325" y="664175"/>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G</a:t>
            </a:r>
            <a:endParaRPr b="1" i="0" sz="800" u="none" cap="none" strike="noStrike">
              <a:solidFill>
                <a:srgbClr val="000000"/>
              </a:solidFill>
              <a:latin typeface="Arial"/>
              <a:ea typeface="Arial"/>
              <a:cs typeface="Arial"/>
              <a:sym typeface="Arial"/>
            </a:endParaRPr>
          </a:p>
        </p:txBody>
      </p:sp>
      <p:sp>
        <p:nvSpPr>
          <p:cNvPr id="571" name="Google Shape;571;p76"/>
          <p:cNvSpPr/>
          <p:nvPr/>
        </p:nvSpPr>
        <p:spPr>
          <a:xfrm>
            <a:off x="2937500" y="125050"/>
            <a:ext cx="459000" cy="479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G</a:t>
            </a:r>
            <a:endParaRPr b="1" i="0" sz="1200" u="none" cap="none" strike="noStrike">
              <a:solidFill>
                <a:srgbClr val="000000"/>
              </a:solidFill>
              <a:latin typeface="Arial"/>
              <a:ea typeface="Arial"/>
              <a:cs typeface="Arial"/>
              <a:sym typeface="Arial"/>
            </a:endParaRPr>
          </a:p>
        </p:txBody>
      </p:sp>
      <p:sp>
        <p:nvSpPr>
          <p:cNvPr id="572" name="Google Shape;572;p76"/>
          <p:cNvSpPr/>
          <p:nvPr/>
        </p:nvSpPr>
        <p:spPr>
          <a:xfrm>
            <a:off x="5951875" y="3015863"/>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G</a:t>
            </a:r>
            <a:endParaRPr b="1" i="0" sz="800" u="none" cap="none" strike="noStrike">
              <a:solidFill>
                <a:srgbClr val="000000"/>
              </a:solidFill>
              <a:latin typeface="Arial"/>
              <a:ea typeface="Arial"/>
              <a:cs typeface="Arial"/>
              <a:sym typeface="Arial"/>
            </a:endParaRPr>
          </a:p>
        </p:txBody>
      </p:sp>
      <p:graphicFrame>
        <p:nvGraphicFramePr>
          <p:cNvPr id="573" name="Google Shape;573;p76"/>
          <p:cNvGraphicFramePr/>
          <p:nvPr/>
        </p:nvGraphicFramePr>
        <p:xfrm>
          <a:off x="4381600" y="1241612"/>
          <a:ext cx="3000000" cy="3000000"/>
        </p:xfrm>
        <a:graphic>
          <a:graphicData uri="http://schemas.openxmlformats.org/drawingml/2006/table">
            <a:tbl>
              <a:tblPr>
                <a:noFill/>
                <a:tableStyleId>{4FF15BAB-3380-4B62-8EA7-E017E2FE8136}</a:tableStyleId>
              </a:tblPr>
              <a:tblGrid>
                <a:gridCol w="3305275"/>
                <a:gridCol w="708075"/>
                <a:gridCol w="723650"/>
              </a:tblGrid>
              <a:tr h="135325">
                <a:tc>
                  <a:txBody>
                    <a:bodyPr/>
                    <a:lstStyle/>
                    <a:p>
                      <a:pPr indent="0" lvl="0" marL="0" marR="0" rtl="0" algn="ctr">
                        <a:lnSpc>
                          <a:spcPct val="100000"/>
                        </a:lnSpc>
                        <a:spcBef>
                          <a:spcPts val="0"/>
                        </a:spcBef>
                        <a:spcAft>
                          <a:spcPts val="0"/>
                        </a:spcAft>
                        <a:buClr>
                          <a:srgbClr val="000000"/>
                        </a:buClr>
                        <a:buSzPts val="1100"/>
                        <a:buFont typeface="Times New Roman"/>
                        <a:buNone/>
                      </a:pPr>
                      <a:r>
                        <a:rPr b="1" lang="en" sz="1100" u="none" cap="none" strike="noStrike">
                          <a:latin typeface="Times New Roman"/>
                          <a:ea typeface="Times New Roman"/>
                          <a:cs typeface="Times New Roman"/>
                          <a:sym typeface="Times New Roman"/>
                        </a:rPr>
                        <a:t>Milestones &amp; Deliverables</a:t>
                      </a:r>
                      <a:endParaRPr sz="14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1100"/>
                        <a:buFont typeface="Times New Roman"/>
                        <a:buNone/>
                      </a:pPr>
                      <a:r>
                        <a:rPr b="1" lang="en" sz="1100" u="none" cap="none" strike="noStrike">
                          <a:latin typeface="Times New Roman"/>
                          <a:ea typeface="Times New Roman"/>
                          <a:cs typeface="Times New Roman"/>
                          <a:sym typeface="Times New Roman"/>
                        </a:rPr>
                        <a:t>Date</a:t>
                      </a:r>
                      <a:endParaRPr sz="14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1100"/>
                        <a:buFont typeface="Times New Roman"/>
                        <a:buNone/>
                      </a:pPr>
                      <a:r>
                        <a:rPr b="1" lang="en" sz="1100" u="none" cap="none" strike="noStrike">
                          <a:latin typeface="Times New Roman"/>
                          <a:ea typeface="Times New Roman"/>
                          <a:cs typeface="Times New Roman"/>
                          <a:sym typeface="Times New Roman"/>
                        </a:rPr>
                        <a:t>Status</a:t>
                      </a:r>
                      <a:endParaRPr sz="1400" u="none" cap="none" strike="noStrike"/>
                    </a:p>
                  </a:txBody>
                  <a:tcPr marT="0" marB="0" marR="0" marL="0" anchor="ctr"/>
                </a:tc>
              </a:tr>
              <a:tr h="245850">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Freeze system code</a:t>
                      </a:r>
                      <a:endParaRPr sz="1400" u="none" cap="none" strike="noStrike"/>
                    </a:p>
                  </a:txBody>
                  <a:tcPr marT="0" marB="0" marR="0" marL="0" anchor="ctr">
                    <a:solidFill>
                      <a:srgbClr val="D9D2E9"/>
                    </a:solidFill>
                  </a:tcPr>
                </a:tc>
                <a:tc>
                  <a:txBody>
                    <a:bodyPr/>
                    <a:lstStyle/>
                    <a:p>
                      <a:pPr indent="0" lvl="0" marL="0" marR="0" rtl="0" algn="ctr">
                        <a:lnSpc>
                          <a:spcPct val="115000"/>
                        </a:lnSpc>
                        <a:spcBef>
                          <a:spcPts val="0"/>
                        </a:spcBef>
                        <a:spcAft>
                          <a:spcPts val="0"/>
                        </a:spcAft>
                        <a:buClr>
                          <a:srgbClr val="000000"/>
                        </a:buClr>
                        <a:buSzPts val="1000"/>
                        <a:buFont typeface="Times New Roman"/>
                        <a:buNone/>
                      </a:pPr>
                      <a:r>
                        <a:rPr lang="en" sz="1000">
                          <a:solidFill>
                            <a:srgbClr val="FF0000"/>
                          </a:solidFill>
                          <a:latin typeface="Times New Roman"/>
                          <a:ea typeface="Times New Roman"/>
                          <a:cs typeface="Times New Roman"/>
                          <a:sym typeface="Times New Roman"/>
                        </a:rPr>
                        <a:t>11</a:t>
                      </a:r>
                      <a:r>
                        <a:rPr lang="en" sz="1000" u="none" cap="none" strike="noStrike">
                          <a:solidFill>
                            <a:srgbClr val="FF0000"/>
                          </a:solidFill>
                          <a:latin typeface="Times New Roman"/>
                          <a:ea typeface="Times New Roman"/>
                          <a:cs typeface="Times New Roman"/>
                          <a:sym typeface="Times New Roman"/>
                        </a:rPr>
                        <a:t>/1</a:t>
                      </a:r>
                      <a:r>
                        <a:rPr lang="en" sz="1000">
                          <a:solidFill>
                            <a:srgbClr val="FF0000"/>
                          </a:solidFill>
                          <a:latin typeface="Times New Roman"/>
                          <a:ea typeface="Times New Roman"/>
                          <a:cs typeface="Times New Roman"/>
                          <a:sym typeface="Times New Roman"/>
                        </a:rPr>
                        <a:t>5</a:t>
                      </a:r>
                      <a:r>
                        <a:rPr lang="en" sz="1000" u="none" cap="none" strike="noStrike">
                          <a:solidFill>
                            <a:srgbClr val="FF0000"/>
                          </a:solidFill>
                          <a:latin typeface="Times New Roman"/>
                          <a:ea typeface="Times New Roman"/>
                          <a:cs typeface="Times New Roman"/>
                          <a:sym typeface="Times New Roman"/>
                        </a:rPr>
                        <a:t>/20</a:t>
                      </a:r>
                      <a:r>
                        <a:rPr lang="en" sz="1000">
                          <a:solidFill>
                            <a:srgbClr val="FF0000"/>
                          </a:solidFill>
                          <a:latin typeface="Times New Roman"/>
                          <a:ea typeface="Times New Roman"/>
                          <a:cs typeface="Times New Roman"/>
                          <a:sym typeface="Times New Roman"/>
                        </a:rPr>
                        <a:t>19</a:t>
                      </a:r>
                      <a:endParaRPr sz="1400" u="none" cap="none" strike="noStrike">
                        <a:solidFill>
                          <a:srgbClr val="FF0000"/>
                        </a:solidFill>
                      </a:endParaRPr>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000000"/>
                        </a:buClr>
                        <a:buSzPts val="1000"/>
                        <a:buFont typeface="Times New Roman"/>
                        <a:buNone/>
                      </a:pPr>
                      <a:r>
                        <a:rPr lang="en" sz="1000">
                          <a:latin typeface="Times New Roman"/>
                          <a:ea typeface="Times New Roman"/>
                          <a:cs typeface="Times New Roman"/>
                          <a:sym typeface="Times New Roman"/>
                        </a:rPr>
                        <a:t>On track</a:t>
                      </a:r>
                      <a:endParaRPr sz="1400" u="none" cap="none" strike="noStrike"/>
                    </a:p>
                  </a:txBody>
                  <a:tcPr marT="0" marB="0" marR="0" marL="0" anchor="ctr">
                    <a:solidFill>
                      <a:srgbClr val="D9D2E9"/>
                    </a:solidFill>
                  </a:tcPr>
                </a:tc>
              </a:tr>
              <a:tr h="100000">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Complete full retrospective/real time runs and evaluation</a:t>
                      </a:r>
                      <a:endParaRPr sz="1400" u="none" cap="none" strike="noStrike"/>
                    </a:p>
                  </a:txBody>
                  <a:tcPr marT="0" marB="0" marR="0" marL="0" anchor="ctr">
                    <a:solidFill>
                      <a:srgbClr val="D9D2E9"/>
                    </a:solidFill>
                  </a:tcPr>
                </a:tc>
                <a:tc>
                  <a:txBody>
                    <a:bodyPr/>
                    <a:lstStyle/>
                    <a:p>
                      <a:pPr indent="0" lvl="0" marL="0" marR="0" rtl="0" algn="ctr">
                        <a:lnSpc>
                          <a:spcPct val="90000"/>
                        </a:lnSpc>
                        <a:spcBef>
                          <a:spcPts val="0"/>
                        </a:spcBef>
                        <a:spcAft>
                          <a:spcPts val="0"/>
                        </a:spcAft>
                        <a:buClr>
                          <a:srgbClr val="000000"/>
                        </a:buClr>
                        <a:buSzPts val="1000"/>
                        <a:buFont typeface="Arial"/>
                        <a:buNone/>
                      </a:pPr>
                      <a:r>
                        <a:rPr lang="en" sz="1000">
                          <a:latin typeface="Times New Roman"/>
                          <a:ea typeface="Times New Roman"/>
                          <a:cs typeface="Times New Roman"/>
                          <a:sym typeface="Times New Roman"/>
                        </a:rPr>
                        <a:t>4</a:t>
                      </a:r>
                      <a:r>
                        <a:rPr lang="en" sz="1000" u="none" cap="none" strike="noStrike">
                          <a:latin typeface="Times New Roman"/>
                          <a:ea typeface="Times New Roman"/>
                          <a:cs typeface="Times New Roman"/>
                          <a:sym typeface="Times New Roman"/>
                        </a:rPr>
                        <a:t>/17/2020</a:t>
                      </a:r>
                      <a:endParaRPr sz="1400" u="none" cap="none" strike="noStrike"/>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000000"/>
                        </a:buClr>
                        <a:buSzPts val="1000"/>
                        <a:buFont typeface="Times New Roman"/>
                        <a:buNone/>
                      </a:pPr>
                      <a:r>
                        <a:rPr lang="en" sz="1000" u="none" cap="none" strike="noStrike">
                          <a:latin typeface="Times New Roman"/>
                          <a:ea typeface="Times New Roman"/>
                          <a:cs typeface="Times New Roman"/>
                          <a:sym typeface="Times New Roman"/>
                        </a:rPr>
                        <a:t>On track</a:t>
                      </a:r>
                      <a:endParaRPr sz="1400" u="none" cap="none" strike="noStrike"/>
                    </a:p>
                  </a:txBody>
                  <a:tcPr marT="0" marB="0" marR="0" marL="0" anchor="ctr">
                    <a:solidFill>
                      <a:srgbClr val="D9D2E9"/>
                    </a:solidFill>
                  </a:tcPr>
                </a:tc>
              </a:tr>
              <a:tr h="216725">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Deliver final system code to NCO </a:t>
                      </a:r>
                      <a:endParaRPr sz="1400" u="none" cap="none" strike="noStrike"/>
                    </a:p>
                  </a:txBody>
                  <a:tcPr marT="0" marB="0" marR="0" marL="0" anchor="ctr">
                    <a:solidFill>
                      <a:srgbClr val="D9D2E9"/>
                    </a:solidFill>
                  </a:tcPr>
                </a:tc>
                <a:tc>
                  <a:txBody>
                    <a:bodyPr/>
                    <a:lstStyle/>
                    <a:p>
                      <a:pPr indent="0" lvl="0" marL="0" marR="0" rtl="0" algn="ctr">
                        <a:lnSpc>
                          <a:spcPct val="90000"/>
                        </a:lnSpc>
                        <a:spcBef>
                          <a:spcPts val="0"/>
                        </a:spcBef>
                        <a:spcAft>
                          <a:spcPts val="0"/>
                        </a:spcAft>
                        <a:buClr>
                          <a:srgbClr val="000000"/>
                        </a:buClr>
                        <a:buSzPts val="1000"/>
                        <a:buFont typeface="Arial"/>
                        <a:buNone/>
                      </a:pPr>
                      <a:r>
                        <a:rPr lang="en" sz="1000">
                          <a:latin typeface="Times New Roman"/>
                          <a:ea typeface="Times New Roman"/>
                          <a:cs typeface="Times New Roman"/>
                          <a:sym typeface="Times New Roman"/>
                        </a:rPr>
                        <a:t>4</a:t>
                      </a:r>
                      <a:r>
                        <a:rPr lang="en" sz="1000" u="none" cap="none" strike="noStrike">
                          <a:latin typeface="Times New Roman"/>
                          <a:ea typeface="Times New Roman"/>
                          <a:cs typeface="Times New Roman"/>
                          <a:sym typeface="Times New Roman"/>
                        </a:rPr>
                        <a:t>/3</a:t>
                      </a:r>
                      <a:r>
                        <a:rPr lang="en" sz="1000">
                          <a:latin typeface="Times New Roman"/>
                          <a:ea typeface="Times New Roman"/>
                          <a:cs typeface="Times New Roman"/>
                          <a:sym typeface="Times New Roman"/>
                        </a:rPr>
                        <a:t>0</a:t>
                      </a:r>
                      <a:r>
                        <a:rPr lang="en" sz="1000" u="none" cap="none" strike="noStrike">
                          <a:latin typeface="Times New Roman"/>
                          <a:ea typeface="Times New Roman"/>
                          <a:cs typeface="Times New Roman"/>
                          <a:sym typeface="Times New Roman"/>
                        </a:rPr>
                        <a:t>/2020</a:t>
                      </a:r>
                      <a:endParaRPr sz="1400" u="none" cap="none" strike="noStrike"/>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000000"/>
                        </a:buClr>
                        <a:buSzPts val="1000"/>
                        <a:buFont typeface="Times New Roman"/>
                        <a:buNone/>
                      </a:pPr>
                      <a:r>
                        <a:rPr lang="en" sz="1000" u="none" cap="none" strike="noStrike">
                          <a:latin typeface="Times New Roman"/>
                          <a:ea typeface="Times New Roman"/>
                          <a:cs typeface="Times New Roman"/>
                          <a:sym typeface="Times New Roman"/>
                        </a:rPr>
                        <a:t>On track</a:t>
                      </a:r>
                      <a:endParaRPr sz="1400" u="none" cap="none" strike="noStrike"/>
                    </a:p>
                  </a:txBody>
                  <a:tcPr marT="0" marB="0" marR="0" marL="0" anchor="ctr">
                    <a:solidFill>
                      <a:srgbClr val="D9D2E9"/>
                    </a:solidFill>
                  </a:tcPr>
                </a:tc>
              </a:tr>
              <a:tr h="151675">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Deliver Technical Information Notice to NCO</a:t>
                      </a:r>
                      <a:endParaRPr sz="1400" u="none" cap="none" strike="noStrike"/>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FF3300"/>
                        </a:buClr>
                        <a:buSzPts val="1000"/>
                        <a:buFont typeface="Noto Sans Symbols"/>
                        <a:buNone/>
                      </a:pPr>
                      <a:r>
                        <a:rPr lang="en" sz="1000">
                          <a:latin typeface="Times New Roman"/>
                          <a:ea typeface="Times New Roman"/>
                          <a:cs typeface="Times New Roman"/>
                          <a:sym typeface="Times New Roman"/>
                        </a:rPr>
                        <a:t>4</a:t>
                      </a:r>
                      <a:r>
                        <a:rPr lang="en" sz="1000" u="none" cap="none" strike="noStrike">
                          <a:latin typeface="Times New Roman"/>
                          <a:ea typeface="Times New Roman"/>
                          <a:cs typeface="Times New Roman"/>
                          <a:sym typeface="Times New Roman"/>
                        </a:rPr>
                        <a:t>/3</a:t>
                      </a:r>
                      <a:r>
                        <a:rPr lang="en" sz="1000">
                          <a:latin typeface="Times New Roman"/>
                          <a:ea typeface="Times New Roman"/>
                          <a:cs typeface="Times New Roman"/>
                          <a:sym typeface="Times New Roman"/>
                        </a:rPr>
                        <a:t>0</a:t>
                      </a:r>
                      <a:r>
                        <a:rPr lang="en" sz="1000" u="none" cap="none" strike="noStrike">
                          <a:latin typeface="Times New Roman"/>
                          <a:ea typeface="Times New Roman"/>
                          <a:cs typeface="Times New Roman"/>
                          <a:sym typeface="Times New Roman"/>
                        </a:rPr>
                        <a:t>/2020</a:t>
                      </a:r>
                      <a:endParaRPr sz="1400" u="none" cap="none" strike="noStrike"/>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000000"/>
                        </a:buClr>
                        <a:buSzPts val="1000"/>
                        <a:buFont typeface="Times New Roman"/>
                        <a:buNone/>
                      </a:pPr>
                      <a:r>
                        <a:rPr lang="en" sz="1000" u="none" cap="none" strike="noStrike">
                          <a:latin typeface="Times New Roman"/>
                          <a:ea typeface="Times New Roman"/>
                          <a:cs typeface="Times New Roman"/>
                          <a:sym typeface="Times New Roman"/>
                        </a:rPr>
                        <a:t>On track</a:t>
                      </a:r>
                      <a:endParaRPr sz="1400" u="none" cap="none" strike="noStrike"/>
                    </a:p>
                  </a:txBody>
                  <a:tcPr marT="0" marB="0" marR="0" marL="0" anchor="ctr">
                    <a:solidFill>
                      <a:srgbClr val="D9D2E9"/>
                    </a:solidFill>
                  </a:tcPr>
                </a:tc>
              </a:tr>
              <a:tr h="160825">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Complete 30-day evaluation and IT testing</a:t>
                      </a:r>
                      <a:endParaRPr sz="1400" u="none" cap="none" strike="noStrike"/>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FF3300"/>
                        </a:buClr>
                        <a:buSzPts val="1000"/>
                        <a:buFont typeface="Noto Sans Symbols"/>
                        <a:buNone/>
                      </a:pPr>
                      <a:r>
                        <a:rPr lang="en" sz="1000">
                          <a:latin typeface="Times New Roman"/>
                          <a:ea typeface="Times New Roman"/>
                          <a:cs typeface="Times New Roman"/>
                          <a:sym typeface="Times New Roman"/>
                        </a:rPr>
                        <a:t>6</a:t>
                      </a:r>
                      <a:r>
                        <a:rPr lang="en" sz="1000" u="none" cap="none" strike="noStrike">
                          <a:latin typeface="Times New Roman"/>
                          <a:ea typeface="Times New Roman"/>
                          <a:cs typeface="Times New Roman"/>
                          <a:sym typeface="Times New Roman"/>
                        </a:rPr>
                        <a:t>/24/2020</a:t>
                      </a:r>
                      <a:endParaRPr sz="1400" u="none" cap="none" strike="noStrike"/>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000000"/>
                        </a:buClr>
                        <a:buSzPts val="1000"/>
                        <a:buFont typeface="Times New Roman"/>
                        <a:buNone/>
                      </a:pPr>
                      <a:r>
                        <a:rPr lang="en" sz="1000" u="none" cap="none" strike="noStrike">
                          <a:latin typeface="Times New Roman"/>
                          <a:ea typeface="Times New Roman"/>
                          <a:cs typeface="Times New Roman"/>
                          <a:sym typeface="Times New Roman"/>
                        </a:rPr>
                        <a:t>On track</a:t>
                      </a:r>
                      <a:endParaRPr sz="1400" u="none" cap="none" strike="noStrike"/>
                    </a:p>
                  </a:txBody>
                  <a:tcPr marT="0" marB="0" marR="0" marL="0" anchor="ctr">
                    <a:solidFill>
                      <a:srgbClr val="FCE5CD"/>
                    </a:solidFill>
                  </a:tcPr>
                </a:tc>
              </a:tr>
              <a:tr h="191325">
                <a:tc>
                  <a:txBody>
                    <a:bodyPr/>
                    <a:lstStyle/>
                    <a:p>
                      <a:pPr indent="0" lvl="0" marL="0" marR="0" rtl="0" algn="l">
                        <a:lnSpc>
                          <a:spcPct val="100000"/>
                        </a:lnSpc>
                        <a:spcBef>
                          <a:spcPts val="0"/>
                        </a:spcBef>
                        <a:spcAft>
                          <a:spcPts val="0"/>
                        </a:spcAft>
                        <a:buClr>
                          <a:srgbClr val="000000"/>
                        </a:buClr>
                        <a:buSzPts val="1100"/>
                        <a:buFont typeface="Times New Roman"/>
                        <a:buNone/>
                      </a:pPr>
                      <a:r>
                        <a:rPr lang="en" sz="1100" u="none" cap="none" strike="noStrike">
                          <a:latin typeface="Times New Roman"/>
                          <a:ea typeface="Times New Roman"/>
                          <a:cs typeface="Times New Roman"/>
                          <a:sym typeface="Times New Roman"/>
                        </a:rPr>
                        <a:t>Operational Implementation</a:t>
                      </a:r>
                      <a:endParaRPr sz="1400" u="none" cap="none" strike="noStrike"/>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FF3300"/>
                        </a:buClr>
                        <a:buSzPts val="1000"/>
                        <a:buFont typeface="Noto Sans Symbols"/>
                        <a:buNone/>
                      </a:pPr>
                      <a:r>
                        <a:rPr lang="en" sz="1000">
                          <a:latin typeface="Times New Roman"/>
                          <a:ea typeface="Times New Roman"/>
                          <a:cs typeface="Times New Roman"/>
                          <a:sym typeface="Times New Roman"/>
                        </a:rPr>
                        <a:t>7</a:t>
                      </a:r>
                      <a:r>
                        <a:rPr lang="en" sz="1000" u="none" cap="none" strike="noStrike">
                          <a:latin typeface="Times New Roman"/>
                          <a:ea typeface="Times New Roman"/>
                          <a:cs typeface="Times New Roman"/>
                          <a:sym typeface="Times New Roman"/>
                        </a:rPr>
                        <a:t>/7/2020</a:t>
                      </a:r>
                      <a:endParaRPr sz="1400" u="none" cap="none" strike="noStrike"/>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000000"/>
                        </a:buClr>
                        <a:buSzPts val="1000"/>
                        <a:buFont typeface="Times New Roman"/>
                        <a:buNone/>
                      </a:pPr>
                      <a:r>
                        <a:rPr lang="en" sz="1000" u="none" cap="none" strike="noStrike">
                          <a:latin typeface="Times New Roman"/>
                          <a:ea typeface="Times New Roman"/>
                          <a:cs typeface="Times New Roman"/>
                          <a:sym typeface="Times New Roman"/>
                        </a:rPr>
                        <a:t>On track</a:t>
                      </a:r>
                      <a:endParaRPr sz="1400" u="none" cap="none" strike="noStrike"/>
                    </a:p>
                  </a:txBody>
                  <a:tcPr marT="0" marB="0" marR="0" marL="0" anchor="ctr">
                    <a:solidFill>
                      <a:srgbClr val="FCE5CD"/>
                    </a:solidFill>
                  </a:tcPr>
                </a:tc>
              </a:tr>
            </a:tbl>
          </a:graphicData>
        </a:graphic>
      </p:graphicFrame>
      <p:sp>
        <p:nvSpPr>
          <p:cNvPr id="574" name="Google Shape;574;p76"/>
          <p:cNvSpPr/>
          <p:nvPr/>
        </p:nvSpPr>
        <p:spPr>
          <a:xfrm>
            <a:off x="3232175" y="4805675"/>
            <a:ext cx="252300" cy="28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Y</a:t>
            </a:r>
            <a:endParaRPr b="1" i="0" sz="800" u="none" cap="none" strike="noStrike">
              <a:solidFill>
                <a:srgbClr val="000000"/>
              </a:solidFill>
              <a:latin typeface="Arial"/>
              <a:ea typeface="Arial"/>
              <a:cs typeface="Arial"/>
              <a:sym typeface="Arial"/>
            </a:endParaRPr>
          </a:p>
        </p:txBody>
      </p:sp>
      <p:graphicFrame>
        <p:nvGraphicFramePr>
          <p:cNvPr id="575" name="Google Shape;575;p76"/>
          <p:cNvGraphicFramePr/>
          <p:nvPr/>
        </p:nvGraphicFramePr>
        <p:xfrm>
          <a:off x="4381600" y="2740763"/>
          <a:ext cx="3000000" cy="3000000"/>
        </p:xfrm>
        <a:graphic>
          <a:graphicData uri="http://schemas.openxmlformats.org/drawingml/2006/table">
            <a:tbl>
              <a:tblPr>
                <a:noFill/>
                <a:tableStyleId>{B3019CB5-AF0C-4CEC-B135-8BEE28DB4FBF}</a:tableStyleId>
              </a:tblPr>
              <a:tblGrid>
                <a:gridCol w="498625"/>
                <a:gridCol w="565475"/>
                <a:gridCol w="2959000"/>
              </a:tblGrid>
              <a:tr h="140075">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EMC</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NCO</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Red text indicates change from previous quarter</a:t>
                      </a:r>
                      <a:endParaRPr sz="1100">
                        <a:solidFill>
                          <a:srgbClr val="FF0000"/>
                        </a:solidFill>
                        <a:latin typeface="Times New Roman"/>
                        <a:ea typeface="Times New Roman"/>
                        <a:cs typeface="Times New Roman"/>
                        <a:sym typeface="Times New Roman"/>
                      </a:endParaRPr>
                    </a:p>
                  </a:txBody>
                  <a:tcPr marT="0" marB="0" marR="0" marL="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77"/>
          <p:cNvSpPr txBox="1"/>
          <p:nvPr/>
        </p:nvSpPr>
        <p:spPr>
          <a:xfrm>
            <a:off x="2309375" y="-9650"/>
            <a:ext cx="4453500" cy="55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FF"/>
              </a:buClr>
              <a:buFont typeface="Times New Roman"/>
              <a:buNone/>
            </a:pPr>
            <a:r>
              <a:rPr b="1" lang="en">
                <a:latin typeface="Times New Roman"/>
                <a:ea typeface="Times New Roman"/>
                <a:cs typeface="Times New Roman"/>
                <a:sym typeface="Times New Roman"/>
              </a:rPr>
              <a:t>Great Lakes Wave Unstructured (GLWU) </a:t>
            </a:r>
            <a:r>
              <a:rPr b="1" i="0" lang="en" sz="1400" u="none" cap="none" strike="noStrike">
                <a:latin typeface="Times New Roman"/>
                <a:ea typeface="Times New Roman"/>
                <a:cs typeface="Times New Roman"/>
                <a:sym typeface="Times New Roman"/>
              </a:rPr>
              <a:t>Version </a:t>
            </a:r>
            <a:r>
              <a:rPr b="1" lang="en">
                <a:latin typeface="Times New Roman"/>
                <a:ea typeface="Times New Roman"/>
                <a:cs typeface="Times New Roman"/>
                <a:sym typeface="Times New Roman"/>
              </a:rPr>
              <a:t>1.0.3</a:t>
            </a:r>
            <a:endParaRPr/>
          </a:p>
          <a:p>
            <a:pPr indent="0" lvl="0" marL="0" marR="0" rtl="0" algn="ctr">
              <a:lnSpc>
                <a:spcPct val="100000"/>
              </a:lnSpc>
              <a:spcBef>
                <a:spcPts val="0"/>
              </a:spcBef>
              <a:spcAft>
                <a:spcPts val="0"/>
              </a:spcAft>
              <a:buClr>
                <a:srgbClr val="000000"/>
              </a:buClr>
              <a:buFont typeface="Times New Roman"/>
              <a:buNone/>
            </a:pPr>
            <a:r>
              <a:rPr b="1" i="0" lang="en" sz="1400" u="none" cap="none" strike="noStrike">
                <a:latin typeface="Times New Roman"/>
                <a:ea typeface="Times New Roman"/>
                <a:cs typeface="Times New Roman"/>
                <a:sym typeface="Times New Roman"/>
              </a:rPr>
              <a:t>Status as of </a:t>
            </a:r>
            <a:r>
              <a:rPr b="1" lang="en">
                <a:latin typeface="Times New Roman"/>
                <a:ea typeface="Times New Roman"/>
                <a:cs typeface="Times New Roman"/>
                <a:sym typeface="Times New Roman"/>
              </a:rPr>
              <a:t>09/23/2019</a:t>
            </a:r>
            <a:endParaRPr/>
          </a:p>
        </p:txBody>
      </p:sp>
      <p:pic>
        <p:nvPicPr>
          <p:cNvPr id="581" name="Google Shape;581;p77"/>
          <p:cNvPicPr preferRelativeResize="0"/>
          <p:nvPr/>
        </p:nvPicPr>
        <p:blipFill rotWithShape="1">
          <a:blip r:embed="rId3">
            <a:alphaModFix/>
          </a:blip>
          <a:srcRect b="0" l="0" r="0" t="0"/>
          <a:stretch/>
        </p:blipFill>
        <p:spPr>
          <a:xfrm>
            <a:off x="0" y="0"/>
            <a:ext cx="713100" cy="615300"/>
          </a:xfrm>
          <a:prstGeom prst="rect">
            <a:avLst/>
          </a:prstGeom>
          <a:noFill/>
          <a:ln>
            <a:noFill/>
          </a:ln>
        </p:spPr>
      </p:pic>
      <p:sp>
        <p:nvSpPr>
          <p:cNvPr id="582" name="Google Shape;582;p77"/>
          <p:cNvSpPr txBox="1"/>
          <p:nvPr/>
        </p:nvSpPr>
        <p:spPr>
          <a:xfrm>
            <a:off x="6362075" y="713850"/>
            <a:ext cx="896700" cy="26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Schedule</a:t>
            </a:r>
            <a:endParaRPr/>
          </a:p>
        </p:txBody>
      </p:sp>
      <p:sp>
        <p:nvSpPr>
          <p:cNvPr id="583" name="Google Shape;583;p77"/>
          <p:cNvSpPr txBox="1"/>
          <p:nvPr/>
        </p:nvSpPr>
        <p:spPr>
          <a:xfrm>
            <a:off x="1149675" y="664175"/>
            <a:ext cx="2551800" cy="28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Project Information &amp; Highlights</a:t>
            </a:r>
            <a:endParaRPr/>
          </a:p>
        </p:txBody>
      </p:sp>
      <p:sp>
        <p:nvSpPr>
          <p:cNvPr id="584" name="Google Shape;584;p77"/>
          <p:cNvSpPr txBox="1"/>
          <p:nvPr/>
        </p:nvSpPr>
        <p:spPr>
          <a:xfrm>
            <a:off x="1638850" y="2694375"/>
            <a:ext cx="17184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Issues/Risks</a:t>
            </a:r>
            <a:endParaRPr/>
          </a:p>
        </p:txBody>
      </p:sp>
      <p:cxnSp>
        <p:nvCxnSpPr>
          <p:cNvPr id="585" name="Google Shape;585;p77"/>
          <p:cNvCxnSpPr/>
          <p:nvPr/>
        </p:nvCxnSpPr>
        <p:spPr>
          <a:xfrm>
            <a:off x="88900" y="2628200"/>
            <a:ext cx="4235700" cy="21900"/>
          </a:xfrm>
          <a:prstGeom prst="straightConnector1">
            <a:avLst/>
          </a:prstGeom>
          <a:noFill/>
          <a:ln cap="flat" cmpd="sng" w="19050">
            <a:solidFill>
              <a:srgbClr val="595959"/>
            </a:solidFill>
            <a:prstDash val="solid"/>
            <a:round/>
            <a:headEnd len="sm" w="sm" type="none"/>
            <a:tailEnd len="sm" w="sm" type="none"/>
          </a:ln>
        </p:spPr>
      </p:cxnSp>
      <p:graphicFrame>
        <p:nvGraphicFramePr>
          <p:cNvPr id="586" name="Google Shape;586;p77"/>
          <p:cNvGraphicFramePr/>
          <p:nvPr/>
        </p:nvGraphicFramePr>
        <p:xfrm>
          <a:off x="663375" y="4734837"/>
          <a:ext cx="3000000" cy="3000000"/>
        </p:xfrm>
        <a:graphic>
          <a:graphicData uri="http://schemas.openxmlformats.org/drawingml/2006/table">
            <a:tbl>
              <a:tblPr>
                <a:noFill/>
                <a:tableStyleId>{C03C4BA7-080F-477C-BC04-441E7A922B98}</a:tableStyleId>
              </a:tblPr>
              <a:tblGrid>
                <a:gridCol w="2476525"/>
                <a:gridCol w="3139175"/>
                <a:gridCol w="1821300"/>
              </a:tblGrid>
              <a:tr h="360900">
                <a:tc>
                  <a:txBody>
                    <a:bodyPr/>
                    <a:lstStyle/>
                    <a:p>
                      <a:pPr indent="0" lvl="0" marL="0" marR="0" rtl="0" algn="ctr">
                        <a:lnSpc>
                          <a:spcPct val="100000"/>
                        </a:lnSpc>
                        <a:spcBef>
                          <a:spcPts val="0"/>
                        </a:spcBef>
                        <a:spcAft>
                          <a:spcPts val="0"/>
                        </a:spcAft>
                        <a:buClr>
                          <a:srgbClr val="000000"/>
                        </a:buClr>
                        <a:buFont typeface="Arial"/>
                        <a:buNone/>
                      </a:pPr>
                      <a:r>
                        <a:rPr b="1" lang="en" sz="1000" u="none" cap="none" strike="noStrike"/>
                        <a:t>         Management Attention Required</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Arial"/>
                        <a:buNone/>
                      </a:pPr>
                      <a:r>
                        <a:rPr b="1" lang="en" sz="1000" u="none" cap="none" strike="noStrike"/>
                        <a:t>       Potential Management Attention Needed</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Arial"/>
                        <a:buNone/>
                      </a:pPr>
                      <a:r>
                        <a:rPr b="1" lang="en" sz="800" u="none" cap="none" strike="noStrike"/>
                        <a:t>           </a:t>
                      </a:r>
                      <a:r>
                        <a:rPr b="1" lang="en" sz="1000" u="none" cap="none" strike="noStrike"/>
                        <a:t>On Target</a:t>
                      </a:r>
                      <a:endParaRPr/>
                    </a:p>
                  </a:txBody>
                  <a:tcPr marT="0" marB="0" marR="0" marL="0" anchor="ctr"/>
                </a:tc>
              </a:tr>
            </a:tbl>
          </a:graphicData>
        </a:graphic>
      </p:graphicFrame>
      <p:sp>
        <p:nvSpPr>
          <p:cNvPr id="587" name="Google Shape;587;p77"/>
          <p:cNvSpPr/>
          <p:nvPr/>
        </p:nvSpPr>
        <p:spPr>
          <a:xfrm>
            <a:off x="6467775" y="4805675"/>
            <a:ext cx="295200" cy="287400"/>
          </a:xfrm>
          <a:prstGeom prst="ellipse">
            <a:avLst/>
          </a:prstGeom>
          <a:solidFill>
            <a:srgbClr val="00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800" u="none" cap="none" strike="noStrike">
                <a:solidFill>
                  <a:srgbClr val="000000"/>
                </a:solidFill>
                <a:latin typeface="Arial"/>
                <a:ea typeface="Arial"/>
                <a:cs typeface="Arial"/>
                <a:sym typeface="Arial"/>
              </a:rPr>
              <a:t>G</a:t>
            </a:r>
            <a:endParaRPr/>
          </a:p>
        </p:txBody>
      </p:sp>
      <p:sp>
        <p:nvSpPr>
          <p:cNvPr id="588" name="Google Shape;588;p77"/>
          <p:cNvSpPr/>
          <p:nvPr/>
        </p:nvSpPr>
        <p:spPr>
          <a:xfrm>
            <a:off x="3244475" y="4795125"/>
            <a:ext cx="295200" cy="2874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800" u="none" cap="none" strike="noStrike">
                <a:solidFill>
                  <a:srgbClr val="000000"/>
                </a:solidFill>
                <a:latin typeface="Arial"/>
                <a:ea typeface="Arial"/>
                <a:cs typeface="Arial"/>
                <a:sym typeface="Arial"/>
              </a:rPr>
              <a:t>Y</a:t>
            </a:r>
            <a:endParaRPr/>
          </a:p>
        </p:txBody>
      </p:sp>
      <p:sp>
        <p:nvSpPr>
          <p:cNvPr id="589" name="Google Shape;589;p77"/>
          <p:cNvSpPr/>
          <p:nvPr/>
        </p:nvSpPr>
        <p:spPr>
          <a:xfrm>
            <a:off x="720925" y="4773575"/>
            <a:ext cx="295200" cy="2874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800" u="none" cap="none" strike="noStrike">
                <a:solidFill>
                  <a:srgbClr val="000000"/>
                </a:solidFill>
                <a:latin typeface="Arial"/>
                <a:ea typeface="Arial"/>
                <a:cs typeface="Arial"/>
                <a:sym typeface="Arial"/>
              </a:rPr>
              <a:t>R</a:t>
            </a:r>
            <a:endParaRPr/>
          </a:p>
        </p:txBody>
      </p:sp>
      <p:sp>
        <p:nvSpPr>
          <p:cNvPr id="590" name="Google Shape;590;p77"/>
          <p:cNvSpPr txBox="1"/>
          <p:nvPr/>
        </p:nvSpPr>
        <p:spPr>
          <a:xfrm>
            <a:off x="6310925" y="2706975"/>
            <a:ext cx="9990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Resources</a:t>
            </a:r>
            <a:endParaRPr/>
          </a:p>
        </p:txBody>
      </p:sp>
      <p:graphicFrame>
        <p:nvGraphicFramePr>
          <p:cNvPr id="591" name="Google Shape;591;p77"/>
          <p:cNvGraphicFramePr/>
          <p:nvPr/>
        </p:nvGraphicFramePr>
        <p:xfrm>
          <a:off x="4381600" y="973962"/>
          <a:ext cx="3000000" cy="3000000"/>
        </p:xfrm>
        <a:graphic>
          <a:graphicData uri="http://schemas.openxmlformats.org/drawingml/2006/table">
            <a:tbl>
              <a:tblPr>
                <a:noFill/>
                <a:tableStyleId>{3A5492DD-A684-47D9-8BB1-4CE4677E9443}</a:tableStyleId>
              </a:tblPr>
              <a:tblGrid>
                <a:gridCol w="3309325"/>
                <a:gridCol w="708950"/>
                <a:gridCol w="724525"/>
              </a:tblGrid>
              <a:tr h="182700">
                <a:tc>
                  <a:txBody>
                    <a:bodyPr/>
                    <a:lstStyle/>
                    <a:p>
                      <a:pPr indent="0" lvl="0" marL="0" marR="0" rtl="0" algn="ctr">
                        <a:lnSpc>
                          <a:spcPct val="100000"/>
                        </a:lnSpc>
                        <a:spcBef>
                          <a:spcPts val="0"/>
                        </a:spcBef>
                        <a:spcAft>
                          <a:spcPts val="0"/>
                        </a:spcAft>
                        <a:buClr>
                          <a:srgbClr val="000000"/>
                        </a:buClr>
                        <a:buFont typeface="Times New Roman"/>
                        <a:buNone/>
                      </a:pPr>
                      <a:r>
                        <a:rPr b="1" lang="en" sz="1100" u="none" cap="none" strike="noStrike">
                          <a:latin typeface="Times New Roman"/>
                          <a:ea typeface="Times New Roman"/>
                          <a:cs typeface="Times New Roman"/>
                          <a:sym typeface="Times New Roman"/>
                        </a:rPr>
                        <a:t>Milestones &amp; Deliverables</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Times New Roman"/>
                        <a:buNone/>
                      </a:pPr>
                      <a:r>
                        <a:rPr b="1" lang="en" sz="1100" u="none" cap="none" strike="noStrike">
                          <a:latin typeface="Times New Roman"/>
                          <a:ea typeface="Times New Roman"/>
                          <a:cs typeface="Times New Roman"/>
                          <a:sym typeface="Times New Roman"/>
                        </a:rPr>
                        <a:t>Date</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Times New Roman"/>
                        <a:buNone/>
                      </a:pPr>
                      <a:r>
                        <a:rPr b="1" lang="en" sz="1100" u="none" cap="none" strike="noStrike">
                          <a:latin typeface="Times New Roman"/>
                          <a:ea typeface="Times New Roman"/>
                          <a:cs typeface="Times New Roman"/>
                          <a:sym typeface="Times New Roman"/>
                        </a:rPr>
                        <a:t>Status</a:t>
                      </a:r>
                      <a:endParaRPr/>
                    </a:p>
                  </a:txBody>
                  <a:tcPr marT="0" marB="0" marR="0" marL="0" anchor="ctr"/>
                </a:tc>
              </a:tr>
              <a:tr h="233450">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Freeze system code</a:t>
                      </a:r>
                      <a:endParaRPr strike="sngStrike"/>
                    </a:p>
                  </a:txBody>
                  <a:tcPr marT="0" marB="0" marR="0" marL="0" anchor="ctr">
                    <a:solidFill>
                      <a:srgbClr val="D9D2E9"/>
                    </a:solidFill>
                  </a:tcPr>
                </a:tc>
                <a:tc>
                  <a:txBody>
                    <a:bodyPr/>
                    <a:lstStyle/>
                    <a:p>
                      <a:pPr indent="0" lvl="0" marL="0" marR="0" rtl="0" algn="ctr">
                        <a:lnSpc>
                          <a:spcPct val="115000"/>
                        </a:lnSpc>
                        <a:spcBef>
                          <a:spcPts val="0"/>
                        </a:spcBef>
                        <a:spcAft>
                          <a:spcPts val="0"/>
                        </a:spcAft>
                        <a:buClr>
                          <a:srgbClr val="000000"/>
                        </a:buClr>
                        <a:buFont typeface="Arial"/>
                        <a:buNone/>
                      </a:pPr>
                      <a:r>
                        <a:rPr lang="en" sz="1100">
                          <a:latin typeface="Times New Roman"/>
                          <a:ea typeface="Times New Roman"/>
                          <a:cs typeface="Times New Roman"/>
                          <a:sym typeface="Times New Roman"/>
                        </a:rPr>
                        <a:t>10/04/2019</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000000"/>
                        </a:buClr>
                        <a:buFont typeface="Arial"/>
                        <a:buNone/>
                      </a:pPr>
                      <a:r>
                        <a:rPr lang="en" sz="1100">
                          <a:latin typeface="Times New Roman"/>
                          <a:ea typeface="Times New Roman"/>
                          <a:cs typeface="Times New Roman"/>
                          <a:sym typeface="Times New Roman"/>
                        </a:rPr>
                        <a:t>On track</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Complete full retrospective/real time runs and evaluation</a:t>
                      </a:r>
                      <a:endParaRPr/>
                    </a:p>
                  </a:txBody>
                  <a:tcPr marT="0" marB="0" marR="0" marL="0" anchor="ctr">
                    <a:solidFill>
                      <a:srgbClr val="D9D2E9"/>
                    </a:solidFill>
                  </a:tcPr>
                </a:tc>
                <a:tc>
                  <a:txBody>
                    <a:bodyPr/>
                    <a:lstStyle/>
                    <a:p>
                      <a:pPr indent="0" lvl="0" marL="0" marR="0" rtl="0" algn="ctr">
                        <a:lnSpc>
                          <a:spcPct val="90000"/>
                        </a:lnSpc>
                        <a:spcBef>
                          <a:spcPts val="0"/>
                        </a:spcBef>
                        <a:spcAft>
                          <a:spcPts val="0"/>
                        </a:spcAft>
                        <a:buClr>
                          <a:srgbClr val="000000"/>
                        </a:buClr>
                        <a:buFont typeface="Arial"/>
                        <a:buNone/>
                      </a:pPr>
                      <a:r>
                        <a:rPr lang="en" sz="1100">
                          <a:latin typeface="Times New Roman"/>
                          <a:ea typeface="Times New Roman"/>
                          <a:cs typeface="Times New Roman"/>
                          <a:sym typeface="Times New Roman"/>
                        </a:rPr>
                        <a:t>11/01/2019</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chemeClr val="dk1"/>
                        </a:buClr>
                        <a:buFont typeface="Arial"/>
                        <a:buNone/>
                      </a:pPr>
                      <a:r>
                        <a:rPr lang="en" sz="1100">
                          <a:latin typeface="Times New Roman"/>
                          <a:ea typeface="Times New Roman"/>
                          <a:cs typeface="Times New Roman"/>
                          <a:sym typeface="Times New Roman"/>
                        </a:rPr>
                        <a:t>On track</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r>
              <a:tr h="218975">
                <a:tc>
                  <a:txBody>
                    <a:bodyPr/>
                    <a:lstStyle/>
                    <a:p>
                      <a:pPr indent="0" lvl="0" marL="0" marR="0" rtl="0" algn="l">
                        <a:lnSpc>
                          <a:spcPct val="100000"/>
                        </a:lnSpc>
                        <a:spcBef>
                          <a:spcPts val="0"/>
                        </a:spcBef>
                        <a:spcAft>
                          <a:spcPts val="0"/>
                        </a:spcAft>
                        <a:buClr>
                          <a:srgbClr val="000000"/>
                        </a:buClr>
                        <a:buFont typeface="Times New Roman"/>
                        <a:buNone/>
                      </a:pPr>
                      <a:r>
                        <a:rPr lang="en" sz="1100">
                          <a:latin typeface="Times New Roman"/>
                          <a:ea typeface="Times New Roman"/>
                          <a:cs typeface="Times New Roman"/>
                          <a:sym typeface="Times New Roman"/>
                        </a:rPr>
                        <a:t>D</a:t>
                      </a:r>
                      <a:r>
                        <a:rPr lang="en" sz="1100" u="none" cap="none" strike="noStrike">
                          <a:latin typeface="Times New Roman"/>
                          <a:ea typeface="Times New Roman"/>
                          <a:cs typeface="Times New Roman"/>
                          <a:sym typeface="Times New Roman"/>
                        </a:rPr>
                        <a:t>eliver final system code to NCO</a:t>
                      </a:r>
                      <a:endParaRPr/>
                    </a:p>
                  </a:txBody>
                  <a:tcPr marT="0" marB="0" marR="0" marL="0" anchor="ctr">
                    <a:solidFill>
                      <a:srgbClr val="D9D2E9"/>
                    </a:solidFill>
                  </a:tcPr>
                </a:tc>
                <a:tc>
                  <a:txBody>
                    <a:bodyPr/>
                    <a:lstStyle/>
                    <a:p>
                      <a:pPr indent="0" lvl="0" marL="0" marR="0" rtl="0" algn="ctr">
                        <a:lnSpc>
                          <a:spcPct val="90000"/>
                        </a:lnSpc>
                        <a:spcBef>
                          <a:spcPts val="0"/>
                        </a:spcBef>
                        <a:spcAft>
                          <a:spcPts val="0"/>
                        </a:spcAft>
                        <a:buClr>
                          <a:srgbClr val="000000"/>
                        </a:buClr>
                        <a:buFont typeface="Arial"/>
                        <a:buNone/>
                      </a:pPr>
                      <a:r>
                        <a:rPr lang="en" sz="1100">
                          <a:latin typeface="Times New Roman"/>
                          <a:ea typeface="Times New Roman"/>
                          <a:cs typeface="Times New Roman"/>
                          <a:sym typeface="Times New Roman"/>
                        </a:rPr>
                        <a:t>11/15/2019</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chemeClr val="dk1"/>
                        </a:buClr>
                        <a:buFont typeface="Arial"/>
                        <a:buNone/>
                      </a:pPr>
                      <a:r>
                        <a:rPr lang="en" sz="1100">
                          <a:latin typeface="Times New Roman"/>
                          <a:ea typeface="Times New Roman"/>
                          <a:cs typeface="Times New Roman"/>
                          <a:sym typeface="Times New Roman"/>
                        </a:rPr>
                        <a:t>On track</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marR="0" rtl="0" algn="l">
                        <a:lnSpc>
                          <a:spcPct val="100000"/>
                        </a:lnSpc>
                        <a:spcBef>
                          <a:spcPts val="0"/>
                        </a:spcBef>
                        <a:spcAft>
                          <a:spcPts val="0"/>
                        </a:spcAft>
                        <a:buClr>
                          <a:srgbClr val="000000"/>
                        </a:buClr>
                        <a:buFont typeface="Times New Roman"/>
                        <a:buNone/>
                      </a:pPr>
                      <a:r>
                        <a:rPr lang="en" sz="1100">
                          <a:solidFill>
                            <a:schemeClr val="dk1"/>
                          </a:solidFill>
                          <a:latin typeface="Times New Roman"/>
                          <a:ea typeface="Times New Roman"/>
                          <a:cs typeface="Times New Roman"/>
                          <a:sym typeface="Times New Roman"/>
                        </a:rPr>
                        <a:t>Conduct CCB and </a:t>
                      </a:r>
                      <a:r>
                        <a:rPr lang="en" sz="1100" u="none" cap="none" strike="noStrike">
                          <a:latin typeface="Times New Roman"/>
                          <a:ea typeface="Times New Roman"/>
                          <a:cs typeface="Times New Roman"/>
                          <a:sym typeface="Times New Roman"/>
                        </a:rPr>
                        <a:t>Issue Technical Information Notice </a:t>
                      </a:r>
                      <a:endParaRPr/>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NA</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chemeClr val="dk1"/>
                        </a:buClr>
                        <a:buFont typeface="Arial"/>
                        <a:buNone/>
                      </a:pPr>
                      <a:r>
                        <a:rPr lang="en" sz="1100">
                          <a:latin typeface="Times New Roman"/>
                          <a:ea typeface="Times New Roman"/>
                          <a:cs typeface="Times New Roman"/>
                          <a:sym typeface="Times New Roman"/>
                        </a:rPr>
                        <a:t>NA</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r>
              <a:tr h="213200">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Complete 30-day evaluation and IT testing</a:t>
                      </a:r>
                      <a:endParaRPr/>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NA</a:t>
                      </a:r>
                      <a:endParaRPr sz="1100" u="none" cap="none" strike="noStrike">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Clr>
                          <a:schemeClr val="dk1"/>
                        </a:buClr>
                        <a:buFont typeface="Arial"/>
                        <a:buNone/>
                      </a:pPr>
                      <a:r>
                        <a:rPr lang="en" sz="1100">
                          <a:latin typeface="Times New Roman"/>
                          <a:ea typeface="Times New Roman"/>
                          <a:cs typeface="Times New Roman"/>
                          <a:sym typeface="Times New Roman"/>
                        </a:rPr>
                        <a:t>NA</a:t>
                      </a:r>
                      <a:endParaRPr sz="1100">
                        <a:latin typeface="Times New Roman"/>
                        <a:ea typeface="Times New Roman"/>
                        <a:cs typeface="Times New Roman"/>
                        <a:sym typeface="Times New Roman"/>
                      </a:endParaRPr>
                    </a:p>
                  </a:txBody>
                  <a:tcPr marT="0" marB="0" marR="0" marL="0" anchor="ctr">
                    <a:solidFill>
                      <a:srgbClr val="FCE5CD"/>
                    </a:solidFill>
                  </a:tcPr>
                </a:tc>
              </a:tr>
              <a:tr h="230475">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Operational Implementation</a:t>
                      </a:r>
                      <a:endParaRPr/>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TBD</a:t>
                      </a:r>
                      <a:endParaRPr sz="1100" u="none" cap="none" strike="noStrike">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Clr>
                          <a:schemeClr val="dk1"/>
                        </a:buClr>
                        <a:buFont typeface="Arial"/>
                        <a:buNone/>
                      </a:pPr>
                      <a:r>
                        <a:rPr lang="en" sz="1100">
                          <a:solidFill>
                            <a:schemeClr val="dk1"/>
                          </a:solidFill>
                          <a:latin typeface="Times New Roman"/>
                          <a:ea typeface="Times New Roman"/>
                          <a:cs typeface="Times New Roman"/>
                          <a:sym typeface="Times New Roman"/>
                        </a:rPr>
                        <a:t>TBC</a:t>
                      </a:r>
                      <a:endParaRPr sz="1100">
                        <a:solidFill>
                          <a:schemeClr val="dk1"/>
                        </a:solidFill>
                        <a:latin typeface="Times New Roman"/>
                        <a:ea typeface="Times New Roman"/>
                        <a:cs typeface="Times New Roman"/>
                        <a:sym typeface="Times New Roman"/>
                      </a:endParaRPr>
                    </a:p>
                  </a:txBody>
                  <a:tcPr marT="0" marB="0" marR="0" marL="0" anchor="ctr">
                    <a:solidFill>
                      <a:srgbClr val="FCE5CD"/>
                    </a:solidFill>
                  </a:tcPr>
                </a:tc>
              </a:tr>
            </a:tbl>
          </a:graphicData>
        </a:graphic>
      </p:graphicFrame>
      <p:sp>
        <p:nvSpPr>
          <p:cNvPr id="592" name="Google Shape;592;p77"/>
          <p:cNvSpPr txBox="1"/>
          <p:nvPr/>
        </p:nvSpPr>
        <p:spPr>
          <a:xfrm>
            <a:off x="4324550" y="3009200"/>
            <a:ext cx="4820100" cy="162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100" u="none" cap="none" strike="noStrike">
                <a:latin typeface="Times New Roman"/>
                <a:ea typeface="Times New Roman"/>
                <a:cs typeface="Times New Roman"/>
                <a:sym typeface="Times New Roman"/>
              </a:rPr>
              <a:t>Staff</a:t>
            </a:r>
            <a:r>
              <a:rPr b="0" i="0" lang="en" sz="1100" u="none" cap="none" strike="noStrike">
                <a:latin typeface="Times New Roman"/>
                <a:ea typeface="Times New Roman"/>
                <a:cs typeface="Times New Roman"/>
                <a:sym typeface="Times New Roman"/>
              </a:rPr>
              <a:t>: </a:t>
            </a:r>
            <a:r>
              <a:rPr lang="en" sz="1100">
                <a:latin typeface="Times New Roman"/>
                <a:ea typeface="Times New Roman"/>
                <a:cs typeface="Times New Roman"/>
                <a:sym typeface="Times New Roman"/>
              </a:rPr>
              <a:t>0</a:t>
            </a:r>
            <a:r>
              <a:rPr b="0" i="0" lang="en" sz="1100" u="none" cap="none" strike="noStrike">
                <a:latin typeface="Times New Roman"/>
                <a:ea typeface="Times New Roman"/>
                <a:cs typeface="Times New Roman"/>
                <a:sym typeface="Times New Roman"/>
              </a:rPr>
              <a:t> Fed FTEs + </a:t>
            </a:r>
            <a:r>
              <a:rPr lang="en" sz="1100">
                <a:latin typeface="Times New Roman"/>
                <a:ea typeface="Times New Roman"/>
                <a:cs typeface="Times New Roman"/>
                <a:sym typeface="Times New Roman"/>
              </a:rPr>
              <a:t>0.80 (Roberto Padilla)</a:t>
            </a:r>
            <a:r>
              <a:rPr b="0" i="0" lang="en" sz="1100" u="none" cap="none" strike="noStrike">
                <a:latin typeface="Times New Roman"/>
                <a:ea typeface="Times New Roman"/>
                <a:cs typeface="Times New Roman"/>
                <a:sym typeface="Times New Roman"/>
              </a:rPr>
              <a:t> contractor FTE</a:t>
            </a:r>
            <a:r>
              <a:rPr lang="en" sz="1100">
                <a:latin typeface="Times New Roman"/>
                <a:ea typeface="Times New Roman"/>
                <a:cs typeface="Times New Roman"/>
                <a:sym typeface="Times New Roman"/>
              </a:rPr>
              <a:t> + 0.2 contractor FTE (Henrique Alves)</a:t>
            </a:r>
            <a:endParaRPr/>
          </a:p>
          <a:p>
            <a:pPr indent="0" lvl="0" marL="0" marR="0" rtl="0" algn="l">
              <a:lnSpc>
                <a:spcPct val="100000"/>
              </a:lnSpc>
              <a:spcBef>
                <a:spcPts val="600"/>
              </a:spcBef>
              <a:spcAft>
                <a:spcPts val="0"/>
              </a:spcAft>
              <a:buClr>
                <a:srgbClr val="000000"/>
              </a:buClr>
              <a:buFont typeface="Times New Roman"/>
              <a:buNone/>
            </a:pPr>
            <a:r>
              <a:rPr b="1" i="0" lang="en" sz="1100" u="none" cap="none" strike="noStrike">
                <a:latin typeface="Times New Roman"/>
                <a:ea typeface="Times New Roman"/>
                <a:cs typeface="Times New Roman"/>
                <a:sym typeface="Times New Roman"/>
              </a:rPr>
              <a:t>Funding Source</a:t>
            </a:r>
            <a:r>
              <a:rPr b="0" i="0" lang="en" sz="1100" u="none" cap="none" strike="noStrike">
                <a:latin typeface="Times New Roman"/>
                <a:ea typeface="Times New Roman"/>
                <a:cs typeface="Times New Roman"/>
                <a:sym typeface="Times New Roman"/>
              </a:rPr>
              <a:t>: </a:t>
            </a:r>
            <a:r>
              <a:rPr lang="en" sz="1100">
                <a:latin typeface="Times New Roman"/>
                <a:ea typeface="Times New Roman"/>
                <a:cs typeface="Times New Roman"/>
                <a:sym typeface="Times New Roman"/>
              </a:rPr>
              <a:t>STI</a:t>
            </a:r>
            <a:endParaRPr/>
          </a:p>
          <a:p>
            <a:pPr indent="0" lvl="0" marL="0" marR="0" rtl="0" algn="l">
              <a:lnSpc>
                <a:spcPct val="100000"/>
              </a:lnSpc>
              <a:spcBef>
                <a:spcPts val="600"/>
              </a:spcBef>
              <a:spcAft>
                <a:spcPts val="0"/>
              </a:spcAft>
              <a:buClr>
                <a:srgbClr val="000000"/>
              </a:buClr>
              <a:buFont typeface="Times New Roman"/>
              <a:buNone/>
            </a:pPr>
            <a:r>
              <a:rPr b="1" i="0" lang="en" sz="1100" u="none" cap="none" strike="noStrike">
                <a:latin typeface="Times New Roman"/>
                <a:ea typeface="Times New Roman"/>
                <a:cs typeface="Times New Roman"/>
                <a:sym typeface="Times New Roman"/>
              </a:rPr>
              <a:t>Compute: parallels: </a:t>
            </a:r>
            <a:r>
              <a:rPr lang="en" sz="1100">
                <a:latin typeface="Times New Roman"/>
                <a:ea typeface="Times New Roman"/>
                <a:cs typeface="Times New Roman"/>
                <a:sym typeface="Times New Roman"/>
              </a:rPr>
              <a:t>32 nodes (768 cores)</a:t>
            </a:r>
            <a:r>
              <a:rPr b="0" i="0" lang="en" sz="1100" u="none" cap="none" strike="noStrike">
                <a:latin typeface="Times New Roman"/>
                <a:ea typeface="Times New Roman"/>
                <a:cs typeface="Times New Roman"/>
                <a:sym typeface="Times New Roman"/>
              </a:rPr>
              <a:t>; </a:t>
            </a:r>
            <a:r>
              <a:rPr b="1" i="0" lang="en" sz="1100" u="none" cap="none" strike="noStrike">
                <a:latin typeface="Times New Roman"/>
                <a:ea typeface="Times New Roman"/>
                <a:cs typeface="Times New Roman"/>
                <a:sym typeface="Times New Roman"/>
              </a:rPr>
              <a:t>EMC Dev</a:t>
            </a:r>
            <a:r>
              <a:rPr b="0" i="0" lang="en" sz="1100" u="none" cap="none" strike="noStrike">
                <a:latin typeface="Times New Roman"/>
                <a:ea typeface="Times New Roman"/>
                <a:cs typeface="Times New Roman"/>
                <a:sym typeface="Times New Roman"/>
              </a:rPr>
              <a:t>: Same</a:t>
            </a:r>
            <a:r>
              <a:rPr lang="en" sz="1100">
                <a:latin typeface="Times New Roman"/>
                <a:ea typeface="Times New Roman"/>
                <a:cs typeface="Times New Roman"/>
                <a:sym typeface="Times New Roman"/>
              </a:rPr>
              <a:t>; </a:t>
            </a:r>
            <a:r>
              <a:rPr b="1" lang="en" sz="1100">
                <a:latin typeface="Times New Roman"/>
                <a:ea typeface="Times New Roman"/>
                <a:cs typeface="Times New Roman"/>
                <a:sym typeface="Times New Roman"/>
              </a:rPr>
              <a:t>Ops</a:t>
            </a:r>
            <a:r>
              <a:rPr lang="en" sz="1100">
                <a:latin typeface="Times New Roman"/>
                <a:ea typeface="Times New Roman"/>
                <a:cs typeface="Times New Roman"/>
                <a:sym typeface="Times New Roman"/>
              </a:rPr>
              <a:t>: 32 nodes (768 cores)</a:t>
            </a:r>
            <a:r>
              <a:rPr lang="en" sz="1100">
                <a:solidFill>
                  <a:schemeClr val="dk1"/>
                </a:solidFill>
                <a:latin typeface="Times New Roman"/>
                <a:ea typeface="Times New Roman"/>
                <a:cs typeface="Times New Roman"/>
                <a:sym typeface="Times New Roman"/>
              </a:rPr>
              <a:t>. Unchanged from previous version.</a:t>
            </a:r>
            <a:endParaRPr>
              <a:solidFill>
                <a:srgbClr val="0000FF"/>
              </a:solidFill>
            </a:endParaRPr>
          </a:p>
          <a:p>
            <a:pPr indent="0" lvl="0" marL="0" marR="0" rtl="0" algn="l">
              <a:lnSpc>
                <a:spcPct val="100000"/>
              </a:lnSpc>
              <a:spcBef>
                <a:spcPts val="600"/>
              </a:spcBef>
              <a:spcAft>
                <a:spcPts val="0"/>
              </a:spcAft>
              <a:buClr>
                <a:srgbClr val="000000"/>
              </a:buClr>
              <a:buFont typeface="Times New Roman"/>
              <a:buNone/>
            </a:pPr>
            <a:r>
              <a:rPr b="1" i="0" lang="en" sz="1100" u="none" cap="none" strike="noStrike">
                <a:latin typeface="Times New Roman"/>
                <a:ea typeface="Times New Roman"/>
                <a:cs typeface="Times New Roman"/>
                <a:sym typeface="Times New Roman"/>
              </a:rPr>
              <a:t>Archive:</a:t>
            </a:r>
            <a:r>
              <a:rPr lang="en" sz="1100">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/com and HPSS 15Gb/day current to 95Gb/day (finer grids + 20 new daily cycles). Unchanged from previous version.</a:t>
            </a:r>
            <a:endParaRPr sz="1100">
              <a:solidFill>
                <a:srgbClr val="0000FF"/>
              </a:solidFill>
              <a:latin typeface="Times New Roman"/>
              <a:ea typeface="Times New Roman"/>
              <a:cs typeface="Times New Roman"/>
              <a:sym typeface="Times New Roman"/>
            </a:endParaRPr>
          </a:p>
        </p:txBody>
      </p:sp>
      <p:sp>
        <p:nvSpPr>
          <p:cNvPr id="593" name="Google Shape;593;p77"/>
          <p:cNvSpPr/>
          <p:nvPr/>
        </p:nvSpPr>
        <p:spPr>
          <a:xfrm>
            <a:off x="1226775" y="2677625"/>
            <a:ext cx="410700" cy="333600"/>
          </a:xfrm>
          <a:prstGeom prst="ellipse">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lang="en" sz="1200"/>
              <a:t>Y</a:t>
            </a:r>
            <a:endParaRPr/>
          </a:p>
        </p:txBody>
      </p:sp>
      <p:sp>
        <p:nvSpPr>
          <p:cNvPr id="594" name="Google Shape;594;p77"/>
          <p:cNvSpPr/>
          <p:nvPr/>
        </p:nvSpPr>
        <p:spPr>
          <a:xfrm>
            <a:off x="5794125" y="2720075"/>
            <a:ext cx="367500" cy="333600"/>
          </a:xfrm>
          <a:prstGeom prst="ellipse">
            <a:avLst/>
          </a:prstGeom>
          <a:solidFill>
            <a:srgbClr val="00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i="0" lang="en" sz="1200" u="none" cap="none" strike="noStrike">
                <a:solidFill>
                  <a:srgbClr val="000000"/>
                </a:solidFill>
                <a:latin typeface="Arial"/>
                <a:ea typeface="Arial"/>
                <a:cs typeface="Arial"/>
                <a:sym typeface="Arial"/>
              </a:rPr>
              <a:t>G</a:t>
            </a:r>
            <a:endParaRPr/>
          </a:p>
        </p:txBody>
      </p:sp>
      <p:pic>
        <p:nvPicPr>
          <p:cNvPr descr="Image of NCEP Logo" id="595" name="Google Shape;595;p77"/>
          <p:cNvPicPr preferRelativeResize="0"/>
          <p:nvPr/>
        </p:nvPicPr>
        <p:blipFill rotWithShape="1">
          <a:blip r:embed="rId4">
            <a:alphaModFix/>
          </a:blip>
          <a:srcRect b="0" l="0" r="0" t="0"/>
          <a:stretch/>
        </p:blipFill>
        <p:spPr>
          <a:xfrm>
            <a:off x="8352575" y="76200"/>
            <a:ext cx="792000" cy="528300"/>
          </a:xfrm>
          <a:prstGeom prst="rect">
            <a:avLst/>
          </a:prstGeom>
          <a:solidFill>
            <a:srgbClr val="FFFFFF"/>
          </a:solidFill>
          <a:ln>
            <a:noFill/>
          </a:ln>
        </p:spPr>
      </p:pic>
      <p:cxnSp>
        <p:nvCxnSpPr>
          <p:cNvPr id="596" name="Google Shape;596;p77"/>
          <p:cNvCxnSpPr/>
          <p:nvPr/>
        </p:nvCxnSpPr>
        <p:spPr>
          <a:xfrm flipH="1">
            <a:off x="4342400" y="936200"/>
            <a:ext cx="15600" cy="3838800"/>
          </a:xfrm>
          <a:prstGeom prst="straightConnector1">
            <a:avLst/>
          </a:prstGeom>
          <a:noFill/>
          <a:ln cap="flat" cmpd="sng" w="9525">
            <a:solidFill>
              <a:srgbClr val="000000"/>
            </a:solidFill>
            <a:prstDash val="solid"/>
            <a:round/>
            <a:headEnd len="sm" w="sm" type="none"/>
            <a:tailEnd len="sm" w="sm" type="none"/>
          </a:ln>
        </p:spPr>
      </p:cxnSp>
      <p:cxnSp>
        <p:nvCxnSpPr>
          <p:cNvPr id="597" name="Google Shape;597;p77"/>
          <p:cNvCxnSpPr/>
          <p:nvPr/>
        </p:nvCxnSpPr>
        <p:spPr>
          <a:xfrm>
            <a:off x="4356100" y="2704400"/>
            <a:ext cx="4788600" cy="21000"/>
          </a:xfrm>
          <a:prstGeom prst="straightConnector1">
            <a:avLst/>
          </a:prstGeom>
          <a:noFill/>
          <a:ln cap="flat" cmpd="sng" w="19050">
            <a:solidFill>
              <a:srgbClr val="595959"/>
            </a:solidFill>
            <a:prstDash val="solid"/>
            <a:round/>
            <a:headEnd len="sm" w="sm" type="none"/>
            <a:tailEnd len="sm" w="sm" type="none"/>
          </a:ln>
        </p:spPr>
      </p:cxnSp>
      <p:sp>
        <p:nvSpPr>
          <p:cNvPr id="598" name="Google Shape;598;p77"/>
          <p:cNvSpPr txBox="1"/>
          <p:nvPr/>
        </p:nvSpPr>
        <p:spPr>
          <a:xfrm>
            <a:off x="57550" y="948925"/>
            <a:ext cx="4298400" cy="170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100" u="none" cap="none" strike="noStrike">
                <a:latin typeface="Times New Roman"/>
                <a:ea typeface="Times New Roman"/>
                <a:cs typeface="Times New Roman"/>
                <a:sym typeface="Times New Roman"/>
              </a:rPr>
              <a:t>Leads:</a:t>
            </a:r>
            <a:r>
              <a:rPr i="0" lang="en" sz="1100" u="none" cap="none" strike="noStrike">
                <a:latin typeface="Times New Roman"/>
                <a:ea typeface="Times New Roman"/>
                <a:cs typeface="Times New Roman"/>
                <a:sym typeface="Times New Roman"/>
              </a:rPr>
              <a:t> Roberto Padilla, </a:t>
            </a:r>
            <a:r>
              <a:rPr lang="en" sz="1100">
                <a:latin typeface="Times New Roman"/>
                <a:ea typeface="Times New Roman"/>
                <a:cs typeface="Times New Roman"/>
                <a:sym typeface="Times New Roman"/>
              </a:rPr>
              <a:t>Jose-Henrique Alves</a:t>
            </a:r>
            <a:r>
              <a:rPr b="0" i="0" lang="en" sz="1100" u="none" cap="none" strike="noStrike">
                <a:latin typeface="Times New Roman"/>
                <a:ea typeface="Times New Roman"/>
                <a:cs typeface="Times New Roman"/>
                <a:sym typeface="Times New Roman"/>
              </a:rPr>
              <a:t> (EMC), </a:t>
            </a:r>
            <a:r>
              <a:rPr lang="en" sz="1100">
                <a:latin typeface="Times New Roman"/>
                <a:ea typeface="Times New Roman"/>
                <a:cs typeface="Times New Roman"/>
                <a:sym typeface="Times New Roman"/>
              </a:rPr>
              <a:t>Steven Earle</a:t>
            </a:r>
            <a:r>
              <a:rPr b="0" i="0" lang="en" sz="1100" u="none" cap="none" strike="noStrike">
                <a:latin typeface="Times New Roman"/>
                <a:ea typeface="Times New Roman"/>
                <a:cs typeface="Times New Roman"/>
                <a:sym typeface="Times New Roman"/>
              </a:rPr>
              <a:t> (NCO)</a:t>
            </a:r>
            <a:endParaRPr/>
          </a:p>
          <a:p>
            <a:pPr indent="0" lvl="0" marL="0" marR="0" rtl="0" algn="l">
              <a:lnSpc>
                <a:spcPct val="100000"/>
              </a:lnSpc>
              <a:spcBef>
                <a:spcPts val="300"/>
              </a:spcBef>
              <a:spcAft>
                <a:spcPts val="0"/>
              </a:spcAft>
              <a:buClr>
                <a:srgbClr val="000000"/>
              </a:buClr>
              <a:buFont typeface="Times New Roman"/>
              <a:buNone/>
            </a:pPr>
            <a:r>
              <a:rPr b="1" i="0" lang="en" sz="1100" u="none" cap="none" strike="noStrike">
                <a:latin typeface="Times New Roman"/>
                <a:ea typeface="Times New Roman"/>
                <a:cs typeface="Times New Roman"/>
                <a:sym typeface="Times New Roman"/>
              </a:rPr>
              <a:t>Scope: </a:t>
            </a:r>
            <a:r>
              <a:rPr lang="en" sz="1100">
                <a:latin typeface="Times New Roman"/>
                <a:ea typeface="Times New Roman"/>
                <a:cs typeface="Times New Roman"/>
                <a:sym typeface="Times New Roman"/>
              </a:rPr>
              <a:t>Fixing coastal boundary indexing bug.</a:t>
            </a:r>
            <a:endParaRPr sz="1100">
              <a:latin typeface="Times New Roman"/>
              <a:ea typeface="Times New Roman"/>
              <a:cs typeface="Times New Roman"/>
              <a:sym typeface="Times New Roman"/>
            </a:endParaRPr>
          </a:p>
          <a:p>
            <a:pPr indent="0" lvl="0" marL="0" marR="0" rtl="0" algn="l">
              <a:lnSpc>
                <a:spcPct val="100000"/>
              </a:lnSpc>
              <a:spcBef>
                <a:spcPts val="300"/>
              </a:spcBef>
              <a:spcAft>
                <a:spcPts val="0"/>
              </a:spcAft>
              <a:buNone/>
            </a:pPr>
            <a:r>
              <a:rPr b="1" i="0" lang="en" sz="1100" u="none" cap="none" strike="noStrike">
                <a:latin typeface="Times New Roman"/>
                <a:ea typeface="Times New Roman"/>
                <a:cs typeface="Times New Roman"/>
                <a:sym typeface="Times New Roman"/>
              </a:rPr>
              <a:t>Expected benefits:</a:t>
            </a:r>
            <a:r>
              <a:rPr b="0" i="0" lang="en" sz="1100" u="none" cap="none" strike="noStrike">
                <a:latin typeface="Times New Roman"/>
                <a:ea typeface="Times New Roman"/>
                <a:cs typeface="Times New Roman"/>
                <a:sym typeface="Times New Roman"/>
              </a:rPr>
              <a:t> Improved wave forecasts in nearshore region</a:t>
            </a:r>
            <a:r>
              <a:rPr lang="en" sz="1100">
                <a:latin typeface="Times New Roman"/>
                <a:ea typeface="Times New Roman"/>
                <a:cs typeface="Times New Roman"/>
                <a:sym typeface="Times New Roman"/>
              </a:rPr>
              <a:t>s and f</a:t>
            </a:r>
            <a:r>
              <a:rPr b="0" i="0" lang="en" sz="1100" u="none" cap="none" strike="noStrike">
                <a:latin typeface="Times New Roman"/>
                <a:ea typeface="Times New Roman"/>
                <a:cs typeface="Times New Roman"/>
                <a:sym typeface="Times New Roman"/>
              </a:rPr>
              <a:t>ixing spurious wave growth due to indexing bug.</a:t>
            </a:r>
            <a:endParaRPr b="0" i="0" sz="1100" u="none" cap="none" strike="noStrike">
              <a:latin typeface="Times New Roman"/>
              <a:ea typeface="Times New Roman"/>
              <a:cs typeface="Times New Roman"/>
              <a:sym typeface="Times New Roman"/>
            </a:endParaRPr>
          </a:p>
          <a:p>
            <a:pPr indent="0" lvl="0" marL="0" marR="0" rtl="0" algn="l">
              <a:lnSpc>
                <a:spcPct val="100000"/>
              </a:lnSpc>
              <a:spcBef>
                <a:spcPts val="300"/>
              </a:spcBef>
              <a:spcAft>
                <a:spcPts val="0"/>
              </a:spcAft>
              <a:buNone/>
            </a:pPr>
            <a:r>
              <a:rPr b="1" lang="en" sz="1100">
                <a:latin typeface="Times New Roman"/>
                <a:ea typeface="Times New Roman"/>
                <a:cs typeface="Times New Roman"/>
                <a:sym typeface="Times New Roman"/>
              </a:rPr>
              <a:t>Implement with</a:t>
            </a:r>
            <a:r>
              <a:rPr lang="en" sz="1100">
                <a:latin typeface="Times New Roman"/>
                <a:ea typeface="Times New Roman"/>
                <a:cs typeface="Times New Roman"/>
                <a:sym typeface="Times New Roman"/>
              </a:rPr>
              <a:t>: None</a:t>
            </a:r>
            <a:endParaRPr sz="1100">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Font typeface="Times New Roman"/>
              <a:buNone/>
            </a:pPr>
            <a:r>
              <a:rPr b="1" i="0" lang="en" sz="1100" u="none" cap="none" strike="noStrike">
                <a:latin typeface="Times New Roman"/>
                <a:ea typeface="Times New Roman"/>
                <a:cs typeface="Times New Roman"/>
                <a:sym typeface="Times New Roman"/>
              </a:rPr>
              <a:t>Dependencies:</a:t>
            </a:r>
            <a:r>
              <a:rPr b="0" i="0" lang="en" sz="1100" u="none" cap="none" strike="noStrike">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NCO IT readiness.</a:t>
            </a:r>
            <a:endParaRPr/>
          </a:p>
          <a:p>
            <a:pPr indent="0" lvl="0" marL="0" marR="0" rtl="0" algn="l">
              <a:lnSpc>
                <a:spcPct val="100000"/>
              </a:lnSpc>
              <a:spcBef>
                <a:spcPts val="300"/>
              </a:spcBef>
              <a:spcAft>
                <a:spcPts val="0"/>
              </a:spcAft>
              <a:buClr>
                <a:srgbClr val="000000"/>
              </a:buClr>
              <a:buFont typeface="Arial"/>
              <a:buNone/>
            </a:pPr>
            <a:r>
              <a:t/>
            </a:r>
            <a:endParaRPr b="0" i="0" sz="1100" u="none" cap="none" strike="noStrike">
              <a:solidFill>
                <a:srgbClr val="000000"/>
              </a:solidFill>
              <a:latin typeface="Times New Roman"/>
              <a:ea typeface="Times New Roman"/>
              <a:cs typeface="Times New Roman"/>
              <a:sym typeface="Times New Roman"/>
            </a:endParaRPr>
          </a:p>
        </p:txBody>
      </p:sp>
      <p:sp>
        <p:nvSpPr>
          <p:cNvPr id="599" name="Google Shape;599;p77"/>
          <p:cNvSpPr txBox="1"/>
          <p:nvPr/>
        </p:nvSpPr>
        <p:spPr>
          <a:xfrm>
            <a:off x="40375" y="3011225"/>
            <a:ext cx="4171800" cy="16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FF0000"/>
                </a:solidFill>
                <a:latin typeface="Times New Roman"/>
                <a:ea typeface="Times New Roman"/>
                <a:cs typeface="Times New Roman"/>
                <a:sym typeface="Times New Roman"/>
              </a:rPr>
              <a:t>Issue: </a:t>
            </a:r>
            <a:r>
              <a:rPr lang="en" sz="1100">
                <a:solidFill>
                  <a:srgbClr val="FF0000"/>
                </a:solidFill>
                <a:latin typeface="Times New Roman"/>
                <a:ea typeface="Times New Roman"/>
                <a:cs typeface="Times New Roman"/>
                <a:sym typeface="Times New Roman"/>
              </a:rPr>
              <a:t>Decommissioning Phase1/Phase2 of WCOSS will introduce moratorium on model upgrades/implementations.</a:t>
            </a:r>
            <a:endParaRPr sz="1100">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Font typeface="Arial"/>
              <a:buNone/>
            </a:pPr>
            <a:r>
              <a:t/>
            </a:r>
            <a:endParaRPr b="1" i="0" sz="1100" u="sng"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Font typeface="Arial"/>
              <a:buNone/>
            </a:pPr>
            <a:r>
              <a:t/>
            </a:r>
            <a:endParaRPr b="1" i="0" sz="1000" u="sng" cap="none" strike="noStrike">
              <a:latin typeface="Arial"/>
              <a:ea typeface="Arial"/>
              <a:cs typeface="Arial"/>
              <a:sym typeface="Arial"/>
            </a:endParaRPr>
          </a:p>
        </p:txBody>
      </p:sp>
      <p:graphicFrame>
        <p:nvGraphicFramePr>
          <p:cNvPr id="600" name="Google Shape;600;p77"/>
          <p:cNvGraphicFramePr/>
          <p:nvPr/>
        </p:nvGraphicFramePr>
        <p:xfrm>
          <a:off x="4381600" y="2512163"/>
          <a:ext cx="3000000" cy="3000000"/>
        </p:xfrm>
        <a:graphic>
          <a:graphicData uri="http://schemas.openxmlformats.org/drawingml/2006/table">
            <a:tbl>
              <a:tblPr>
                <a:noFill/>
                <a:tableStyleId>{B3019CB5-AF0C-4CEC-B135-8BEE28DB4FBF}</a:tableStyleId>
              </a:tblPr>
              <a:tblGrid>
                <a:gridCol w="498625"/>
                <a:gridCol w="565475"/>
                <a:gridCol w="2959000"/>
              </a:tblGrid>
              <a:tr h="140075">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EMC</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NCO</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Red text indicates change from previous quarter</a:t>
                      </a:r>
                      <a:endParaRPr sz="1100">
                        <a:solidFill>
                          <a:srgbClr val="FF0000"/>
                        </a:solidFill>
                        <a:latin typeface="Times New Roman"/>
                        <a:ea typeface="Times New Roman"/>
                        <a:cs typeface="Times New Roman"/>
                        <a:sym typeface="Times New Roman"/>
                      </a:endParaRPr>
                    </a:p>
                  </a:txBody>
                  <a:tcPr marT="0" marB="0" marR="0" marL="0" anchor="ctr"/>
                </a:tc>
              </a:tr>
            </a:tbl>
          </a:graphicData>
        </a:graphic>
      </p:graphicFrame>
      <p:sp>
        <p:nvSpPr>
          <p:cNvPr id="601" name="Google Shape;601;p77"/>
          <p:cNvSpPr/>
          <p:nvPr/>
        </p:nvSpPr>
        <p:spPr>
          <a:xfrm>
            <a:off x="1745025" y="173550"/>
            <a:ext cx="367500" cy="333600"/>
          </a:xfrm>
          <a:prstGeom prst="ellipse">
            <a:avLst/>
          </a:prstGeom>
          <a:solidFill>
            <a:srgbClr val="00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i="0" lang="en" sz="1200" u="none" cap="none" strike="noStrike">
                <a:solidFill>
                  <a:srgbClr val="000000"/>
                </a:solidFill>
                <a:latin typeface="Arial"/>
                <a:ea typeface="Arial"/>
                <a:cs typeface="Arial"/>
                <a:sym typeface="Arial"/>
              </a:rPr>
              <a:t>G</a:t>
            </a:r>
            <a:endParaRPr/>
          </a:p>
        </p:txBody>
      </p:sp>
      <p:sp>
        <p:nvSpPr>
          <p:cNvPr id="602" name="Google Shape;602;p77"/>
          <p:cNvSpPr/>
          <p:nvPr/>
        </p:nvSpPr>
        <p:spPr>
          <a:xfrm>
            <a:off x="5868375" y="593750"/>
            <a:ext cx="410700" cy="333600"/>
          </a:xfrm>
          <a:prstGeom prst="ellipse">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lang="en" sz="1200"/>
              <a: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241" name="Google Shape;241;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Opening Remarks - Ivanka/Farida</a:t>
            </a:r>
            <a:endParaRPr/>
          </a:p>
          <a:p>
            <a:pPr indent="-342900" lvl="0" marL="457200" rtl="0" algn="l">
              <a:spcBef>
                <a:spcPts val="0"/>
              </a:spcBef>
              <a:spcAft>
                <a:spcPts val="0"/>
              </a:spcAft>
              <a:buSzPts val="1800"/>
              <a:buChar char="●"/>
            </a:pPr>
            <a:r>
              <a:rPr lang="en"/>
              <a:t>Dashboard - Farida</a:t>
            </a:r>
            <a:endParaRPr/>
          </a:p>
          <a:p>
            <a:pPr indent="-342900" lvl="0" marL="457200" rtl="0" algn="l">
              <a:spcBef>
                <a:spcPts val="0"/>
              </a:spcBef>
              <a:spcAft>
                <a:spcPts val="0"/>
              </a:spcAft>
              <a:buSzPts val="1800"/>
              <a:buChar char="●"/>
            </a:pPr>
            <a:r>
              <a:rPr lang="en"/>
              <a:t>WCOSS Resources - Arun</a:t>
            </a:r>
            <a:endParaRPr/>
          </a:p>
          <a:p>
            <a:pPr indent="-342900" lvl="0" marL="457200" rtl="0" algn="l">
              <a:spcBef>
                <a:spcPts val="0"/>
              </a:spcBef>
              <a:spcAft>
                <a:spcPts val="0"/>
              </a:spcAft>
              <a:buSzPts val="1800"/>
              <a:buChar char="●"/>
            </a:pPr>
            <a:r>
              <a:rPr lang="en"/>
              <a:t>T2O quads (12 upgrades + 1 bug fix) - Implementation leads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6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Remarks</a:t>
            </a:r>
            <a:endParaRPr/>
          </a:p>
        </p:txBody>
      </p:sp>
      <p:sp>
        <p:nvSpPr>
          <p:cNvPr id="247" name="Google Shape;247;p63"/>
          <p:cNvSpPr txBox="1"/>
          <p:nvPr>
            <p:ph idx="1" type="body"/>
          </p:nvPr>
        </p:nvSpPr>
        <p:spPr>
          <a:xfrm>
            <a:off x="165200" y="695275"/>
            <a:ext cx="8800200" cy="39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Quads review and update:</a:t>
            </a:r>
            <a:endParaRPr sz="1600"/>
          </a:p>
          <a:p>
            <a:pPr indent="-330200" lvl="0" marL="457200" rtl="0" algn="l">
              <a:lnSpc>
                <a:spcPct val="100000"/>
              </a:lnSpc>
              <a:spcBef>
                <a:spcPts val="0"/>
              </a:spcBef>
              <a:spcAft>
                <a:spcPts val="0"/>
              </a:spcAft>
              <a:buSzPts val="1600"/>
              <a:buChar char="●"/>
            </a:pPr>
            <a:r>
              <a:rPr lang="en" sz="1600"/>
              <a:t>Essential tool to </a:t>
            </a:r>
            <a:r>
              <a:rPr b="1" lang="en" sz="1600">
                <a:solidFill>
                  <a:schemeClr val="dk1"/>
                </a:solidFill>
              </a:rPr>
              <a:t>communicate</a:t>
            </a:r>
            <a:r>
              <a:rPr lang="en" sz="1600"/>
              <a:t> and </a:t>
            </a:r>
            <a:r>
              <a:rPr b="1" lang="en" sz="1600">
                <a:solidFill>
                  <a:srgbClr val="000000"/>
                </a:solidFill>
              </a:rPr>
              <a:t>document</a:t>
            </a:r>
            <a:r>
              <a:rPr lang="en" sz="1600"/>
              <a:t> the status and plans </a:t>
            </a:r>
            <a:r>
              <a:rPr lang="en" sz="1600"/>
              <a:t>(compute requirements, gantt charts, planning, and coordination)</a:t>
            </a:r>
            <a:endParaRPr sz="1600"/>
          </a:p>
          <a:p>
            <a:pPr indent="-330200" lvl="0" marL="457200" rtl="0" algn="l">
              <a:lnSpc>
                <a:spcPct val="100000"/>
              </a:lnSpc>
              <a:spcBef>
                <a:spcPts val="0"/>
              </a:spcBef>
              <a:spcAft>
                <a:spcPts val="0"/>
              </a:spcAft>
              <a:buSzPts val="1600"/>
              <a:buChar char="●"/>
            </a:pPr>
            <a:r>
              <a:rPr b="1" lang="en" sz="1600">
                <a:solidFill>
                  <a:srgbClr val="000000"/>
                </a:solidFill>
              </a:rPr>
              <a:t>Red</a:t>
            </a:r>
            <a:r>
              <a:rPr lang="en" sz="1600"/>
              <a:t> = management attention required; </a:t>
            </a:r>
            <a:r>
              <a:rPr b="1" lang="en" sz="1600">
                <a:solidFill>
                  <a:srgbClr val="000000"/>
                </a:solidFill>
              </a:rPr>
              <a:t>Yellow</a:t>
            </a:r>
            <a:r>
              <a:rPr lang="en" sz="1600"/>
              <a:t> = potential </a:t>
            </a:r>
            <a:r>
              <a:rPr lang="en" sz="1600"/>
              <a:t>management attention required</a:t>
            </a:r>
            <a:endParaRPr sz="1600"/>
          </a:p>
          <a:p>
            <a:pPr indent="-330200" lvl="0" marL="457200" rtl="0" algn="l">
              <a:lnSpc>
                <a:spcPct val="100000"/>
              </a:lnSpc>
              <a:spcBef>
                <a:spcPts val="0"/>
              </a:spcBef>
              <a:spcAft>
                <a:spcPts val="0"/>
              </a:spcAft>
              <a:buSzPts val="1600"/>
              <a:buChar char="●"/>
            </a:pPr>
            <a:r>
              <a:rPr lang="en" sz="1600"/>
              <a:t>Keep information accurate and up to date. </a:t>
            </a:r>
            <a:r>
              <a:rPr lang="en" sz="1600"/>
              <a:t>Review and update as soon as there is a change in the project (scope, timeline, resources, or issues/risks) </a:t>
            </a:r>
            <a:r>
              <a:rPr b="1" lang="en" sz="1600">
                <a:solidFill>
                  <a:schemeClr val="dk1"/>
                </a:solidFill>
              </a:rPr>
              <a:t>at minimum </a:t>
            </a:r>
            <a:r>
              <a:rPr b="1" lang="en" sz="1600" u="sng">
                <a:solidFill>
                  <a:schemeClr val="dk1"/>
                </a:solidFill>
              </a:rPr>
              <a:t>every Friday</a:t>
            </a:r>
            <a:r>
              <a:rPr lang="en" sz="1600"/>
              <a:t>. </a:t>
            </a:r>
            <a:endParaRPr sz="1600"/>
          </a:p>
          <a:p>
            <a:pPr indent="-330200" lvl="0" marL="457200" rtl="0" algn="l">
              <a:lnSpc>
                <a:spcPct val="100000"/>
              </a:lnSpc>
              <a:spcBef>
                <a:spcPts val="0"/>
              </a:spcBef>
              <a:spcAft>
                <a:spcPts val="0"/>
              </a:spcAft>
              <a:buSzPts val="1600"/>
              <a:buChar char="●"/>
            </a:pPr>
            <a:r>
              <a:rPr lang="en" sz="1600"/>
              <a:t>Alert your manager/FOM and Farida as soon as risks/issues arise</a:t>
            </a:r>
            <a:endParaRPr sz="1600"/>
          </a:p>
          <a:p>
            <a:pPr indent="-330200" lvl="0" marL="457200" rtl="0" algn="l">
              <a:lnSpc>
                <a:spcPct val="100000"/>
              </a:lnSpc>
              <a:spcBef>
                <a:spcPts val="0"/>
              </a:spcBef>
              <a:spcAft>
                <a:spcPts val="0"/>
              </a:spcAft>
              <a:buSzPts val="1600"/>
              <a:buChar char="●"/>
            </a:pPr>
            <a:r>
              <a:rPr lang="en" sz="1600"/>
              <a:t>For items </a:t>
            </a:r>
            <a:r>
              <a:rPr b="1" lang="en" sz="1600">
                <a:solidFill>
                  <a:srgbClr val="000000"/>
                </a:solidFill>
              </a:rPr>
              <a:t>newly rated red</a:t>
            </a:r>
            <a:r>
              <a:rPr lang="en" sz="1600"/>
              <a:t>, brief management for 5 mins on Monday at 3:30pm</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Briefing for ongoing projects:</a:t>
            </a:r>
            <a:endParaRPr sz="1600"/>
          </a:p>
          <a:p>
            <a:pPr indent="-330200" lvl="0" marL="457200" rtl="0" algn="l">
              <a:lnSpc>
                <a:spcPct val="100000"/>
              </a:lnSpc>
              <a:spcBef>
                <a:spcPts val="0"/>
              </a:spcBef>
              <a:spcAft>
                <a:spcPts val="0"/>
              </a:spcAft>
              <a:buSzPts val="1600"/>
              <a:buChar char="●"/>
            </a:pPr>
            <a:r>
              <a:rPr lang="en" sz="1600"/>
              <a:t>All quads need to be approved by the FOM before the PMR</a:t>
            </a:r>
            <a:endParaRPr sz="1600"/>
          </a:p>
          <a:p>
            <a:pPr indent="-330200" lvl="0" marL="457200" rtl="0" algn="l">
              <a:lnSpc>
                <a:spcPct val="100000"/>
              </a:lnSpc>
              <a:spcBef>
                <a:spcPts val="0"/>
              </a:spcBef>
              <a:spcAft>
                <a:spcPts val="0"/>
              </a:spcAft>
              <a:buSzPts val="1600"/>
              <a:buChar char="●"/>
            </a:pPr>
            <a:r>
              <a:rPr lang="en" sz="1600"/>
              <a:t>No need to describe the project, focus on </a:t>
            </a:r>
            <a:r>
              <a:rPr b="1" lang="en" sz="1600">
                <a:solidFill>
                  <a:srgbClr val="000000"/>
                </a:solidFill>
              </a:rPr>
              <a:t>red/yellow</a:t>
            </a:r>
            <a:r>
              <a:rPr lang="en" sz="1600"/>
              <a:t> quadrants; articulate what you need from the management team</a:t>
            </a:r>
            <a:endParaRPr sz="1600"/>
          </a:p>
          <a:p>
            <a:pPr indent="-330200" lvl="0" marL="457200" rtl="0" algn="l">
              <a:lnSpc>
                <a:spcPct val="100000"/>
              </a:lnSpc>
              <a:spcBef>
                <a:spcPts val="0"/>
              </a:spcBef>
              <a:spcAft>
                <a:spcPts val="0"/>
              </a:spcAft>
              <a:buSzPts val="1600"/>
              <a:buChar char="●"/>
            </a:pPr>
            <a:r>
              <a:rPr b="1" lang="en" sz="1600">
                <a:solidFill>
                  <a:srgbClr val="000000"/>
                </a:solidFill>
              </a:rPr>
              <a:t>Five </a:t>
            </a:r>
            <a:r>
              <a:rPr lang="en" sz="1600"/>
              <a:t>minutes per quad including Q&amp;A</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Projects dashboard and compute requirements</a:t>
            </a:r>
            <a:endParaRPr/>
          </a:p>
        </p:txBody>
      </p:sp>
      <p:sp>
        <p:nvSpPr>
          <p:cNvPr id="253" name="Google Shape;253;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T2O dashboard (</a:t>
            </a:r>
            <a:r>
              <a:rPr lang="en" u="sng">
                <a:solidFill>
                  <a:schemeClr val="hlink"/>
                </a:solidFill>
                <a:hlinkClick r:id="rId3"/>
              </a:rPr>
              <a:t>link</a:t>
            </a:r>
            <a:r>
              <a:rPr lang="en"/>
              <a:t>) - Farida</a:t>
            </a:r>
            <a:endParaRPr/>
          </a:p>
          <a:p>
            <a:pPr indent="-342900" lvl="0" marL="457200" rtl="0" algn="l">
              <a:spcBef>
                <a:spcPts val="0"/>
              </a:spcBef>
              <a:spcAft>
                <a:spcPts val="0"/>
              </a:spcAft>
              <a:buSzPts val="1800"/>
              <a:buChar char="●"/>
            </a:pPr>
            <a:r>
              <a:rPr lang="en"/>
              <a:t>Compute requirements (</a:t>
            </a:r>
            <a:r>
              <a:rPr lang="en" u="sng">
                <a:solidFill>
                  <a:schemeClr val="hlink"/>
                </a:solidFill>
                <a:hlinkClick r:id="rId4"/>
              </a:rPr>
              <a:t>link</a:t>
            </a:r>
            <a:r>
              <a:rPr lang="en"/>
              <a:t>) - Arun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65"/>
          <p:cNvSpPr txBox="1"/>
          <p:nvPr/>
        </p:nvSpPr>
        <p:spPr>
          <a:xfrm>
            <a:off x="57550" y="1025125"/>
            <a:ext cx="4298400" cy="204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latin typeface="Times New Roman"/>
                <a:ea typeface="Times New Roman"/>
                <a:cs typeface="Times New Roman"/>
                <a:sym typeface="Times New Roman"/>
              </a:rPr>
              <a:t>Leads: </a:t>
            </a:r>
            <a:r>
              <a:rPr lang="en" sz="1100">
                <a:solidFill>
                  <a:schemeClr val="dk1"/>
                </a:solidFill>
                <a:highlight>
                  <a:srgbClr val="FFFFFF"/>
                </a:highlight>
                <a:latin typeface="Times New Roman"/>
                <a:ea typeface="Times New Roman"/>
                <a:cs typeface="Times New Roman"/>
                <a:sym typeface="Times New Roman"/>
              </a:rPr>
              <a:t>J. Carley </a:t>
            </a:r>
            <a:r>
              <a:rPr lang="en" sz="1100">
                <a:solidFill>
                  <a:schemeClr val="dk1"/>
                </a:solidFill>
                <a:latin typeface="Times New Roman"/>
                <a:ea typeface="Times New Roman"/>
                <a:cs typeface="Times New Roman"/>
                <a:sym typeface="Times New Roman"/>
              </a:rPr>
              <a:t>(EMC), S. Levine (EMC), S. Earle (NCO)</a:t>
            </a:r>
            <a:endParaRPr sz="1100">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100">
                <a:latin typeface="Times New Roman"/>
                <a:ea typeface="Times New Roman"/>
                <a:cs typeface="Times New Roman"/>
                <a:sym typeface="Times New Roman"/>
              </a:rPr>
              <a:t>Scope: </a:t>
            </a:r>
            <a:r>
              <a:rPr lang="en" sz="1100">
                <a:latin typeface="Times New Roman"/>
                <a:ea typeface="Times New Roman"/>
                <a:cs typeface="Times New Roman"/>
                <a:sym typeface="Times New Roman"/>
              </a:rPr>
              <a:t> Re-tune sky cover analysis, enforce consistency with ceiling, update sky QC. Expand ob selection algorithm and new T static </a:t>
            </a:r>
            <a:r>
              <a:rPr b="1" lang="en" sz="1100">
                <a:latin typeface="Times New Roman"/>
                <a:ea typeface="Times New Roman"/>
                <a:cs typeface="Times New Roman"/>
                <a:sym typeface="Times New Roman"/>
              </a:rPr>
              <a:t>B</a:t>
            </a:r>
            <a:r>
              <a:rPr lang="en" sz="1100">
                <a:latin typeface="Times New Roman"/>
                <a:ea typeface="Times New Roman"/>
                <a:cs typeface="Times New Roman"/>
                <a:sym typeface="Times New Roman"/>
              </a:rPr>
              <a:t> to OCONUS. Improve 10m wind operator. Add H</a:t>
            </a:r>
            <a:r>
              <a:rPr baseline="-25000" lang="en" sz="1100">
                <a:latin typeface="Times New Roman"/>
                <a:ea typeface="Times New Roman"/>
                <a:cs typeface="Times New Roman"/>
                <a:sym typeface="Times New Roman"/>
              </a:rPr>
              <a:t>s</a:t>
            </a:r>
            <a:r>
              <a:rPr lang="en" sz="1100">
                <a:latin typeface="Times New Roman"/>
                <a:ea typeface="Times New Roman"/>
                <a:cs typeface="Times New Roman"/>
                <a:sym typeface="Times New Roman"/>
              </a:rPr>
              <a:t> analysis to Great Lakes + Guam. NOHRSC snow to URMA. PR to 1.25 km. Downscaling enhancements. Improve precip blending. Bug fixes. Use MRMS for pcpRTMA. </a:t>
            </a:r>
            <a:endParaRPr sz="1100">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100">
                <a:latin typeface="Times New Roman"/>
                <a:ea typeface="Times New Roman"/>
                <a:cs typeface="Times New Roman"/>
                <a:sym typeface="Times New Roman"/>
              </a:rPr>
              <a:t>Expected benefits:</a:t>
            </a:r>
            <a:r>
              <a:rPr lang="en" sz="1100">
                <a:latin typeface="Times New Roman"/>
                <a:ea typeface="Times New Roman"/>
                <a:cs typeface="Times New Roman"/>
                <a:sym typeface="Times New Roman"/>
              </a:rPr>
              <a:t> Improved analyses and support for NBM.</a:t>
            </a:r>
            <a:endParaRPr sz="1100">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100">
                <a:latin typeface="Times New Roman"/>
                <a:ea typeface="Times New Roman"/>
                <a:cs typeface="Times New Roman"/>
                <a:sym typeface="Times New Roman"/>
              </a:rPr>
              <a:t>Implemented with</a:t>
            </a:r>
            <a:r>
              <a:rPr lang="en" sz="1100">
                <a:latin typeface="Times New Roman"/>
                <a:ea typeface="Times New Roman"/>
                <a:cs typeface="Times New Roman"/>
                <a:sym typeface="Times New Roman"/>
              </a:rPr>
              <a:t>: NA</a:t>
            </a:r>
            <a:endParaRPr sz="1100">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100">
                <a:latin typeface="Times New Roman"/>
                <a:ea typeface="Times New Roman"/>
                <a:cs typeface="Times New Roman"/>
                <a:sym typeface="Times New Roman"/>
              </a:rPr>
              <a:t>Dependencies:</a:t>
            </a:r>
            <a:r>
              <a:rPr lang="en" sz="1100">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Satisfactory external evaluation. ObsProc.</a:t>
            </a:r>
            <a:endParaRPr sz="1100">
              <a:solidFill>
                <a:srgbClr val="0000FF"/>
              </a:solidFill>
              <a:latin typeface="Times New Roman"/>
              <a:ea typeface="Times New Roman"/>
              <a:cs typeface="Times New Roman"/>
              <a:sym typeface="Times New Roman"/>
            </a:endParaRPr>
          </a:p>
          <a:p>
            <a:pPr indent="0" lvl="0" marL="0" rtl="0" algn="l">
              <a:spcBef>
                <a:spcPts val="300"/>
              </a:spcBef>
              <a:spcAft>
                <a:spcPts val="0"/>
              </a:spcAft>
              <a:buNone/>
            </a:pPr>
            <a:r>
              <a:t/>
            </a:r>
            <a:endParaRPr sz="1100">
              <a:latin typeface="Times New Roman"/>
              <a:ea typeface="Times New Roman"/>
              <a:cs typeface="Times New Roman"/>
              <a:sym typeface="Times New Roman"/>
            </a:endParaRPr>
          </a:p>
        </p:txBody>
      </p:sp>
      <p:sp>
        <p:nvSpPr>
          <p:cNvPr id="259" name="Google Shape;259;p65"/>
          <p:cNvSpPr txBox="1"/>
          <p:nvPr/>
        </p:nvSpPr>
        <p:spPr>
          <a:xfrm>
            <a:off x="2787275" y="-9650"/>
            <a:ext cx="3085500" cy="55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RTMA/URMA Version 2.8</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Status as of 10/07/19</a:t>
            </a:r>
            <a:endParaRPr b="1">
              <a:latin typeface="Times New Roman"/>
              <a:ea typeface="Times New Roman"/>
              <a:cs typeface="Times New Roman"/>
              <a:sym typeface="Times New Roman"/>
            </a:endParaRPr>
          </a:p>
        </p:txBody>
      </p:sp>
      <p:pic>
        <p:nvPicPr>
          <p:cNvPr id="260" name="Google Shape;260;p65"/>
          <p:cNvPicPr preferRelativeResize="0"/>
          <p:nvPr/>
        </p:nvPicPr>
        <p:blipFill>
          <a:blip r:embed="rId3">
            <a:alphaModFix/>
          </a:blip>
          <a:stretch>
            <a:fillRect/>
          </a:stretch>
        </p:blipFill>
        <p:spPr>
          <a:xfrm>
            <a:off x="0" y="0"/>
            <a:ext cx="713000" cy="615250"/>
          </a:xfrm>
          <a:prstGeom prst="rect">
            <a:avLst/>
          </a:prstGeom>
          <a:noFill/>
          <a:ln>
            <a:noFill/>
          </a:ln>
        </p:spPr>
      </p:pic>
      <p:sp>
        <p:nvSpPr>
          <p:cNvPr id="261" name="Google Shape;261;p65"/>
          <p:cNvSpPr txBox="1"/>
          <p:nvPr/>
        </p:nvSpPr>
        <p:spPr>
          <a:xfrm>
            <a:off x="6362075" y="836375"/>
            <a:ext cx="896700" cy="2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Schedule</a:t>
            </a:r>
            <a:endParaRPr b="1" sz="1200">
              <a:latin typeface="Times New Roman"/>
              <a:ea typeface="Times New Roman"/>
              <a:cs typeface="Times New Roman"/>
              <a:sym typeface="Times New Roman"/>
            </a:endParaRPr>
          </a:p>
        </p:txBody>
      </p:sp>
      <p:sp>
        <p:nvSpPr>
          <p:cNvPr id="262" name="Google Shape;262;p65"/>
          <p:cNvSpPr txBox="1"/>
          <p:nvPr/>
        </p:nvSpPr>
        <p:spPr>
          <a:xfrm>
            <a:off x="1149675" y="740375"/>
            <a:ext cx="2551800" cy="28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Project Information &amp; Highlights</a:t>
            </a:r>
            <a:endParaRPr b="1" sz="1200">
              <a:latin typeface="Times New Roman"/>
              <a:ea typeface="Times New Roman"/>
              <a:cs typeface="Times New Roman"/>
              <a:sym typeface="Times New Roman"/>
            </a:endParaRPr>
          </a:p>
        </p:txBody>
      </p:sp>
      <p:sp>
        <p:nvSpPr>
          <p:cNvPr id="263" name="Google Shape;263;p65"/>
          <p:cNvSpPr txBox="1"/>
          <p:nvPr/>
        </p:nvSpPr>
        <p:spPr>
          <a:xfrm>
            <a:off x="40375" y="3515325"/>
            <a:ext cx="4171800" cy="8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Times New Roman"/>
                <a:ea typeface="Times New Roman"/>
                <a:cs typeface="Times New Roman"/>
                <a:sym typeface="Times New Roman"/>
              </a:rPr>
              <a:t>Issue: </a:t>
            </a:r>
            <a:r>
              <a:rPr lang="en" sz="1100">
                <a:solidFill>
                  <a:schemeClr val="dk1"/>
                </a:solidFill>
                <a:latin typeface="Times New Roman"/>
                <a:ea typeface="Times New Roman"/>
                <a:cs typeface="Times New Roman"/>
                <a:sym typeface="Times New Roman"/>
              </a:rPr>
              <a:t>Schedule uncertainty with moratorium. </a:t>
            </a:r>
            <a:r>
              <a:rPr b="1" lang="en" sz="1100">
                <a:solidFill>
                  <a:schemeClr val="dk1"/>
                </a:solidFill>
                <a:latin typeface="Times New Roman"/>
                <a:ea typeface="Times New Roman"/>
                <a:cs typeface="Times New Roman"/>
                <a:sym typeface="Times New Roman"/>
              </a:rPr>
              <a:t>Mitigation</a:t>
            </a:r>
            <a:r>
              <a:rPr lang="en" sz="1100">
                <a:solidFill>
                  <a:schemeClr val="dk1"/>
                </a:solidFill>
                <a:latin typeface="Times New Roman"/>
                <a:ea typeface="Times New Roman"/>
                <a:cs typeface="Times New Roman"/>
                <a:sym typeface="Times New Roman"/>
              </a:rPr>
              <a:t>: Adjust schedules as best possible.</a:t>
            </a:r>
            <a:endParaRPr b="1" sz="1100">
              <a:solidFill>
                <a:schemeClr val="dk1"/>
              </a:solidFill>
              <a:latin typeface="Times New Roman"/>
              <a:ea typeface="Times New Roman"/>
              <a:cs typeface="Times New Roman"/>
              <a:sym typeface="Times New Roman"/>
            </a:endParaRPr>
          </a:p>
          <a:p>
            <a:pPr indent="0" lvl="0" marL="0" rtl="0" algn="l">
              <a:spcBef>
                <a:spcPts val="600"/>
              </a:spcBef>
              <a:spcAft>
                <a:spcPts val="600"/>
              </a:spcAft>
              <a:buNone/>
            </a:pPr>
            <a:r>
              <a:t/>
            </a:r>
            <a:endParaRPr b="1" sz="1000" u="sng"/>
          </a:p>
        </p:txBody>
      </p:sp>
      <p:sp>
        <p:nvSpPr>
          <p:cNvPr id="264" name="Google Shape;264;p65"/>
          <p:cNvSpPr txBox="1"/>
          <p:nvPr/>
        </p:nvSpPr>
        <p:spPr>
          <a:xfrm>
            <a:off x="1638850" y="3151575"/>
            <a:ext cx="17184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Issues/Risks/Concerns</a:t>
            </a:r>
            <a:endParaRPr b="1" sz="1200">
              <a:latin typeface="Times New Roman"/>
              <a:ea typeface="Times New Roman"/>
              <a:cs typeface="Times New Roman"/>
              <a:sym typeface="Times New Roman"/>
            </a:endParaRPr>
          </a:p>
        </p:txBody>
      </p:sp>
      <p:cxnSp>
        <p:nvCxnSpPr>
          <p:cNvPr id="265" name="Google Shape;265;p65"/>
          <p:cNvCxnSpPr/>
          <p:nvPr/>
        </p:nvCxnSpPr>
        <p:spPr>
          <a:xfrm>
            <a:off x="8425" y="3083125"/>
            <a:ext cx="4235700" cy="21900"/>
          </a:xfrm>
          <a:prstGeom prst="straightConnector1">
            <a:avLst/>
          </a:prstGeom>
          <a:noFill/>
          <a:ln cap="flat" cmpd="sng" w="19050">
            <a:solidFill>
              <a:schemeClr val="dk2"/>
            </a:solidFill>
            <a:prstDash val="solid"/>
            <a:round/>
            <a:headEnd len="med" w="med" type="none"/>
            <a:tailEnd len="med" w="med" type="none"/>
          </a:ln>
        </p:spPr>
      </p:cxnSp>
      <p:graphicFrame>
        <p:nvGraphicFramePr>
          <p:cNvPr id="266" name="Google Shape;266;p65"/>
          <p:cNvGraphicFramePr/>
          <p:nvPr/>
        </p:nvGraphicFramePr>
        <p:xfrm>
          <a:off x="663375" y="4734838"/>
          <a:ext cx="3000000" cy="3000000"/>
        </p:xfrm>
        <a:graphic>
          <a:graphicData uri="http://schemas.openxmlformats.org/drawingml/2006/table">
            <a:tbl>
              <a:tblPr>
                <a:noFill/>
                <a:tableStyleId>{096A4B4E-700D-478D-B92A-2C2F1847E5F6}</a:tableStyleId>
              </a:tblPr>
              <a:tblGrid>
                <a:gridCol w="2476525"/>
                <a:gridCol w="3139175"/>
                <a:gridCol w="1821300"/>
              </a:tblGrid>
              <a:tr h="360900">
                <a:tc>
                  <a:txBody>
                    <a:bodyPr/>
                    <a:lstStyle/>
                    <a:p>
                      <a:pPr indent="0" lvl="0" marL="0" rtl="0" algn="ctr">
                        <a:spcBef>
                          <a:spcPts val="0"/>
                        </a:spcBef>
                        <a:spcAft>
                          <a:spcPts val="0"/>
                        </a:spcAft>
                        <a:buNone/>
                      </a:pPr>
                      <a:r>
                        <a:rPr b="1" lang="en" sz="1000"/>
                        <a:t>         Management Attention Required</a:t>
                      </a:r>
                      <a:endParaRPr b="1" sz="1000"/>
                    </a:p>
                  </a:txBody>
                  <a:tcPr marT="0" marB="0" marR="0" marL="0" anchor="ctr"/>
                </a:tc>
                <a:tc>
                  <a:txBody>
                    <a:bodyPr/>
                    <a:lstStyle/>
                    <a:p>
                      <a:pPr indent="0" lvl="0" marL="0" rtl="0" algn="ctr">
                        <a:spcBef>
                          <a:spcPts val="0"/>
                        </a:spcBef>
                        <a:spcAft>
                          <a:spcPts val="0"/>
                        </a:spcAft>
                        <a:buNone/>
                      </a:pPr>
                      <a:r>
                        <a:rPr b="1" lang="en" sz="1000"/>
                        <a:t>       Potential Management Attention Needed</a:t>
                      </a:r>
                      <a:endParaRPr b="1" sz="1000"/>
                    </a:p>
                  </a:txBody>
                  <a:tcPr marT="0" marB="0" marR="0" marL="0" anchor="ctr"/>
                </a:tc>
                <a:tc>
                  <a:txBody>
                    <a:bodyPr/>
                    <a:lstStyle/>
                    <a:p>
                      <a:pPr indent="0" lvl="0" marL="0" rtl="0" algn="ctr">
                        <a:spcBef>
                          <a:spcPts val="0"/>
                        </a:spcBef>
                        <a:spcAft>
                          <a:spcPts val="0"/>
                        </a:spcAft>
                        <a:buNone/>
                      </a:pPr>
                      <a:r>
                        <a:rPr b="1" lang="en" sz="800"/>
                        <a:t>           </a:t>
                      </a:r>
                      <a:r>
                        <a:rPr b="1" lang="en" sz="1000"/>
                        <a:t>On Target</a:t>
                      </a:r>
                      <a:endParaRPr b="1" sz="1000"/>
                    </a:p>
                  </a:txBody>
                  <a:tcPr marT="0" marB="0" marR="0" marL="0" anchor="ctr"/>
                </a:tc>
              </a:tr>
            </a:tbl>
          </a:graphicData>
        </a:graphic>
      </p:graphicFrame>
      <p:sp>
        <p:nvSpPr>
          <p:cNvPr id="267" name="Google Shape;267;p65"/>
          <p:cNvSpPr/>
          <p:nvPr/>
        </p:nvSpPr>
        <p:spPr>
          <a:xfrm>
            <a:off x="6467775" y="4805675"/>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G</a:t>
            </a:r>
            <a:endParaRPr b="1" sz="800"/>
          </a:p>
        </p:txBody>
      </p:sp>
      <p:sp>
        <p:nvSpPr>
          <p:cNvPr id="268" name="Google Shape;268;p65"/>
          <p:cNvSpPr/>
          <p:nvPr/>
        </p:nvSpPr>
        <p:spPr>
          <a:xfrm>
            <a:off x="3244475" y="4795125"/>
            <a:ext cx="295200" cy="28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Y</a:t>
            </a:r>
            <a:endParaRPr b="1" sz="800"/>
          </a:p>
        </p:txBody>
      </p:sp>
      <p:sp>
        <p:nvSpPr>
          <p:cNvPr id="269" name="Google Shape;269;p65"/>
          <p:cNvSpPr/>
          <p:nvPr/>
        </p:nvSpPr>
        <p:spPr>
          <a:xfrm>
            <a:off x="720925" y="4773575"/>
            <a:ext cx="295200" cy="28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R</a:t>
            </a:r>
            <a:endParaRPr b="1" sz="800"/>
          </a:p>
        </p:txBody>
      </p:sp>
      <p:sp>
        <p:nvSpPr>
          <p:cNvPr id="270" name="Google Shape;270;p65"/>
          <p:cNvSpPr txBox="1"/>
          <p:nvPr/>
        </p:nvSpPr>
        <p:spPr>
          <a:xfrm>
            <a:off x="6310925" y="3087975"/>
            <a:ext cx="9990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Resources</a:t>
            </a:r>
            <a:endParaRPr b="1" sz="1200">
              <a:latin typeface="Times New Roman"/>
              <a:ea typeface="Times New Roman"/>
              <a:cs typeface="Times New Roman"/>
              <a:sym typeface="Times New Roman"/>
            </a:endParaRPr>
          </a:p>
        </p:txBody>
      </p:sp>
      <p:graphicFrame>
        <p:nvGraphicFramePr>
          <p:cNvPr id="271" name="Google Shape;271;p65"/>
          <p:cNvGraphicFramePr/>
          <p:nvPr/>
        </p:nvGraphicFramePr>
        <p:xfrm>
          <a:off x="4381600" y="1278763"/>
          <a:ext cx="3000000" cy="3000000"/>
        </p:xfrm>
        <a:graphic>
          <a:graphicData uri="http://schemas.openxmlformats.org/drawingml/2006/table">
            <a:tbl>
              <a:tblPr>
                <a:noFill/>
                <a:tableStyleId>{B3019CB5-AF0C-4CEC-B135-8BEE28DB4FBF}</a:tableStyleId>
              </a:tblPr>
              <a:tblGrid>
                <a:gridCol w="3309325"/>
                <a:gridCol w="708950"/>
                <a:gridCol w="724525"/>
              </a:tblGrid>
              <a:tr h="182700">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Milestones &amp; Deliverables</a:t>
                      </a:r>
                      <a:endParaRPr b="1" sz="1100">
                        <a:latin typeface="Times New Roman"/>
                        <a:ea typeface="Times New Roman"/>
                        <a:cs typeface="Times New Roman"/>
                        <a:sym typeface="Times New Roman"/>
                      </a:endParaRPr>
                    </a:p>
                  </a:txBody>
                  <a:tcPr marT="0" marB="0" marR="0" marL="0" anchor="ct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Date</a:t>
                      </a:r>
                      <a:endParaRPr b="1" sz="1100">
                        <a:latin typeface="Times New Roman"/>
                        <a:ea typeface="Times New Roman"/>
                        <a:cs typeface="Times New Roman"/>
                        <a:sym typeface="Times New Roman"/>
                      </a:endParaRPr>
                    </a:p>
                  </a:txBody>
                  <a:tcPr marT="0" marB="0" marR="0" marL="0" anchor="ct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Status</a:t>
                      </a:r>
                      <a:endParaRPr b="1" sz="1100">
                        <a:latin typeface="Times New Roman"/>
                        <a:ea typeface="Times New Roman"/>
                        <a:cs typeface="Times New Roman"/>
                        <a:sym typeface="Times New Roman"/>
                      </a:endParaRPr>
                    </a:p>
                  </a:txBody>
                  <a:tcPr marT="0" marB="0" marR="0" marL="0" anchor="ctr"/>
                </a:tc>
              </a:tr>
              <a:tr h="2334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Freeze system code</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lnSpc>
                          <a:spcPct val="115000"/>
                        </a:lnSpc>
                        <a:spcBef>
                          <a:spcPts val="200"/>
                        </a:spcBef>
                        <a:spcAft>
                          <a:spcPts val="0"/>
                        </a:spcAft>
                        <a:buNone/>
                      </a:pPr>
                      <a:r>
                        <a:rPr lang="en" sz="1100">
                          <a:solidFill>
                            <a:srgbClr val="FF0000"/>
                          </a:solidFill>
                          <a:latin typeface="Times New Roman"/>
                          <a:ea typeface="Times New Roman"/>
                          <a:cs typeface="Times New Roman"/>
                          <a:sym typeface="Times New Roman"/>
                        </a:rPr>
                        <a:t>09/24/2019</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Complete</a:t>
                      </a:r>
                      <a:endParaRPr sz="1100">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Complete full retrospective/real time runs and evaluation</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lnSpc>
                          <a:spcPct val="90000"/>
                        </a:lnSpc>
                        <a:spcBef>
                          <a:spcPts val="0"/>
                        </a:spcBef>
                        <a:spcAft>
                          <a:spcPts val="0"/>
                        </a:spcAft>
                        <a:buClr>
                          <a:schemeClr val="dk1"/>
                        </a:buClr>
                        <a:buFont typeface="Arial"/>
                        <a:buNone/>
                      </a:pPr>
                      <a:r>
                        <a:rPr lang="en" sz="1100">
                          <a:solidFill>
                            <a:srgbClr val="FF0000"/>
                          </a:solidFill>
                          <a:latin typeface="Times New Roman"/>
                          <a:ea typeface="Times New Roman"/>
                          <a:cs typeface="Times New Roman"/>
                          <a:sym typeface="Times New Roman"/>
                        </a:rPr>
                        <a:t>11/15/2019</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Ongoing</a:t>
                      </a:r>
                      <a:endParaRPr sz="1100">
                        <a:latin typeface="Times New Roman"/>
                        <a:ea typeface="Times New Roman"/>
                        <a:cs typeface="Times New Roman"/>
                        <a:sym typeface="Times New Roman"/>
                      </a:endParaRPr>
                    </a:p>
                  </a:txBody>
                  <a:tcPr marT="0" marB="0" marR="0" marL="0" anchor="ctr">
                    <a:solidFill>
                      <a:srgbClr val="D9D2E9"/>
                    </a:solidFill>
                  </a:tcPr>
                </a:tc>
              </a:tr>
              <a:tr h="2189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Deliver final system code to NCO and conduct CCB</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lnSpc>
                          <a:spcPct val="90000"/>
                        </a:lnSpc>
                        <a:spcBef>
                          <a:spcPts val="0"/>
                        </a:spcBef>
                        <a:spcAft>
                          <a:spcPts val="0"/>
                        </a:spcAft>
                        <a:buClr>
                          <a:schemeClr val="dk1"/>
                        </a:buClr>
                        <a:buFont typeface="Arial"/>
                        <a:buNone/>
                      </a:pPr>
                      <a:r>
                        <a:rPr lang="en" sz="1100">
                          <a:solidFill>
                            <a:srgbClr val="FF0000"/>
                          </a:solidFill>
                          <a:latin typeface="Times New Roman"/>
                          <a:ea typeface="Times New Roman"/>
                          <a:cs typeface="Times New Roman"/>
                          <a:sym typeface="Times New Roman"/>
                        </a:rPr>
                        <a:t>12/06/2019</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On track</a:t>
                      </a:r>
                      <a:endParaRPr sz="1100">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Issue Service Change Notice </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12/19/2019</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solidFill>
                      <a:srgbClr val="D9D2E9"/>
                    </a:solidFill>
                  </a:tcPr>
                </a:tc>
              </a:tr>
              <a:tr h="2132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Begin 30-day evaluation and IT testing</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latin typeface="Times New Roman"/>
                          <a:ea typeface="Times New Roman"/>
                          <a:cs typeface="Times New Roman"/>
                          <a:sym typeface="Times New Roman"/>
                        </a:rPr>
                        <a:t>Q2FY20</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solidFill>
                      <a:srgbClr val="FCE5CD"/>
                    </a:solidFill>
                  </a:tcPr>
                </a:tc>
              </a:tr>
              <a:tr h="2304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Operational Implementation</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Clr>
                          <a:schemeClr val="dk1"/>
                        </a:buClr>
                        <a:buSzPts val="1100"/>
                        <a:buFont typeface="Arial"/>
                        <a:buNone/>
                      </a:pPr>
                      <a:r>
                        <a:rPr lang="en" sz="1100">
                          <a:solidFill>
                            <a:srgbClr val="FF0000"/>
                          </a:solidFill>
                          <a:latin typeface="Times New Roman"/>
                          <a:ea typeface="Times New Roman"/>
                          <a:cs typeface="Times New Roman"/>
                          <a:sym typeface="Times New Roman"/>
                        </a:rPr>
                        <a:t>3/13/20</a:t>
                      </a:r>
                      <a:endParaRPr sz="1100">
                        <a:solidFill>
                          <a:srgbClr val="FF0000"/>
                        </a:solidFill>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solidFill>
                      <a:srgbClr val="FCE5CD"/>
                    </a:solidFill>
                  </a:tcPr>
                </a:tc>
              </a:tr>
            </a:tbl>
          </a:graphicData>
        </a:graphic>
      </p:graphicFrame>
      <p:sp>
        <p:nvSpPr>
          <p:cNvPr id="272" name="Google Shape;272;p65"/>
          <p:cNvSpPr txBox="1"/>
          <p:nvPr/>
        </p:nvSpPr>
        <p:spPr>
          <a:xfrm>
            <a:off x="4340350" y="3332400"/>
            <a:ext cx="4820100" cy="12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Staff</a:t>
            </a:r>
            <a:r>
              <a:rPr lang="en" sz="1100">
                <a:solidFill>
                  <a:schemeClr val="dk1"/>
                </a:solidFill>
                <a:latin typeface="Times New Roman"/>
                <a:ea typeface="Times New Roman"/>
                <a:cs typeface="Times New Roman"/>
                <a:sym typeface="Times New Roman"/>
              </a:rPr>
              <a:t>: </a:t>
            </a:r>
            <a:r>
              <a:rPr b="1" lang="en" sz="1100">
                <a:solidFill>
                  <a:schemeClr val="dk1"/>
                </a:solidFill>
                <a:latin typeface="Times New Roman"/>
                <a:ea typeface="Times New Roman"/>
                <a:cs typeface="Times New Roman"/>
                <a:sym typeface="Times New Roman"/>
              </a:rPr>
              <a:t>1 Fed </a:t>
            </a:r>
            <a:r>
              <a:rPr lang="en" sz="1100">
                <a:solidFill>
                  <a:schemeClr val="dk1"/>
                </a:solidFill>
                <a:latin typeface="Times New Roman"/>
                <a:ea typeface="Times New Roman"/>
                <a:cs typeface="Times New Roman"/>
                <a:sym typeface="Times New Roman"/>
              </a:rPr>
              <a:t>+  </a:t>
            </a:r>
            <a:r>
              <a:rPr b="1" lang="en" sz="1100">
                <a:solidFill>
                  <a:schemeClr val="dk1"/>
                </a:solidFill>
                <a:latin typeface="Times New Roman"/>
                <a:ea typeface="Times New Roman"/>
                <a:cs typeface="Times New Roman"/>
                <a:sym typeface="Times New Roman"/>
              </a:rPr>
              <a:t>5.35</a:t>
            </a:r>
            <a:r>
              <a:rPr lang="en" sz="1100">
                <a:solidFill>
                  <a:schemeClr val="dk1"/>
                </a:solidFill>
                <a:latin typeface="Times New Roman"/>
                <a:ea typeface="Times New Roman"/>
                <a:cs typeface="Times New Roman"/>
                <a:sym typeface="Times New Roman"/>
              </a:rPr>
              <a:t> </a:t>
            </a:r>
            <a:r>
              <a:rPr b="1" lang="en" sz="1100">
                <a:solidFill>
                  <a:schemeClr val="dk1"/>
                </a:solidFill>
                <a:latin typeface="Times New Roman"/>
                <a:ea typeface="Times New Roman"/>
                <a:cs typeface="Times New Roman"/>
                <a:sym typeface="Times New Roman"/>
              </a:rPr>
              <a:t>Contract</a:t>
            </a:r>
            <a:endParaRPr b="1"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100">
                <a:solidFill>
                  <a:schemeClr val="dk1"/>
                </a:solidFill>
                <a:latin typeface="Times New Roman"/>
                <a:ea typeface="Times New Roman"/>
                <a:cs typeface="Times New Roman"/>
                <a:sym typeface="Times New Roman"/>
              </a:rPr>
              <a:t>Funding Source</a:t>
            </a:r>
            <a:r>
              <a:rPr lang="en" sz="1100">
                <a:solidFill>
                  <a:schemeClr val="dk1"/>
                </a:solidFill>
                <a:latin typeface="Times New Roman"/>
                <a:ea typeface="Times New Roman"/>
                <a:cs typeface="Times New Roman"/>
                <a:sym typeface="Times New Roman"/>
              </a:rPr>
              <a:t>: STI, FAA, JTTI</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Compute: parallels: </a:t>
            </a:r>
            <a:r>
              <a:rPr lang="en" sz="1100">
                <a:solidFill>
                  <a:schemeClr val="dk1"/>
                </a:solidFill>
                <a:latin typeface="Times New Roman"/>
                <a:ea typeface="Times New Roman"/>
                <a:cs typeface="Times New Roman"/>
                <a:sym typeface="Times New Roman"/>
              </a:rPr>
              <a:t>100 nodes for 3 months (devhigh/devmax). </a:t>
            </a:r>
            <a:r>
              <a:rPr b="1" lang="en" sz="1100">
                <a:solidFill>
                  <a:schemeClr val="dk1"/>
                </a:solidFill>
                <a:latin typeface="Times New Roman"/>
                <a:ea typeface="Times New Roman"/>
                <a:cs typeface="Times New Roman"/>
                <a:sym typeface="Times New Roman"/>
              </a:rPr>
              <a:t>EMC Dev</a:t>
            </a:r>
            <a:r>
              <a:rPr lang="en" sz="1100">
                <a:solidFill>
                  <a:schemeClr val="dk1"/>
                </a:solidFill>
                <a:latin typeface="Times New Roman"/>
                <a:ea typeface="Times New Roman"/>
                <a:cs typeface="Times New Roman"/>
                <a:sym typeface="Times New Roman"/>
              </a:rPr>
              <a:t>: 100 nodes (devhigh); </a:t>
            </a:r>
            <a:r>
              <a:rPr b="1" lang="en" sz="1100">
                <a:solidFill>
                  <a:schemeClr val="dk1"/>
                </a:solidFill>
                <a:latin typeface="Times New Roman"/>
                <a:ea typeface="Times New Roman"/>
                <a:cs typeface="Times New Roman"/>
                <a:sym typeface="Times New Roman"/>
              </a:rPr>
              <a:t>Ops</a:t>
            </a:r>
            <a:r>
              <a:rPr lang="en" sz="1100">
                <a:solidFill>
                  <a:schemeClr val="dk1"/>
                </a:solidFill>
                <a:latin typeface="Times New Roman"/>
                <a:ea typeface="Times New Roman"/>
                <a:cs typeface="Times New Roman"/>
                <a:sym typeface="Times New Roman"/>
              </a:rPr>
              <a:t>: No change for RTMA/URMA/RU-RTMA.</a:t>
            </a:r>
            <a:endParaRPr sz="1100">
              <a:solidFill>
                <a:srgbClr val="0000FF"/>
              </a:solidFill>
              <a:latin typeface="Times New Roman"/>
              <a:ea typeface="Times New Roman"/>
              <a:cs typeface="Times New Roman"/>
              <a:sym typeface="Times New Roman"/>
            </a:endParaRPr>
          </a:p>
          <a:p>
            <a:pPr indent="0" lvl="0" marL="0" rtl="0" algn="l">
              <a:spcBef>
                <a:spcPts val="0"/>
              </a:spcBef>
              <a:spcAft>
                <a:spcPts val="60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Archive:</a:t>
            </a:r>
            <a:r>
              <a:rPr lang="en" sz="1100">
                <a:solidFill>
                  <a:schemeClr val="dk1"/>
                </a:solidFill>
                <a:latin typeface="Times New Roman"/>
                <a:ea typeface="Times New Roman"/>
                <a:cs typeface="Times New Roman"/>
                <a:sym typeface="Times New Roman"/>
              </a:rPr>
              <a:t> 26 GB per combined RTMA/URMA cycle (all domains, no change). 1.33 GB per RU-RTMA cycle or 5.3 GB per hour (no-change);</a:t>
            </a:r>
            <a:endParaRPr b="1" sz="1100">
              <a:solidFill>
                <a:schemeClr val="dk1"/>
              </a:solidFill>
              <a:latin typeface="Times New Roman"/>
              <a:ea typeface="Times New Roman"/>
              <a:cs typeface="Times New Roman"/>
              <a:sym typeface="Times New Roman"/>
            </a:endParaRPr>
          </a:p>
        </p:txBody>
      </p:sp>
      <p:sp>
        <p:nvSpPr>
          <p:cNvPr id="273" name="Google Shape;273;p65"/>
          <p:cNvSpPr/>
          <p:nvPr/>
        </p:nvSpPr>
        <p:spPr>
          <a:xfrm>
            <a:off x="2634925" y="69650"/>
            <a:ext cx="410700" cy="401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a:t>
            </a:r>
            <a:endParaRPr b="1"/>
          </a:p>
        </p:txBody>
      </p:sp>
      <p:sp>
        <p:nvSpPr>
          <p:cNvPr id="274" name="Google Shape;274;p65"/>
          <p:cNvSpPr/>
          <p:nvPr/>
        </p:nvSpPr>
        <p:spPr>
          <a:xfrm>
            <a:off x="998175" y="3134825"/>
            <a:ext cx="4107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sp>
        <p:nvSpPr>
          <p:cNvPr id="275" name="Google Shape;275;p65"/>
          <p:cNvSpPr/>
          <p:nvPr/>
        </p:nvSpPr>
        <p:spPr>
          <a:xfrm>
            <a:off x="5794125" y="3101075"/>
            <a:ext cx="3675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sp>
        <p:nvSpPr>
          <p:cNvPr id="276" name="Google Shape;276;p65"/>
          <p:cNvSpPr/>
          <p:nvPr/>
        </p:nvSpPr>
        <p:spPr>
          <a:xfrm>
            <a:off x="5878575" y="833100"/>
            <a:ext cx="367500" cy="314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pic>
        <p:nvPicPr>
          <p:cNvPr descr="Image of NCEP Logo" id="277" name="Google Shape;277;p65"/>
          <p:cNvPicPr preferRelativeResize="0"/>
          <p:nvPr/>
        </p:nvPicPr>
        <p:blipFill rotWithShape="1">
          <a:blip r:embed="rId4">
            <a:alphaModFix/>
          </a:blip>
          <a:srcRect b="0" l="0" r="0" t="0"/>
          <a:stretch/>
        </p:blipFill>
        <p:spPr>
          <a:xfrm>
            <a:off x="8352575" y="76200"/>
            <a:ext cx="792000" cy="528300"/>
          </a:xfrm>
          <a:prstGeom prst="rect">
            <a:avLst/>
          </a:prstGeom>
          <a:solidFill>
            <a:srgbClr val="FFFFFF"/>
          </a:solidFill>
          <a:ln>
            <a:noFill/>
          </a:ln>
        </p:spPr>
      </p:pic>
      <p:cxnSp>
        <p:nvCxnSpPr>
          <p:cNvPr id="278" name="Google Shape;278;p65"/>
          <p:cNvCxnSpPr/>
          <p:nvPr/>
        </p:nvCxnSpPr>
        <p:spPr>
          <a:xfrm flipH="1">
            <a:off x="4342400" y="936200"/>
            <a:ext cx="15600" cy="3838800"/>
          </a:xfrm>
          <a:prstGeom prst="straightConnector1">
            <a:avLst/>
          </a:prstGeom>
          <a:noFill/>
          <a:ln cap="flat" cmpd="sng" w="9525">
            <a:solidFill>
              <a:srgbClr val="000000"/>
            </a:solidFill>
            <a:prstDash val="solid"/>
            <a:round/>
            <a:headEnd len="med" w="med" type="none"/>
            <a:tailEnd len="med" w="med" type="none"/>
          </a:ln>
        </p:spPr>
      </p:cxnSp>
      <p:cxnSp>
        <p:nvCxnSpPr>
          <p:cNvPr id="279" name="Google Shape;279;p65"/>
          <p:cNvCxnSpPr/>
          <p:nvPr/>
        </p:nvCxnSpPr>
        <p:spPr>
          <a:xfrm>
            <a:off x="4356100" y="3009200"/>
            <a:ext cx="4788600" cy="21000"/>
          </a:xfrm>
          <a:prstGeom prst="straightConnector1">
            <a:avLst/>
          </a:prstGeom>
          <a:noFill/>
          <a:ln cap="flat" cmpd="sng" w="19050">
            <a:solidFill>
              <a:schemeClr val="dk2"/>
            </a:solidFill>
            <a:prstDash val="solid"/>
            <a:round/>
            <a:headEnd len="med" w="med" type="none"/>
            <a:tailEnd len="med" w="med" type="none"/>
          </a:ln>
        </p:spPr>
      </p:cxnSp>
      <p:graphicFrame>
        <p:nvGraphicFramePr>
          <p:cNvPr id="280" name="Google Shape;280;p65"/>
          <p:cNvGraphicFramePr/>
          <p:nvPr/>
        </p:nvGraphicFramePr>
        <p:xfrm>
          <a:off x="4381600" y="2816963"/>
          <a:ext cx="3000000" cy="3000000"/>
        </p:xfrm>
        <a:graphic>
          <a:graphicData uri="http://schemas.openxmlformats.org/drawingml/2006/table">
            <a:tbl>
              <a:tblPr>
                <a:noFill/>
                <a:tableStyleId>{B3019CB5-AF0C-4CEC-B135-8BEE28DB4FBF}</a:tableStyleId>
              </a:tblPr>
              <a:tblGrid>
                <a:gridCol w="498625"/>
                <a:gridCol w="565475"/>
                <a:gridCol w="2959000"/>
              </a:tblGrid>
              <a:tr h="140075">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EMC</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NCO</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Red text indicates change from previous quarter</a:t>
                      </a:r>
                      <a:endParaRPr sz="1100">
                        <a:solidFill>
                          <a:srgbClr val="FF0000"/>
                        </a:solidFill>
                        <a:latin typeface="Times New Roman"/>
                        <a:ea typeface="Times New Roman"/>
                        <a:cs typeface="Times New Roman"/>
                        <a:sym typeface="Times New Roman"/>
                      </a:endParaRPr>
                    </a:p>
                  </a:txBody>
                  <a:tcPr marT="0" marB="0" marR="0" marL="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66"/>
          <p:cNvSpPr txBox="1"/>
          <p:nvPr/>
        </p:nvSpPr>
        <p:spPr>
          <a:xfrm>
            <a:off x="57550" y="973975"/>
            <a:ext cx="4298400" cy="21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latin typeface="Times New Roman"/>
                <a:ea typeface="Times New Roman"/>
                <a:cs typeface="Times New Roman"/>
                <a:sym typeface="Times New Roman"/>
              </a:rPr>
              <a:t>Project Manager: </a:t>
            </a:r>
            <a:r>
              <a:rPr lang="en" sz="1000">
                <a:latin typeface="Times New Roman"/>
                <a:ea typeface="Times New Roman"/>
                <a:cs typeface="Times New Roman"/>
                <a:sym typeface="Times New Roman"/>
              </a:rPr>
              <a:t>Vijay Tallapragada</a:t>
            </a:r>
            <a:endParaRPr sz="1000">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000">
                <a:latin typeface="Times New Roman"/>
                <a:ea typeface="Times New Roman"/>
                <a:cs typeface="Times New Roman"/>
                <a:sym typeface="Times New Roman"/>
              </a:rPr>
              <a:t>Leads: </a:t>
            </a:r>
            <a:r>
              <a:rPr lang="en" sz="1000">
                <a:latin typeface="Times New Roman"/>
                <a:ea typeface="Times New Roman"/>
                <a:cs typeface="Times New Roman"/>
                <a:sym typeface="Times New Roman"/>
              </a:rPr>
              <a:t>Yuejian Zhu &amp; Dingchen(EMC), Steven E</a:t>
            </a:r>
            <a:r>
              <a:rPr lang="en" sz="1000">
                <a:solidFill>
                  <a:schemeClr val="dk1"/>
                </a:solidFill>
                <a:latin typeface="Times New Roman"/>
                <a:ea typeface="Times New Roman"/>
                <a:cs typeface="Times New Roman"/>
                <a:sym typeface="Times New Roman"/>
              </a:rPr>
              <a:t>arle (NCO)</a:t>
            </a:r>
            <a:endParaRPr sz="1000">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000">
                <a:latin typeface="Times New Roman"/>
                <a:ea typeface="Times New Roman"/>
                <a:cs typeface="Times New Roman"/>
                <a:sym typeface="Times New Roman"/>
              </a:rPr>
              <a:t>Scope: </a:t>
            </a:r>
            <a:r>
              <a:rPr lang="en" sz="1000">
                <a:solidFill>
                  <a:schemeClr val="dk1"/>
                </a:solidFill>
                <a:latin typeface="Times New Roman"/>
                <a:ea typeface="Times New Roman"/>
                <a:cs typeface="Times New Roman"/>
                <a:sym typeface="Times New Roman"/>
              </a:rPr>
              <a:t>Incorporate new upgrades to the NCEP GEFS to extend forecasts to weeks 3&amp;4. This includes upgrades to stochastic physics, and unification of Global Wave Ensembles and NGAC capabilities, and increase the resolution and number of members. This development also includes efforts towards producing re-analysis datasets and reforecast.</a:t>
            </a:r>
            <a:endParaRPr sz="1000">
              <a:solidFill>
                <a:schemeClr val="dk1"/>
              </a:solidFill>
              <a:latin typeface="Times New Roman"/>
              <a:ea typeface="Times New Roman"/>
              <a:cs typeface="Times New Roman"/>
              <a:sym typeface="Times New Roman"/>
            </a:endParaRPr>
          </a:p>
          <a:p>
            <a:pPr indent="0" lvl="0" marL="0" rtl="0" algn="l">
              <a:spcBef>
                <a:spcPts val="300"/>
              </a:spcBef>
              <a:spcAft>
                <a:spcPts val="0"/>
              </a:spcAft>
              <a:buNone/>
            </a:pPr>
            <a:r>
              <a:rPr b="1" lang="en" sz="1000">
                <a:solidFill>
                  <a:schemeClr val="dk1"/>
                </a:solidFill>
                <a:latin typeface="Times New Roman"/>
                <a:ea typeface="Times New Roman"/>
                <a:cs typeface="Times New Roman"/>
                <a:sym typeface="Times New Roman"/>
              </a:rPr>
              <a:t>Expected benefits</a:t>
            </a:r>
            <a:r>
              <a:rPr lang="en" sz="1000">
                <a:solidFill>
                  <a:schemeClr val="dk1"/>
                </a:solidFill>
                <a:latin typeface="Times New Roman"/>
                <a:ea typeface="Times New Roman"/>
                <a:cs typeface="Times New Roman"/>
                <a:sym typeface="Times New Roman"/>
              </a:rPr>
              <a:t>: Extend forecast to week 3&amp;4 and unify with wave ensemble and GOCART</a:t>
            </a:r>
            <a:endParaRPr sz="1000">
              <a:solidFill>
                <a:schemeClr val="dk1"/>
              </a:solidFill>
              <a:latin typeface="Times New Roman"/>
              <a:ea typeface="Times New Roman"/>
              <a:cs typeface="Times New Roman"/>
              <a:sym typeface="Times New Roman"/>
            </a:endParaRPr>
          </a:p>
          <a:p>
            <a:pPr indent="0" lvl="0" marL="0" rtl="0" algn="l">
              <a:spcBef>
                <a:spcPts val="300"/>
              </a:spcBef>
              <a:spcAft>
                <a:spcPts val="0"/>
              </a:spcAft>
              <a:buNone/>
            </a:pPr>
            <a:r>
              <a:rPr b="1" lang="en" sz="1000">
                <a:solidFill>
                  <a:schemeClr val="dk1"/>
                </a:solidFill>
                <a:latin typeface="Times New Roman"/>
                <a:ea typeface="Times New Roman"/>
                <a:cs typeface="Times New Roman"/>
                <a:sym typeface="Times New Roman"/>
              </a:rPr>
              <a:t>Implemented with</a:t>
            </a:r>
            <a:r>
              <a:rPr lang="en" sz="1000">
                <a:solidFill>
                  <a:schemeClr val="dk1"/>
                </a:solidFill>
                <a:latin typeface="Times New Roman"/>
                <a:ea typeface="Times New Roman"/>
                <a:cs typeface="Times New Roman"/>
                <a:sym typeface="Times New Roman"/>
              </a:rPr>
              <a:t>: NA</a:t>
            </a:r>
            <a:endParaRPr sz="1000">
              <a:solidFill>
                <a:schemeClr val="dk1"/>
              </a:solidFill>
              <a:latin typeface="Times New Roman"/>
              <a:ea typeface="Times New Roman"/>
              <a:cs typeface="Times New Roman"/>
              <a:sym typeface="Times New Roman"/>
            </a:endParaRPr>
          </a:p>
          <a:p>
            <a:pPr indent="0" lvl="0" marL="0" rtl="0" algn="l">
              <a:spcBef>
                <a:spcPts val="300"/>
              </a:spcBef>
              <a:spcAft>
                <a:spcPts val="300"/>
              </a:spcAft>
              <a:buNone/>
            </a:pPr>
            <a:r>
              <a:rPr b="1" lang="en" sz="1000">
                <a:solidFill>
                  <a:schemeClr val="dk1"/>
                </a:solidFill>
                <a:latin typeface="Times New Roman"/>
                <a:ea typeface="Times New Roman"/>
                <a:cs typeface="Times New Roman"/>
                <a:sym typeface="Times New Roman"/>
              </a:rPr>
              <a:t>Dependencies</a:t>
            </a:r>
            <a:r>
              <a:rPr lang="en" sz="1000">
                <a:solidFill>
                  <a:schemeClr val="dk1"/>
                </a:solidFill>
                <a:latin typeface="Times New Roman"/>
                <a:ea typeface="Times New Roman"/>
                <a:cs typeface="Times New Roman"/>
                <a:sym typeface="Times New Roman"/>
              </a:rPr>
              <a:t>: Wave ensemble and GOCART development and Compute resources</a:t>
            </a:r>
            <a:endParaRPr sz="1000">
              <a:latin typeface="Times New Roman"/>
              <a:ea typeface="Times New Roman"/>
              <a:cs typeface="Times New Roman"/>
              <a:sym typeface="Times New Roman"/>
            </a:endParaRPr>
          </a:p>
        </p:txBody>
      </p:sp>
      <p:sp>
        <p:nvSpPr>
          <p:cNvPr id="286" name="Google Shape;286;p66"/>
          <p:cNvSpPr txBox="1"/>
          <p:nvPr/>
        </p:nvSpPr>
        <p:spPr>
          <a:xfrm>
            <a:off x="3184675" y="142750"/>
            <a:ext cx="2313000" cy="55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GEFS Version 12</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Status as of 10/10/19</a:t>
            </a:r>
            <a:endParaRPr b="1">
              <a:latin typeface="Times New Roman"/>
              <a:ea typeface="Times New Roman"/>
              <a:cs typeface="Times New Roman"/>
              <a:sym typeface="Times New Roman"/>
            </a:endParaRPr>
          </a:p>
        </p:txBody>
      </p:sp>
      <p:pic>
        <p:nvPicPr>
          <p:cNvPr id="287" name="Google Shape;287;p66"/>
          <p:cNvPicPr preferRelativeResize="0"/>
          <p:nvPr/>
        </p:nvPicPr>
        <p:blipFill>
          <a:blip r:embed="rId3">
            <a:alphaModFix/>
          </a:blip>
          <a:stretch>
            <a:fillRect/>
          </a:stretch>
        </p:blipFill>
        <p:spPr>
          <a:xfrm>
            <a:off x="0" y="0"/>
            <a:ext cx="713000" cy="615250"/>
          </a:xfrm>
          <a:prstGeom prst="rect">
            <a:avLst/>
          </a:prstGeom>
          <a:noFill/>
          <a:ln>
            <a:noFill/>
          </a:ln>
        </p:spPr>
      </p:pic>
      <p:sp>
        <p:nvSpPr>
          <p:cNvPr id="288" name="Google Shape;288;p66"/>
          <p:cNvSpPr txBox="1"/>
          <p:nvPr/>
        </p:nvSpPr>
        <p:spPr>
          <a:xfrm>
            <a:off x="6362075" y="531575"/>
            <a:ext cx="896700" cy="2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Schedule</a:t>
            </a:r>
            <a:endParaRPr b="1" sz="1200">
              <a:latin typeface="Times New Roman"/>
              <a:ea typeface="Times New Roman"/>
              <a:cs typeface="Times New Roman"/>
              <a:sym typeface="Times New Roman"/>
            </a:endParaRPr>
          </a:p>
        </p:txBody>
      </p:sp>
      <p:sp>
        <p:nvSpPr>
          <p:cNvPr id="289" name="Google Shape;289;p66"/>
          <p:cNvSpPr txBox="1"/>
          <p:nvPr/>
        </p:nvSpPr>
        <p:spPr>
          <a:xfrm>
            <a:off x="616275" y="740375"/>
            <a:ext cx="2551800" cy="28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Project Information &amp; Highlights</a:t>
            </a:r>
            <a:endParaRPr b="1" sz="1200">
              <a:latin typeface="Times New Roman"/>
              <a:ea typeface="Times New Roman"/>
              <a:cs typeface="Times New Roman"/>
              <a:sym typeface="Times New Roman"/>
            </a:endParaRPr>
          </a:p>
        </p:txBody>
      </p:sp>
      <p:sp>
        <p:nvSpPr>
          <p:cNvPr id="290" name="Google Shape;290;p66"/>
          <p:cNvSpPr txBox="1"/>
          <p:nvPr/>
        </p:nvSpPr>
        <p:spPr>
          <a:xfrm>
            <a:off x="40375" y="3458300"/>
            <a:ext cx="4298400" cy="12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0000"/>
                </a:solidFill>
                <a:latin typeface="Times New Roman"/>
                <a:ea typeface="Times New Roman"/>
                <a:cs typeface="Times New Roman"/>
                <a:sym typeface="Times New Roman"/>
              </a:rPr>
              <a:t>Issue: </a:t>
            </a:r>
            <a:r>
              <a:rPr lang="en" sz="1100">
                <a:solidFill>
                  <a:srgbClr val="FF0000"/>
                </a:solidFill>
                <a:latin typeface="Times New Roman"/>
                <a:ea typeface="Times New Roman"/>
                <a:cs typeface="Times New Roman"/>
                <a:sym typeface="Times New Roman"/>
              </a:rPr>
              <a:t>The estimated compute resources for operations exceed the Dell capacity</a:t>
            </a:r>
            <a:r>
              <a:rPr b="1" lang="en" sz="1100">
                <a:solidFill>
                  <a:srgbClr val="FF0000"/>
                </a:solidFill>
                <a:latin typeface="Times New Roman"/>
                <a:ea typeface="Times New Roman"/>
                <a:cs typeface="Times New Roman"/>
                <a:sym typeface="Times New Roman"/>
              </a:rPr>
              <a:t>; Resolution: </a:t>
            </a:r>
            <a:r>
              <a:rPr lang="en" sz="1100">
                <a:solidFill>
                  <a:srgbClr val="FF0000"/>
                </a:solidFill>
                <a:latin typeface="Times New Roman"/>
                <a:ea typeface="Times New Roman"/>
                <a:cs typeface="Times New Roman"/>
                <a:sym typeface="Times New Roman"/>
              </a:rPr>
              <a:t>explore alternative on how to run GEFS in operations or reduce the resolution and/or number of members</a:t>
            </a:r>
            <a:endParaRPr sz="1100">
              <a:solidFill>
                <a:srgbClr val="FF0000"/>
              </a:solidFill>
              <a:latin typeface="Times New Roman"/>
              <a:ea typeface="Times New Roman"/>
              <a:cs typeface="Times New Roman"/>
              <a:sym typeface="Times New Roman"/>
            </a:endParaRPr>
          </a:p>
          <a:p>
            <a:pPr indent="0" lvl="0" marL="0" rtl="0" algn="l">
              <a:spcBef>
                <a:spcPts val="600"/>
              </a:spcBef>
              <a:spcAft>
                <a:spcPts val="0"/>
              </a:spcAft>
              <a:buNone/>
            </a:pPr>
            <a:r>
              <a:rPr b="1" lang="en" sz="1100">
                <a:solidFill>
                  <a:srgbClr val="FF0000"/>
                </a:solidFill>
                <a:latin typeface="Times New Roman"/>
                <a:ea typeface="Times New Roman"/>
                <a:cs typeface="Times New Roman"/>
                <a:sym typeface="Times New Roman"/>
              </a:rPr>
              <a:t>Issue</a:t>
            </a:r>
            <a:r>
              <a:rPr lang="en" sz="1100">
                <a:solidFill>
                  <a:srgbClr val="FF0000"/>
                </a:solidFill>
                <a:latin typeface="Times New Roman"/>
                <a:ea typeface="Times New Roman"/>
                <a:cs typeface="Times New Roman"/>
                <a:sym typeface="Times New Roman"/>
              </a:rPr>
              <a:t>: The estimated run compute resources is twice as much as the current operational GEFS (v11); Resolution: Submit an HPC request to secure compute on WCOSS</a:t>
            </a:r>
            <a:endParaRPr sz="1100">
              <a:solidFill>
                <a:srgbClr val="FF0000"/>
              </a:solidFill>
              <a:latin typeface="Times New Roman"/>
              <a:ea typeface="Times New Roman"/>
              <a:cs typeface="Times New Roman"/>
              <a:sym typeface="Times New Roman"/>
            </a:endParaRPr>
          </a:p>
          <a:p>
            <a:pPr indent="0" lvl="0" marL="0" rtl="0" algn="l">
              <a:spcBef>
                <a:spcPts val="600"/>
              </a:spcBef>
              <a:spcAft>
                <a:spcPts val="0"/>
              </a:spcAft>
              <a:buNone/>
            </a:pPr>
            <a:r>
              <a:t/>
            </a:r>
            <a:endParaRPr sz="1100">
              <a:solidFill>
                <a:srgbClr val="0000FF"/>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b="1" sz="1100" u="sng">
              <a:latin typeface="Times New Roman"/>
              <a:ea typeface="Times New Roman"/>
              <a:cs typeface="Times New Roman"/>
              <a:sym typeface="Times New Roman"/>
            </a:endParaRPr>
          </a:p>
          <a:p>
            <a:pPr indent="0" lvl="0" marL="0" rtl="0" algn="l">
              <a:spcBef>
                <a:spcPts val="0"/>
              </a:spcBef>
              <a:spcAft>
                <a:spcPts val="0"/>
              </a:spcAft>
              <a:buNone/>
            </a:pPr>
            <a:r>
              <a:t/>
            </a:r>
            <a:endParaRPr b="1" sz="1000" u="sng"/>
          </a:p>
        </p:txBody>
      </p:sp>
      <p:sp>
        <p:nvSpPr>
          <p:cNvPr id="291" name="Google Shape;291;p66"/>
          <p:cNvSpPr txBox="1"/>
          <p:nvPr/>
        </p:nvSpPr>
        <p:spPr>
          <a:xfrm>
            <a:off x="1715050" y="3151575"/>
            <a:ext cx="10719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Issues/Risks</a:t>
            </a:r>
            <a:endParaRPr b="1" sz="1200">
              <a:latin typeface="Times New Roman"/>
              <a:ea typeface="Times New Roman"/>
              <a:cs typeface="Times New Roman"/>
              <a:sym typeface="Times New Roman"/>
            </a:endParaRPr>
          </a:p>
        </p:txBody>
      </p:sp>
      <p:cxnSp>
        <p:nvCxnSpPr>
          <p:cNvPr id="292" name="Google Shape;292;p66"/>
          <p:cNvCxnSpPr/>
          <p:nvPr/>
        </p:nvCxnSpPr>
        <p:spPr>
          <a:xfrm>
            <a:off x="88900" y="3085400"/>
            <a:ext cx="4235700" cy="21900"/>
          </a:xfrm>
          <a:prstGeom prst="straightConnector1">
            <a:avLst/>
          </a:prstGeom>
          <a:noFill/>
          <a:ln cap="flat" cmpd="sng" w="19050">
            <a:solidFill>
              <a:schemeClr val="dk2"/>
            </a:solidFill>
            <a:prstDash val="solid"/>
            <a:round/>
            <a:headEnd len="med" w="med" type="none"/>
            <a:tailEnd len="med" w="med" type="none"/>
          </a:ln>
        </p:spPr>
      </p:cxnSp>
      <p:graphicFrame>
        <p:nvGraphicFramePr>
          <p:cNvPr id="293" name="Google Shape;293;p66"/>
          <p:cNvGraphicFramePr/>
          <p:nvPr/>
        </p:nvGraphicFramePr>
        <p:xfrm>
          <a:off x="663375" y="4734838"/>
          <a:ext cx="3000000" cy="3000000"/>
        </p:xfrm>
        <a:graphic>
          <a:graphicData uri="http://schemas.openxmlformats.org/drawingml/2006/table">
            <a:tbl>
              <a:tblPr>
                <a:noFill/>
                <a:tableStyleId>{096A4B4E-700D-478D-B92A-2C2F1847E5F6}</a:tableStyleId>
              </a:tblPr>
              <a:tblGrid>
                <a:gridCol w="2476525"/>
                <a:gridCol w="3139175"/>
                <a:gridCol w="1821300"/>
              </a:tblGrid>
              <a:tr h="360900">
                <a:tc>
                  <a:txBody>
                    <a:bodyPr/>
                    <a:lstStyle/>
                    <a:p>
                      <a:pPr indent="0" lvl="0" marL="0" rtl="0" algn="ctr">
                        <a:spcBef>
                          <a:spcPts val="0"/>
                        </a:spcBef>
                        <a:spcAft>
                          <a:spcPts val="0"/>
                        </a:spcAft>
                        <a:buNone/>
                      </a:pPr>
                      <a:r>
                        <a:rPr b="1" lang="en" sz="1000"/>
                        <a:t>         Management Attention Required</a:t>
                      </a:r>
                      <a:endParaRPr b="1" sz="1000"/>
                    </a:p>
                  </a:txBody>
                  <a:tcPr marT="0" marB="0" marR="0" marL="0" anchor="ctr"/>
                </a:tc>
                <a:tc>
                  <a:txBody>
                    <a:bodyPr/>
                    <a:lstStyle/>
                    <a:p>
                      <a:pPr indent="0" lvl="0" marL="0" rtl="0" algn="ctr">
                        <a:spcBef>
                          <a:spcPts val="0"/>
                        </a:spcBef>
                        <a:spcAft>
                          <a:spcPts val="0"/>
                        </a:spcAft>
                        <a:buNone/>
                      </a:pPr>
                      <a:r>
                        <a:rPr b="1" lang="en" sz="1000"/>
                        <a:t>       Potential Management Attention Needed</a:t>
                      </a:r>
                      <a:endParaRPr b="1" sz="1000"/>
                    </a:p>
                  </a:txBody>
                  <a:tcPr marT="0" marB="0" marR="0" marL="0" anchor="ctr"/>
                </a:tc>
                <a:tc>
                  <a:txBody>
                    <a:bodyPr/>
                    <a:lstStyle/>
                    <a:p>
                      <a:pPr indent="0" lvl="0" marL="0" rtl="0" algn="ctr">
                        <a:spcBef>
                          <a:spcPts val="0"/>
                        </a:spcBef>
                        <a:spcAft>
                          <a:spcPts val="0"/>
                        </a:spcAft>
                        <a:buNone/>
                      </a:pPr>
                      <a:r>
                        <a:rPr b="1" lang="en" sz="800"/>
                        <a:t>           </a:t>
                      </a:r>
                      <a:r>
                        <a:rPr b="1" lang="en" sz="1000"/>
                        <a:t>On Target</a:t>
                      </a:r>
                      <a:endParaRPr b="1" sz="1000"/>
                    </a:p>
                  </a:txBody>
                  <a:tcPr marT="0" marB="0" marR="0" marL="0" anchor="ctr"/>
                </a:tc>
              </a:tr>
            </a:tbl>
          </a:graphicData>
        </a:graphic>
      </p:graphicFrame>
      <p:sp>
        <p:nvSpPr>
          <p:cNvPr id="294" name="Google Shape;294;p66"/>
          <p:cNvSpPr/>
          <p:nvPr/>
        </p:nvSpPr>
        <p:spPr>
          <a:xfrm>
            <a:off x="6467775" y="4805675"/>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G</a:t>
            </a:r>
            <a:endParaRPr b="1" sz="800"/>
          </a:p>
        </p:txBody>
      </p:sp>
      <p:sp>
        <p:nvSpPr>
          <p:cNvPr id="295" name="Google Shape;295;p66"/>
          <p:cNvSpPr/>
          <p:nvPr/>
        </p:nvSpPr>
        <p:spPr>
          <a:xfrm>
            <a:off x="3244475" y="4795125"/>
            <a:ext cx="295200" cy="28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Y</a:t>
            </a:r>
            <a:endParaRPr b="1" sz="800"/>
          </a:p>
        </p:txBody>
      </p:sp>
      <p:sp>
        <p:nvSpPr>
          <p:cNvPr id="296" name="Google Shape;296;p66"/>
          <p:cNvSpPr/>
          <p:nvPr/>
        </p:nvSpPr>
        <p:spPr>
          <a:xfrm>
            <a:off x="720925" y="4773575"/>
            <a:ext cx="295200" cy="28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R</a:t>
            </a:r>
            <a:endParaRPr b="1" sz="800"/>
          </a:p>
        </p:txBody>
      </p:sp>
      <p:sp>
        <p:nvSpPr>
          <p:cNvPr id="297" name="Google Shape;297;p66"/>
          <p:cNvSpPr txBox="1"/>
          <p:nvPr/>
        </p:nvSpPr>
        <p:spPr>
          <a:xfrm>
            <a:off x="6310925" y="3087975"/>
            <a:ext cx="9990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Resources</a:t>
            </a:r>
            <a:endParaRPr b="1" sz="1200">
              <a:latin typeface="Times New Roman"/>
              <a:ea typeface="Times New Roman"/>
              <a:cs typeface="Times New Roman"/>
              <a:sym typeface="Times New Roman"/>
            </a:endParaRPr>
          </a:p>
        </p:txBody>
      </p:sp>
      <p:graphicFrame>
        <p:nvGraphicFramePr>
          <p:cNvPr id="298" name="Google Shape;298;p66"/>
          <p:cNvGraphicFramePr/>
          <p:nvPr/>
        </p:nvGraphicFramePr>
        <p:xfrm>
          <a:off x="4379000" y="990863"/>
          <a:ext cx="3000000" cy="3000000"/>
        </p:xfrm>
        <a:graphic>
          <a:graphicData uri="http://schemas.openxmlformats.org/drawingml/2006/table">
            <a:tbl>
              <a:tblPr>
                <a:noFill/>
                <a:tableStyleId>{B3019CB5-AF0C-4CEC-B135-8BEE28DB4FBF}</a:tableStyleId>
              </a:tblPr>
              <a:tblGrid>
                <a:gridCol w="3309325"/>
                <a:gridCol w="797475"/>
                <a:gridCol w="636000"/>
              </a:tblGrid>
              <a:tr h="182700">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Milestones &amp; Deliverables</a:t>
                      </a:r>
                      <a:endParaRPr b="1" sz="1100">
                        <a:latin typeface="Times New Roman"/>
                        <a:ea typeface="Times New Roman"/>
                        <a:cs typeface="Times New Roman"/>
                        <a:sym typeface="Times New Roman"/>
                      </a:endParaRPr>
                    </a:p>
                  </a:txBody>
                  <a:tcPr marT="0" marB="0" marR="0" marL="0" anchor="ct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Date</a:t>
                      </a:r>
                      <a:endParaRPr b="1" sz="1100">
                        <a:latin typeface="Times New Roman"/>
                        <a:ea typeface="Times New Roman"/>
                        <a:cs typeface="Times New Roman"/>
                        <a:sym typeface="Times New Roman"/>
                      </a:endParaRPr>
                    </a:p>
                  </a:txBody>
                  <a:tcPr marT="0" marB="0" marR="0" marL="0" anchor="ct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Status</a:t>
                      </a:r>
                      <a:endParaRPr b="1" sz="1100">
                        <a:latin typeface="Times New Roman"/>
                        <a:ea typeface="Times New Roman"/>
                        <a:cs typeface="Times New Roman"/>
                        <a:sym typeface="Times New Roman"/>
                      </a:endParaRPr>
                    </a:p>
                  </a:txBody>
                  <a:tcPr marT="0" marB="0" marR="0" marL="0" anchor="ctr"/>
                </a:tc>
              </a:tr>
              <a:tr h="2334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Freeze syste</a:t>
                      </a:r>
                      <a:r>
                        <a:rPr lang="en" sz="1100">
                          <a:solidFill>
                            <a:schemeClr val="dk1"/>
                          </a:solidFill>
                          <a:latin typeface="Times New Roman"/>
                          <a:ea typeface="Times New Roman"/>
                          <a:cs typeface="Times New Roman"/>
                          <a:sym typeface="Times New Roman"/>
                        </a:rPr>
                        <a:t>m’s configuration</a:t>
                      </a:r>
                      <a:endParaRPr sz="1100">
                        <a:solidFill>
                          <a:schemeClr val="dk1"/>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lnSpc>
                          <a:spcPct val="115000"/>
                        </a:lnSpc>
                        <a:spcBef>
                          <a:spcPts val="200"/>
                        </a:spcBef>
                        <a:spcAft>
                          <a:spcPts val="0"/>
                        </a:spcAft>
                        <a:buNone/>
                      </a:pPr>
                      <a:r>
                        <a:rPr lang="en" sz="1100">
                          <a:latin typeface="Times New Roman"/>
                          <a:ea typeface="Times New Roman"/>
                          <a:cs typeface="Times New Roman"/>
                          <a:sym typeface="Times New Roman"/>
                        </a:rPr>
                        <a:t>Q4FY18</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Completed</a:t>
                      </a:r>
                      <a:endParaRPr sz="1100">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rtl="0" algn="l">
                        <a:spcBef>
                          <a:spcPts val="0"/>
                        </a:spcBef>
                        <a:spcAft>
                          <a:spcPts val="0"/>
                        </a:spcAft>
                        <a:buNone/>
                      </a:pPr>
                      <a:r>
                        <a:rPr lang="en" sz="1100">
                          <a:solidFill>
                            <a:srgbClr val="FF0000"/>
                          </a:solidFill>
                          <a:latin typeface="Times New Roman"/>
                          <a:ea typeface="Times New Roman"/>
                          <a:cs typeface="Times New Roman"/>
                          <a:sym typeface="Times New Roman"/>
                        </a:rPr>
                        <a:t>Submit Product Change Notice (PNS) for retiring products</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lnSpc>
                          <a:spcPct val="90000"/>
                        </a:lnSpc>
                        <a:spcBef>
                          <a:spcPts val="0"/>
                        </a:spcBef>
                        <a:spcAft>
                          <a:spcPts val="0"/>
                        </a:spcAft>
                        <a:buNone/>
                      </a:pPr>
                      <a:r>
                        <a:rPr lang="en" sz="1100">
                          <a:solidFill>
                            <a:srgbClr val="FF0000"/>
                          </a:solidFill>
                          <a:latin typeface="Times New Roman"/>
                          <a:ea typeface="Times New Roman"/>
                          <a:cs typeface="Times New Roman"/>
                          <a:sym typeface="Times New Roman"/>
                        </a:rPr>
                        <a:t>Dec 2019</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On track</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Complete full retrospective experiments</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lnSpc>
                          <a:spcPct val="90000"/>
                        </a:lnSpc>
                        <a:spcBef>
                          <a:spcPts val="0"/>
                        </a:spcBef>
                        <a:spcAft>
                          <a:spcPts val="0"/>
                        </a:spcAft>
                        <a:buClr>
                          <a:schemeClr val="dk1"/>
                        </a:buClr>
                        <a:buFont typeface="Arial"/>
                        <a:buNone/>
                      </a:pPr>
                      <a:r>
                        <a:rPr lang="en" sz="1100">
                          <a:solidFill>
                            <a:srgbClr val="FF0000"/>
                          </a:solidFill>
                          <a:latin typeface="Times New Roman"/>
                          <a:ea typeface="Times New Roman"/>
                          <a:cs typeface="Times New Roman"/>
                          <a:sym typeface="Times New Roman"/>
                        </a:rPr>
                        <a:t>2/15/20</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On track</a:t>
                      </a:r>
                      <a:endParaRPr sz="1100">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rtl="0" algn="l">
                        <a:spcBef>
                          <a:spcPts val="0"/>
                        </a:spcBef>
                        <a:spcAft>
                          <a:spcPts val="0"/>
                        </a:spcAft>
                        <a:buNone/>
                      </a:pPr>
                      <a:r>
                        <a:rPr lang="en" sz="1100">
                          <a:solidFill>
                            <a:srgbClr val="FF0000"/>
                          </a:solidFill>
                          <a:latin typeface="Times New Roman"/>
                          <a:ea typeface="Times New Roman"/>
                          <a:cs typeface="Times New Roman"/>
                          <a:sym typeface="Times New Roman"/>
                        </a:rPr>
                        <a:t>Complete field evaluation</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lnSpc>
                          <a:spcPct val="90000"/>
                        </a:lnSpc>
                        <a:spcBef>
                          <a:spcPts val="0"/>
                        </a:spcBef>
                        <a:spcAft>
                          <a:spcPts val="0"/>
                        </a:spcAft>
                        <a:buNone/>
                      </a:pPr>
                      <a:r>
                        <a:rPr lang="en" sz="1100">
                          <a:solidFill>
                            <a:srgbClr val="FF0000"/>
                          </a:solidFill>
                          <a:latin typeface="Times New Roman"/>
                          <a:ea typeface="Times New Roman"/>
                          <a:cs typeface="Times New Roman"/>
                          <a:sym typeface="Times New Roman"/>
                        </a:rPr>
                        <a:t>3/15/020</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On track</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r>
              <a:tr h="2189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Conduct NCEP OD brief, and deliver final code to NCO</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lnSpc>
                          <a:spcPct val="90000"/>
                        </a:lnSpc>
                        <a:spcBef>
                          <a:spcPts val="0"/>
                        </a:spcBef>
                        <a:spcAft>
                          <a:spcPts val="0"/>
                        </a:spcAft>
                        <a:buClr>
                          <a:schemeClr val="dk1"/>
                        </a:buClr>
                        <a:buFont typeface="Arial"/>
                        <a:buNone/>
                      </a:pPr>
                      <a:r>
                        <a:rPr lang="en" sz="1100">
                          <a:solidFill>
                            <a:srgbClr val="FF0000"/>
                          </a:solidFill>
                          <a:latin typeface="Times New Roman"/>
                          <a:ea typeface="Times New Roman"/>
                          <a:cs typeface="Times New Roman"/>
                          <a:sym typeface="Times New Roman"/>
                        </a:rPr>
                        <a:t>4/17/20</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On track</a:t>
                      </a:r>
                      <a:endParaRPr sz="1100">
                        <a:solidFill>
                          <a:srgbClr val="FF0000"/>
                        </a:solidFill>
                        <a:latin typeface="Times New Roman"/>
                        <a:ea typeface="Times New Roman"/>
                        <a:cs typeface="Times New Roman"/>
                        <a:sym typeface="Times New Roman"/>
                      </a:endParaRPr>
                    </a:p>
                  </a:txBody>
                  <a:tcPr marT="0" marB="0" marR="0" marL="0" anchor="ctr">
                    <a:solidFill>
                      <a:srgbClr val="D9D2E9"/>
                    </a:solidFill>
                  </a:tcPr>
                </a:tc>
              </a:tr>
              <a:tr h="18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Deliver Technical Information Notice to NCO</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TBD</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TBD</a:t>
                      </a:r>
                      <a:endParaRPr sz="1100">
                        <a:latin typeface="Times New Roman"/>
                        <a:ea typeface="Times New Roman"/>
                        <a:cs typeface="Times New Roman"/>
                        <a:sym typeface="Times New Roman"/>
                      </a:endParaRPr>
                    </a:p>
                  </a:txBody>
                  <a:tcPr marT="0" marB="0" marR="0" marL="0" anchor="ctr">
                    <a:solidFill>
                      <a:srgbClr val="D9D2E9"/>
                    </a:solidFill>
                  </a:tcPr>
                </a:tc>
              </a:tr>
              <a:tr h="2132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Start the 30-day evaluation and IT testing</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TBD</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TBD</a:t>
                      </a:r>
                      <a:endParaRPr sz="1100">
                        <a:latin typeface="Times New Roman"/>
                        <a:ea typeface="Times New Roman"/>
                        <a:cs typeface="Times New Roman"/>
                        <a:sym typeface="Times New Roman"/>
                      </a:endParaRPr>
                    </a:p>
                  </a:txBody>
                  <a:tcPr marT="0" marB="0" marR="0" marL="0" anchor="ctr">
                    <a:solidFill>
                      <a:srgbClr val="FCE5CD"/>
                    </a:solidFill>
                  </a:tcPr>
                </a:tc>
              </a:tr>
              <a:tr h="2304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Operational Implementation</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Clr>
                          <a:srgbClr val="FF3300"/>
                        </a:buClr>
                        <a:buFont typeface="Noto Sans Symbols"/>
                        <a:buNone/>
                      </a:pPr>
                      <a:r>
                        <a:rPr lang="en" sz="1100">
                          <a:solidFill>
                            <a:srgbClr val="FF0000"/>
                          </a:solidFill>
                          <a:latin typeface="Times New Roman"/>
                          <a:ea typeface="Times New Roman"/>
                          <a:cs typeface="Times New Roman"/>
                          <a:sym typeface="Times New Roman"/>
                        </a:rPr>
                        <a:t>8/26/20</a:t>
                      </a:r>
                      <a:endParaRPr sz="1100">
                        <a:solidFill>
                          <a:srgbClr val="FF0000"/>
                        </a:solidFill>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TBC</a:t>
                      </a:r>
                      <a:endParaRPr sz="1100">
                        <a:latin typeface="Times New Roman"/>
                        <a:ea typeface="Times New Roman"/>
                        <a:cs typeface="Times New Roman"/>
                        <a:sym typeface="Times New Roman"/>
                      </a:endParaRPr>
                    </a:p>
                  </a:txBody>
                  <a:tcPr marT="0" marB="0" marR="0" marL="0" anchor="ctr">
                    <a:solidFill>
                      <a:srgbClr val="FCE5CD"/>
                    </a:solidFill>
                  </a:tcPr>
                </a:tc>
              </a:tr>
            </a:tbl>
          </a:graphicData>
        </a:graphic>
      </p:graphicFrame>
      <p:sp>
        <p:nvSpPr>
          <p:cNvPr id="299" name="Google Shape;299;p66"/>
          <p:cNvSpPr txBox="1"/>
          <p:nvPr/>
        </p:nvSpPr>
        <p:spPr>
          <a:xfrm>
            <a:off x="4324550" y="3390200"/>
            <a:ext cx="4820100" cy="13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Times New Roman"/>
                <a:ea typeface="Times New Roman"/>
                <a:cs typeface="Times New Roman"/>
                <a:sym typeface="Times New Roman"/>
              </a:rPr>
              <a:t>Staff</a:t>
            </a:r>
            <a:r>
              <a:rPr lang="en" sz="1100">
                <a:solidFill>
                  <a:schemeClr val="dk1"/>
                </a:solidFill>
                <a:latin typeface="Times New Roman"/>
                <a:ea typeface="Times New Roman"/>
                <a:cs typeface="Times New Roman"/>
                <a:sym typeface="Times New Roman"/>
              </a:rPr>
              <a:t>: 1 Fed FTEs + 7.4 contractor FTEs</a:t>
            </a:r>
            <a:endParaRPr b="1" sz="1100">
              <a:latin typeface="Times New Roman"/>
              <a:ea typeface="Times New Roman"/>
              <a:cs typeface="Times New Roman"/>
              <a:sym typeface="Times New Roman"/>
            </a:endParaRPr>
          </a:p>
          <a:p>
            <a:pPr indent="0" lvl="0" marL="0" rtl="0" algn="l">
              <a:spcBef>
                <a:spcPts val="0"/>
              </a:spcBef>
              <a:spcAft>
                <a:spcPts val="0"/>
              </a:spcAft>
              <a:buNone/>
            </a:pPr>
            <a:r>
              <a:rPr b="1" lang="en" sz="1100">
                <a:latin typeface="Times New Roman"/>
                <a:ea typeface="Times New Roman"/>
                <a:cs typeface="Times New Roman"/>
                <a:sym typeface="Times New Roman"/>
              </a:rPr>
              <a:t>Funding Source</a:t>
            </a:r>
            <a:r>
              <a:rPr lang="en" sz="1100">
                <a:latin typeface="Times New Roman"/>
                <a:ea typeface="Times New Roman"/>
                <a:cs typeface="Times New Roman"/>
                <a:sym typeface="Times New Roman"/>
              </a:rPr>
              <a:t>: STI and OWAQ/CPO</a:t>
            </a:r>
            <a:endParaRPr sz="1100">
              <a:latin typeface="Times New Roman"/>
              <a:ea typeface="Times New Roman"/>
              <a:cs typeface="Times New Roman"/>
              <a:sym typeface="Times New Roman"/>
            </a:endParaRPr>
          </a:p>
          <a:p>
            <a:pPr indent="0" lvl="0" marL="0" rtl="0" algn="l">
              <a:spcBef>
                <a:spcPts val="600"/>
              </a:spcBef>
              <a:spcAft>
                <a:spcPts val="0"/>
              </a:spcAft>
              <a:buNone/>
            </a:pPr>
            <a:r>
              <a:rPr b="1" lang="en" sz="1100">
                <a:latin typeface="Times New Roman"/>
                <a:ea typeface="Times New Roman"/>
                <a:cs typeface="Times New Roman"/>
                <a:sym typeface="Times New Roman"/>
              </a:rPr>
              <a:t>Compute: EMC Dev:</a:t>
            </a:r>
            <a:r>
              <a:rPr lang="en" sz="1100">
                <a:solidFill>
                  <a:schemeClr val="dk1"/>
                </a:solidFill>
                <a:latin typeface="Times New Roman"/>
                <a:ea typeface="Times New Roman"/>
                <a:cs typeface="Times New Roman"/>
                <a:sym typeface="Times New Roman"/>
              </a:rPr>
              <a:t> varies (x2)</a:t>
            </a:r>
            <a:r>
              <a:rPr b="1" lang="en" sz="1100">
                <a:latin typeface="Times New Roman"/>
                <a:ea typeface="Times New Roman"/>
                <a:cs typeface="Times New Roman"/>
                <a:sym typeface="Times New Roman"/>
              </a:rPr>
              <a:t>; Parallels: </a:t>
            </a:r>
            <a:r>
              <a:rPr lang="en" sz="1100">
                <a:solidFill>
                  <a:schemeClr val="dk1"/>
                </a:solidFill>
                <a:latin typeface="Times New Roman"/>
                <a:ea typeface="Times New Roman"/>
                <a:cs typeface="Times New Roman"/>
                <a:sym typeface="Times New Roman"/>
              </a:rPr>
              <a:t>500+100+40 nodes (x2); </a:t>
            </a:r>
            <a:r>
              <a:rPr b="1" lang="en" sz="1100">
                <a:solidFill>
                  <a:schemeClr val="dk1"/>
                </a:solidFill>
                <a:latin typeface="Times New Roman"/>
                <a:ea typeface="Times New Roman"/>
                <a:cs typeface="Times New Roman"/>
                <a:sym typeface="Times New Roman"/>
              </a:rPr>
              <a:t>Ops</a:t>
            </a:r>
            <a:r>
              <a:rPr lang="en" sz="1100">
                <a:solidFill>
                  <a:schemeClr val="dk1"/>
                </a:solidFill>
                <a:latin typeface="Times New Roman"/>
                <a:ea typeface="Times New Roman"/>
                <a:cs typeface="Times New Roman"/>
                <a:sym typeface="Times New Roman"/>
              </a:rPr>
              <a:t>: 1350+100+40 nodes (x2)</a:t>
            </a:r>
            <a:endParaRPr sz="1100">
              <a:solidFill>
                <a:schemeClr val="dk1"/>
              </a:solidFill>
              <a:latin typeface="Times New Roman"/>
              <a:ea typeface="Times New Roman"/>
              <a:cs typeface="Times New Roman"/>
              <a:sym typeface="Times New Roman"/>
            </a:endParaRPr>
          </a:p>
          <a:p>
            <a:pPr indent="0" lvl="0" marL="0" rtl="0" algn="l">
              <a:spcBef>
                <a:spcPts val="600"/>
              </a:spcBef>
              <a:spcAft>
                <a:spcPts val="600"/>
              </a:spcAft>
              <a:buNone/>
            </a:pPr>
            <a:r>
              <a:rPr b="1" lang="en" sz="1100">
                <a:solidFill>
                  <a:schemeClr val="dk1"/>
                </a:solidFill>
                <a:latin typeface="Times New Roman"/>
                <a:ea typeface="Times New Roman"/>
                <a:cs typeface="Times New Roman"/>
                <a:sym typeface="Times New Roman"/>
              </a:rPr>
              <a:t>Archive</a:t>
            </a:r>
            <a:r>
              <a:rPr lang="en" sz="1100">
                <a:solidFill>
                  <a:schemeClr val="dk1"/>
                </a:solidFill>
                <a:latin typeface="Times New Roman"/>
                <a:ea typeface="Times New Roman"/>
                <a:cs typeface="Times New Roman"/>
                <a:sym typeface="Times New Roman"/>
              </a:rPr>
              <a:t>: Parallels: xxx (Delta); </a:t>
            </a:r>
            <a:r>
              <a:rPr b="1" lang="en" sz="1100">
                <a:solidFill>
                  <a:schemeClr val="dk1"/>
                </a:solidFill>
                <a:latin typeface="Times New Roman"/>
                <a:ea typeface="Times New Roman"/>
                <a:cs typeface="Times New Roman"/>
                <a:sym typeface="Times New Roman"/>
              </a:rPr>
              <a:t>Ops</a:t>
            </a:r>
            <a:r>
              <a:rPr lang="en" sz="1100">
                <a:solidFill>
                  <a:schemeClr val="dk1"/>
                </a:solidFill>
                <a:latin typeface="Times New Roman"/>
                <a:ea typeface="Times New Roman"/>
                <a:cs typeface="Times New Roman"/>
                <a:sym typeface="Times New Roman"/>
              </a:rPr>
              <a:t>: xxx (delta)</a:t>
            </a:r>
            <a:endParaRPr sz="1100">
              <a:solidFill>
                <a:schemeClr val="dk1"/>
              </a:solidFill>
              <a:latin typeface="Times New Roman"/>
              <a:ea typeface="Times New Roman"/>
              <a:cs typeface="Times New Roman"/>
              <a:sym typeface="Times New Roman"/>
            </a:endParaRPr>
          </a:p>
        </p:txBody>
      </p:sp>
      <p:sp>
        <p:nvSpPr>
          <p:cNvPr id="300" name="Google Shape;300;p66"/>
          <p:cNvSpPr/>
          <p:nvPr/>
        </p:nvSpPr>
        <p:spPr>
          <a:xfrm>
            <a:off x="2863525" y="222050"/>
            <a:ext cx="410700" cy="401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Y</a:t>
            </a:r>
            <a:endParaRPr b="1"/>
          </a:p>
        </p:txBody>
      </p:sp>
      <p:sp>
        <p:nvSpPr>
          <p:cNvPr id="301" name="Google Shape;301;p66"/>
          <p:cNvSpPr/>
          <p:nvPr/>
        </p:nvSpPr>
        <p:spPr>
          <a:xfrm>
            <a:off x="1150575" y="3134825"/>
            <a:ext cx="410700" cy="33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R</a:t>
            </a:r>
            <a:endParaRPr b="1" sz="1200"/>
          </a:p>
        </p:txBody>
      </p:sp>
      <p:sp>
        <p:nvSpPr>
          <p:cNvPr id="302" name="Google Shape;302;p66"/>
          <p:cNvSpPr/>
          <p:nvPr/>
        </p:nvSpPr>
        <p:spPr>
          <a:xfrm>
            <a:off x="5794125" y="3101075"/>
            <a:ext cx="3675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sp>
        <p:nvSpPr>
          <p:cNvPr id="303" name="Google Shape;303;p66"/>
          <p:cNvSpPr/>
          <p:nvPr/>
        </p:nvSpPr>
        <p:spPr>
          <a:xfrm>
            <a:off x="5954775" y="528300"/>
            <a:ext cx="367500" cy="314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pic>
        <p:nvPicPr>
          <p:cNvPr descr="Image of NCEP Logo" id="304" name="Google Shape;304;p66"/>
          <p:cNvPicPr preferRelativeResize="0"/>
          <p:nvPr/>
        </p:nvPicPr>
        <p:blipFill rotWithShape="1">
          <a:blip r:embed="rId4">
            <a:alphaModFix/>
          </a:blip>
          <a:srcRect b="0" l="0" r="0" t="0"/>
          <a:stretch/>
        </p:blipFill>
        <p:spPr>
          <a:xfrm>
            <a:off x="8352575" y="76200"/>
            <a:ext cx="792000" cy="528300"/>
          </a:xfrm>
          <a:prstGeom prst="rect">
            <a:avLst/>
          </a:prstGeom>
          <a:solidFill>
            <a:srgbClr val="FFFFFF"/>
          </a:solidFill>
          <a:ln>
            <a:noFill/>
          </a:ln>
        </p:spPr>
      </p:pic>
      <p:cxnSp>
        <p:nvCxnSpPr>
          <p:cNvPr id="305" name="Google Shape;305;p66"/>
          <p:cNvCxnSpPr/>
          <p:nvPr/>
        </p:nvCxnSpPr>
        <p:spPr>
          <a:xfrm flipH="1">
            <a:off x="4342400" y="936200"/>
            <a:ext cx="15600" cy="3838800"/>
          </a:xfrm>
          <a:prstGeom prst="straightConnector1">
            <a:avLst/>
          </a:prstGeom>
          <a:noFill/>
          <a:ln cap="flat" cmpd="sng" w="9525">
            <a:solidFill>
              <a:srgbClr val="000000"/>
            </a:solidFill>
            <a:prstDash val="solid"/>
            <a:round/>
            <a:headEnd len="med" w="med" type="none"/>
            <a:tailEnd len="med" w="med" type="none"/>
          </a:ln>
        </p:spPr>
      </p:cxnSp>
      <p:cxnSp>
        <p:nvCxnSpPr>
          <p:cNvPr id="306" name="Google Shape;306;p66"/>
          <p:cNvCxnSpPr/>
          <p:nvPr/>
        </p:nvCxnSpPr>
        <p:spPr>
          <a:xfrm>
            <a:off x="4356100" y="3009200"/>
            <a:ext cx="4788600" cy="21000"/>
          </a:xfrm>
          <a:prstGeom prst="straightConnector1">
            <a:avLst/>
          </a:prstGeom>
          <a:noFill/>
          <a:ln cap="flat" cmpd="sng" w="19050">
            <a:solidFill>
              <a:schemeClr val="dk2"/>
            </a:solidFill>
            <a:prstDash val="solid"/>
            <a:round/>
            <a:headEnd len="med" w="med" type="none"/>
            <a:tailEnd len="med" w="med" type="none"/>
          </a:ln>
        </p:spPr>
      </p:cxnSp>
      <p:graphicFrame>
        <p:nvGraphicFramePr>
          <p:cNvPr id="307" name="Google Shape;307;p66"/>
          <p:cNvGraphicFramePr/>
          <p:nvPr/>
        </p:nvGraphicFramePr>
        <p:xfrm>
          <a:off x="4381600" y="2816963"/>
          <a:ext cx="3000000" cy="3000000"/>
        </p:xfrm>
        <a:graphic>
          <a:graphicData uri="http://schemas.openxmlformats.org/drawingml/2006/table">
            <a:tbl>
              <a:tblPr>
                <a:noFill/>
                <a:tableStyleId>{B3019CB5-AF0C-4CEC-B135-8BEE28DB4FBF}</a:tableStyleId>
              </a:tblPr>
              <a:tblGrid>
                <a:gridCol w="498625"/>
                <a:gridCol w="565475"/>
                <a:gridCol w="2959000"/>
              </a:tblGrid>
              <a:tr h="140075">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EMC</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NCO</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Red text indicates change from previous quarter</a:t>
                      </a:r>
                      <a:endParaRPr sz="1100">
                        <a:solidFill>
                          <a:srgbClr val="FF0000"/>
                        </a:solidFill>
                        <a:latin typeface="Times New Roman"/>
                        <a:ea typeface="Times New Roman"/>
                        <a:cs typeface="Times New Roman"/>
                        <a:sym typeface="Times New Roman"/>
                      </a:endParaRPr>
                    </a:p>
                  </a:txBody>
                  <a:tcPr marT="0" marB="0" marR="0" marL="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67"/>
          <p:cNvSpPr txBox="1"/>
          <p:nvPr/>
        </p:nvSpPr>
        <p:spPr>
          <a:xfrm>
            <a:off x="57550" y="948925"/>
            <a:ext cx="4171800" cy="1843200"/>
          </a:xfrm>
          <a:prstGeom prst="rect">
            <a:avLst/>
          </a:prstGeom>
          <a:noFill/>
          <a:ln>
            <a:noFill/>
          </a:ln>
        </p:spPr>
        <p:txBody>
          <a:bodyPr anchorCtr="0" anchor="t" bIns="91425" lIns="228600" spcFirstLastPara="1" rIns="91425" wrap="square" tIns="91425">
            <a:noAutofit/>
          </a:bodyPr>
          <a:lstStyle/>
          <a:p>
            <a:pPr indent="0" lvl="0" marL="0" rtl="0" algn="l">
              <a:lnSpc>
                <a:spcPct val="100000"/>
              </a:lnSpc>
              <a:spcBef>
                <a:spcPts val="0"/>
              </a:spcBef>
              <a:spcAft>
                <a:spcPts val="0"/>
              </a:spcAft>
              <a:buNone/>
            </a:pPr>
            <a:r>
              <a:rPr b="1" lang="en" sz="1100">
                <a:latin typeface="Times New Roman"/>
                <a:ea typeface="Times New Roman"/>
                <a:cs typeface="Times New Roman"/>
                <a:sym typeface="Times New Roman"/>
              </a:rPr>
              <a:t>Leads: </a:t>
            </a:r>
            <a:r>
              <a:rPr lang="en" sz="1000">
                <a:solidFill>
                  <a:schemeClr val="dk1"/>
                </a:solidFill>
                <a:latin typeface="Times New Roman"/>
                <a:ea typeface="Times New Roman"/>
                <a:cs typeface="Times New Roman"/>
                <a:sym typeface="Times New Roman"/>
              </a:rPr>
              <a:t>Vijay Tallapragada &amp; Fanglin Yang (EMC), Steven Earle (NCO)</a:t>
            </a:r>
            <a:endParaRPr sz="1000">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100">
                <a:latin typeface="Times New Roman"/>
                <a:ea typeface="Times New Roman"/>
                <a:cs typeface="Times New Roman"/>
                <a:sym typeface="Times New Roman"/>
              </a:rPr>
              <a:t>Scope: </a:t>
            </a:r>
            <a:r>
              <a:rPr lang="en" sz="1000">
                <a:solidFill>
                  <a:schemeClr val="dk1"/>
                </a:solidFill>
                <a:latin typeface="Times New Roman"/>
                <a:ea typeface="Times New Roman"/>
                <a:cs typeface="Times New Roman"/>
                <a:sym typeface="Times New Roman"/>
              </a:rPr>
              <a:t>Active assimilation of the following observations</a:t>
            </a:r>
            <a:endParaRPr sz="10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GOES-17 atmospheric motion vectors</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Metop-C AMSUA &amp; MHS radiances</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KOMPSAT-5 GNSSRO </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sz="900" strike="sngStrike">
                <a:solidFill>
                  <a:schemeClr val="dk1"/>
                </a:solidFill>
                <a:latin typeface="Times New Roman"/>
                <a:ea typeface="Times New Roman"/>
                <a:cs typeface="Times New Roman"/>
                <a:sym typeface="Times New Roman"/>
              </a:rPr>
              <a:t>CRTM  --missing coefficient for IASI on METOP-C</a:t>
            </a:r>
            <a:endParaRPr sz="900" strike="sngStrike">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rgbClr val="000000"/>
              </a:buClr>
              <a:buSzPts val="900"/>
              <a:buFont typeface="Times New Roman"/>
              <a:buChar char="●"/>
            </a:pPr>
            <a:r>
              <a:rPr lang="en" sz="900">
                <a:latin typeface="Times New Roman"/>
                <a:ea typeface="Times New Roman"/>
                <a:cs typeface="Times New Roman"/>
                <a:sym typeface="Times New Roman"/>
              </a:rPr>
              <a:t>Update GSI code to ingest VIIRS AMV for which the BUFR format was changed by NESDIS NDE in March, 2019</a:t>
            </a:r>
            <a:endParaRPr sz="900">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Update GTG to remove tile edge footprint in icing product for AWC</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Update land soil fields over ocean in lat-lon grib products. </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rgbClr val="FF0000"/>
              </a:buClr>
              <a:buSzPts val="900"/>
              <a:buFont typeface="Times New Roman"/>
              <a:buChar char="●"/>
            </a:pPr>
            <a:r>
              <a:rPr lang="en" sz="900">
                <a:solidFill>
                  <a:srgbClr val="FF0000"/>
                </a:solidFill>
                <a:latin typeface="Times New Roman"/>
                <a:ea typeface="Times New Roman"/>
                <a:cs typeface="Times New Roman"/>
                <a:sym typeface="Times New Roman"/>
              </a:rPr>
              <a:t>Add vessel icing to UPP</a:t>
            </a:r>
            <a:endParaRPr sz="900">
              <a:solidFill>
                <a:srgbClr val="FF0000"/>
              </a:solidFill>
              <a:latin typeface="Times New Roman"/>
              <a:ea typeface="Times New Roman"/>
              <a:cs typeface="Times New Roman"/>
              <a:sym typeface="Times New Roman"/>
            </a:endParaRPr>
          </a:p>
          <a:p>
            <a:pPr indent="-285750" lvl="0" marL="457200" rtl="0" algn="l">
              <a:spcBef>
                <a:spcPts val="0"/>
              </a:spcBef>
              <a:spcAft>
                <a:spcPts val="0"/>
              </a:spcAft>
              <a:buClr>
                <a:srgbClr val="FF0000"/>
              </a:buClr>
              <a:buSzPts val="900"/>
              <a:buFont typeface="Times New Roman"/>
              <a:buChar char="●"/>
            </a:pPr>
            <a:r>
              <a:rPr lang="en" sz="900">
                <a:solidFill>
                  <a:srgbClr val="FF0000"/>
                </a:solidFill>
                <a:latin typeface="Times New Roman"/>
                <a:ea typeface="Times New Roman"/>
                <a:cs typeface="Times New Roman"/>
                <a:sym typeface="Times New Roman"/>
              </a:rPr>
              <a:t>Update NSST to mitigate lake temperature bias</a:t>
            </a:r>
            <a:endParaRPr sz="900">
              <a:solidFill>
                <a:srgbClr val="FF0000"/>
              </a:solidFill>
              <a:latin typeface="Times New Roman"/>
              <a:ea typeface="Times New Roman"/>
              <a:cs typeface="Times New Roman"/>
              <a:sym typeface="Times New Roman"/>
            </a:endParaRPr>
          </a:p>
          <a:p>
            <a:pPr indent="-285750" lvl="0" marL="457200" rtl="0" algn="l">
              <a:spcBef>
                <a:spcPts val="0"/>
              </a:spcBef>
              <a:spcAft>
                <a:spcPts val="0"/>
              </a:spcAft>
              <a:buClr>
                <a:srgbClr val="FF0000"/>
              </a:buClr>
              <a:buSzPts val="900"/>
              <a:buFont typeface="Times New Roman"/>
              <a:buChar char="●"/>
            </a:pPr>
            <a:r>
              <a:rPr lang="en" sz="900">
                <a:solidFill>
                  <a:srgbClr val="FF0000"/>
                </a:solidFill>
                <a:latin typeface="Times New Roman"/>
                <a:ea typeface="Times New Roman"/>
                <a:cs typeface="Times New Roman"/>
                <a:sym typeface="Times New Roman"/>
              </a:rPr>
              <a:t>Add three extra bufr station output</a:t>
            </a:r>
            <a:endParaRPr sz="900">
              <a:solidFill>
                <a:srgbClr val="FF0000"/>
              </a:solidFill>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100">
                <a:latin typeface="Times New Roman"/>
                <a:ea typeface="Times New Roman"/>
                <a:cs typeface="Times New Roman"/>
                <a:sym typeface="Times New Roman"/>
              </a:rPr>
              <a:t>Expected benefits:</a:t>
            </a:r>
            <a:r>
              <a:rPr lang="en" sz="1100">
                <a:latin typeface="Times New Roman"/>
                <a:ea typeface="Times New Roman"/>
                <a:cs typeface="Times New Roman"/>
                <a:sym typeface="Times New Roman"/>
              </a:rPr>
              <a:t> </a:t>
            </a:r>
            <a:r>
              <a:rPr lang="en" sz="1000">
                <a:solidFill>
                  <a:schemeClr val="dk1"/>
                </a:solidFill>
                <a:latin typeface="Times New Roman"/>
                <a:ea typeface="Times New Roman"/>
                <a:cs typeface="Times New Roman"/>
                <a:sym typeface="Times New Roman"/>
              </a:rPr>
              <a:t>Ensure continuity of assimilation of GOES-W AMVs.  Update data use consistent with primary operational satellites (Metop-C and Metosat-11).  Add extra sources of ozone and GPS-RO data</a:t>
            </a:r>
            <a:endParaRPr sz="1100" strike="sngStrike">
              <a:latin typeface="Times New Roman"/>
              <a:ea typeface="Times New Roman"/>
              <a:cs typeface="Times New Roman"/>
              <a:sym typeface="Times New Roman"/>
            </a:endParaRPr>
          </a:p>
          <a:p>
            <a:pPr indent="0" lvl="0" marL="0" rtl="0" algn="l">
              <a:spcBef>
                <a:spcPts val="300"/>
              </a:spcBef>
              <a:spcAft>
                <a:spcPts val="300"/>
              </a:spcAft>
              <a:buNone/>
            </a:pPr>
            <a:r>
              <a:rPr b="1" lang="en" sz="1100">
                <a:latin typeface="Times New Roman"/>
                <a:ea typeface="Times New Roman"/>
                <a:cs typeface="Times New Roman"/>
                <a:sym typeface="Times New Roman"/>
              </a:rPr>
              <a:t>Dependencies:</a:t>
            </a:r>
            <a:r>
              <a:rPr lang="en" sz="1100">
                <a:latin typeface="Times New Roman"/>
                <a:ea typeface="Times New Roman"/>
                <a:cs typeface="Times New Roman"/>
                <a:sym typeface="Times New Roman"/>
              </a:rPr>
              <a:t> </a:t>
            </a:r>
            <a:r>
              <a:rPr lang="en" sz="1000">
                <a:latin typeface="Times New Roman"/>
                <a:ea typeface="Times New Roman"/>
                <a:cs typeface="Times New Roman"/>
                <a:sym typeface="Times New Roman"/>
              </a:rPr>
              <a:t>NCO and satisfactory evaluation by stakeholders and downstream products</a:t>
            </a:r>
            <a:endParaRPr sz="1000">
              <a:latin typeface="Times New Roman"/>
              <a:ea typeface="Times New Roman"/>
              <a:cs typeface="Times New Roman"/>
              <a:sym typeface="Times New Roman"/>
            </a:endParaRPr>
          </a:p>
        </p:txBody>
      </p:sp>
      <p:sp>
        <p:nvSpPr>
          <p:cNvPr id="313" name="Google Shape;313;p67"/>
          <p:cNvSpPr txBox="1"/>
          <p:nvPr/>
        </p:nvSpPr>
        <p:spPr>
          <a:xfrm>
            <a:off x="3244475" y="-9650"/>
            <a:ext cx="2644500" cy="55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GDAS/GFS Version 15.2</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Status as of October 5, 2019</a:t>
            </a:r>
            <a:endParaRPr b="1">
              <a:latin typeface="Times New Roman"/>
              <a:ea typeface="Times New Roman"/>
              <a:cs typeface="Times New Roman"/>
              <a:sym typeface="Times New Roman"/>
            </a:endParaRPr>
          </a:p>
        </p:txBody>
      </p:sp>
      <p:pic>
        <p:nvPicPr>
          <p:cNvPr id="314" name="Google Shape;314;p67"/>
          <p:cNvPicPr preferRelativeResize="0"/>
          <p:nvPr/>
        </p:nvPicPr>
        <p:blipFill>
          <a:blip r:embed="rId3">
            <a:alphaModFix/>
          </a:blip>
          <a:stretch>
            <a:fillRect/>
          </a:stretch>
        </p:blipFill>
        <p:spPr>
          <a:xfrm>
            <a:off x="0" y="0"/>
            <a:ext cx="713000" cy="615250"/>
          </a:xfrm>
          <a:prstGeom prst="rect">
            <a:avLst/>
          </a:prstGeom>
          <a:noFill/>
          <a:ln>
            <a:noFill/>
          </a:ln>
        </p:spPr>
      </p:pic>
      <p:sp>
        <p:nvSpPr>
          <p:cNvPr id="315" name="Google Shape;315;p67"/>
          <p:cNvSpPr txBox="1"/>
          <p:nvPr/>
        </p:nvSpPr>
        <p:spPr>
          <a:xfrm>
            <a:off x="6362075" y="531575"/>
            <a:ext cx="896700" cy="2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Schedule</a:t>
            </a:r>
            <a:endParaRPr b="1" sz="1200">
              <a:latin typeface="Times New Roman"/>
              <a:ea typeface="Times New Roman"/>
              <a:cs typeface="Times New Roman"/>
              <a:sym typeface="Times New Roman"/>
            </a:endParaRPr>
          </a:p>
        </p:txBody>
      </p:sp>
      <p:sp>
        <p:nvSpPr>
          <p:cNvPr id="316" name="Google Shape;316;p67"/>
          <p:cNvSpPr txBox="1"/>
          <p:nvPr/>
        </p:nvSpPr>
        <p:spPr>
          <a:xfrm>
            <a:off x="768675" y="740375"/>
            <a:ext cx="2551800" cy="28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Project Information &amp; Highlights</a:t>
            </a:r>
            <a:endParaRPr b="1" sz="1200">
              <a:latin typeface="Times New Roman"/>
              <a:ea typeface="Times New Roman"/>
              <a:cs typeface="Times New Roman"/>
              <a:sym typeface="Times New Roman"/>
            </a:endParaRPr>
          </a:p>
        </p:txBody>
      </p:sp>
      <p:sp>
        <p:nvSpPr>
          <p:cNvPr id="317" name="Google Shape;317;p67"/>
          <p:cNvSpPr txBox="1"/>
          <p:nvPr/>
        </p:nvSpPr>
        <p:spPr>
          <a:xfrm>
            <a:off x="25600" y="4006350"/>
            <a:ext cx="42357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Times New Roman"/>
                <a:ea typeface="Times New Roman"/>
                <a:cs typeface="Times New Roman"/>
                <a:sym typeface="Times New Roman"/>
              </a:rPr>
              <a:t>Risk</a:t>
            </a:r>
            <a:r>
              <a:rPr lang="en" sz="1100">
                <a:latin typeface="Times New Roman"/>
                <a:ea typeface="Times New Roman"/>
                <a:cs typeface="Times New Roman"/>
                <a:sym typeface="Times New Roman"/>
              </a:rPr>
              <a:t>: </a:t>
            </a:r>
            <a:r>
              <a:rPr lang="en" sz="1000">
                <a:solidFill>
                  <a:schemeClr val="dk1"/>
                </a:solidFill>
                <a:latin typeface="Times New Roman"/>
                <a:ea typeface="Times New Roman"/>
                <a:cs typeface="Times New Roman"/>
                <a:sym typeface="Times New Roman"/>
              </a:rPr>
              <a:t>Metop-C radiances and GOES-17 AMVs only available in real-time.   Unable to run retrospective parallels over previous years.  </a:t>
            </a:r>
            <a:r>
              <a:rPr b="1" lang="en" sz="1000">
                <a:solidFill>
                  <a:schemeClr val="dk1"/>
                </a:solidFill>
                <a:latin typeface="Times New Roman"/>
                <a:ea typeface="Times New Roman"/>
                <a:cs typeface="Times New Roman"/>
                <a:sym typeface="Times New Roman"/>
              </a:rPr>
              <a:t>Mitigation:</a:t>
            </a:r>
            <a:r>
              <a:rPr lang="en" sz="1000">
                <a:solidFill>
                  <a:schemeClr val="dk1"/>
                </a:solidFill>
                <a:latin typeface="Times New Roman"/>
                <a:ea typeface="Times New Roman"/>
                <a:cs typeface="Times New Roman"/>
                <a:sym typeface="Times New Roman"/>
              </a:rPr>
              <a:t> Metop-C AMSU and MHS expected to have similar quality as Metop-B.   GOES-17 AMVs expect to have similar quality as current GOES-W (16).</a:t>
            </a:r>
            <a:endParaRPr sz="1000">
              <a:solidFill>
                <a:schemeClr val="dk1"/>
              </a:solidFill>
              <a:latin typeface="Times New Roman"/>
              <a:ea typeface="Times New Roman"/>
              <a:cs typeface="Times New Roman"/>
              <a:sym typeface="Times New Roman"/>
            </a:endParaRPr>
          </a:p>
          <a:p>
            <a:pPr indent="0" lvl="0" marL="0" rtl="0" algn="l">
              <a:spcBef>
                <a:spcPts val="600"/>
              </a:spcBef>
              <a:spcAft>
                <a:spcPts val="600"/>
              </a:spcAft>
              <a:buNone/>
            </a:pPr>
            <a:r>
              <a:t/>
            </a:r>
            <a:endParaRPr sz="1100">
              <a:latin typeface="Times New Roman"/>
              <a:ea typeface="Times New Roman"/>
              <a:cs typeface="Times New Roman"/>
              <a:sym typeface="Times New Roman"/>
            </a:endParaRPr>
          </a:p>
        </p:txBody>
      </p:sp>
      <p:sp>
        <p:nvSpPr>
          <p:cNvPr id="318" name="Google Shape;318;p67"/>
          <p:cNvSpPr txBox="1"/>
          <p:nvPr/>
        </p:nvSpPr>
        <p:spPr>
          <a:xfrm>
            <a:off x="1828000" y="3827250"/>
            <a:ext cx="10719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Issues/Risks</a:t>
            </a:r>
            <a:endParaRPr b="1" sz="1200">
              <a:latin typeface="Times New Roman"/>
              <a:ea typeface="Times New Roman"/>
              <a:cs typeface="Times New Roman"/>
              <a:sym typeface="Times New Roman"/>
            </a:endParaRPr>
          </a:p>
        </p:txBody>
      </p:sp>
      <p:cxnSp>
        <p:nvCxnSpPr>
          <p:cNvPr id="319" name="Google Shape;319;p67"/>
          <p:cNvCxnSpPr/>
          <p:nvPr/>
        </p:nvCxnSpPr>
        <p:spPr>
          <a:xfrm>
            <a:off x="152175" y="3791975"/>
            <a:ext cx="4235700" cy="21900"/>
          </a:xfrm>
          <a:prstGeom prst="straightConnector1">
            <a:avLst/>
          </a:prstGeom>
          <a:noFill/>
          <a:ln cap="flat" cmpd="sng" w="19050">
            <a:solidFill>
              <a:schemeClr val="dk2"/>
            </a:solidFill>
            <a:prstDash val="solid"/>
            <a:round/>
            <a:headEnd len="med" w="med" type="none"/>
            <a:tailEnd len="med" w="med" type="none"/>
          </a:ln>
        </p:spPr>
      </p:cxnSp>
      <p:graphicFrame>
        <p:nvGraphicFramePr>
          <p:cNvPr id="320" name="Google Shape;320;p67"/>
          <p:cNvGraphicFramePr/>
          <p:nvPr/>
        </p:nvGraphicFramePr>
        <p:xfrm>
          <a:off x="663375" y="4734838"/>
          <a:ext cx="3000000" cy="3000000"/>
        </p:xfrm>
        <a:graphic>
          <a:graphicData uri="http://schemas.openxmlformats.org/drawingml/2006/table">
            <a:tbl>
              <a:tblPr>
                <a:noFill/>
                <a:tableStyleId>{096A4B4E-700D-478D-B92A-2C2F1847E5F6}</a:tableStyleId>
              </a:tblPr>
              <a:tblGrid>
                <a:gridCol w="2476525"/>
                <a:gridCol w="3139175"/>
                <a:gridCol w="1821300"/>
              </a:tblGrid>
              <a:tr h="360900">
                <a:tc>
                  <a:txBody>
                    <a:bodyPr/>
                    <a:lstStyle/>
                    <a:p>
                      <a:pPr indent="0" lvl="0" marL="0" rtl="0" algn="ctr">
                        <a:spcBef>
                          <a:spcPts val="0"/>
                        </a:spcBef>
                        <a:spcAft>
                          <a:spcPts val="0"/>
                        </a:spcAft>
                        <a:buNone/>
                      </a:pPr>
                      <a:r>
                        <a:rPr b="1" lang="en" sz="1000"/>
                        <a:t>         Management Attention Required</a:t>
                      </a:r>
                      <a:endParaRPr b="1" sz="1000"/>
                    </a:p>
                  </a:txBody>
                  <a:tcPr marT="0" marB="0" marR="0" marL="0" anchor="ctr"/>
                </a:tc>
                <a:tc>
                  <a:txBody>
                    <a:bodyPr/>
                    <a:lstStyle/>
                    <a:p>
                      <a:pPr indent="0" lvl="0" marL="0" rtl="0" algn="ctr">
                        <a:spcBef>
                          <a:spcPts val="0"/>
                        </a:spcBef>
                        <a:spcAft>
                          <a:spcPts val="0"/>
                        </a:spcAft>
                        <a:buNone/>
                      </a:pPr>
                      <a:r>
                        <a:rPr b="1" lang="en" sz="1000"/>
                        <a:t>       Potential Management Attention Needed</a:t>
                      </a:r>
                      <a:endParaRPr b="1" sz="1000"/>
                    </a:p>
                  </a:txBody>
                  <a:tcPr marT="0" marB="0" marR="0" marL="0" anchor="ctr"/>
                </a:tc>
                <a:tc>
                  <a:txBody>
                    <a:bodyPr/>
                    <a:lstStyle/>
                    <a:p>
                      <a:pPr indent="0" lvl="0" marL="0" rtl="0" algn="ctr">
                        <a:spcBef>
                          <a:spcPts val="0"/>
                        </a:spcBef>
                        <a:spcAft>
                          <a:spcPts val="0"/>
                        </a:spcAft>
                        <a:buNone/>
                      </a:pPr>
                      <a:r>
                        <a:rPr b="1" lang="en" sz="800"/>
                        <a:t>           </a:t>
                      </a:r>
                      <a:r>
                        <a:rPr b="1" lang="en" sz="1000"/>
                        <a:t>On Target</a:t>
                      </a:r>
                      <a:endParaRPr b="1" sz="1000"/>
                    </a:p>
                  </a:txBody>
                  <a:tcPr marT="0" marB="0" marR="0" marL="0" anchor="ctr"/>
                </a:tc>
              </a:tr>
            </a:tbl>
          </a:graphicData>
        </a:graphic>
      </p:graphicFrame>
      <p:sp>
        <p:nvSpPr>
          <p:cNvPr id="321" name="Google Shape;321;p67"/>
          <p:cNvSpPr/>
          <p:nvPr/>
        </p:nvSpPr>
        <p:spPr>
          <a:xfrm>
            <a:off x="6467775" y="4805675"/>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G</a:t>
            </a:r>
            <a:endParaRPr b="1" sz="800"/>
          </a:p>
        </p:txBody>
      </p:sp>
      <p:sp>
        <p:nvSpPr>
          <p:cNvPr id="322" name="Google Shape;322;p67"/>
          <p:cNvSpPr/>
          <p:nvPr/>
        </p:nvSpPr>
        <p:spPr>
          <a:xfrm>
            <a:off x="3244475" y="4795125"/>
            <a:ext cx="295200" cy="28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Y</a:t>
            </a:r>
            <a:endParaRPr b="1" sz="800"/>
          </a:p>
        </p:txBody>
      </p:sp>
      <p:sp>
        <p:nvSpPr>
          <p:cNvPr id="323" name="Google Shape;323;p67"/>
          <p:cNvSpPr/>
          <p:nvPr/>
        </p:nvSpPr>
        <p:spPr>
          <a:xfrm>
            <a:off x="720925" y="4773575"/>
            <a:ext cx="295200" cy="28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R</a:t>
            </a:r>
            <a:endParaRPr b="1" sz="800"/>
          </a:p>
        </p:txBody>
      </p:sp>
      <p:sp>
        <p:nvSpPr>
          <p:cNvPr id="324" name="Google Shape;324;p67"/>
          <p:cNvSpPr txBox="1"/>
          <p:nvPr/>
        </p:nvSpPr>
        <p:spPr>
          <a:xfrm>
            <a:off x="6259775" y="3162175"/>
            <a:ext cx="9990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Resources</a:t>
            </a:r>
            <a:endParaRPr b="1" sz="1200">
              <a:latin typeface="Times New Roman"/>
              <a:ea typeface="Times New Roman"/>
              <a:cs typeface="Times New Roman"/>
              <a:sym typeface="Times New Roman"/>
            </a:endParaRPr>
          </a:p>
        </p:txBody>
      </p:sp>
      <p:graphicFrame>
        <p:nvGraphicFramePr>
          <p:cNvPr id="325" name="Google Shape;325;p67"/>
          <p:cNvGraphicFramePr/>
          <p:nvPr/>
        </p:nvGraphicFramePr>
        <p:xfrm>
          <a:off x="4387875" y="816563"/>
          <a:ext cx="3000000" cy="3000000"/>
        </p:xfrm>
        <a:graphic>
          <a:graphicData uri="http://schemas.openxmlformats.org/drawingml/2006/table">
            <a:tbl>
              <a:tblPr>
                <a:noFill/>
                <a:tableStyleId>{B3019CB5-AF0C-4CEC-B135-8BEE28DB4FBF}</a:tableStyleId>
              </a:tblPr>
              <a:tblGrid>
                <a:gridCol w="3435075"/>
                <a:gridCol w="583200"/>
                <a:gridCol w="724525"/>
              </a:tblGrid>
              <a:tr h="182700">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Milestones &amp; Deliverables</a:t>
                      </a:r>
                      <a:endParaRPr b="1" sz="1100">
                        <a:latin typeface="Times New Roman"/>
                        <a:ea typeface="Times New Roman"/>
                        <a:cs typeface="Times New Roman"/>
                        <a:sym typeface="Times New Roman"/>
                      </a:endParaRPr>
                    </a:p>
                  </a:txBody>
                  <a:tcPr marT="0" marB="0" marR="0" marL="0" anchor="ctr">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Date</a:t>
                      </a:r>
                      <a:endParaRPr b="1" sz="1100">
                        <a:latin typeface="Times New Roman"/>
                        <a:ea typeface="Times New Roman"/>
                        <a:cs typeface="Times New Roman"/>
                        <a:sym typeface="Times New Roman"/>
                      </a:endParaRPr>
                    </a:p>
                  </a:txBody>
                  <a:tcPr marT="0" marB="0" marR="0" marL="0" anchor="ctr">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Status</a:t>
                      </a:r>
                      <a:endParaRPr b="1" sz="1100">
                        <a:latin typeface="Times New Roman"/>
                        <a:ea typeface="Times New Roman"/>
                        <a:cs typeface="Times New Roman"/>
                        <a:sym typeface="Times New Roman"/>
                      </a:endParaRPr>
                    </a:p>
                  </a:txBody>
                  <a:tcPr marT="0" marB="0" marR="0" marL="0" anchor="ctr">
                    <a:lnB cap="flat" cmpd="sng" w="12700">
                      <a:solidFill>
                        <a:srgbClr val="9E9E9E"/>
                      </a:solidFill>
                      <a:prstDash val="solid"/>
                      <a:round/>
                      <a:headEnd len="sm" w="sm" type="none"/>
                      <a:tailEnd len="sm" w="sm" type="none"/>
                    </a:lnB>
                  </a:tcPr>
                </a:tc>
              </a:tr>
              <a:tr h="2334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Metop-C and GOES-17 data available in PDA</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lnSpc>
                          <a:spcPct val="115000"/>
                        </a:lnSpc>
                        <a:spcBef>
                          <a:spcPts val="200"/>
                        </a:spcBef>
                        <a:spcAft>
                          <a:spcPts val="0"/>
                        </a:spcAft>
                        <a:buNone/>
                      </a:pPr>
                      <a:r>
                        <a:rPr lang="en" sz="1000">
                          <a:solidFill>
                            <a:srgbClr val="000000"/>
                          </a:solidFill>
                          <a:latin typeface="Times New Roman"/>
                          <a:ea typeface="Times New Roman"/>
                          <a:cs typeface="Times New Roman"/>
                          <a:sym typeface="Times New Roman"/>
                        </a:rPr>
                        <a:t>2/1/19</a:t>
                      </a:r>
                      <a:endParaRPr sz="1000">
                        <a:solidFill>
                          <a:srgbClr val="000000"/>
                        </a:solidFill>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complete</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2334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ObsProc generates real-time Metop-C and GOES-17 dumps</a:t>
                      </a:r>
                      <a:endParaRPr sz="1000">
                        <a:solidFill>
                          <a:srgbClr val="000000"/>
                        </a:solidFill>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lnSpc>
                          <a:spcPct val="115000"/>
                        </a:lnSpc>
                        <a:spcBef>
                          <a:spcPts val="200"/>
                        </a:spcBef>
                        <a:spcAft>
                          <a:spcPts val="0"/>
                        </a:spcAft>
                        <a:buNone/>
                      </a:pPr>
                      <a:r>
                        <a:rPr lang="en" sz="1000">
                          <a:solidFill>
                            <a:srgbClr val="000000"/>
                          </a:solidFill>
                          <a:latin typeface="Times New Roman"/>
                          <a:ea typeface="Times New Roman"/>
                          <a:cs typeface="Times New Roman"/>
                          <a:sym typeface="Times New Roman"/>
                        </a:rPr>
                        <a:t>3/1/19</a:t>
                      </a:r>
                      <a:endParaRPr sz="1000">
                        <a:solidFill>
                          <a:srgbClr val="000000"/>
                        </a:solidFill>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complete</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182700">
                <a:tc>
                  <a:txBody>
                    <a:bodyPr/>
                    <a:lstStyle/>
                    <a:p>
                      <a:pPr indent="0" lvl="0" marL="0" rtl="0" algn="l">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GTG update to remove tile footprint; UPP ocean mask update</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lnSpc>
                          <a:spcPct val="90000"/>
                        </a:lnSpc>
                        <a:spcBef>
                          <a:spcPts val="0"/>
                        </a:spcBef>
                        <a:spcAft>
                          <a:spcPts val="0"/>
                        </a:spcAft>
                        <a:buClr>
                          <a:srgbClr val="000000"/>
                        </a:buClr>
                        <a:buFont typeface="Arial"/>
                        <a:buNone/>
                      </a:pPr>
                      <a:r>
                        <a:rPr lang="en" sz="1000">
                          <a:latin typeface="Times New Roman"/>
                          <a:ea typeface="Times New Roman"/>
                          <a:cs typeface="Times New Roman"/>
                          <a:sym typeface="Times New Roman"/>
                        </a:rPr>
                        <a:t>06/10/19</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completed</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182700">
                <a:tc>
                  <a:txBody>
                    <a:bodyPr/>
                    <a:lstStyle/>
                    <a:p>
                      <a:pPr indent="0" lvl="0" marL="0" rtl="0" algn="l">
                        <a:spcBef>
                          <a:spcPts val="0"/>
                        </a:spcBef>
                        <a:spcAft>
                          <a:spcPts val="0"/>
                        </a:spcAft>
                        <a:buClr>
                          <a:schemeClr val="dk1"/>
                        </a:buClr>
                        <a:buSzPts val="1100"/>
                        <a:buFont typeface="Arial"/>
                        <a:buNone/>
                      </a:pPr>
                      <a:r>
                        <a:rPr lang="en" sz="900">
                          <a:latin typeface="Times New Roman"/>
                          <a:ea typeface="Times New Roman"/>
                          <a:cs typeface="Times New Roman"/>
                          <a:sym typeface="Times New Roman"/>
                        </a:rPr>
                        <a:t>Obsproc_global.v3.2.2 and obsproc_satingest.v3.8.2 delivered to NCO</a:t>
                      </a:r>
                      <a:endParaRPr sz="9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lnSpc>
                          <a:spcPct val="90000"/>
                        </a:lnSpc>
                        <a:spcBef>
                          <a:spcPts val="0"/>
                        </a:spcBef>
                        <a:spcAft>
                          <a:spcPts val="0"/>
                        </a:spcAft>
                        <a:buNone/>
                      </a:pPr>
                      <a:r>
                        <a:rPr lang="en" sz="1000">
                          <a:latin typeface="Times New Roman"/>
                          <a:ea typeface="Times New Roman"/>
                          <a:cs typeface="Times New Roman"/>
                          <a:sym typeface="Times New Roman"/>
                        </a:rPr>
                        <a:t>6/13/19</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complete</a:t>
                      </a:r>
                      <a:endParaRPr sz="1000"/>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1827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Implementation kickoff meeting with NCO</a:t>
                      </a:r>
                      <a:endParaRPr sz="9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800">
                          <a:solidFill>
                            <a:schemeClr val="dk1"/>
                          </a:solidFill>
                        </a:rPr>
                        <a:t>06/14/19</a:t>
                      </a:r>
                      <a:endParaRPr sz="800">
                        <a:solidFill>
                          <a:srgbClr val="000000"/>
                        </a:solidFill>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completed</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218975">
                <a:tc>
                  <a:txBody>
                    <a:bodyPr/>
                    <a:lstStyle/>
                    <a:p>
                      <a:pPr indent="0" lvl="0" marL="0" rtl="0" algn="l">
                        <a:spcBef>
                          <a:spcPts val="0"/>
                        </a:spcBef>
                        <a:spcAft>
                          <a:spcPts val="0"/>
                        </a:spcAft>
                        <a:buClr>
                          <a:srgbClr val="000000"/>
                        </a:buClr>
                        <a:buSzPts val="1100"/>
                        <a:buFont typeface="Arial"/>
                        <a:buNone/>
                      </a:pPr>
                      <a:r>
                        <a:rPr lang="en" sz="1000">
                          <a:solidFill>
                            <a:srgbClr val="000000"/>
                          </a:solidFill>
                          <a:latin typeface="Times New Roman"/>
                          <a:ea typeface="Times New Roman"/>
                          <a:cs typeface="Times New Roman"/>
                          <a:sym typeface="Times New Roman"/>
                        </a:rPr>
                        <a:t>NCO implements ObsProc update</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CE5CD"/>
                    </a:solidFill>
                  </a:tcPr>
                </a:tc>
                <a:tc>
                  <a:txBody>
                    <a:bodyPr/>
                    <a:lstStyle/>
                    <a:p>
                      <a:pPr indent="0" lvl="0" marL="0" rtl="0" algn="ctr">
                        <a:lnSpc>
                          <a:spcPct val="90000"/>
                        </a:lnSpc>
                        <a:spcBef>
                          <a:spcPts val="0"/>
                        </a:spcBef>
                        <a:spcAft>
                          <a:spcPts val="0"/>
                        </a:spcAft>
                        <a:buClr>
                          <a:srgbClr val="000000"/>
                        </a:buClr>
                        <a:buFont typeface="Arial"/>
                        <a:buNone/>
                      </a:pPr>
                      <a:r>
                        <a:rPr lang="en" sz="1000">
                          <a:latin typeface="Times New Roman"/>
                          <a:ea typeface="Times New Roman"/>
                          <a:cs typeface="Times New Roman"/>
                          <a:sym typeface="Times New Roman"/>
                        </a:rPr>
                        <a:t>09/17/19</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completed</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CE5CD"/>
                    </a:solidFill>
                  </a:tcPr>
                </a:tc>
              </a:tr>
              <a:tr h="182700">
                <a:tc>
                  <a:txBody>
                    <a:bodyPr/>
                    <a:lstStyle/>
                    <a:p>
                      <a:pPr indent="0" lvl="0" marL="0" rtl="0" algn="l">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EMC runs a short parallel</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lnSpc>
                          <a:spcPct val="90000"/>
                        </a:lnSpc>
                        <a:spcBef>
                          <a:spcPts val="0"/>
                        </a:spcBef>
                        <a:spcAft>
                          <a:spcPts val="0"/>
                        </a:spcAft>
                        <a:buNone/>
                      </a:pPr>
                      <a:r>
                        <a:rPr lang="en" sz="1000">
                          <a:latin typeface="Times New Roman"/>
                          <a:ea typeface="Times New Roman"/>
                          <a:cs typeface="Times New Roman"/>
                          <a:sym typeface="Times New Roman"/>
                        </a:rPr>
                        <a:t>08/15/2019</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In progress</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230475">
                <a:tc>
                  <a:txBody>
                    <a:bodyPr/>
                    <a:lstStyle/>
                    <a:p>
                      <a:pPr indent="0" lvl="0" marL="0" rtl="0" algn="l">
                        <a:spcBef>
                          <a:spcPts val="0"/>
                        </a:spcBef>
                        <a:spcAft>
                          <a:spcPts val="0"/>
                        </a:spcAft>
                        <a:buClr>
                          <a:srgbClr val="000000"/>
                        </a:buClr>
                        <a:buSzPts val="1100"/>
                        <a:buFont typeface="Arial"/>
                        <a:buNone/>
                      </a:pPr>
                      <a:r>
                        <a:rPr lang="en" sz="1000">
                          <a:solidFill>
                            <a:srgbClr val="000000"/>
                          </a:solidFill>
                          <a:latin typeface="Times New Roman"/>
                          <a:ea typeface="Times New Roman"/>
                          <a:cs typeface="Times New Roman"/>
                          <a:sym typeface="Times New Roman"/>
                        </a:rPr>
                        <a:t>Deliver package to NCO</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Clr>
                          <a:srgbClr val="FF3300"/>
                        </a:buClr>
                        <a:buFont typeface="Noto Sans Symbols"/>
                        <a:buNone/>
                      </a:pPr>
                      <a:r>
                        <a:rPr lang="en" sz="1000">
                          <a:latin typeface="Times New Roman"/>
                          <a:ea typeface="Times New Roman"/>
                          <a:cs typeface="Times New Roman"/>
                          <a:sym typeface="Times New Roman"/>
                        </a:rPr>
                        <a:t>09/20/2019</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completed</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2304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Operational Implementation</a:t>
                      </a:r>
                      <a:endParaRPr sz="10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Clr>
                          <a:srgbClr val="FF3300"/>
                        </a:buClr>
                        <a:buFont typeface="Noto Sans Symbols"/>
                        <a:buNone/>
                      </a:pPr>
                      <a:r>
                        <a:rPr lang="en" sz="1000">
                          <a:solidFill>
                            <a:srgbClr val="FF0000"/>
                          </a:solidFill>
                          <a:latin typeface="Times New Roman"/>
                          <a:ea typeface="Times New Roman"/>
                          <a:cs typeface="Times New Roman"/>
                          <a:sym typeface="Times New Roman"/>
                        </a:rPr>
                        <a:t>11/5/2019</a:t>
                      </a:r>
                      <a:endParaRPr sz="1000">
                        <a:solidFill>
                          <a:srgbClr val="FF0000"/>
                        </a:solidFill>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delayed</a:t>
                      </a:r>
                      <a:endParaRPr sz="1000">
                        <a:solidFill>
                          <a:srgbClr val="FF0000"/>
                        </a:solidFill>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CE5CD"/>
                    </a:solidFill>
                  </a:tcPr>
                </a:tc>
              </a:tr>
            </a:tbl>
          </a:graphicData>
        </a:graphic>
      </p:graphicFrame>
      <p:sp>
        <p:nvSpPr>
          <p:cNvPr id="326" name="Google Shape;326;p67"/>
          <p:cNvSpPr txBox="1"/>
          <p:nvPr/>
        </p:nvSpPr>
        <p:spPr>
          <a:xfrm>
            <a:off x="4324550" y="3360825"/>
            <a:ext cx="4820100" cy="13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Times New Roman"/>
                <a:ea typeface="Times New Roman"/>
                <a:cs typeface="Times New Roman"/>
                <a:sym typeface="Times New Roman"/>
              </a:rPr>
              <a:t>Staff</a:t>
            </a:r>
            <a:r>
              <a:rPr lang="en" sz="1100">
                <a:solidFill>
                  <a:schemeClr val="dk1"/>
                </a:solidFill>
                <a:latin typeface="Times New Roman"/>
                <a:ea typeface="Times New Roman"/>
                <a:cs typeface="Times New Roman"/>
                <a:sym typeface="Times New Roman"/>
              </a:rPr>
              <a:t>:</a:t>
            </a:r>
            <a:r>
              <a:rPr lang="en" sz="1100">
                <a:latin typeface="Times New Roman"/>
                <a:ea typeface="Times New Roman"/>
                <a:cs typeface="Times New Roman"/>
                <a:sym typeface="Times New Roman"/>
              </a:rPr>
              <a:t> 2 Fed F</a:t>
            </a:r>
            <a:r>
              <a:rPr lang="en" sz="1100">
                <a:solidFill>
                  <a:schemeClr val="dk1"/>
                </a:solidFill>
                <a:latin typeface="Times New Roman"/>
                <a:ea typeface="Times New Roman"/>
                <a:cs typeface="Times New Roman"/>
                <a:sym typeface="Times New Roman"/>
              </a:rPr>
              <a:t>TEs +</a:t>
            </a:r>
            <a:r>
              <a:rPr lang="en" sz="1100">
                <a:latin typeface="Times New Roman"/>
                <a:ea typeface="Times New Roman"/>
                <a:cs typeface="Times New Roman"/>
                <a:sym typeface="Times New Roman"/>
              </a:rPr>
              <a:t>  5 contrac</a:t>
            </a:r>
            <a:r>
              <a:rPr lang="en" sz="1100">
                <a:solidFill>
                  <a:schemeClr val="dk1"/>
                </a:solidFill>
                <a:latin typeface="Times New Roman"/>
                <a:ea typeface="Times New Roman"/>
                <a:cs typeface="Times New Roman"/>
                <a:sym typeface="Times New Roman"/>
              </a:rPr>
              <a:t>tor FTEs; including </a:t>
            </a:r>
            <a:r>
              <a:rPr lang="en" sz="1100">
                <a:latin typeface="Times New Roman"/>
                <a:ea typeface="Times New Roman"/>
                <a:cs typeface="Times New Roman"/>
                <a:sym typeface="Times New Roman"/>
              </a:rPr>
              <a:t>DA and post  processing</a:t>
            </a:r>
            <a:endParaRPr sz="1100">
              <a:latin typeface="Times New Roman"/>
              <a:ea typeface="Times New Roman"/>
              <a:cs typeface="Times New Roman"/>
              <a:sym typeface="Times New Roman"/>
            </a:endParaRPr>
          </a:p>
          <a:p>
            <a:pPr indent="0" lvl="0" marL="0" rtl="0" algn="l">
              <a:spcBef>
                <a:spcPts val="600"/>
              </a:spcBef>
              <a:spcAft>
                <a:spcPts val="0"/>
              </a:spcAft>
              <a:buNone/>
            </a:pPr>
            <a:r>
              <a:rPr b="1" lang="en" sz="1100">
                <a:solidFill>
                  <a:schemeClr val="dk1"/>
                </a:solidFill>
                <a:latin typeface="Times New Roman"/>
                <a:ea typeface="Times New Roman"/>
                <a:cs typeface="Times New Roman"/>
                <a:sym typeface="Times New Roman"/>
              </a:rPr>
              <a:t>Funding Sour</a:t>
            </a:r>
            <a:r>
              <a:rPr b="1" lang="en" sz="1100">
                <a:latin typeface="Times New Roman"/>
                <a:ea typeface="Times New Roman"/>
                <a:cs typeface="Times New Roman"/>
                <a:sym typeface="Times New Roman"/>
              </a:rPr>
              <a:t>ce</a:t>
            </a:r>
            <a:r>
              <a:rPr lang="en" sz="1100">
                <a:latin typeface="Times New Roman"/>
                <a:ea typeface="Times New Roman"/>
                <a:cs typeface="Times New Roman"/>
                <a:sym typeface="Times New Roman"/>
              </a:rPr>
              <a:t>: STI/NGGPS</a:t>
            </a:r>
            <a:endParaRPr sz="1100">
              <a:latin typeface="Times New Roman"/>
              <a:ea typeface="Times New Roman"/>
              <a:cs typeface="Times New Roman"/>
              <a:sym typeface="Times New Roman"/>
            </a:endParaRPr>
          </a:p>
          <a:p>
            <a:pPr indent="0" lvl="0" marL="0" rtl="0" algn="l">
              <a:spcBef>
                <a:spcPts val="600"/>
              </a:spcBef>
              <a:spcAft>
                <a:spcPts val="0"/>
              </a:spcAft>
              <a:buNone/>
            </a:pPr>
            <a:r>
              <a:rPr b="1" lang="en" sz="1100">
                <a:latin typeface="Times New Roman"/>
                <a:ea typeface="Times New Roman"/>
                <a:cs typeface="Times New Roman"/>
                <a:sym typeface="Times New Roman"/>
              </a:rPr>
              <a:t>Compute: Parallel: </a:t>
            </a:r>
            <a:r>
              <a:rPr lang="en" sz="1100">
                <a:latin typeface="Times New Roman"/>
                <a:ea typeface="Times New Roman"/>
                <a:cs typeface="Times New Roman"/>
                <a:sym typeface="Times New Roman"/>
              </a:rPr>
              <a:t>320 nodes HWM;  </a:t>
            </a:r>
            <a:r>
              <a:rPr b="1" lang="en" sz="1100">
                <a:latin typeface="Times New Roman"/>
                <a:ea typeface="Times New Roman"/>
                <a:cs typeface="Times New Roman"/>
                <a:sym typeface="Times New Roman"/>
              </a:rPr>
              <a:t>Ops: </a:t>
            </a:r>
            <a:r>
              <a:rPr lang="en" sz="1100">
                <a:latin typeface="Times New Roman"/>
                <a:ea typeface="Times New Roman"/>
                <a:cs typeface="Times New Roman"/>
                <a:sym typeface="Times New Roman"/>
              </a:rPr>
              <a:t>no change from GFS v15.1</a:t>
            </a:r>
            <a:endParaRPr sz="1100">
              <a:latin typeface="Times New Roman"/>
              <a:ea typeface="Times New Roman"/>
              <a:cs typeface="Times New Roman"/>
              <a:sym typeface="Times New Roman"/>
            </a:endParaRPr>
          </a:p>
          <a:p>
            <a:pPr indent="0" lvl="0" marL="0" rtl="0" algn="l">
              <a:spcBef>
                <a:spcPts val="600"/>
              </a:spcBef>
              <a:spcAft>
                <a:spcPts val="600"/>
              </a:spcAft>
              <a:buNone/>
            </a:pPr>
            <a:r>
              <a:rPr b="1" lang="en" sz="1100">
                <a:latin typeface="Times New Roman"/>
                <a:ea typeface="Times New Roman"/>
                <a:cs typeface="Times New Roman"/>
                <a:sym typeface="Times New Roman"/>
              </a:rPr>
              <a:t>Archive:</a:t>
            </a:r>
            <a:r>
              <a:rPr lang="en" sz="1100">
                <a:latin typeface="Times New Roman"/>
                <a:ea typeface="Times New Roman"/>
                <a:cs typeface="Times New Roman"/>
                <a:sym typeface="Times New Roman"/>
              </a:rPr>
              <a:t> </a:t>
            </a:r>
            <a:r>
              <a:rPr b="1" lang="en" sz="1100">
                <a:latin typeface="Times New Roman"/>
                <a:ea typeface="Times New Roman"/>
                <a:cs typeface="Times New Roman"/>
                <a:sym typeface="Times New Roman"/>
              </a:rPr>
              <a:t>Parallel</a:t>
            </a:r>
            <a:r>
              <a:rPr lang="en" sz="1100">
                <a:latin typeface="Times New Roman"/>
                <a:ea typeface="Times New Roman"/>
                <a:cs typeface="Times New Roman"/>
                <a:sym typeface="Times New Roman"/>
              </a:rPr>
              <a:t>: 3.9 Tb / day HPSS for real-time; </a:t>
            </a:r>
            <a:r>
              <a:rPr b="1" lang="en" sz="1100">
                <a:latin typeface="Times New Roman"/>
                <a:ea typeface="Times New Roman"/>
                <a:cs typeface="Times New Roman"/>
                <a:sym typeface="Times New Roman"/>
              </a:rPr>
              <a:t>Ops</a:t>
            </a:r>
            <a:r>
              <a:rPr lang="en" sz="1100">
                <a:latin typeface="Times New Roman"/>
                <a:ea typeface="Times New Roman"/>
                <a:cs typeface="Times New Roman"/>
                <a:sym typeface="Times New Roman"/>
              </a:rPr>
              <a:t>: no change from GFS v15.1</a:t>
            </a:r>
            <a:endParaRPr sz="1100">
              <a:latin typeface="Times New Roman"/>
              <a:ea typeface="Times New Roman"/>
              <a:cs typeface="Times New Roman"/>
              <a:sym typeface="Times New Roman"/>
            </a:endParaRPr>
          </a:p>
        </p:txBody>
      </p:sp>
      <p:sp>
        <p:nvSpPr>
          <p:cNvPr id="327" name="Google Shape;327;p67"/>
          <p:cNvSpPr/>
          <p:nvPr/>
        </p:nvSpPr>
        <p:spPr>
          <a:xfrm>
            <a:off x="1052675" y="3788100"/>
            <a:ext cx="4107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sp>
        <p:nvSpPr>
          <p:cNvPr id="328" name="Google Shape;328;p67"/>
          <p:cNvSpPr/>
          <p:nvPr/>
        </p:nvSpPr>
        <p:spPr>
          <a:xfrm>
            <a:off x="5514375" y="3099075"/>
            <a:ext cx="3675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sp>
        <p:nvSpPr>
          <p:cNvPr id="329" name="Google Shape;329;p67"/>
          <p:cNvSpPr/>
          <p:nvPr/>
        </p:nvSpPr>
        <p:spPr>
          <a:xfrm>
            <a:off x="5636975" y="442200"/>
            <a:ext cx="367500" cy="314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pic>
        <p:nvPicPr>
          <p:cNvPr descr="Image of NCEP Logo" id="330" name="Google Shape;330;p67"/>
          <p:cNvPicPr preferRelativeResize="0"/>
          <p:nvPr/>
        </p:nvPicPr>
        <p:blipFill rotWithShape="1">
          <a:blip r:embed="rId4">
            <a:alphaModFix/>
          </a:blip>
          <a:srcRect b="0" l="0" r="0" t="0"/>
          <a:stretch/>
        </p:blipFill>
        <p:spPr>
          <a:xfrm>
            <a:off x="8352575" y="76200"/>
            <a:ext cx="792000" cy="528300"/>
          </a:xfrm>
          <a:prstGeom prst="rect">
            <a:avLst/>
          </a:prstGeom>
          <a:solidFill>
            <a:srgbClr val="FFFFFF"/>
          </a:solidFill>
          <a:ln>
            <a:noFill/>
          </a:ln>
        </p:spPr>
      </p:pic>
      <p:cxnSp>
        <p:nvCxnSpPr>
          <p:cNvPr id="331" name="Google Shape;331;p67"/>
          <p:cNvCxnSpPr/>
          <p:nvPr/>
        </p:nvCxnSpPr>
        <p:spPr>
          <a:xfrm flipH="1">
            <a:off x="4342400" y="936200"/>
            <a:ext cx="15600" cy="3838800"/>
          </a:xfrm>
          <a:prstGeom prst="straightConnector1">
            <a:avLst/>
          </a:prstGeom>
          <a:noFill/>
          <a:ln cap="flat" cmpd="sng" w="9525">
            <a:solidFill>
              <a:srgbClr val="000000"/>
            </a:solidFill>
            <a:prstDash val="solid"/>
            <a:round/>
            <a:headEnd len="med" w="med" type="none"/>
            <a:tailEnd len="med" w="med" type="none"/>
          </a:ln>
        </p:spPr>
      </p:cxnSp>
      <p:cxnSp>
        <p:nvCxnSpPr>
          <p:cNvPr id="332" name="Google Shape;332;p67"/>
          <p:cNvCxnSpPr/>
          <p:nvPr/>
        </p:nvCxnSpPr>
        <p:spPr>
          <a:xfrm>
            <a:off x="4356100" y="2856800"/>
            <a:ext cx="4788600" cy="21000"/>
          </a:xfrm>
          <a:prstGeom prst="straightConnector1">
            <a:avLst/>
          </a:prstGeom>
          <a:noFill/>
          <a:ln cap="flat" cmpd="sng" w="19050">
            <a:solidFill>
              <a:schemeClr val="dk2"/>
            </a:solidFill>
            <a:prstDash val="solid"/>
            <a:round/>
            <a:headEnd len="med" w="med" type="none"/>
            <a:tailEnd len="med" w="med" type="none"/>
          </a:ln>
        </p:spPr>
      </p:cxnSp>
      <p:sp>
        <p:nvSpPr>
          <p:cNvPr id="333" name="Google Shape;333;p67"/>
          <p:cNvSpPr/>
          <p:nvPr/>
        </p:nvSpPr>
        <p:spPr>
          <a:xfrm>
            <a:off x="2729200" y="101950"/>
            <a:ext cx="4107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graphicFrame>
        <p:nvGraphicFramePr>
          <p:cNvPr id="334" name="Google Shape;334;p67"/>
          <p:cNvGraphicFramePr/>
          <p:nvPr/>
        </p:nvGraphicFramePr>
        <p:xfrm>
          <a:off x="4381600" y="2902713"/>
          <a:ext cx="3000000" cy="3000000"/>
        </p:xfrm>
        <a:graphic>
          <a:graphicData uri="http://schemas.openxmlformats.org/drawingml/2006/table">
            <a:tbl>
              <a:tblPr>
                <a:noFill/>
                <a:tableStyleId>{B3019CB5-AF0C-4CEC-B135-8BEE28DB4FBF}</a:tableStyleId>
              </a:tblPr>
              <a:tblGrid>
                <a:gridCol w="498625"/>
                <a:gridCol w="565475"/>
                <a:gridCol w="2959000"/>
              </a:tblGrid>
              <a:tr h="140075">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EMC</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NCO</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Red text indicates change from previous quarter</a:t>
                      </a:r>
                      <a:endParaRPr sz="1100">
                        <a:solidFill>
                          <a:srgbClr val="FF0000"/>
                        </a:solidFill>
                        <a:latin typeface="Times New Roman"/>
                        <a:ea typeface="Times New Roman"/>
                        <a:cs typeface="Times New Roman"/>
                        <a:sym typeface="Times New Roman"/>
                      </a:endParaRPr>
                    </a:p>
                  </a:txBody>
                  <a:tcPr marT="0" marB="0" marR="0" marL="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68"/>
          <p:cNvSpPr txBox="1"/>
          <p:nvPr/>
        </p:nvSpPr>
        <p:spPr>
          <a:xfrm>
            <a:off x="57550" y="948925"/>
            <a:ext cx="4171800" cy="212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latin typeface="Times New Roman"/>
                <a:ea typeface="Times New Roman"/>
                <a:cs typeface="Times New Roman"/>
                <a:sym typeface="Times New Roman"/>
              </a:rPr>
              <a:t>Project Manager: </a:t>
            </a:r>
            <a:r>
              <a:rPr lang="en" sz="1000">
                <a:latin typeface="Times New Roman"/>
                <a:ea typeface="Times New Roman"/>
                <a:cs typeface="Times New Roman"/>
                <a:sym typeface="Times New Roman"/>
              </a:rPr>
              <a:t>Vijay Tallapragada</a:t>
            </a:r>
            <a:endParaRPr sz="1000">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000">
                <a:latin typeface="Times New Roman"/>
                <a:ea typeface="Times New Roman"/>
                <a:cs typeface="Times New Roman"/>
                <a:sym typeface="Times New Roman"/>
              </a:rPr>
              <a:t>Leads: </a:t>
            </a:r>
            <a:r>
              <a:rPr lang="en" sz="1000">
                <a:solidFill>
                  <a:schemeClr val="dk1"/>
                </a:solidFill>
                <a:latin typeface="Times New Roman"/>
                <a:ea typeface="Times New Roman"/>
                <a:cs typeface="Times New Roman"/>
                <a:sym typeface="Times New Roman"/>
              </a:rPr>
              <a:t>Fanglin Yang and Russ Treadon (EMC), Steven Earle (NCO)</a:t>
            </a:r>
            <a:endParaRPr sz="1000">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000">
                <a:latin typeface="Times New Roman"/>
                <a:ea typeface="Times New Roman"/>
                <a:cs typeface="Times New Roman"/>
                <a:sym typeface="Times New Roman"/>
              </a:rPr>
              <a:t>Scope: </a:t>
            </a:r>
            <a:r>
              <a:rPr lang="en" sz="1000">
                <a:solidFill>
                  <a:schemeClr val="dk1"/>
                </a:solidFill>
                <a:latin typeface="Times New Roman"/>
                <a:ea typeface="Times New Roman"/>
                <a:cs typeface="Times New Roman"/>
                <a:sym typeface="Times New Roman"/>
              </a:rPr>
              <a:t>Develop and incorporate new capabilities into the NCEP GFS with 13 km resolution and 127 levels, including advanced physics and DA system, including GLDAS in DA cycle,  and coupling to a wave model. Additional capabilities from the NGGPS community will also be incorporated. </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300"/>
              </a:spcBef>
              <a:spcAft>
                <a:spcPts val="0"/>
              </a:spcAft>
              <a:buNone/>
            </a:pPr>
            <a:r>
              <a:rPr b="1" lang="en" sz="1000">
                <a:latin typeface="Times New Roman"/>
                <a:ea typeface="Times New Roman"/>
                <a:cs typeface="Times New Roman"/>
                <a:sym typeface="Times New Roman"/>
              </a:rPr>
              <a:t>Expected benefits:</a:t>
            </a:r>
            <a:r>
              <a:rPr lang="en" sz="1000">
                <a:latin typeface="Times New Roman"/>
                <a:ea typeface="Times New Roman"/>
                <a:cs typeface="Times New Roman"/>
                <a:sym typeface="Times New Roman"/>
              </a:rPr>
              <a:t> higher model vertical resolution, extended model domain up to the mesopause, improved model physics,  advanced data assimilation, improved model forecast skills.</a:t>
            </a:r>
            <a:endParaRPr sz="1000">
              <a:solidFill>
                <a:srgbClr val="0000FF"/>
              </a:solidFill>
              <a:latin typeface="Times New Roman"/>
              <a:ea typeface="Times New Roman"/>
              <a:cs typeface="Times New Roman"/>
              <a:sym typeface="Times New Roman"/>
            </a:endParaRPr>
          </a:p>
          <a:p>
            <a:pPr indent="0" lvl="0" marL="0" rtl="0" algn="l">
              <a:lnSpc>
                <a:spcPct val="100000"/>
              </a:lnSpc>
              <a:spcBef>
                <a:spcPts val="300"/>
              </a:spcBef>
              <a:spcAft>
                <a:spcPts val="300"/>
              </a:spcAft>
              <a:buNone/>
            </a:pPr>
            <a:r>
              <a:rPr b="1" lang="en" sz="1000">
                <a:latin typeface="Times New Roman"/>
                <a:ea typeface="Times New Roman"/>
                <a:cs typeface="Times New Roman"/>
                <a:sym typeface="Times New Roman"/>
              </a:rPr>
              <a:t>Dependencies:</a:t>
            </a:r>
            <a:r>
              <a:rPr lang="en" sz="1000">
                <a:latin typeface="Times New Roman"/>
                <a:ea typeface="Times New Roman"/>
                <a:cs typeface="Times New Roman"/>
                <a:sym typeface="Times New Roman"/>
              </a:rPr>
              <a:t> testing of NOAA MP, gravity-wave drag parameterization; wave coupling, and DA upgrade; Satisfactory evaluation by stakeholders and downstream products</a:t>
            </a:r>
            <a:endParaRPr sz="1000">
              <a:latin typeface="Times New Roman"/>
              <a:ea typeface="Times New Roman"/>
              <a:cs typeface="Times New Roman"/>
              <a:sym typeface="Times New Roman"/>
            </a:endParaRPr>
          </a:p>
        </p:txBody>
      </p:sp>
      <p:sp>
        <p:nvSpPr>
          <p:cNvPr id="340" name="Google Shape;340;p68"/>
          <p:cNvSpPr txBox="1"/>
          <p:nvPr/>
        </p:nvSpPr>
        <p:spPr>
          <a:xfrm>
            <a:off x="2863475" y="-9650"/>
            <a:ext cx="2644500" cy="55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GDAS/GFS Version 16</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Status as of October 9 , 2019</a:t>
            </a:r>
            <a:endParaRPr b="1">
              <a:latin typeface="Times New Roman"/>
              <a:ea typeface="Times New Roman"/>
              <a:cs typeface="Times New Roman"/>
              <a:sym typeface="Times New Roman"/>
            </a:endParaRPr>
          </a:p>
        </p:txBody>
      </p:sp>
      <p:pic>
        <p:nvPicPr>
          <p:cNvPr id="341" name="Google Shape;341;p68"/>
          <p:cNvPicPr preferRelativeResize="0"/>
          <p:nvPr/>
        </p:nvPicPr>
        <p:blipFill>
          <a:blip r:embed="rId3">
            <a:alphaModFix/>
          </a:blip>
          <a:stretch>
            <a:fillRect/>
          </a:stretch>
        </p:blipFill>
        <p:spPr>
          <a:xfrm>
            <a:off x="0" y="0"/>
            <a:ext cx="713000" cy="615250"/>
          </a:xfrm>
          <a:prstGeom prst="rect">
            <a:avLst/>
          </a:prstGeom>
          <a:noFill/>
          <a:ln>
            <a:noFill/>
          </a:ln>
        </p:spPr>
      </p:pic>
      <p:sp>
        <p:nvSpPr>
          <p:cNvPr id="342" name="Google Shape;342;p68"/>
          <p:cNvSpPr txBox="1"/>
          <p:nvPr/>
        </p:nvSpPr>
        <p:spPr>
          <a:xfrm>
            <a:off x="6285875" y="607775"/>
            <a:ext cx="896700" cy="2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Schedule</a:t>
            </a:r>
            <a:endParaRPr b="1" sz="1200">
              <a:latin typeface="Times New Roman"/>
              <a:ea typeface="Times New Roman"/>
              <a:cs typeface="Times New Roman"/>
              <a:sym typeface="Times New Roman"/>
            </a:endParaRPr>
          </a:p>
        </p:txBody>
      </p:sp>
      <p:sp>
        <p:nvSpPr>
          <p:cNvPr id="343" name="Google Shape;343;p68"/>
          <p:cNvSpPr txBox="1"/>
          <p:nvPr/>
        </p:nvSpPr>
        <p:spPr>
          <a:xfrm>
            <a:off x="768675" y="740375"/>
            <a:ext cx="2551800" cy="28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Project Information &amp; Highlights</a:t>
            </a:r>
            <a:endParaRPr b="1" sz="1200">
              <a:latin typeface="Times New Roman"/>
              <a:ea typeface="Times New Roman"/>
              <a:cs typeface="Times New Roman"/>
              <a:sym typeface="Times New Roman"/>
            </a:endParaRPr>
          </a:p>
        </p:txBody>
      </p:sp>
      <p:sp>
        <p:nvSpPr>
          <p:cNvPr id="344" name="Google Shape;344;p68"/>
          <p:cNvSpPr txBox="1"/>
          <p:nvPr/>
        </p:nvSpPr>
        <p:spPr>
          <a:xfrm>
            <a:off x="25600" y="3289124"/>
            <a:ext cx="4235700" cy="13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None/>
            </a:pPr>
            <a:r>
              <a:rPr b="1" lang="en" sz="1000">
                <a:latin typeface="Times New Roman"/>
                <a:ea typeface="Times New Roman"/>
                <a:cs typeface="Times New Roman"/>
                <a:sym typeface="Times New Roman"/>
              </a:rPr>
              <a:t>Risk</a:t>
            </a:r>
            <a:r>
              <a:rPr lang="en" sz="1000">
                <a:latin typeface="Times New Roman"/>
                <a:ea typeface="Times New Roman"/>
                <a:cs typeface="Times New Roman"/>
                <a:sym typeface="Times New Roman"/>
              </a:rPr>
              <a:t>: </a:t>
            </a:r>
            <a:r>
              <a:rPr lang="en" sz="1000">
                <a:solidFill>
                  <a:srgbClr val="FF0000"/>
                </a:solidFill>
                <a:latin typeface="Times New Roman"/>
                <a:ea typeface="Times New Roman"/>
                <a:cs typeface="Times New Roman"/>
                <a:sym typeface="Times New Roman"/>
              </a:rPr>
              <a:t> Insufficient  computing resources and disk space for conducting adequate testing and evaluation </a:t>
            </a:r>
            <a:r>
              <a:rPr lang="en" sz="1000">
                <a:latin typeface="Times New Roman"/>
                <a:ea typeface="Times New Roman"/>
                <a:cs typeface="Times New Roman"/>
                <a:sym typeface="Times New Roman"/>
              </a:rPr>
              <a:t>of newly added physics schemes and data assimilation techniques;   Insufficient resources for carrying out 3 years of retrospective parallel runs mandated by NHC;</a:t>
            </a:r>
            <a:r>
              <a:rPr lang="en" sz="1000">
                <a:solidFill>
                  <a:srgbClr val="FF0000"/>
                </a:solidFill>
                <a:latin typeface="Times New Roman"/>
                <a:ea typeface="Times New Roman"/>
                <a:cs typeface="Times New Roman"/>
                <a:sym typeface="Times New Roman"/>
              </a:rPr>
              <a:t>  Insufficient human resources to test and evaluate Noah MP; Projects delayed to start:  workflow for wave coupling and  inline GLDAS; </a:t>
            </a:r>
            <a:r>
              <a:rPr b="1" lang="en" sz="1000">
                <a:latin typeface="Times New Roman"/>
                <a:ea typeface="Times New Roman"/>
                <a:cs typeface="Times New Roman"/>
                <a:sym typeface="Times New Roman"/>
              </a:rPr>
              <a:t>Mitigation:</a:t>
            </a:r>
            <a:r>
              <a:rPr lang="en" sz="1000">
                <a:latin typeface="Times New Roman"/>
                <a:ea typeface="Times New Roman"/>
                <a:cs typeface="Times New Roman"/>
                <a:sym typeface="Times New Roman"/>
              </a:rPr>
              <a:t>  Change output format from nemsio to netcdf;  reduce the scope of updates;  Reduce the length of retrospective parallels</a:t>
            </a:r>
            <a:endParaRPr b="1" sz="1000" u="sng"/>
          </a:p>
        </p:txBody>
      </p:sp>
      <p:sp>
        <p:nvSpPr>
          <p:cNvPr id="345" name="Google Shape;345;p68"/>
          <p:cNvSpPr txBox="1"/>
          <p:nvPr/>
        </p:nvSpPr>
        <p:spPr>
          <a:xfrm>
            <a:off x="1562650" y="3151575"/>
            <a:ext cx="10719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Issues/Risks</a:t>
            </a:r>
            <a:endParaRPr b="1" sz="1200">
              <a:latin typeface="Times New Roman"/>
              <a:ea typeface="Times New Roman"/>
              <a:cs typeface="Times New Roman"/>
              <a:sym typeface="Times New Roman"/>
            </a:endParaRPr>
          </a:p>
        </p:txBody>
      </p:sp>
      <p:cxnSp>
        <p:nvCxnSpPr>
          <p:cNvPr id="346" name="Google Shape;346;p68"/>
          <p:cNvCxnSpPr/>
          <p:nvPr/>
        </p:nvCxnSpPr>
        <p:spPr>
          <a:xfrm>
            <a:off x="88900" y="3085400"/>
            <a:ext cx="4235700" cy="21900"/>
          </a:xfrm>
          <a:prstGeom prst="straightConnector1">
            <a:avLst/>
          </a:prstGeom>
          <a:noFill/>
          <a:ln cap="flat" cmpd="sng" w="19050">
            <a:solidFill>
              <a:schemeClr val="dk2"/>
            </a:solidFill>
            <a:prstDash val="solid"/>
            <a:round/>
            <a:headEnd len="med" w="med" type="none"/>
            <a:tailEnd len="med" w="med" type="none"/>
          </a:ln>
        </p:spPr>
      </p:cxnSp>
      <p:graphicFrame>
        <p:nvGraphicFramePr>
          <p:cNvPr id="347" name="Google Shape;347;p68"/>
          <p:cNvGraphicFramePr/>
          <p:nvPr/>
        </p:nvGraphicFramePr>
        <p:xfrm>
          <a:off x="663375" y="4734838"/>
          <a:ext cx="3000000" cy="3000000"/>
        </p:xfrm>
        <a:graphic>
          <a:graphicData uri="http://schemas.openxmlformats.org/drawingml/2006/table">
            <a:tbl>
              <a:tblPr>
                <a:noFill/>
                <a:tableStyleId>{096A4B4E-700D-478D-B92A-2C2F1847E5F6}</a:tableStyleId>
              </a:tblPr>
              <a:tblGrid>
                <a:gridCol w="2476525"/>
                <a:gridCol w="3139175"/>
                <a:gridCol w="1821300"/>
              </a:tblGrid>
              <a:tr h="360900">
                <a:tc>
                  <a:txBody>
                    <a:bodyPr/>
                    <a:lstStyle/>
                    <a:p>
                      <a:pPr indent="0" lvl="0" marL="0" rtl="0" algn="ctr">
                        <a:spcBef>
                          <a:spcPts val="0"/>
                        </a:spcBef>
                        <a:spcAft>
                          <a:spcPts val="0"/>
                        </a:spcAft>
                        <a:buNone/>
                      </a:pPr>
                      <a:r>
                        <a:rPr b="1" lang="en" sz="1000"/>
                        <a:t>         Management Attention Required</a:t>
                      </a:r>
                      <a:endParaRPr b="1" sz="1000"/>
                    </a:p>
                  </a:txBody>
                  <a:tcPr marT="0" marB="0" marR="0" marL="0" anchor="ctr"/>
                </a:tc>
                <a:tc>
                  <a:txBody>
                    <a:bodyPr/>
                    <a:lstStyle/>
                    <a:p>
                      <a:pPr indent="0" lvl="0" marL="0" rtl="0" algn="ctr">
                        <a:spcBef>
                          <a:spcPts val="0"/>
                        </a:spcBef>
                        <a:spcAft>
                          <a:spcPts val="0"/>
                        </a:spcAft>
                        <a:buNone/>
                      </a:pPr>
                      <a:r>
                        <a:rPr b="1" lang="en" sz="1000"/>
                        <a:t>       Potential Management Attention Needed</a:t>
                      </a:r>
                      <a:endParaRPr b="1" sz="1000"/>
                    </a:p>
                  </a:txBody>
                  <a:tcPr marT="0" marB="0" marR="0" marL="0" anchor="ctr"/>
                </a:tc>
                <a:tc>
                  <a:txBody>
                    <a:bodyPr/>
                    <a:lstStyle/>
                    <a:p>
                      <a:pPr indent="0" lvl="0" marL="0" rtl="0" algn="ctr">
                        <a:spcBef>
                          <a:spcPts val="0"/>
                        </a:spcBef>
                        <a:spcAft>
                          <a:spcPts val="0"/>
                        </a:spcAft>
                        <a:buNone/>
                      </a:pPr>
                      <a:r>
                        <a:rPr b="1" lang="en" sz="800"/>
                        <a:t>           </a:t>
                      </a:r>
                      <a:r>
                        <a:rPr b="1" lang="en" sz="1000"/>
                        <a:t>On Target</a:t>
                      </a:r>
                      <a:endParaRPr b="1" sz="1000"/>
                    </a:p>
                  </a:txBody>
                  <a:tcPr marT="0" marB="0" marR="0" marL="0" anchor="ctr"/>
                </a:tc>
              </a:tr>
            </a:tbl>
          </a:graphicData>
        </a:graphic>
      </p:graphicFrame>
      <p:sp>
        <p:nvSpPr>
          <p:cNvPr id="348" name="Google Shape;348;p68"/>
          <p:cNvSpPr/>
          <p:nvPr/>
        </p:nvSpPr>
        <p:spPr>
          <a:xfrm>
            <a:off x="6467775" y="4805675"/>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G</a:t>
            </a:r>
            <a:endParaRPr b="1" sz="800"/>
          </a:p>
        </p:txBody>
      </p:sp>
      <p:sp>
        <p:nvSpPr>
          <p:cNvPr id="349" name="Google Shape;349;p68"/>
          <p:cNvSpPr/>
          <p:nvPr/>
        </p:nvSpPr>
        <p:spPr>
          <a:xfrm>
            <a:off x="3244475" y="4795125"/>
            <a:ext cx="295200" cy="28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Y</a:t>
            </a:r>
            <a:endParaRPr b="1" sz="800"/>
          </a:p>
        </p:txBody>
      </p:sp>
      <p:sp>
        <p:nvSpPr>
          <p:cNvPr id="350" name="Google Shape;350;p68"/>
          <p:cNvSpPr/>
          <p:nvPr/>
        </p:nvSpPr>
        <p:spPr>
          <a:xfrm>
            <a:off x="720925" y="4773575"/>
            <a:ext cx="295200" cy="28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R</a:t>
            </a:r>
            <a:endParaRPr b="1" sz="800"/>
          </a:p>
        </p:txBody>
      </p:sp>
      <p:sp>
        <p:nvSpPr>
          <p:cNvPr id="351" name="Google Shape;351;p68"/>
          <p:cNvSpPr txBox="1"/>
          <p:nvPr/>
        </p:nvSpPr>
        <p:spPr>
          <a:xfrm>
            <a:off x="6259775" y="3162175"/>
            <a:ext cx="9990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Resources</a:t>
            </a:r>
            <a:endParaRPr b="1" sz="1200">
              <a:latin typeface="Times New Roman"/>
              <a:ea typeface="Times New Roman"/>
              <a:cs typeface="Times New Roman"/>
              <a:sym typeface="Times New Roman"/>
            </a:endParaRPr>
          </a:p>
        </p:txBody>
      </p:sp>
      <p:graphicFrame>
        <p:nvGraphicFramePr>
          <p:cNvPr id="352" name="Google Shape;352;p68"/>
          <p:cNvGraphicFramePr/>
          <p:nvPr/>
        </p:nvGraphicFramePr>
        <p:xfrm>
          <a:off x="4387875" y="968963"/>
          <a:ext cx="3000000" cy="3000000"/>
        </p:xfrm>
        <a:graphic>
          <a:graphicData uri="http://schemas.openxmlformats.org/drawingml/2006/table">
            <a:tbl>
              <a:tblPr>
                <a:noFill/>
                <a:tableStyleId>{B3019CB5-AF0C-4CEC-B135-8BEE28DB4FBF}</a:tableStyleId>
              </a:tblPr>
              <a:tblGrid>
                <a:gridCol w="3309325"/>
                <a:gridCol w="708950"/>
                <a:gridCol w="724525"/>
              </a:tblGrid>
              <a:tr h="182700">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Milestones &amp; Deliverables</a:t>
                      </a:r>
                      <a:endParaRPr b="1" sz="1100">
                        <a:latin typeface="Times New Roman"/>
                        <a:ea typeface="Times New Roman"/>
                        <a:cs typeface="Times New Roman"/>
                        <a:sym typeface="Times New Roman"/>
                      </a:endParaRPr>
                    </a:p>
                  </a:txBody>
                  <a:tcPr marT="0" marB="0" marR="0" marL="0" anchor="ct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Date</a:t>
                      </a:r>
                      <a:endParaRPr b="1" sz="1100">
                        <a:latin typeface="Times New Roman"/>
                        <a:ea typeface="Times New Roman"/>
                        <a:cs typeface="Times New Roman"/>
                        <a:sym typeface="Times New Roman"/>
                      </a:endParaRPr>
                    </a:p>
                  </a:txBody>
                  <a:tcPr marT="0" marB="0" marR="0" marL="0" anchor="ct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Status</a:t>
                      </a:r>
                      <a:endParaRPr b="1" sz="1100">
                        <a:latin typeface="Times New Roman"/>
                        <a:ea typeface="Times New Roman"/>
                        <a:cs typeface="Times New Roman"/>
                        <a:sym typeface="Times New Roman"/>
                      </a:endParaRPr>
                    </a:p>
                  </a:txBody>
                  <a:tcPr marT="0" marB="0" marR="0" marL="0" anchor="ctr">
                    <a:lnB cap="flat" cmpd="sng" w="12700">
                      <a:solidFill>
                        <a:srgbClr val="9E9E9E"/>
                      </a:solidFill>
                      <a:prstDash val="solid"/>
                      <a:round/>
                      <a:headEnd len="sm" w="sm" type="none"/>
                      <a:tailEnd len="sm" w="sm" type="none"/>
                    </a:lnB>
                  </a:tcPr>
                </a:tc>
              </a:tr>
              <a:tr h="2334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EMC/NCO EE2 kick off meeting</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Q1FY20</a:t>
                      </a:r>
                      <a:endParaRPr sz="1100">
                        <a:latin typeface="Times New Roman"/>
                        <a:ea typeface="Times New Roman"/>
                        <a:cs typeface="Times New Roman"/>
                        <a:sym typeface="Times New Roman"/>
                      </a:endParaRPr>
                    </a:p>
                  </a:txBody>
                  <a:tcPr marT="0" marB="0" marR="0" marL="0" anchor="ctr">
                    <a:lnR cap="flat" cmpd="sng" w="12700">
                      <a:solidFill>
                        <a:srgbClr val="9E9E9E"/>
                      </a:solidFill>
                      <a:prstDash val="solid"/>
                      <a:round/>
                      <a:headEnd len="sm" w="sm" type="none"/>
                      <a:tailEnd len="sm" w="sm" type="none"/>
                    </a:ln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2334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Freeze model </a:t>
                      </a:r>
                      <a:r>
                        <a:rPr lang="en" sz="1100">
                          <a:solidFill>
                            <a:schemeClr val="dk1"/>
                          </a:solidFill>
                          <a:latin typeface="Times New Roman"/>
                          <a:ea typeface="Times New Roman"/>
                          <a:cs typeface="Times New Roman"/>
                          <a:sym typeface="Times New Roman"/>
                        </a:rPr>
                        <a:t>code and data assimilation system</a:t>
                      </a:r>
                      <a:endParaRPr sz="1100">
                        <a:solidFill>
                          <a:schemeClr val="dk1"/>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10/30/19</a:t>
                      </a:r>
                      <a:endParaRPr sz="1100">
                        <a:solidFill>
                          <a:srgbClr val="FF0000"/>
                        </a:solidFill>
                        <a:latin typeface="Times New Roman"/>
                        <a:ea typeface="Times New Roman"/>
                        <a:cs typeface="Times New Roman"/>
                        <a:sym typeface="Times New Roman"/>
                      </a:endParaRPr>
                    </a:p>
                  </a:txBody>
                  <a:tcPr marT="0" marB="0" marR="0" marL="0" anchor="ctr">
                    <a:lnR cap="flat" cmpd="sng" w="12700">
                      <a:solidFill>
                        <a:srgbClr val="9E9E9E"/>
                      </a:solidFill>
                      <a:prstDash val="solid"/>
                      <a:round/>
                      <a:headEnd len="sm" w="sm" type="none"/>
                      <a:tailEnd len="sm" w="sm" type="none"/>
                    </a:ln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On track</a:t>
                      </a:r>
                      <a:endParaRPr sz="1100">
                        <a:solidFill>
                          <a:srgbClr val="FF0000"/>
                        </a:solidFill>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18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Complete full retrospective/real time runs and evaluation</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07/1/ 20</a:t>
                      </a:r>
                      <a:endParaRPr sz="1100">
                        <a:solidFill>
                          <a:srgbClr val="FF0000"/>
                        </a:solidFill>
                        <a:latin typeface="Times New Roman"/>
                        <a:ea typeface="Times New Roman"/>
                        <a:cs typeface="Times New Roman"/>
                        <a:sym typeface="Times New Roman"/>
                      </a:endParaRPr>
                    </a:p>
                  </a:txBody>
                  <a:tcPr marT="0" marB="0" marR="0" marL="0" anchor="ctr">
                    <a:lnR cap="flat" cmpd="sng" w="12700">
                      <a:solidFill>
                        <a:srgbClr val="9E9E9E"/>
                      </a:solidFill>
                      <a:prstDash val="solid"/>
                      <a:round/>
                      <a:headEnd len="sm" w="sm" type="none"/>
                      <a:tailEnd len="sm" w="sm" type="none"/>
                    </a:ln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On track</a:t>
                      </a:r>
                      <a:endParaRPr sz="1100">
                        <a:solidFill>
                          <a:srgbClr val="FF0000"/>
                        </a:solidFill>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18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Complete Field evaluation &amp; conduct CCB</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10/06/20</a:t>
                      </a:r>
                      <a:endParaRPr sz="1100">
                        <a:solidFill>
                          <a:srgbClr val="FF0000"/>
                        </a:solidFill>
                        <a:latin typeface="Times New Roman"/>
                        <a:ea typeface="Times New Roman"/>
                        <a:cs typeface="Times New Roman"/>
                        <a:sym typeface="Times New Roman"/>
                      </a:endParaRPr>
                    </a:p>
                  </a:txBody>
                  <a:tcPr marT="0" marB="0" marR="0" marL="0" anchor="ctr">
                    <a:lnR cap="flat" cmpd="sng" w="12700">
                      <a:solidFill>
                        <a:srgbClr val="9E9E9E"/>
                      </a:solidFill>
                      <a:prstDash val="solid"/>
                      <a:round/>
                      <a:headEnd len="sm" w="sm" type="none"/>
                      <a:tailEnd len="sm" w="sm" type="none"/>
                    </a:ln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On track</a:t>
                      </a:r>
                      <a:endParaRPr sz="1100">
                        <a:solidFill>
                          <a:srgbClr val="FF0000"/>
                        </a:solidFill>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218975">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OD Brief and deliver final system code to NCO</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10/20/20</a:t>
                      </a:r>
                      <a:endParaRPr sz="1100">
                        <a:solidFill>
                          <a:srgbClr val="FF0000"/>
                        </a:solidFill>
                        <a:latin typeface="Times New Roman"/>
                        <a:ea typeface="Times New Roman"/>
                        <a:cs typeface="Times New Roman"/>
                        <a:sym typeface="Times New Roman"/>
                      </a:endParaRPr>
                    </a:p>
                  </a:txBody>
                  <a:tcPr marT="0" marB="0" marR="0" marL="0" anchor="ctr">
                    <a:lnR cap="flat" cmpd="sng" w="12700">
                      <a:solidFill>
                        <a:srgbClr val="9E9E9E"/>
                      </a:solidFill>
                      <a:prstDash val="solid"/>
                      <a:round/>
                      <a:headEnd len="sm" w="sm" type="none"/>
                      <a:tailEnd len="sm" w="sm" type="none"/>
                    </a:ln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On track</a:t>
                      </a:r>
                      <a:endParaRPr sz="1100">
                        <a:solidFill>
                          <a:srgbClr val="FF0000"/>
                        </a:solidFill>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18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Deliver Service Change Notice to NCO</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9/1/20</a:t>
                      </a:r>
                      <a:endParaRPr sz="1100">
                        <a:solidFill>
                          <a:srgbClr val="FF0000"/>
                        </a:solidFill>
                        <a:latin typeface="Times New Roman"/>
                        <a:ea typeface="Times New Roman"/>
                        <a:cs typeface="Times New Roman"/>
                        <a:sym typeface="Times New Roman"/>
                      </a:endParaRPr>
                    </a:p>
                  </a:txBody>
                  <a:tcPr marT="0" marB="0" marR="0" marL="0" anchor="ctr">
                    <a:lnR cap="flat" cmpd="sng" w="12700">
                      <a:solidFill>
                        <a:srgbClr val="9E9E9E"/>
                      </a:solidFill>
                      <a:prstDash val="solid"/>
                      <a:round/>
                      <a:headEnd len="sm" w="sm" type="none"/>
                      <a:tailEnd len="sm" w="sm" type="none"/>
                    </a:lnR>
                    <a:solidFill>
                      <a:srgbClr val="D9D2E9"/>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planned</a:t>
                      </a:r>
                      <a:endParaRPr sz="1100">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r>
              <a:tr h="2132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Start 30-day evaluation and IT testing</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10/27/20</a:t>
                      </a:r>
                      <a:endParaRPr sz="1100">
                        <a:solidFill>
                          <a:srgbClr val="FF0000"/>
                        </a:solidFill>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TBC</a:t>
                      </a:r>
                      <a:endParaRPr sz="1100">
                        <a:solidFill>
                          <a:srgbClr val="FF0000"/>
                        </a:solidFill>
                        <a:latin typeface="Times New Roman"/>
                        <a:ea typeface="Times New Roman"/>
                        <a:cs typeface="Times New Roman"/>
                        <a:sym typeface="Times New Roman"/>
                      </a:endParaRPr>
                    </a:p>
                  </a:txBody>
                  <a:tcPr marT="0" marB="0" marR="0" marL="0" anchor="ctr">
                    <a:lnT cap="flat" cmpd="sng" w="12700">
                      <a:solidFill>
                        <a:srgbClr val="9E9E9E"/>
                      </a:solidFill>
                      <a:prstDash val="solid"/>
                      <a:round/>
                      <a:headEnd len="sm" w="sm" type="none"/>
                      <a:tailEnd len="sm" w="sm" type="none"/>
                    </a:lnT>
                    <a:solidFill>
                      <a:srgbClr val="FCE5CD"/>
                    </a:solidFill>
                  </a:tcPr>
                </a:tc>
              </a:tr>
              <a:tr h="2304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Operational Implementation</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Feb 2021</a:t>
                      </a:r>
                      <a:endParaRPr sz="1100">
                        <a:solidFill>
                          <a:srgbClr val="FF0000"/>
                        </a:solidFill>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TBC</a:t>
                      </a:r>
                      <a:endParaRPr sz="1100">
                        <a:solidFill>
                          <a:srgbClr val="FF0000"/>
                        </a:solidFill>
                        <a:latin typeface="Times New Roman"/>
                        <a:ea typeface="Times New Roman"/>
                        <a:cs typeface="Times New Roman"/>
                        <a:sym typeface="Times New Roman"/>
                      </a:endParaRPr>
                    </a:p>
                  </a:txBody>
                  <a:tcPr marT="0" marB="0" marR="0" marL="0" anchor="ctr">
                    <a:solidFill>
                      <a:srgbClr val="FCE5CD"/>
                    </a:solidFill>
                  </a:tcPr>
                </a:tc>
              </a:tr>
            </a:tbl>
          </a:graphicData>
        </a:graphic>
      </p:graphicFrame>
      <p:sp>
        <p:nvSpPr>
          <p:cNvPr id="353" name="Google Shape;353;p68"/>
          <p:cNvSpPr txBox="1"/>
          <p:nvPr/>
        </p:nvSpPr>
        <p:spPr>
          <a:xfrm>
            <a:off x="4324550" y="3360825"/>
            <a:ext cx="4820100" cy="13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Times New Roman"/>
                <a:ea typeface="Times New Roman"/>
                <a:cs typeface="Times New Roman"/>
                <a:sym typeface="Times New Roman"/>
              </a:rPr>
              <a:t>Staff</a:t>
            </a:r>
            <a:r>
              <a:rPr lang="en" sz="1100">
                <a:solidFill>
                  <a:schemeClr val="dk1"/>
                </a:solidFill>
                <a:latin typeface="Times New Roman"/>
                <a:ea typeface="Times New Roman"/>
                <a:cs typeface="Times New Roman"/>
                <a:sym typeface="Times New Roman"/>
              </a:rPr>
              <a:t>:</a:t>
            </a:r>
            <a:r>
              <a:rPr lang="en" sz="1100">
                <a:latin typeface="Times New Roman"/>
                <a:ea typeface="Times New Roman"/>
                <a:cs typeface="Times New Roman"/>
                <a:sym typeface="Times New Roman"/>
              </a:rPr>
              <a:t> 3 Fed F</a:t>
            </a:r>
            <a:r>
              <a:rPr lang="en" sz="1100">
                <a:solidFill>
                  <a:schemeClr val="dk1"/>
                </a:solidFill>
                <a:latin typeface="Times New Roman"/>
                <a:ea typeface="Times New Roman"/>
                <a:cs typeface="Times New Roman"/>
                <a:sym typeface="Times New Roman"/>
              </a:rPr>
              <a:t>TEs +</a:t>
            </a:r>
            <a:r>
              <a:rPr lang="en" sz="1100">
                <a:latin typeface="Times New Roman"/>
                <a:ea typeface="Times New Roman"/>
                <a:cs typeface="Times New Roman"/>
                <a:sym typeface="Times New Roman"/>
              </a:rPr>
              <a:t>  10 contrac</a:t>
            </a:r>
            <a:r>
              <a:rPr lang="en" sz="1100">
                <a:solidFill>
                  <a:schemeClr val="dk1"/>
                </a:solidFill>
                <a:latin typeface="Times New Roman"/>
                <a:ea typeface="Times New Roman"/>
                <a:cs typeface="Times New Roman"/>
                <a:sym typeface="Times New Roman"/>
              </a:rPr>
              <a:t>tor FTEs; including Dev (F</a:t>
            </a:r>
            <a:r>
              <a:rPr lang="en" sz="1100">
                <a:latin typeface="Times New Roman"/>
                <a:ea typeface="Times New Roman"/>
                <a:cs typeface="Times New Roman"/>
                <a:sym typeface="Times New Roman"/>
              </a:rPr>
              <a:t>V3, physics, DA, post  processing, V&amp;V, and infrastructure)</a:t>
            </a:r>
            <a:endParaRPr sz="1100">
              <a:latin typeface="Times New Roman"/>
              <a:ea typeface="Times New Roman"/>
              <a:cs typeface="Times New Roman"/>
              <a:sym typeface="Times New Roman"/>
            </a:endParaRPr>
          </a:p>
          <a:p>
            <a:pPr indent="0" lvl="0" marL="0" rtl="0" algn="l">
              <a:spcBef>
                <a:spcPts val="600"/>
              </a:spcBef>
              <a:spcAft>
                <a:spcPts val="0"/>
              </a:spcAft>
              <a:buNone/>
            </a:pPr>
            <a:r>
              <a:rPr b="1" lang="en" sz="1100">
                <a:solidFill>
                  <a:schemeClr val="dk1"/>
                </a:solidFill>
                <a:latin typeface="Times New Roman"/>
                <a:ea typeface="Times New Roman"/>
                <a:cs typeface="Times New Roman"/>
                <a:sym typeface="Times New Roman"/>
              </a:rPr>
              <a:t>Funding Sour</a:t>
            </a:r>
            <a:r>
              <a:rPr b="1" lang="en" sz="1100">
                <a:latin typeface="Times New Roman"/>
                <a:ea typeface="Times New Roman"/>
                <a:cs typeface="Times New Roman"/>
                <a:sym typeface="Times New Roman"/>
              </a:rPr>
              <a:t>ce</a:t>
            </a:r>
            <a:r>
              <a:rPr lang="en" sz="1100">
                <a:latin typeface="Times New Roman"/>
                <a:ea typeface="Times New Roman"/>
                <a:cs typeface="Times New Roman"/>
                <a:sym typeface="Times New Roman"/>
              </a:rPr>
              <a:t>: STI/NGGPS</a:t>
            </a:r>
            <a:endParaRPr sz="1100">
              <a:latin typeface="Times New Roman"/>
              <a:ea typeface="Times New Roman"/>
              <a:cs typeface="Times New Roman"/>
              <a:sym typeface="Times New Roman"/>
            </a:endParaRPr>
          </a:p>
          <a:p>
            <a:pPr indent="0" lvl="0" marL="0" rtl="0" algn="l">
              <a:spcBef>
                <a:spcPts val="600"/>
              </a:spcBef>
              <a:spcAft>
                <a:spcPts val="0"/>
              </a:spcAft>
              <a:buNone/>
            </a:pPr>
            <a:r>
              <a:rPr b="1" lang="en" sz="1100">
                <a:solidFill>
                  <a:srgbClr val="FF0000"/>
                </a:solidFill>
                <a:latin typeface="Times New Roman"/>
                <a:ea typeface="Times New Roman"/>
                <a:cs typeface="Times New Roman"/>
                <a:sym typeface="Times New Roman"/>
              </a:rPr>
              <a:t>Compute</a:t>
            </a:r>
            <a:r>
              <a:rPr b="1" lang="en" sz="1100">
                <a:latin typeface="Times New Roman"/>
                <a:ea typeface="Times New Roman"/>
                <a:cs typeface="Times New Roman"/>
                <a:sym typeface="Times New Roman"/>
              </a:rPr>
              <a:t>: EMC Dev: </a:t>
            </a:r>
            <a:r>
              <a:rPr lang="en" sz="1100">
                <a:latin typeface="Times New Roman"/>
                <a:ea typeface="Times New Roman"/>
                <a:cs typeface="Times New Roman"/>
                <a:sym typeface="Times New Roman"/>
              </a:rPr>
              <a:t>(+100%)</a:t>
            </a:r>
            <a:r>
              <a:rPr b="1" lang="en" sz="1100">
                <a:latin typeface="Times New Roman"/>
                <a:ea typeface="Times New Roman"/>
                <a:cs typeface="Times New Roman"/>
                <a:sym typeface="Times New Roman"/>
              </a:rPr>
              <a:t>; Parallels: </a:t>
            </a:r>
            <a:r>
              <a:rPr lang="en" sz="1100">
                <a:latin typeface="Times New Roman"/>
                <a:ea typeface="Times New Roman"/>
                <a:cs typeface="Times New Roman"/>
                <a:sym typeface="Times New Roman"/>
              </a:rPr>
              <a:t> (+100%); </a:t>
            </a:r>
            <a:r>
              <a:rPr b="1" lang="en" sz="1100">
                <a:latin typeface="Times New Roman"/>
                <a:ea typeface="Times New Roman"/>
                <a:cs typeface="Times New Roman"/>
                <a:sym typeface="Times New Roman"/>
              </a:rPr>
              <a:t>Ops</a:t>
            </a:r>
            <a:r>
              <a:rPr lang="en" sz="1100">
                <a:latin typeface="Times New Roman"/>
                <a:ea typeface="Times New Roman"/>
                <a:cs typeface="Times New Roman"/>
                <a:sym typeface="Times New Roman"/>
              </a:rPr>
              <a:t>: 700 nodes HWM</a:t>
            </a:r>
            <a:endParaRPr sz="1100">
              <a:latin typeface="Times New Roman"/>
              <a:ea typeface="Times New Roman"/>
              <a:cs typeface="Times New Roman"/>
              <a:sym typeface="Times New Roman"/>
            </a:endParaRPr>
          </a:p>
          <a:p>
            <a:pPr indent="0" lvl="0" marL="0" rtl="0" algn="l">
              <a:spcBef>
                <a:spcPts val="600"/>
              </a:spcBef>
              <a:spcAft>
                <a:spcPts val="600"/>
              </a:spcAft>
              <a:buNone/>
            </a:pPr>
            <a:r>
              <a:rPr b="1" lang="en" sz="1100">
                <a:latin typeface="Times New Roman"/>
                <a:ea typeface="Times New Roman"/>
                <a:cs typeface="Times New Roman"/>
                <a:sym typeface="Times New Roman"/>
              </a:rPr>
              <a:t>Archive:</a:t>
            </a:r>
            <a:r>
              <a:rPr lang="en" sz="1100">
                <a:latin typeface="Times New Roman"/>
                <a:ea typeface="Times New Roman"/>
                <a:cs typeface="Times New Roman"/>
                <a:sym typeface="Times New Roman"/>
              </a:rPr>
              <a:t> </a:t>
            </a:r>
            <a:r>
              <a:rPr b="1" lang="en" sz="1100">
                <a:latin typeface="Times New Roman"/>
                <a:ea typeface="Times New Roman"/>
                <a:cs typeface="Times New Roman"/>
                <a:sym typeface="Times New Roman"/>
              </a:rPr>
              <a:t>Parallels</a:t>
            </a:r>
            <a:r>
              <a:rPr lang="en" sz="1100">
                <a:latin typeface="Times New Roman"/>
                <a:ea typeface="Times New Roman"/>
                <a:cs typeface="Times New Roman"/>
                <a:sym typeface="Times New Roman"/>
              </a:rPr>
              <a:t>: 5  PB HPSS for 3-year retros; </a:t>
            </a:r>
            <a:r>
              <a:rPr b="1" lang="en" sz="1100">
                <a:latin typeface="Times New Roman"/>
                <a:ea typeface="Times New Roman"/>
                <a:cs typeface="Times New Roman"/>
                <a:sym typeface="Times New Roman"/>
              </a:rPr>
              <a:t>Ops</a:t>
            </a:r>
            <a:r>
              <a:rPr lang="en" sz="1100">
                <a:latin typeface="Times New Roman"/>
                <a:ea typeface="Times New Roman"/>
                <a:cs typeface="Times New Roman"/>
                <a:sym typeface="Times New Roman"/>
              </a:rPr>
              <a:t>: 7 TB online and 1 TB HPSS per cycle</a:t>
            </a:r>
            <a:endParaRPr sz="1100">
              <a:latin typeface="Times New Roman"/>
              <a:ea typeface="Times New Roman"/>
              <a:cs typeface="Times New Roman"/>
              <a:sym typeface="Times New Roman"/>
            </a:endParaRPr>
          </a:p>
        </p:txBody>
      </p:sp>
      <p:sp>
        <p:nvSpPr>
          <p:cNvPr id="354" name="Google Shape;354;p68"/>
          <p:cNvSpPr/>
          <p:nvPr/>
        </p:nvSpPr>
        <p:spPr>
          <a:xfrm>
            <a:off x="5514375" y="3099075"/>
            <a:ext cx="367500" cy="33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Y</a:t>
            </a:r>
            <a:endParaRPr b="1" sz="1200">
              <a:highlight>
                <a:srgbClr val="FFFF00"/>
              </a:highlight>
            </a:endParaRPr>
          </a:p>
        </p:txBody>
      </p:sp>
      <p:sp>
        <p:nvSpPr>
          <p:cNvPr id="355" name="Google Shape;355;p68"/>
          <p:cNvSpPr/>
          <p:nvPr/>
        </p:nvSpPr>
        <p:spPr>
          <a:xfrm>
            <a:off x="5713175" y="594600"/>
            <a:ext cx="367500" cy="3147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Y</a:t>
            </a:r>
            <a:endParaRPr b="1" sz="1200"/>
          </a:p>
        </p:txBody>
      </p:sp>
      <p:pic>
        <p:nvPicPr>
          <p:cNvPr descr="Image of NCEP Logo" id="356" name="Google Shape;356;p68"/>
          <p:cNvPicPr preferRelativeResize="0"/>
          <p:nvPr/>
        </p:nvPicPr>
        <p:blipFill rotWithShape="1">
          <a:blip r:embed="rId4">
            <a:alphaModFix/>
          </a:blip>
          <a:srcRect b="0" l="0" r="0" t="0"/>
          <a:stretch/>
        </p:blipFill>
        <p:spPr>
          <a:xfrm>
            <a:off x="8352575" y="76200"/>
            <a:ext cx="792000" cy="528300"/>
          </a:xfrm>
          <a:prstGeom prst="rect">
            <a:avLst/>
          </a:prstGeom>
          <a:solidFill>
            <a:srgbClr val="FFFFFF"/>
          </a:solidFill>
          <a:ln>
            <a:noFill/>
          </a:ln>
        </p:spPr>
      </p:pic>
      <p:cxnSp>
        <p:nvCxnSpPr>
          <p:cNvPr id="357" name="Google Shape;357;p68"/>
          <p:cNvCxnSpPr/>
          <p:nvPr/>
        </p:nvCxnSpPr>
        <p:spPr>
          <a:xfrm flipH="1">
            <a:off x="4342400" y="936200"/>
            <a:ext cx="15600" cy="3838800"/>
          </a:xfrm>
          <a:prstGeom prst="straightConnector1">
            <a:avLst/>
          </a:prstGeom>
          <a:noFill/>
          <a:ln cap="flat" cmpd="sng" w="9525">
            <a:solidFill>
              <a:srgbClr val="000000"/>
            </a:solidFill>
            <a:prstDash val="solid"/>
            <a:round/>
            <a:headEnd len="med" w="med" type="none"/>
            <a:tailEnd len="med" w="med" type="none"/>
          </a:ln>
        </p:spPr>
      </p:cxnSp>
      <p:cxnSp>
        <p:nvCxnSpPr>
          <p:cNvPr id="358" name="Google Shape;358;p68"/>
          <p:cNvCxnSpPr/>
          <p:nvPr/>
        </p:nvCxnSpPr>
        <p:spPr>
          <a:xfrm>
            <a:off x="4356100" y="2856800"/>
            <a:ext cx="4788600" cy="21000"/>
          </a:xfrm>
          <a:prstGeom prst="straightConnector1">
            <a:avLst/>
          </a:prstGeom>
          <a:noFill/>
          <a:ln cap="flat" cmpd="sng" w="19050">
            <a:solidFill>
              <a:schemeClr val="dk2"/>
            </a:solidFill>
            <a:prstDash val="solid"/>
            <a:round/>
            <a:headEnd len="med" w="med" type="none"/>
            <a:tailEnd len="med" w="med" type="none"/>
          </a:ln>
        </p:spPr>
      </p:cxnSp>
      <p:sp>
        <p:nvSpPr>
          <p:cNvPr id="359" name="Google Shape;359;p68"/>
          <p:cNvSpPr/>
          <p:nvPr/>
        </p:nvSpPr>
        <p:spPr>
          <a:xfrm>
            <a:off x="2195800" y="101950"/>
            <a:ext cx="410700" cy="333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Y</a:t>
            </a:r>
            <a:endParaRPr b="1" sz="1200"/>
          </a:p>
        </p:txBody>
      </p:sp>
      <p:graphicFrame>
        <p:nvGraphicFramePr>
          <p:cNvPr id="360" name="Google Shape;360;p68"/>
          <p:cNvGraphicFramePr/>
          <p:nvPr/>
        </p:nvGraphicFramePr>
        <p:xfrm>
          <a:off x="4381600" y="2902713"/>
          <a:ext cx="3000000" cy="3000000"/>
        </p:xfrm>
        <a:graphic>
          <a:graphicData uri="http://schemas.openxmlformats.org/drawingml/2006/table">
            <a:tbl>
              <a:tblPr>
                <a:noFill/>
                <a:tableStyleId>{B3019CB5-AF0C-4CEC-B135-8BEE28DB4FBF}</a:tableStyleId>
              </a:tblPr>
              <a:tblGrid>
                <a:gridCol w="498625"/>
                <a:gridCol w="565475"/>
                <a:gridCol w="2959000"/>
              </a:tblGrid>
              <a:tr h="140075">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EMC</a:t>
                      </a:r>
                      <a:endParaRPr sz="1100">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Clr>
                          <a:srgbClr val="FF3300"/>
                        </a:buClr>
                        <a:buFont typeface="Noto Sans Symbols"/>
                        <a:buNone/>
                      </a:pPr>
                      <a:r>
                        <a:rPr lang="en" sz="1100">
                          <a:latin typeface="Times New Roman"/>
                          <a:ea typeface="Times New Roman"/>
                          <a:cs typeface="Times New Roman"/>
                          <a:sym typeface="Times New Roman"/>
                        </a:rPr>
                        <a:t>NCO</a:t>
                      </a:r>
                      <a:endParaRPr sz="1100">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1100">
                          <a:solidFill>
                            <a:srgbClr val="FF0000"/>
                          </a:solidFill>
                          <a:latin typeface="Times New Roman"/>
                          <a:ea typeface="Times New Roman"/>
                          <a:cs typeface="Times New Roman"/>
                          <a:sym typeface="Times New Roman"/>
                        </a:rPr>
                        <a:t>Red text indicates change from previous quarter</a:t>
                      </a:r>
                      <a:endParaRPr sz="1100">
                        <a:solidFill>
                          <a:srgbClr val="FF0000"/>
                        </a:solidFill>
                        <a:latin typeface="Times New Roman"/>
                        <a:ea typeface="Times New Roman"/>
                        <a:cs typeface="Times New Roman"/>
                        <a:sym typeface="Times New Roman"/>
                      </a:endParaRPr>
                    </a:p>
                  </a:txBody>
                  <a:tcPr marT="0" marB="0" marR="0" marL="0" anchor="ctr"/>
                </a:tc>
              </a:tr>
            </a:tbl>
          </a:graphicData>
        </a:graphic>
      </p:graphicFrame>
      <p:sp>
        <p:nvSpPr>
          <p:cNvPr id="361" name="Google Shape;361;p68"/>
          <p:cNvSpPr/>
          <p:nvPr/>
        </p:nvSpPr>
        <p:spPr>
          <a:xfrm>
            <a:off x="942375" y="3099075"/>
            <a:ext cx="367500" cy="33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R</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9"/>
          <p:cNvSpPr txBox="1"/>
          <p:nvPr/>
        </p:nvSpPr>
        <p:spPr>
          <a:xfrm>
            <a:off x="9825" y="755938"/>
            <a:ext cx="4302000" cy="221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Leads: </a:t>
            </a:r>
            <a:r>
              <a:rPr b="0" i="0" lang="en" sz="1100" u="none" cap="none" strike="noStrike">
                <a:solidFill>
                  <a:srgbClr val="000000"/>
                </a:solidFill>
                <a:latin typeface="Times New Roman"/>
                <a:ea typeface="Times New Roman"/>
                <a:cs typeface="Times New Roman"/>
                <a:sym typeface="Times New Roman"/>
              </a:rPr>
              <a:t>Jeff McQueen</a:t>
            </a:r>
            <a:r>
              <a:rPr lang="en" sz="1100">
                <a:latin typeface="Times New Roman"/>
                <a:ea typeface="Times New Roman"/>
                <a:cs typeface="Times New Roman"/>
                <a:sym typeface="Times New Roman"/>
              </a:rPr>
              <a:t>/</a:t>
            </a:r>
            <a:r>
              <a:rPr b="0" i="0" lang="en" sz="1100" u="none" cap="none" strike="noStrike">
                <a:solidFill>
                  <a:srgbClr val="000000"/>
                </a:solidFill>
                <a:latin typeface="Times New Roman"/>
                <a:ea typeface="Times New Roman"/>
                <a:cs typeface="Times New Roman"/>
                <a:sym typeface="Times New Roman"/>
              </a:rPr>
              <a:t>Jianping Huang (EMC), Steven Earle(NCO)</a:t>
            </a:r>
            <a:endParaRPr/>
          </a:p>
          <a:p>
            <a:pPr indent="0" lvl="0" marL="0" marR="0" rtl="0" algn="l">
              <a:lnSpc>
                <a:spcPct val="100000"/>
              </a:lnSpc>
              <a:spcBef>
                <a:spcPts val="30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S</a:t>
            </a:r>
            <a:r>
              <a:rPr b="1" i="0" lang="en" sz="1100" u="none" cap="none" strike="noStrike">
                <a:latin typeface="Times New Roman"/>
                <a:ea typeface="Times New Roman"/>
                <a:cs typeface="Times New Roman"/>
                <a:sym typeface="Times New Roman"/>
              </a:rPr>
              <a:t>cope: </a:t>
            </a:r>
            <a:r>
              <a:rPr lang="en" sz="1100">
                <a:solidFill>
                  <a:schemeClr val="dk1"/>
                </a:solidFill>
                <a:latin typeface="Times New Roman"/>
                <a:ea typeface="Times New Roman"/>
                <a:cs typeface="Times New Roman"/>
                <a:sym typeface="Times New Roman"/>
              </a:rPr>
              <a:t> Drive all CMAQ domains with FV3GFS; extend runs to 72 hrs; </a:t>
            </a:r>
            <a:r>
              <a:rPr lang="en" sz="1100" strike="sngStrike">
                <a:solidFill>
                  <a:schemeClr val="dk1"/>
                </a:solidFill>
                <a:latin typeface="Times New Roman"/>
                <a:ea typeface="Times New Roman"/>
                <a:cs typeface="Times New Roman"/>
                <a:sym typeface="Times New Roman"/>
              </a:rPr>
              <a:t>Use full FV3-Chem aerosols for  LBCs;</a:t>
            </a:r>
            <a:r>
              <a:rPr lang="en" sz="1100">
                <a:latin typeface="Times New Roman"/>
                <a:ea typeface="Times New Roman"/>
                <a:cs typeface="Times New Roman"/>
                <a:sym typeface="Times New Roman"/>
              </a:rPr>
              <a:t> Include GBBEPx with FRP for smoke emissions &amp; plume rise; </a:t>
            </a:r>
            <a:r>
              <a:rPr lang="en" sz="1100" strike="sngStrike">
                <a:latin typeface="Times New Roman"/>
                <a:ea typeface="Times New Roman"/>
                <a:cs typeface="Times New Roman"/>
                <a:sym typeface="Times New Roman"/>
              </a:rPr>
              <a:t>add fires to AK/HI; visibility product; Improved PSD O3/PM bias correction to 72hrs</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Expected benefits:</a:t>
            </a:r>
            <a:r>
              <a:rPr b="0" i="0" lang="en" sz="1100" u="none" cap="none" strike="noStrike">
                <a:solidFill>
                  <a:srgbClr val="000000"/>
                </a:solidFill>
                <a:latin typeface="Times New Roman"/>
                <a:ea typeface="Times New Roman"/>
                <a:cs typeface="Times New Roman"/>
                <a:sym typeface="Times New Roman"/>
              </a:rPr>
              <a:t>  AQM is improved and unified through improved </a:t>
            </a:r>
            <a:r>
              <a:rPr lang="en" sz="1100">
                <a:latin typeface="Times New Roman"/>
                <a:ea typeface="Times New Roman"/>
                <a:cs typeface="Times New Roman"/>
                <a:sym typeface="Times New Roman"/>
              </a:rPr>
              <a:t>emissions, meteorology and post-processing, guidance thru 72 hrs. </a:t>
            </a:r>
            <a:endParaRPr sz="1100">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Font typeface="Times New Roman"/>
              <a:buNone/>
            </a:pPr>
            <a:r>
              <a:rPr b="1" lang="en" sz="1100" strike="sngStrike">
                <a:solidFill>
                  <a:srgbClr val="FF0000"/>
                </a:solidFill>
                <a:latin typeface="Times New Roman"/>
                <a:ea typeface="Times New Roman"/>
                <a:cs typeface="Times New Roman"/>
                <a:sym typeface="Times New Roman"/>
              </a:rPr>
              <a:t>Implement with</a:t>
            </a:r>
            <a:r>
              <a:rPr lang="en" sz="1100" strike="sngStrike">
                <a:solidFill>
                  <a:srgbClr val="FF0000"/>
                </a:solidFill>
                <a:latin typeface="Times New Roman"/>
                <a:ea typeface="Times New Roman"/>
                <a:cs typeface="Times New Roman"/>
                <a:sym typeface="Times New Roman"/>
              </a:rPr>
              <a:t>: GEFS v12</a:t>
            </a:r>
            <a:endParaRPr sz="1100" strike="sngStrike">
              <a:solidFill>
                <a:srgbClr val="FF0000"/>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Font typeface="Times New Roman"/>
              <a:buNone/>
            </a:pPr>
            <a:r>
              <a:rPr b="0" i="0" lang="en" sz="1100" u="none" cap="none" strike="noStrike">
                <a:solidFill>
                  <a:srgbClr val="000000"/>
                </a:solidFill>
                <a:latin typeface="Times New Roman"/>
                <a:ea typeface="Times New Roman"/>
                <a:cs typeface="Times New Roman"/>
                <a:sym typeface="Times New Roman"/>
              </a:rPr>
              <a:t> </a:t>
            </a:r>
            <a:r>
              <a:rPr b="1" i="0" lang="en" sz="1100" u="none" cap="none" strike="noStrike">
                <a:solidFill>
                  <a:srgbClr val="000000"/>
                </a:solidFill>
                <a:latin typeface="Times New Roman"/>
                <a:ea typeface="Times New Roman"/>
                <a:cs typeface="Times New Roman"/>
                <a:sym typeface="Times New Roman"/>
              </a:rPr>
              <a:t>Dependencies:</a:t>
            </a:r>
            <a:r>
              <a:rPr b="0" i="0" lang="en" sz="1100" u="none" cap="none" strike="noStrike">
                <a:solidFill>
                  <a:srgbClr val="000000"/>
                </a:solidFill>
                <a:latin typeface="Times New Roman"/>
                <a:ea typeface="Times New Roman"/>
                <a:cs typeface="Times New Roman"/>
                <a:sym typeface="Times New Roman"/>
              </a:rPr>
              <a:t> Transition code, emissions from ARL and ESRL/PSD; </a:t>
            </a:r>
            <a:r>
              <a:rPr lang="en" sz="1100">
                <a:latin typeface="Times New Roman"/>
                <a:ea typeface="Times New Roman"/>
                <a:cs typeface="Times New Roman"/>
                <a:sym typeface="Times New Roman"/>
              </a:rPr>
              <a:t>GBBEPx smoke emissions from NESDIS,</a:t>
            </a:r>
            <a:r>
              <a:rPr lang="en" sz="1100">
                <a:solidFill>
                  <a:srgbClr val="FF0000"/>
                </a:solidFill>
                <a:latin typeface="Times New Roman"/>
                <a:ea typeface="Times New Roman"/>
                <a:cs typeface="Times New Roman"/>
                <a:sym typeface="Times New Roman"/>
              </a:rPr>
              <a:t> NGAC dust.</a:t>
            </a:r>
            <a:endParaRPr b="0" i="0" sz="1100" u="none" cap="none" strike="noStrike">
              <a:solidFill>
                <a:srgbClr val="FF0000"/>
              </a:solidFill>
              <a:latin typeface="Times New Roman"/>
              <a:ea typeface="Times New Roman"/>
              <a:cs typeface="Times New Roman"/>
              <a:sym typeface="Times New Roman"/>
            </a:endParaRPr>
          </a:p>
        </p:txBody>
      </p:sp>
      <p:sp>
        <p:nvSpPr>
          <p:cNvPr id="367" name="Google Shape;367;p69"/>
          <p:cNvSpPr txBox="1"/>
          <p:nvPr/>
        </p:nvSpPr>
        <p:spPr>
          <a:xfrm>
            <a:off x="3126225" y="47025"/>
            <a:ext cx="2642100" cy="55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FF"/>
              </a:buClr>
              <a:buFont typeface="Times New Roman"/>
              <a:buNone/>
            </a:pPr>
            <a:r>
              <a:rPr b="1" lang="en">
                <a:latin typeface="Times New Roman"/>
                <a:ea typeface="Times New Roman"/>
                <a:cs typeface="Times New Roman"/>
                <a:sym typeface="Times New Roman"/>
              </a:rPr>
              <a:t>AQM</a:t>
            </a:r>
            <a:r>
              <a:rPr b="1" i="0" lang="en" sz="1400" u="none" cap="none" strike="noStrike">
                <a:solidFill>
                  <a:srgbClr val="000000"/>
                </a:solidFill>
                <a:latin typeface="Times New Roman"/>
                <a:ea typeface="Times New Roman"/>
                <a:cs typeface="Times New Roman"/>
                <a:sym typeface="Times New Roman"/>
              </a:rPr>
              <a:t> Version </a:t>
            </a:r>
            <a:r>
              <a:rPr b="1" lang="en">
                <a:latin typeface="Times New Roman"/>
                <a:ea typeface="Times New Roman"/>
                <a:cs typeface="Times New Roman"/>
                <a:sym typeface="Times New Roman"/>
              </a:rPr>
              <a:t>6.0 Q</a:t>
            </a:r>
            <a:r>
              <a:rPr b="1" lang="en">
                <a:solidFill>
                  <a:srgbClr val="FF0000"/>
                </a:solidFill>
                <a:latin typeface="Times New Roman"/>
                <a:ea typeface="Times New Roman"/>
                <a:cs typeface="Times New Roman"/>
                <a:sym typeface="Times New Roman"/>
              </a:rPr>
              <a:t>2</a:t>
            </a:r>
            <a:r>
              <a:rPr b="1" lang="en">
                <a:latin typeface="Times New Roman"/>
                <a:ea typeface="Times New Roman"/>
                <a:cs typeface="Times New Roman"/>
                <a:sym typeface="Times New Roman"/>
              </a:rPr>
              <a:t>FY20</a:t>
            </a:r>
            <a:endParaRPr/>
          </a:p>
          <a:p>
            <a:pPr indent="0" lvl="0" marL="0" marR="0" rtl="0" algn="ctr">
              <a:lnSpc>
                <a:spcPct val="100000"/>
              </a:lnSpc>
              <a:spcBef>
                <a:spcPts val="0"/>
              </a:spcBef>
              <a:spcAft>
                <a:spcPts val="0"/>
              </a:spcAft>
              <a:buClr>
                <a:srgbClr val="000000"/>
              </a:buClr>
              <a:buFont typeface="Times New Roman"/>
              <a:buNone/>
            </a:pPr>
            <a:r>
              <a:rPr b="1" i="0" lang="en" sz="1400" u="none" cap="none" strike="noStrike">
                <a:solidFill>
                  <a:srgbClr val="000000"/>
                </a:solidFill>
                <a:latin typeface="Times New Roman"/>
                <a:ea typeface="Times New Roman"/>
                <a:cs typeface="Times New Roman"/>
                <a:sym typeface="Times New Roman"/>
              </a:rPr>
              <a:t>Status as o</a:t>
            </a:r>
            <a:r>
              <a:rPr b="1" lang="en">
                <a:latin typeface="Times New Roman"/>
                <a:ea typeface="Times New Roman"/>
                <a:cs typeface="Times New Roman"/>
                <a:sym typeface="Times New Roman"/>
              </a:rPr>
              <a:t>f 10/15/19</a:t>
            </a:r>
            <a:endParaRPr b="1" i="0" sz="1400" u="none" cap="none" strike="noStrike">
              <a:solidFill>
                <a:srgbClr val="0000FF"/>
              </a:solidFill>
              <a:latin typeface="Times New Roman"/>
              <a:ea typeface="Times New Roman"/>
              <a:cs typeface="Times New Roman"/>
              <a:sym typeface="Times New Roman"/>
            </a:endParaRPr>
          </a:p>
        </p:txBody>
      </p:sp>
      <p:pic>
        <p:nvPicPr>
          <p:cNvPr id="368" name="Google Shape;368;p69"/>
          <p:cNvPicPr preferRelativeResize="0"/>
          <p:nvPr/>
        </p:nvPicPr>
        <p:blipFill rotWithShape="1">
          <a:blip r:embed="rId3">
            <a:alphaModFix/>
          </a:blip>
          <a:srcRect b="0" l="0" r="0" t="0"/>
          <a:stretch/>
        </p:blipFill>
        <p:spPr>
          <a:xfrm>
            <a:off x="0" y="0"/>
            <a:ext cx="713100" cy="615300"/>
          </a:xfrm>
          <a:prstGeom prst="rect">
            <a:avLst/>
          </a:prstGeom>
          <a:noFill/>
          <a:ln>
            <a:noFill/>
          </a:ln>
        </p:spPr>
      </p:pic>
      <p:sp>
        <p:nvSpPr>
          <p:cNvPr id="369" name="Google Shape;369;p69"/>
          <p:cNvSpPr txBox="1"/>
          <p:nvPr/>
        </p:nvSpPr>
        <p:spPr>
          <a:xfrm>
            <a:off x="6375975" y="351450"/>
            <a:ext cx="1042500" cy="26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Schedule</a:t>
            </a:r>
            <a:endParaRPr/>
          </a:p>
        </p:txBody>
      </p:sp>
      <p:sp>
        <p:nvSpPr>
          <p:cNvPr id="370" name="Google Shape;370;p69"/>
          <p:cNvSpPr txBox="1"/>
          <p:nvPr/>
        </p:nvSpPr>
        <p:spPr>
          <a:xfrm>
            <a:off x="720925" y="541725"/>
            <a:ext cx="2551800" cy="28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Project Information &amp; Highlights</a:t>
            </a:r>
            <a:endParaRPr/>
          </a:p>
        </p:txBody>
      </p:sp>
      <p:sp>
        <p:nvSpPr>
          <p:cNvPr id="371" name="Google Shape;371;p69"/>
          <p:cNvSpPr txBox="1"/>
          <p:nvPr/>
        </p:nvSpPr>
        <p:spPr>
          <a:xfrm>
            <a:off x="88675" y="3019727"/>
            <a:ext cx="4382100" cy="165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Times New Roman"/>
              <a:buNone/>
            </a:pPr>
            <a:r>
              <a:t/>
            </a:r>
            <a:endParaRPr b="1"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lang="en" sz="1100">
                <a:latin typeface="Times New Roman"/>
                <a:ea typeface="Times New Roman"/>
                <a:cs typeface="Times New Roman"/>
                <a:sym typeface="Times New Roman"/>
              </a:rPr>
              <a:t>Issue</a:t>
            </a:r>
            <a:r>
              <a:rPr b="1" i="0" lang="en" sz="1100" u="none" cap="none" strike="noStrike">
                <a:solidFill>
                  <a:srgbClr val="000000"/>
                </a:solidFill>
                <a:latin typeface="Times New Roman"/>
                <a:ea typeface="Times New Roman"/>
                <a:cs typeface="Times New Roman"/>
                <a:sym typeface="Times New Roman"/>
              </a:rPr>
              <a:t>: </a:t>
            </a:r>
            <a:r>
              <a:rPr b="0" i="0" lang="en" sz="1100" u="none" cap="none" strike="noStrike">
                <a:latin typeface="Times New Roman"/>
                <a:ea typeface="Times New Roman"/>
                <a:cs typeface="Times New Roman"/>
                <a:sym typeface="Times New Roman"/>
              </a:rPr>
              <a:t> </a:t>
            </a:r>
            <a:r>
              <a:rPr lang="en" sz="1100">
                <a:latin typeface="Times New Roman"/>
                <a:ea typeface="Times New Roman"/>
                <a:cs typeface="Times New Roman"/>
                <a:sym typeface="Times New Roman"/>
              </a:rPr>
              <a:t>Delivery  of 72 hr bias correction code through NCEP config. </a:t>
            </a:r>
            <a:r>
              <a:rPr b="1" lang="en" sz="1100">
                <a:latin typeface="Times New Roman"/>
                <a:ea typeface="Times New Roman"/>
                <a:cs typeface="Times New Roman"/>
                <a:sym typeface="Times New Roman"/>
              </a:rPr>
              <a:t>Resolution</a:t>
            </a:r>
            <a:r>
              <a:rPr lang="en" sz="1100">
                <a:latin typeface="Times New Roman"/>
                <a:ea typeface="Times New Roman"/>
                <a:cs typeface="Times New Roman"/>
                <a:sym typeface="Times New Roman"/>
              </a:rPr>
              <a:t>: Ask PSD to provide minimal code changes for 72 hr update only.</a:t>
            </a:r>
            <a:endParaRPr sz="1100">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lang="en" sz="1100">
                <a:latin typeface="Times New Roman"/>
                <a:ea typeface="Times New Roman"/>
                <a:cs typeface="Times New Roman"/>
                <a:sym typeface="Times New Roman"/>
              </a:rPr>
              <a:t>Risk</a:t>
            </a:r>
            <a:r>
              <a:rPr lang="en" sz="1100">
                <a:latin typeface="Times New Roman"/>
                <a:ea typeface="Times New Roman"/>
                <a:cs typeface="Times New Roman"/>
                <a:sym typeface="Times New Roman"/>
              </a:rPr>
              <a:t>:  Use of GFS increases ozone overprediction bias near coasts.</a:t>
            </a:r>
            <a:endParaRPr sz="1100">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lang="en" sz="1100">
                <a:latin typeface="Times New Roman"/>
                <a:ea typeface="Times New Roman"/>
                <a:cs typeface="Times New Roman"/>
                <a:sym typeface="Times New Roman"/>
              </a:rPr>
              <a:t>Mitigation:  </a:t>
            </a:r>
            <a:r>
              <a:rPr lang="en" sz="1100">
                <a:latin typeface="Times New Roman"/>
                <a:ea typeface="Times New Roman"/>
                <a:cs typeface="Times New Roman"/>
                <a:sym typeface="Times New Roman"/>
              </a:rPr>
              <a:t>Determine if forecasters can temporarily accept until V16</a:t>
            </a:r>
            <a:endParaRPr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t/>
            </a:r>
            <a:endParaRPr b="1"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lang="en" sz="1100">
                <a:latin typeface="Times New Roman"/>
                <a:ea typeface="Times New Roman"/>
                <a:cs typeface="Times New Roman"/>
                <a:sym typeface="Times New Roman"/>
              </a:rPr>
              <a:t>Risk:</a:t>
            </a:r>
            <a:r>
              <a:rPr lang="en" sz="1100">
                <a:latin typeface="Times New Roman"/>
                <a:ea typeface="Times New Roman"/>
                <a:cs typeface="Times New Roman"/>
                <a:sym typeface="Times New Roman"/>
              </a:rPr>
              <a:t> Compressed schedule may not leave time for thorough evaluation.</a:t>
            </a:r>
            <a:endParaRPr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lang="en" sz="1100">
                <a:latin typeface="Times New Roman"/>
                <a:ea typeface="Times New Roman"/>
                <a:cs typeface="Times New Roman"/>
                <a:sym typeface="Times New Roman"/>
              </a:rPr>
              <a:t>Mitigate</a:t>
            </a:r>
            <a:r>
              <a:rPr lang="en" sz="1100">
                <a:latin typeface="Times New Roman"/>
                <a:ea typeface="Times New Roman"/>
                <a:cs typeface="Times New Roman"/>
                <a:sym typeface="Times New Roman"/>
              </a:rPr>
              <a:t>: Request devmax privileges, get NCO agreement on 13 wk transition to meet Q2FY20 requirement.</a:t>
            </a:r>
            <a:endParaRPr sz="1100">
              <a:latin typeface="Times New Roman"/>
              <a:ea typeface="Times New Roman"/>
              <a:cs typeface="Times New Roman"/>
              <a:sym typeface="Times New Roman"/>
            </a:endParaRPr>
          </a:p>
        </p:txBody>
      </p:sp>
      <p:sp>
        <p:nvSpPr>
          <p:cNvPr id="372" name="Google Shape;372;p69"/>
          <p:cNvSpPr txBox="1"/>
          <p:nvPr/>
        </p:nvSpPr>
        <p:spPr>
          <a:xfrm>
            <a:off x="1628175" y="2935575"/>
            <a:ext cx="10653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Issues/Risks</a:t>
            </a:r>
            <a:endParaRPr/>
          </a:p>
        </p:txBody>
      </p:sp>
      <p:cxnSp>
        <p:nvCxnSpPr>
          <p:cNvPr id="373" name="Google Shape;373;p69"/>
          <p:cNvCxnSpPr/>
          <p:nvPr/>
        </p:nvCxnSpPr>
        <p:spPr>
          <a:xfrm>
            <a:off x="88678" y="2961525"/>
            <a:ext cx="9080100" cy="21900"/>
          </a:xfrm>
          <a:prstGeom prst="straightConnector1">
            <a:avLst/>
          </a:prstGeom>
          <a:noFill/>
          <a:ln cap="flat" cmpd="sng" w="19050">
            <a:solidFill>
              <a:schemeClr val="dk2"/>
            </a:solidFill>
            <a:prstDash val="solid"/>
            <a:round/>
            <a:headEnd len="sm" w="sm" type="none"/>
            <a:tailEnd len="sm" w="sm" type="none"/>
          </a:ln>
        </p:spPr>
      </p:cxnSp>
      <p:graphicFrame>
        <p:nvGraphicFramePr>
          <p:cNvPr id="374" name="Google Shape;374;p69"/>
          <p:cNvGraphicFramePr/>
          <p:nvPr/>
        </p:nvGraphicFramePr>
        <p:xfrm>
          <a:off x="663375" y="4811037"/>
          <a:ext cx="3000000" cy="3000000"/>
        </p:xfrm>
        <a:graphic>
          <a:graphicData uri="http://schemas.openxmlformats.org/drawingml/2006/table">
            <a:tbl>
              <a:tblPr>
                <a:noFill/>
                <a:tableStyleId>{C03C4BA7-080F-477C-BC04-441E7A922B98}</a:tableStyleId>
              </a:tblPr>
              <a:tblGrid>
                <a:gridCol w="2476525"/>
                <a:gridCol w="3139175"/>
                <a:gridCol w="1821300"/>
              </a:tblGrid>
              <a:tr h="360900">
                <a:tc>
                  <a:txBody>
                    <a:bodyPr/>
                    <a:lstStyle/>
                    <a:p>
                      <a:pPr indent="0" lvl="0" marL="0" marR="0" rtl="0" algn="ctr">
                        <a:lnSpc>
                          <a:spcPct val="100000"/>
                        </a:lnSpc>
                        <a:spcBef>
                          <a:spcPts val="0"/>
                        </a:spcBef>
                        <a:spcAft>
                          <a:spcPts val="0"/>
                        </a:spcAft>
                        <a:buClr>
                          <a:srgbClr val="000000"/>
                        </a:buClr>
                        <a:buFont typeface="Arial"/>
                        <a:buNone/>
                      </a:pPr>
                      <a:r>
                        <a:rPr b="1" lang="en" sz="1000" u="none" cap="none" strike="noStrike"/>
                        <a:t>         Management Attention Required</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Arial"/>
                        <a:buNone/>
                      </a:pPr>
                      <a:r>
                        <a:rPr b="1" lang="en" sz="1000" u="none" cap="none" strike="noStrike"/>
                        <a:t>       Potential Management Attention Needed</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Arial"/>
                        <a:buNone/>
                      </a:pPr>
                      <a:r>
                        <a:rPr b="1" lang="en" sz="800" u="none" cap="none" strike="noStrike"/>
                        <a:t>           </a:t>
                      </a:r>
                      <a:r>
                        <a:rPr b="1" lang="en" sz="1000" u="none" cap="none" strike="noStrike"/>
                        <a:t>On Target</a:t>
                      </a:r>
                      <a:endParaRPr/>
                    </a:p>
                  </a:txBody>
                  <a:tcPr marT="0" marB="0" marR="0" marL="0" anchor="ctr"/>
                </a:tc>
              </a:tr>
            </a:tbl>
          </a:graphicData>
        </a:graphic>
      </p:graphicFrame>
      <p:sp>
        <p:nvSpPr>
          <p:cNvPr id="375" name="Google Shape;375;p69"/>
          <p:cNvSpPr/>
          <p:nvPr/>
        </p:nvSpPr>
        <p:spPr>
          <a:xfrm>
            <a:off x="6391575" y="4881875"/>
            <a:ext cx="295200" cy="28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800" u="none" cap="none" strike="noStrike">
                <a:solidFill>
                  <a:srgbClr val="000000"/>
                </a:solidFill>
                <a:latin typeface="Arial"/>
                <a:ea typeface="Arial"/>
                <a:cs typeface="Arial"/>
                <a:sym typeface="Arial"/>
              </a:rPr>
              <a:t>G</a:t>
            </a:r>
            <a:endParaRPr/>
          </a:p>
        </p:txBody>
      </p:sp>
      <p:sp>
        <p:nvSpPr>
          <p:cNvPr id="376" name="Google Shape;376;p69"/>
          <p:cNvSpPr/>
          <p:nvPr/>
        </p:nvSpPr>
        <p:spPr>
          <a:xfrm>
            <a:off x="3244475" y="4871325"/>
            <a:ext cx="295200" cy="28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800" u="none" cap="none" strike="noStrike">
                <a:solidFill>
                  <a:srgbClr val="000000"/>
                </a:solidFill>
                <a:latin typeface="Arial"/>
                <a:ea typeface="Arial"/>
                <a:cs typeface="Arial"/>
                <a:sym typeface="Arial"/>
              </a:rPr>
              <a:t>Y</a:t>
            </a:r>
            <a:endParaRPr/>
          </a:p>
        </p:txBody>
      </p:sp>
      <p:sp>
        <p:nvSpPr>
          <p:cNvPr id="377" name="Google Shape;377;p69"/>
          <p:cNvSpPr/>
          <p:nvPr/>
        </p:nvSpPr>
        <p:spPr>
          <a:xfrm>
            <a:off x="720925" y="4849775"/>
            <a:ext cx="295200" cy="28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800" u="none" cap="none" strike="noStrike">
                <a:solidFill>
                  <a:srgbClr val="000000"/>
                </a:solidFill>
                <a:latin typeface="Arial"/>
                <a:ea typeface="Arial"/>
                <a:cs typeface="Arial"/>
                <a:sym typeface="Arial"/>
              </a:rPr>
              <a:t>R</a:t>
            </a:r>
            <a:endParaRPr/>
          </a:p>
        </p:txBody>
      </p:sp>
      <p:sp>
        <p:nvSpPr>
          <p:cNvPr id="378" name="Google Shape;378;p69"/>
          <p:cNvSpPr txBox="1"/>
          <p:nvPr/>
        </p:nvSpPr>
        <p:spPr>
          <a:xfrm>
            <a:off x="6310925" y="2935575"/>
            <a:ext cx="999000" cy="2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Times New Roman"/>
              <a:buNone/>
            </a:pPr>
            <a:r>
              <a:rPr b="1" i="0" lang="en" sz="1200" u="none" cap="none" strike="noStrike">
                <a:solidFill>
                  <a:srgbClr val="000000"/>
                </a:solidFill>
                <a:latin typeface="Times New Roman"/>
                <a:ea typeface="Times New Roman"/>
                <a:cs typeface="Times New Roman"/>
                <a:sym typeface="Times New Roman"/>
              </a:rPr>
              <a:t>Resources</a:t>
            </a:r>
            <a:endParaRPr/>
          </a:p>
        </p:txBody>
      </p:sp>
      <p:graphicFrame>
        <p:nvGraphicFramePr>
          <p:cNvPr id="379" name="Google Shape;379;p69"/>
          <p:cNvGraphicFramePr/>
          <p:nvPr/>
        </p:nvGraphicFramePr>
        <p:xfrm>
          <a:off x="4443663" y="752575"/>
          <a:ext cx="3000000" cy="3000000"/>
        </p:xfrm>
        <a:graphic>
          <a:graphicData uri="http://schemas.openxmlformats.org/drawingml/2006/table">
            <a:tbl>
              <a:tblPr>
                <a:noFill/>
                <a:tableStyleId>{3A5492DD-A684-47D9-8BB1-4CE4677E9443}</a:tableStyleId>
              </a:tblPr>
              <a:tblGrid>
                <a:gridCol w="3377575"/>
                <a:gridCol w="691325"/>
                <a:gridCol w="636450"/>
              </a:tblGrid>
              <a:tr h="182700">
                <a:tc>
                  <a:txBody>
                    <a:bodyPr/>
                    <a:lstStyle/>
                    <a:p>
                      <a:pPr indent="0" lvl="0" marL="0" marR="0" rtl="0" algn="ctr">
                        <a:lnSpc>
                          <a:spcPct val="100000"/>
                        </a:lnSpc>
                        <a:spcBef>
                          <a:spcPts val="0"/>
                        </a:spcBef>
                        <a:spcAft>
                          <a:spcPts val="0"/>
                        </a:spcAft>
                        <a:buClr>
                          <a:srgbClr val="000000"/>
                        </a:buClr>
                        <a:buFont typeface="Times New Roman"/>
                        <a:buNone/>
                      </a:pPr>
                      <a:r>
                        <a:rPr b="1" lang="en" sz="1100" u="none" cap="none" strike="noStrike">
                          <a:latin typeface="Times New Roman"/>
                          <a:ea typeface="Times New Roman"/>
                          <a:cs typeface="Times New Roman"/>
                          <a:sym typeface="Times New Roman"/>
                        </a:rPr>
                        <a:t>Milestones &amp; Deliverables</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Times New Roman"/>
                        <a:buNone/>
                      </a:pPr>
                      <a:r>
                        <a:rPr b="1" lang="en" sz="1100" u="none" cap="none" strike="noStrike">
                          <a:latin typeface="Times New Roman"/>
                          <a:ea typeface="Times New Roman"/>
                          <a:cs typeface="Times New Roman"/>
                          <a:sym typeface="Times New Roman"/>
                        </a:rPr>
                        <a:t>Date</a:t>
                      </a:r>
                      <a:endParaRPr/>
                    </a:p>
                  </a:txBody>
                  <a:tcPr marT="0" marB="0" marR="0" marL="0" anchor="ctr"/>
                </a:tc>
                <a:tc>
                  <a:txBody>
                    <a:bodyPr/>
                    <a:lstStyle/>
                    <a:p>
                      <a:pPr indent="0" lvl="0" marL="0" marR="0" rtl="0" algn="ctr">
                        <a:lnSpc>
                          <a:spcPct val="100000"/>
                        </a:lnSpc>
                        <a:spcBef>
                          <a:spcPts val="0"/>
                        </a:spcBef>
                        <a:spcAft>
                          <a:spcPts val="0"/>
                        </a:spcAft>
                        <a:buClr>
                          <a:srgbClr val="000000"/>
                        </a:buClr>
                        <a:buFont typeface="Times New Roman"/>
                        <a:buNone/>
                      </a:pPr>
                      <a:r>
                        <a:rPr b="1" lang="en" sz="1100" u="none" cap="none" strike="noStrike">
                          <a:latin typeface="Times New Roman"/>
                          <a:ea typeface="Times New Roman"/>
                          <a:cs typeface="Times New Roman"/>
                          <a:sym typeface="Times New Roman"/>
                        </a:rPr>
                        <a:t>Status</a:t>
                      </a:r>
                      <a:endParaRPr/>
                    </a:p>
                  </a:txBody>
                  <a:tcPr marT="0" marB="0" marR="0" marL="0" anchor="ctr"/>
                </a:tc>
              </a:tr>
              <a:tr h="233450">
                <a:tc>
                  <a:txBody>
                    <a:bodyPr/>
                    <a:lstStyle/>
                    <a:p>
                      <a:pPr indent="0" lvl="0" marL="0" marR="0" rtl="0" algn="l">
                        <a:lnSpc>
                          <a:spcPct val="100000"/>
                        </a:lnSpc>
                        <a:spcBef>
                          <a:spcPts val="0"/>
                        </a:spcBef>
                        <a:spcAft>
                          <a:spcPts val="0"/>
                        </a:spcAft>
                        <a:buClr>
                          <a:srgbClr val="000000"/>
                        </a:buClr>
                        <a:buFont typeface="Times New Roman"/>
                        <a:buNone/>
                      </a:pPr>
                      <a:r>
                        <a:rPr lang="en" sz="1100">
                          <a:latin typeface="Times New Roman"/>
                          <a:ea typeface="Times New Roman"/>
                          <a:cs typeface="Times New Roman"/>
                          <a:sym typeface="Times New Roman"/>
                        </a:rPr>
                        <a:t>OAR</a:t>
                      </a:r>
                      <a:r>
                        <a:rPr lang="en" sz="1100" u="none" cap="none" strike="noStrike">
                          <a:latin typeface="Times New Roman"/>
                          <a:ea typeface="Times New Roman"/>
                          <a:cs typeface="Times New Roman"/>
                          <a:sym typeface="Times New Roman"/>
                        </a:rPr>
                        <a:t> Code Delivery and </a:t>
                      </a:r>
                      <a:r>
                        <a:rPr lang="en" sz="1100">
                          <a:latin typeface="Times New Roman"/>
                          <a:ea typeface="Times New Roman"/>
                          <a:cs typeface="Times New Roman"/>
                          <a:sym typeface="Times New Roman"/>
                        </a:rPr>
                        <a:t>research</a:t>
                      </a:r>
                      <a:r>
                        <a:rPr lang="en" sz="1100" u="none" cap="none" strike="noStrike">
                          <a:latin typeface="Times New Roman"/>
                          <a:ea typeface="Times New Roman"/>
                          <a:cs typeface="Times New Roman"/>
                          <a:sym typeface="Times New Roman"/>
                        </a:rPr>
                        <a:t> </a:t>
                      </a:r>
                      <a:r>
                        <a:rPr lang="en" sz="1100">
                          <a:latin typeface="Times New Roman"/>
                          <a:ea typeface="Times New Roman"/>
                          <a:cs typeface="Times New Roman"/>
                          <a:sym typeface="Times New Roman"/>
                        </a:rPr>
                        <a:t>evaluations</a:t>
                      </a:r>
                      <a:r>
                        <a:rPr lang="en" sz="1100" u="none" cap="none" strike="noStrike">
                          <a:latin typeface="Times New Roman"/>
                          <a:ea typeface="Times New Roman"/>
                          <a:cs typeface="Times New Roman"/>
                          <a:sym typeface="Times New Roman"/>
                        </a:rPr>
                        <a:t> presente</a:t>
                      </a:r>
                      <a:r>
                        <a:rPr lang="en" sz="1100">
                          <a:latin typeface="Times New Roman"/>
                          <a:ea typeface="Times New Roman"/>
                          <a:cs typeface="Times New Roman"/>
                          <a:sym typeface="Times New Roman"/>
                        </a:rPr>
                        <a:t>d</a:t>
                      </a:r>
                      <a:endParaRPr/>
                    </a:p>
                  </a:txBody>
                  <a:tcPr marT="0" marB="0" marR="0" marL="0" anchor="ctr">
                    <a:lnB cap="flat" cmpd="sng" w="12700">
                      <a:solidFill>
                        <a:srgbClr val="9E9E9E"/>
                      </a:solidFill>
                      <a:prstDash val="solid"/>
                      <a:round/>
                      <a:headEnd len="sm" w="sm" type="none"/>
                      <a:tailEnd len="sm" w="sm" type="none"/>
                    </a:lnB>
                    <a:solidFill>
                      <a:srgbClr val="D9D2E9"/>
                    </a:solidFill>
                  </a:tcPr>
                </a:tc>
                <a:tc>
                  <a:txBody>
                    <a:bodyPr/>
                    <a:lstStyle/>
                    <a:p>
                      <a:pPr indent="0" lvl="0" marL="0" marR="0" rtl="0" algn="ctr">
                        <a:lnSpc>
                          <a:spcPct val="115000"/>
                        </a:lnSpc>
                        <a:spcBef>
                          <a:spcPts val="0"/>
                        </a:spcBef>
                        <a:spcAft>
                          <a:spcPts val="0"/>
                        </a:spcAft>
                        <a:buClr>
                          <a:schemeClr val="dk1"/>
                        </a:buClr>
                        <a:buFont typeface="Times New Roman"/>
                        <a:buNone/>
                      </a:pPr>
                      <a:r>
                        <a:rPr lang="en" sz="1200">
                          <a:solidFill>
                            <a:srgbClr val="FF0000"/>
                          </a:solidFill>
                          <a:latin typeface="Times New Roman"/>
                          <a:ea typeface="Times New Roman"/>
                          <a:cs typeface="Times New Roman"/>
                          <a:sym typeface="Times New Roman"/>
                        </a:rPr>
                        <a:t>10/15/19</a:t>
                      </a:r>
                      <a:endParaRPr sz="1200">
                        <a:solidFill>
                          <a:srgbClr val="FF0000"/>
                        </a:solidFill>
                        <a:latin typeface="Times New Roman"/>
                        <a:ea typeface="Times New Roman"/>
                        <a:cs typeface="Times New Roman"/>
                        <a:sym typeface="Times New Roman"/>
                      </a:endParaRPr>
                    </a:p>
                  </a:txBody>
                  <a:tcPr marT="0" marB="0" marR="0" marL="0" anchor="ctr">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900"/>
                        <a:t>Complete</a:t>
                      </a:r>
                      <a:endParaRPr sz="900"/>
                    </a:p>
                  </a:txBody>
                  <a:tcPr marT="0" marB="0" marR="0" marL="0" anchor="ctr">
                    <a:solidFill>
                      <a:srgbClr val="D9D2E9"/>
                    </a:solidFill>
                  </a:tcPr>
                </a:tc>
              </a:tr>
              <a:tr h="233450">
                <a:tc>
                  <a:txBody>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Freeze system code</a:t>
                      </a:r>
                      <a:endParaRPr sz="1100" u="none" cap="none" strike="noStrike">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marR="0" rtl="0" algn="ctr">
                        <a:lnSpc>
                          <a:spcPct val="90000"/>
                        </a:lnSpc>
                        <a:spcBef>
                          <a:spcPts val="0"/>
                        </a:spcBef>
                        <a:spcAft>
                          <a:spcPts val="0"/>
                        </a:spcAft>
                        <a:buNone/>
                      </a:pPr>
                      <a:r>
                        <a:rPr lang="en" sz="1200">
                          <a:solidFill>
                            <a:srgbClr val="FF0000"/>
                          </a:solidFill>
                          <a:latin typeface="Times New Roman"/>
                          <a:ea typeface="Times New Roman"/>
                          <a:cs typeface="Times New Roman"/>
                          <a:sym typeface="Times New Roman"/>
                        </a:rPr>
                        <a:t>10/20/19</a:t>
                      </a:r>
                      <a:endParaRPr sz="1200">
                        <a:solidFill>
                          <a:srgbClr val="FF0000"/>
                        </a:solidFill>
                        <a:latin typeface="Times New Roman"/>
                        <a:ea typeface="Times New Roman"/>
                        <a:cs typeface="Times New Roman"/>
                        <a:sym typeface="Times New Roman"/>
                      </a:endParaRPr>
                    </a:p>
                  </a:txBody>
                  <a:tcPr marT="0" marB="0" marR="0" marL="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sz="900"/>
                        <a:t>On sched</a:t>
                      </a:r>
                      <a:endParaRPr sz="900"/>
                    </a:p>
                  </a:txBody>
                  <a:tcPr marT="0" marB="0" marR="0" marL="0" anchor="ctr">
                    <a:lnL cap="flat" cmpd="sng" w="12700">
                      <a:solidFill>
                        <a:srgbClr val="9E9E9E"/>
                      </a:solidFill>
                      <a:prstDash val="solid"/>
                      <a:round/>
                      <a:headEnd len="sm" w="sm" type="none"/>
                      <a:tailEnd len="sm" w="sm" type="none"/>
                    </a:lnL>
                    <a:solidFill>
                      <a:srgbClr val="D9D2E9"/>
                    </a:solidFill>
                  </a:tcPr>
                </a:tc>
              </a:tr>
              <a:tr h="182700">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Complete full retrospective</a:t>
                      </a:r>
                      <a:r>
                        <a:rPr lang="en" sz="1100">
                          <a:latin typeface="Times New Roman"/>
                          <a:ea typeface="Times New Roman"/>
                          <a:cs typeface="Times New Roman"/>
                          <a:sym typeface="Times New Roman"/>
                        </a:rPr>
                        <a:t>s &amp; </a:t>
                      </a:r>
                      <a:r>
                        <a:rPr lang="en" sz="1100" u="none" cap="none" strike="noStrike">
                          <a:latin typeface="Times New Roman"/>
                          <a:ea typeface="Times New Roman"/>
                          <a:cs typeface="Times New Roman"/>
                          <a:sym typeface="Times New Roman"/>
                        </a:rPr>
                        <a:t>evaluation</a:t>
                      </a:r>
                      <a:endParaRPr/>
                    </a:p>
                  </a:txBody>
                  <a:tcPr marT="0" marB="0" marR="0" marL="0" anchor="ctr">
                    <a:lnT cap="flat" cmpd="sng" w="12700">
                      <a:solidFill>
                        <a:srgbClr val="9E9E9E"/>
                      </a:solidFill>
                      <a:prstDash val="solid"/>
                      <a:round/>
                      <a:headEnd len="sm" w="sm" type="none"/>
                      <a:tailEnd len="sm" w="sm" type="none"/>
                    </a:lnT>
                    <a:solidFill>
                      <a:srgbClr val="D9D2E9"/>
                    </a:solidFill>
                  </a:tcPr>
                </a:tc>
                <a:tc>
                  <a:txBody>
                    <a:bodyPr/>
                    <a:lstStyle/>
                    <a:p>
                      <a:pPr indent="0" lvl="0" marL="0" marR="0" rtl="0" algn="ctr">
                        <a:lnSpc>
                          <a:spcPct val="90000"/>
                        </a:lnSpc>
                        <a:spcBef>
                          <a:spcPts val="0"/>
                        </a:spcBef>
                        <a:spcAft>
                          <a:spcPts val="0"/>
                        </a:spcAft>
                        <a:buClr>
                          <a:schemeClr val="dk1"/>
                        </a:buClr>
                        <a:buFont typeface="Arial"/>
                        <a:buNone/>
                      </a:pPr>
                      <a:r>
                        <a:rPr lang="en" sz="1200">
                          <a:solidFill>
                            <a:srgbClr val="FF0000"/>
                          </a:solidFill>
                          <a:latin typeface="Times New Roman"/>
                          <a:ea typeface="Times New Roman"/>
                          <a:cs typeface="Times New Roman"/>
                          <a:sym typeface="Times New Roman"/>
                        </a:rPr>
                        <a:t>11/17/19</a:t>
                      </a:r>
                      <a:endParaRPr sz="1200">
                        <a:solidFill>
                          <a:srgbClr val="FF0000"/>
                        </a:solidFill>
                        <a:latin typeface="Times New Roman"/>
                        <a:ea typeface="Times New Roman"/>
                        <a:cs typeface="Times New Roman"/>
                        <a:sym typeface="Times New Roman"/>
                      </a:endParaRPr>
                    </a:p>
                  </a:txBody>
                  <a:tcPr marT="0" marB="0" marR="0" marL="0" anchor="ctr">
                    <a:lnT cap="flat" cmpd="sng" w="12700">
                      <a:solidFill>
                        <a:srgbClr val="9E9E9E"/>
                      </a:solidFill>
                      <a:prstDash val="solid"/>
                      <a:round/>
                      <a:headEnd len="sm" w="sm" type="none"/>
                      <a:tailEnd len="sm" w="sm" type="none"/>
                    </a:lnT>
                    <a:solidFill>
                      <a:srgbClr val="D9D2E9"/>
                    </a:solidFill>
                  </a:tcPr>
                </a:tc>
                <a:tc>
                  <a:txBody>
                    <a:bodyPr/>
                    <a:lstStyle/>
                    <a:p>
                      <a:pPr indent="0" lvl="0" marL="0" rtl="0" algn="ctr">
                        <a:spcBef>
                          <a:spcPts val="0"/>
                        </a:spcBef>
                        <a:spcAft>
                          <a:spcPts val="0"/>
                        </a:spcAft>
                        <a:buNone/>
                      </a:pPr>
                      <a:r>
                        <a:rPr lang="en" sz="900"/>
                        <a:t>In progress</a:t>
                      </a:r>
                      <a:endParaRPr sz="900"/>
                    </a:p>
                  </a:txBody>
                  <a:tcPr marT="0" marB="0" marR="0" marL="0" anchor="ctr">
                    <a:solidFill>
                      <a:srgbClr val="D9D2E9"/>
                    </a:solidFill>
                  </a:tcPr>
                </a:tc>
              </a:tr>
              <a:tr h="218975">
                <a:tc>
                  <a:txBody>
                    <a:bodyPr/>
                    <a:lstStyle/>
                    <a:p>
                      <a:pPr indent="0" lvl="0" marL="0" marR="0" rtl="0" algn="l">
                        <a:lnSpc>
                          <a:spcPct val="100000"/>
                        </a:lnSpc>
                        <a:spcBef>
                          <a:spcPts val="0"/>
                        </a:spcBef>
                        <a:spcAft>
                          <a:spcPts val="0"/>
                        </a:spcAft>
                        <a:buClr>
                          <a:srgbClr val="000000"/>
                        </a:buClr>
                        <a:buFont typeface="Times New Roman"/>
                        <a:buNone/>
                      </a:pPr>
                      <a:r>
                        <a:rPr lang="en" sz="1100">
                          <a:latin typeface="Times New Roman"/>
                          <a:ea typeface="Times New Roman"/>
                          <a:cs typeface="Times New Roman"/>
                          <a:sym typeface="Times New Roman"/>
                        </a:rPr>
                        <a:t>Finish  EE2 user eval/</a:t>
                      </a:r>
                      <a:r>
                        <a:rPr lang="en" sz="1100" u="none" cap="none" strike="noStrike">
                          <a:latin typeface="Times New Roman"/>
                          <a:ea typeface="Times New Roman"/>
                          <a:cs typeface="Times New Roman"/>
                          <a:sym typeface="Times New Roman"/>
                        </a:rPr>
                        <a:t>Conduct</a:t>
                      </a:r>
                      <a:r>
                        <a:rPr lang="en" sz="1100">
                          <a:latin typeface="Times New Roman"/>
                          <a:ea typeface="Times New Roman"/>
                          <a:cs typeface="Times New Roman"/>
                          <a:sym typeface="Times New Roman"/>
                        </a:rPr>
                        <a:t> CCB/OD Brief </a:t>
                      </a:r>
                      <a:endParaRPr/>
                    </a:p>
                  </a:txBody>
                  <a:tcPr marT="0" marB="0" marR="0" marL="0" anchor="ctr">
                    <a:solidFill>
                      <a:srgbClr val="D9D2E9"/>
                    </a:solidFill>
                  </a:tcPr>
                </a:tc>
                <a:tc>
                  <a:txBody>
                    <a:bodyPr/>
                    <a:lstStyle/>
                    <a:p>
                      <a:pPr indent="0" lvl="0" marL="0" marR="0" rtl="0" algn="ctr">
                        <a:lnSpc>
                          <a:spcPct val="90000"/>
                        </a:lnSpc>
                        <a:spcBef>
                          <a:spcPts val="0"/>
                        </a:spcBef>
                        <a:spcAft>
                          <a:spcPts val="0"/>
                        </a:spcAft>
                        <a:buClr>
                          <a:schemeClr val="dk1"/>
                        </a:buClr>
                        <a:buFont typeface="Arial"/>
                        <a:buNone/>
                      </a:pPr>
                      <a:r>
                        <a:rPr lang="en" sz="1200">
                          <a:solidFill>
                            <a:srgbClr val="FF0000"/>
                          </a:solidFill>
                          <a:latin typeface="Times New Roman"/>
                          <a:ea typeface="Times New Roman"/>
                          <a:cs typeface="Times New Roman"/>
                          <a:sym typeface="Times New Roman"/>
                        </a:rPr>
                        <a:t>1/06/20</a:t>
                      </a:r>
                      <a:endParaRPr sz="12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900"/>
                        <a:t>Planned</a:t>
                      </a:r>
                      <a:endParaRPr sz="900"/>
                    </a:p>
                  </a:txBody>
                  <a:tcPr marT="0" marB="0" marR="0" marL="0" anchor="ctr">
                    <a:solidFill>
                      <a:srgbClr val="D9D2E9"/>
                    </a:solidFill>
                  </a:tcPr>
                </a:tc>
              </a:tr>
              <a:tr h="218975">
                <a:tc>
                  <a:txBody>
                    <a:bodyPr/>
                    <a:lstStyle/>
                    <a:p>
                      <a:pPr indent="0" lvl="0" marL="0" marR="0" rtl="0" algn="l">
                        <a:lnSpc>
                          <a:spcPct val="100000"/>
                        </a:lnSpc>
                        <a:spcBef>
                          <a:spcPts val="0"/>
                        </a:spcBef>
                        <a:spcAft>
                          <a:spcPts val="0"/>
                        </a:spcAft>
                        <a:buNone/>
                      </a:pPr>
                      <a:r>
                        <a:rPr lang="en" sz="1100">
                          <a:latin typeface="Times New Roman"/>
                          <a:ea typeface="Times New Roman"/>
                          <a:cs typeface="Times New Roman"/>
                          <a:sym typeface="Times New Roman"/>
                        </a:rPr>
                        <a:t>Deliver code to NCO</a:t>
                      </a:r>
                      <a:endParaRPr sz="1100" u="none" cap="none" strike="noStrike">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marR="0" rtl="0" algn="ctr">
                        <a:lnSpc>
                          <a:spcPct val="90000"/>
                        </a:lnSpc>
                        <a:spcBef>
                          <a:spcPts val="0"/>
                        </a:spcBef>
                        <a:spcAft>
                          <a:spcPts val="0"/>
                        </a:spcAft>
                        <a:buNone/>
                      </a:pPr>
                      <a:r>
                        <a:rPr lang="en" sz="1200">
                          <a:solidFill>
                            <a:srgbClr val="FF0000"/>
                          </a:solidFill>
                          <a:latin typeface="Times New Roman"/>
                          <a:ea typeface="Times New Roman"/>
                          <a:cs typeface="Times New Roman"/>
                          <a:sym typeface="Times New Roman"/>
                        </a:rPr>
                        <a:t>1/07/20</a:t>
                      </a:r>
                      <a:endParaRPr sz="12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900"/>
                        <a:t>Planned</a:t>
                      </a:r>
                      <a:endParaRPr sz="900"/>
                    </a:p>
                  </a:txBody>
                  <a:tcPr marT="0" marB="0" marR="0" marL="0" anchor="ctr">
                    <a:solidFill>
                      <a:srgbClr val="D9D2E9"/>
                    </a:solidFill>
                  </a:tcPr>
                </a:tc>
              </a:tr>
              <a:tr h="182700">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Issue Technical Information Notice </a:t>
                      </a:r>
                      <a:endParaRPr/>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FF3300"/>
                        </a:buClr>
                        <a:buFont typeface="Noto Sans Symbols"/>
                        <a:buNone/>
                      </a:pPr>
                      <a:r>
                        <a:rPr lang="en" sz="1200">
                          <a:solidFill>
                            <a:srgbClr val="FF0000"/>
                          </a:solidFill>
                          <a:latin typeface="Times New Roman"/>
                          <a:ea typeface="Times New Roman"/>
                          <a:cs typeface="Times New Roman"/>
                          <a:sym typeface="Times New Roman"/>
                        </a:rPr>
                        <a:t>2/01/20</a:t>
                      </a:r>
                      <a:endParaRPr sz="1200">
                        <a:solidFill>
                          <a:srgbClr val="FF0000"/>
                        </a:solidFill>
                        <a:latin typeface="Times New Roman"/>
                        <a:ea typeface="Times New Roman"/>
                        <a:cs typeface="Times New Roman"/>
                        <a:sym typeface="Times New Roman"/>
                      </a:endParaRPr>
                    </a:p>
                  </a:txBody>
                  <a:tcPr marT="0" marB="0" marR="0" marL="0" anchor="ctr">
                    <a:solidFill>
                      <a:srgbClr val="D9D2E9"/>
                    </a:solidFill>
                  </a:tcPr>
                </a:tc>
                <a:tc>
                  <a:txBody>
                    <a:bodyPr/>
                    <a:lstStyle/>
                    <a:p>
                      <a:pPr indent="0" lvl="0" marL="0" rtl="0" algn="ctr">
                        <a:spcBef>
                          <a:spcPts val="0"/>
                        </a:spcBef>
                        <a:spcAft>
                          <a:spcPts val="0"/>
                        </a:spcAft>
                        <a:buNone/>
                      </a:pPr>
                      <a:r>
                        <a:rPr lang="en" sz="900"/>
                        <a:t>Planned</a:t>
                      </a:r>
                      <a:endParaRPr sz="900"/>
                    </a:p>
                  </a:txBody>
                  <a:tcPr marT="0" marB="0" marR="0" marL="0" anchor="ctr">
                    <a:solidFill>
                      <a:srgbClr val="D9D2E9"/>
                    </a:solidFill>
                  </a:tcPr>
                </a:tc>
              </a:tr>
              <a:tr h="213200">
                <a:tc>
                  <a:txBody>
                    <a:bodyPr/>
                    <a:lstStyle/>
                    <a:p>
                      <a:pPr indent="0" lvl="0" marL="0" marR="0" rtl="0" algn="l">
                        <a:lnSpc>
                          <a:spcPct val="100000"/>
                        </a:lnSpc>
                        <a:spcBef>
                          <a:spcPts val="0"/>
                        </a:spcBef>
                        <a:spcAft>
                          <a:spcPts val="0"/>
                        </a:spcAft>
                        <a:buClr>
                          <a:srgbClr val="000000"/>
                        </a:buClr>
                        <a:buFont typeface="Times New Roman"/>
                        <a:buNone/>
                      </a:pPr>
                      <a:r>
                        <a:rPr lang="en" sz="1100">
                          <a:latin typeface="Times New Roman"/>
                          <a:ea typeface="Times New Roman"/>
                          <a:cs typeface="Times New Roman"/>
                          <a:sym typeface="Times New Roman"/>
                        </a:rPr>
                        <a:t>Start</a:t>
                      </a:r>
                      <a:r>
                        <a:rPr lang="en" sz="1100" u="none" cap="none" strike="noStrike">
                          <a:latin typeface="Times New Roman"/>
                          <a:ea typeface="Times New Roman"/>
                          <a:cs typeface="Times New Roman"/>
                          <a:sym typeface="Times New Roman"/>
                        </a:rPr>
                        <a:t> IT testing</a:t>
                      </a:r>
                      <a:endParaRPr/>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FF3300"/>
                        </a:buClr>
                        <a:buFont typeface="Noto Sans Symbols"/>
                        <a:buNone/>
                      </a:pPr>
                      <a:r>
                        <a:rPr lang="en" sz="1200">
                          <a:solidFill>
                            <a:srgbClr val="FF0000"/>
                          </a:solidFill>
                          <a:latin typeface="Times New Roman"/>
                          <a:ea typeface="Times New Roman"/>
                          <a:cs typeface="Times New Roman"/>
                          <a:sym typeface="Times New Roman"/>
                        </a:rPr>
                        <a:t>2/15/20</a:t>
                      </a:r>
                      <a:endParaRPr sz="1200">
                        <a:solidFill>
                          <a:srgbClr val="FF0000"/>
                        </a:solidFill>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900"/>
                        <a:t>TBC</a:t>
                      </a:r>
                      <a:endParaRPr sz="900"/>
                    </a:p>
                  </a:txBody>
                  <a:tcPr marT="0" marB="0" marR="0" marL="0" anchor="ctr">
                    <a:solidFill>
                      <a:srgbClr val="FCE5CD"/>
                    </a:solidFill>
                  </a:tcPr>
                </a:tc>
              </a:tr>
              <a:tr h="230475">
                <a:tc>
                  <a:txBody>
                    <a:bodyPr/>
                    <a:lstStyle/>
                    <a:p>
                      <a:pPr indent="0" lvl="0" marL="0" marR="0" rtl="0" algn="l">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Operational Implementation</a:t>
                      </a:r>
                      <a:endParaRPr/>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FF3300"/>
                        </a:buClr>
                        <a:buFont typeface="Noto Sans Symbols"/>
                        <a:buNone/>
                      </a:pPr>
                      <a:r>
                        <a:rPr lang="en" sz="1200">
                          <a:solidFill>
                            <a:srgbClr val="FF0000"/>
                          </a:solidFill>
                          <a:latin typeface="Times New Roman"/>
                          <a:ea typeface="Times New Roman"/>
                          <a:cs typeface="Times New Roman"/>
                          <a:sym typeface="Times New Roman"/>
                        </a:rPr>
                        <a:t>3/31/20</a:t>
                      </a:r>
                      <a:endParaRPr sz="1200">
                        <a:solidFill>
                          <a:srgbClr val="FF0000"/>
                        </a:solidFill>
                        <a:latin typeface="Times New Roman"/>
                        <a:ea typeface="Times New Roman"/>
                        <a:cs typeface="Times New Roman"/>
                        <a:sym typeface="Times New Roman"/>
                      </a:endParaRPr>
                    </a:p>
                  </a:txBody>
                  <a:tcPr marT="0" marB="0" marR="0" marL="0" anchor="ctr">
                    <a:solidFill>
                      <a:srgbClr val="FCE5CD"/>
                    </a:solidFill>
                  </a:tcPr>
                </a:tc>
                <a:tc>
                  <a:txBody>
                    <a:bodyPr/>
                    <a:lstStyle/>
                    <a:p>
                      <a:pPr indent="0" lvl="0" marL="0" rtl="0" algn="ctr">
                        <a:spcBef>
                          <a:spcPts val="0"/>
                        </a:spcBef>
                        <a:spcAft>
                          <a:spcPts val="0"/>
                        </a:spcAft>
                        <a:buNone/>
                      </a:pPr>
                      <a:r>
                        <a:rPr lang="en" sz="900"/>
                        <a:t>TBC</a:t>
                      </a:r>
                      <a:endParaRPr sz="900"/>
                    </a:p>
                  </a:txBody>
                  <a:tcPr marT="0" marB="0" marR="0" marL="0" anchor="ctr">
                    <a:solidFill>
                      <a:srgbClr val="FCE5CD"/>
                    </a:solidFill>
                  </a:tcPr>
                </a:tc>
              </a:tr>
            </a:tbl>
          </a:graphicData>
        </a:graphic>
      </p:graphicFrame>
      <p:sp>
        <p:nvSpPr>
          <p:cNvPr id="380" name="Google Shape;380;p69"/>
          <p:cNvSpPr txBox="1"/>
          <p:nvPr/>
        </p:nvSpPr>
        <p:spPr>
          <a:xfrm>
            <a:off x="4443675" y="3190875"/>
            <a:ext cx="4685100" cy="160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Times New Roman"/>
              <a:buNone/>
            </a:pPr>
            <a:r>
              <a:rPr b="1" i="0" lang="en" sz="1100" u="none" cap="none" strike="noStrike">
                <a:solidFill>
                  <a:srgbClr val="000000"/>
                </a:solidFill>
                <a:latin typeface="Times New Roman"/>
                <a:ea typeface="Times New Roman"/>
                <a:cs typeface="Times New Roman"/>
                <a:sym typeface="Times New Roman"/>
              </a:rPr>
              <a:t>Staff</a:t>
            </a:r>
            <a:r>
              <a:rPr b="0" i="0" lang="en" sz="1100" u="none" cap="none" strike="noStrike">
                <a:solidFill>
                  <a:srgbClr val="000000"/>
                </a:solidFill>
                <a:latin typeface="Times New Roman"/>
                <a:ea typeface="Times New Roman"/>
                <a:cs typeface="Times New Roman"/>
                <a:sym typeface="Times New Roman"/>
              </a:rPr>
              <a:t>: 0.</a:t>
            </a:r>
            <a:r>
              <a:rPr lang="en" sz="1100">
                <a:latin typeface="Times New Roman"/>
                <a:ea typeface="Times New Roman"/>
                <a:cs typeface="Times New Roman"/>
                <a:sym typeface="Times New Roman"/>
              </a:rPr>
              <a:t>7 </a:t>
            </a:r>
            <a:r>
              <a:rPr b="0" i="0" lang="en" sz="1100" u="none" cap="none" strike="noStrike">
                <a:solidFill>
                  <a:srgbClr val="000000"/>
                </a:solidFill>
                <a:latin typeface="Times New Roman"/>
                <a:ea typeface="Times New Roman"/>
                <a:cs typeface="Times New Roman"/>
                <a:sym typeface="Times New Roman"/>
              </a:rPr>
              <a:t>Fed </a:t>
            </a:r>
            <a:r>
              <a:rPr lang="en" sz="1100">
                <a:latin typeface="Times New Roman"/>
                <a:ea typeface="Times New Roman"/>
                <a:cs typeface="Times New Roman"/>
                <a:sym typeface="Times New Roman"/>
              </a:rPr>
              <a:t>(J. McQueen) </a:t>
            </a:r>
            <a:r>
              <a:rPr b="0" i="0" lang="en" sz="1100" u="none" cap="none" strike="noStrike">
                <a:solidFill>
                  <a:srgbClr val="000000"/>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2.3</a:t>
            </a:r>
            <a:r>
              <a:rPr b="0" i="0" lang="en" sz="1100" u="none" cap="none" strike="noStrike">
                <a:solidFill>
                  <a:srgbClr val="000000"/>
                </a:solidFill>
                <a:latin typeface="Times New Roman"/>
                <a:ea typeface="Times New Roman"/>
                <a:cs typeface="Times New Roman"/>
                <a:sym typeface="Times New Roman"/>
              </a:rPr>
              <a:t> contract</a:t>
            </a:r>
            <a:r>
              <a:rPr lang="en" sz="1100">
                <a:latin typeface="Times New Roman"/>
                <a:ea typeface="Times New Roman"/>
                <a:cs typeface="Times New Roman"/>
                <a:sym typeface="Times New Roman"/>
              </a:rPr>
              <a:t> (1.0  J. Huang + 0.9 H-C Huang  + 0.2 Li Pan + 0.2 P. Shafran), incl. dev</a:t>
            </a:r>
            <a:endParaRPr sz="1100">
              <a:latin typeface="Times New Roman"/>
              <a:ea typeface="Times New Roman"/>
              <a:cs typeface="Times New Roman"/>
              <a:sym typeface="Times New Roman"/>
            </a:endParaRPr>
          </a:p>
          <a:p>
            <a:pPr indent="0" lvl="0" marL="0" marR="0" rtl="0" algn="l">
              <a:lnSpc>
                <a:spcPct val="100000"/>
              </a:lnSpc>
              <a:spcBef>
                <a:spcPts val="600"/>
              </a:spcBef>
              <a:spcAft>
                <a:spcPts val="0"/>
              </a:spcAft>
              <a:buClr>
                <a:schemeClr val="dk1"/>
              </a:buClr>
              <a:buFont typeface="Times New Roman"/>
              <a:buNone/>
            </a:pPr>
            <a:r>
              <a:rPr b="1" i="0" lang="en" sz="1100" u="none" cap="none" strike="noStrike">
                <a:solidFill>
                  <a:srgbClr val="000000"/>
                </a:solidFill>
                <a:latin typeface="Times New Roman"/>
                <a:ea typeface="Times New Roman"/>
                <a:cs typeface="Times New Roman"/>
                <a:sym typeface="Times New Roman"/>
              </a:rPr>
              <a:t>Funding Source</a:t>
            </a:r>
            <a:r>
              <a:rPr b="0" i="0" lang="en" sz="1100" u="none" cap="none" strike="noStrike">
                <a:solidFill>
                  <a:srgbClr val="000000"/>
                </a:solidFill>
                <a:latin typeface="Times New Roman"/>
                <a:ea typeface="Times New Roman"/>
                <a:cs typeface="Times New Roman"/>
                <a:sym typeface="Times New Roman"/>
              </a:rPr>
              <a:t>: STI/NAQFC</a:t>
            </a:r>
            <a:endParaRPr/>
          </a:p>
          <a:p>
            <a:pPr indent="0" lvl="0" marL="0" marR="0" rtl="0" algn="l">
              <a:lnSpc>
                <a:spcPct val="100000"/>
              </a:lnSpc>
              <a:spcBef>
                <a:spcPts val="60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Compute: </a:t>
            </a:r>
            <a:r>
              <a:rPr b="1" i="0" lang="en" sz="1100" u="none" cap="none" strike="noStrike">
                <a:solidFill>
                  <a:schemeClr val="dk1"/>
                </a:solidFill>
                <a:latin typeface="Times New Roman"/>
                <a:ea typeface="Times New Roman"/>
                <a:cs typeface="Times New Roman"/>
                <a:sym typeface="Times New Roman"/>
              </a:rPr>
              <a:t>Dev</a:t>
            </a:r>
            <a:r>
              <a:rPr b="0" i="0" lang="en" sz="1100" u="none" cap="none" strike="noStrike">
                <a:solidFill>
                  <a:schemeClr val="dk1"/>
                </a:solidFill>
                <a:latin typeface="Times New Roman"/>
                <a:ea typeface="Times New Roman"/>
                <a:cs typeface="Times New Roman"/>
                <a:sym typeface="Times New Roman"/>
              </a:rPr>
              <a:t>: 1</a:t>
            </a:r>
            <a:r>
              <a:rPr lang="en" sz="1100">
                <a:solidFill>
                  <a:schemeClr val="dk1"/>
                </a:solidFill>
                <a:latin typeface="Times New Roman"/>
                <a:ea typeface="Times New Roman"/>
                <a:cs typeface="Times New Roman"/>
                <a:sym typeface="Times New Roman"/>
              </a:rPr>
              <a:t>5</a:t>
            </a:r>
            <a:r>
              <a:rPr b="0" i="0" lang="en" sz="1100" u="none" cap="none" strike="noStrike">
                <a:solidFill>
                  <a:schemeClr val="dk1"/>
                </a:solidFill>
                <a:latin typeface="Times New Roman"/>
                <a:ea typeface="Times New Roman"/>
                <a:cs typeface="Times New Roman"/>
                <a:sym typeface="Times New Roman"/>
              </a:rPr>
              <a:t>0 nodes;</a:t>
            </a:r>
            <a:r>
              <a:rPr b="1" i="0" lang="en" sz="1100" u="none" cap="none" strike="noStrike">
                <a:solidFill>
                  <a:srgbClr val="000000"/>
                </a:solidFill>
                <a:latin typeface="Times New Roman"/>
                <a:ea typeface="Times New Roman"/>
                <a:cs typeface="Times New Roman"/>
                <a:sym typeface="Times New Roman"/>
              </a:rPr>
              <a:t>Para: </a:t>
            </a:r>
            <a:r>
              <a:rPr lang="en" sz="1100">
                <a:latin typeface="Times New Roman"/>
                <a:ea typeface="Times New Roman"/>
                <a:cs typeface="Times New Roman"/>
                <a:sym typeface="Times New Roman"/>
              </a:rPr>
              <a:t>72</a:t>
            </a:r>
            <a:r>
              <a:rPr b="0" i="0" lang="en" sz="1100" u="none" cap="none" strike="noStrike">
                <a:solidFill>
                  <a:srgbClr val="000000"/>
                </a:solidFill>
                <a:latin typeface="Times New Roman"/>
                <a:ea typeface="Times New Roman"/>
                <a:cs typeface="Times New Roman"/>
                <a:sym typeface="Times New Roman"/>
              </a:rPr>
              <a:t> nodes ; </a:t>
            </a:r>
            <a:r>
              <a:rPr b="1" i="0" lang="en" sz="1100" u="none" cap="none" strike="noStrike">
                <a:solidFill>
                  <a:srgbClr val="000000"/>
                </a:solidFill>
                <a:latin typeface="Times New Roman"/>
                <a:ea typeface="Times New Roman"/>
                <a:cs typeface="Times New Roman"/>
                <a:sym typeface="Times New Roman"/>
              </a:rPr>
              <a:t>Ops: </a:t>
            </a:r>
            <a:r>
              <a:rPr b="0" i="0" lang="en" sz="1100" u="none" cap="none" strike="noStrike">
                <a:solidFill>
                  <a:srgbClr val="000000"/>
                </a:solidFill>
                <a:latin typeface="Times New Roman"/>
                <a:ea typeface="Times New Roman"/>
                <a:cs typeface="Times New Roman"/>
                <a:sym typeface="Times New Roman"/>
              </a:rPr>
              <a:t>CONUS: </a:t>
            </a:r>
            <a:r>
              <a:rPr lang="en" sz="1100">
                <a:latin typeface="Times New Roman"/>
                <a:ea typeface="Times New Roman"/>
                <a:cs typeface="Times New Roman"/>
                <a:sym typeface="Times New Roman"/>
              </a:rPr>
              <a:t>32 </a:t>
            </a:r>
            <a:r>
              <a:rPr b="0" i="0" lang="en" sz="1100" u="none" cap="none" strike="noStrike">
                <a:solidFill>
                  <a:srgbClr val="000000"/>
                </a:solidFill>
                <a:latin typeface="Times New Roman"/>
                <a:ea typeface="Times New Roman"/>
                <a:cs typeface="Times New Roman"/>
                <a:sym typeface="Times New Roman"/>
              </a:rPr>
              <a:t>nodes/cycle for </a:t>
            </a:r>
            <a:r>
              <a:rPr lang="en" sz="1100">
                <a:latin typeface="Times New Roman"/>
                <a:ea typeface="Times New Roman"/>
                <a:cs typeface="Times New Roman"/>
                <a:sym typeface="Times New Roman"/>
              </a:rPr>
              <a:t>45</a:t>
            </a:r>
            <a:r>
              <a:rPr b="0" i="0" lang="en" sz="1100" u="none" cap="none" strike="noStrike">
                <a:solidFill>
                  <a:srgbClr val="000000"/>
                </a:solidFill>
                <a:latin typeface="Times New Roman"/>
                <a:ea typeface="Times New Roman"/>
                <a:cs typeface="Times New Roman"/>
                <a:sym typeface="Times New Roman"/>
              </a:rPr>
              <a:t> mins;  AK: </a:t>
            </a:r>
            <a:r>
              <a:rPr lang="en" sz="1100">
                <a:latin typeface="Times New Roman"/>
                <a:ea typeface="Times New Roman"/>
                <a:cs typeface="Times New Roman"/>
                <a:sym typeface="Times New Roman"/>
              </a:rPr>
              <a:t>4 </a:t>
            </a:r>
            <a:r>
              <a:rPr b="0" i="0" lang="en" sz="1100" u="none" cap="none" strike="noStrike">
                <a:solidFill>
                  <a:srgbClr val="000000"/>
                </a:solidFill>
                <a:latin typeface="Times New Roman"/>
                <a:ea typeface="Times New Roman"/>
                <a:cs typeface="Times New Roman"/>
                <a:sym typeface="Times New Roman"/>
              </a:rPr>
              <a:t>nodes/cycle for 25  mins ; HI: 1 node/cycle for </a:t>
            </a:r>
            <a:r>
              <a:rPr lang="en" sz="1100">
                <a:latin typeface="Times New Roman"/>
                <a:ea typeface="Times New Roman"/>
                <a:cs typeface="Times New Roman"/>
                <a:sym typeface="Times New Roman"/>
              </a:rPr>
              <a:t>7</a:t>
            </a:r>
            <a:r>
              <a:rPr b="0" i="0" lang="en" sz="1100" u="none" cap="none" strike="noStrike">
                <a:solidFill>
                  <a:srgbClr val="000000"/>
                </a:solidFill>
                <a:latin typeface="Times New Roman"/>
                <a:ea typeface="Times New Roman"/>
                <a:cs typeface="Times New Roman"/>
                <a:sym typeface="Times New Roman"/>
              </a:rPr>
              <a:t> mins </a:t>
            </a:r>
            <a:endParaRPr sz="1100">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Font typeface="Times New Roman"/>
              <a:buNone/>
            </a:pPr>
            <a:r>
              <a:rPr b="1" i="0" lang="en" sz="1100" u="none" cap="none" strike="noStrike">
                <a:solidFill>
                  <a:srgbClr val="000000"/>
                </a:solidFill>
                <a:latin typeface="Times New Roman"/>
                <a:ea typeface="Times New Roman"/>
                <a:cs typeface="Times New Roman"/>
                <a:sym typeface="Times New Roman"/>
              </a:rPr>
              <a:t>Archive:</a:t>
            </a:r>
            <a:r>
              <a:rPr b="0" i="0" lang="en" sz="1100" u="none" cap="none" strike="noStrike">
                <a:solidFill>
                  <a:srgbClr val="000000"/>
                </a:solidFill>
                <a:latin typeface="Times New Roman"/>
                <a:ea typeface="Times New Roman"/>
                <a:cs typeface="Times New Roman"/>
                <a:sym typeface="Times New Roman"/>
              </a:rPr>
              <a:t>  </a:t>
            </a:r>
            <a:r>
              <a:rPr b="1" i="0" lang="en" sz="1100" u="none" cap="none" strike="noStrike">
                <a:solidFill>
                  <a:srgbClr val="000000"/>
                </a:solidFill>
                <a:latin typeface="Times New Roman"/>
                <a:ea typeface="Times New Roman"/>
                <a:cs typeface="Times New Roman"/>
                <a:sym typeface="Times New Roman"/>
              </a:rPr>
              <a:t>Ops:</a:t>
            </a:r>
            <a:r>
              <a:rPr b="0" i="0" lang="en" sz="1100" u="none" cap="none" strike="noStrike">
                <a:solidFill>
                  <a:srgbClr val="000000"/>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525</a:t>
            </a:r>
            <a:r>
              <a:rPr b="0" i="0" lang="en" sz="1100" u="none" cap="none" strike="noStrike">
                <a:solidFill>
                  <a:srgbClr val="000000"/>
                </a:solidFill>
                <a:latin typeface="Times New Roman"/>
                <a:ea typeface="Times New Roman"/>
                <a:cs typeface="Times New Roman"/>
                <a:sym typeface="Times New Roman"/>
              </a:rPr>
              <a:t> gb/day (+</a:t>
            </a:r>
            <a:r>
              <a:rPr lang="en" sz="1100">
                <a:latin typeface="Times New Roman"/>
                <a:ea typeface="Times New Roman"/>
                <a:cs typeface="Times New Roman"/>
                <a:sym typeface="Times New Roman"/>
              </a:rPr>
              <a:t>75 gb</a:t>
            </a:r>
            <a:r>
              <a:rPr b="0" i="0" lang="en" sz="1100" u="none" cap="none" strike="noStrike">
                <a:solidFill>
                  <a:srgbClr val="000000"/>
                </a:solidFill>
                <a:latin typeface="Times New Roman"/>
                <a:ea typeface="Times New Roman"/>
                <a:cs typeface="Times New Roman"/>
                <a:sym typeface="Times New Roman"/>
              </a:rPr>
              <a:t>)</a:t>
            </a:r>
            <a:endParaRPr/>
          </a:p>
        </p:txBody>
      </p:sp>
      <p:sp>
        <p:nvSpPr>
          <p:cNvPr id="381" name="Google Shape;381;p69"/>
          <p:cNvSpPr/>
          <p:nvPr/>
        </p:nvSpPr>
        <p:spPr>
          <a:xfrm>
            <a:off x="5846875" y="2953050"/>
            <a:ext cx="367500" cy="3336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200" u="none" cap="none" strike="noStrike">
                <a:solidFill>
                  <a:srgbClr val="000000"/>
                </a:solidFill>
              </a:rPr>
              <a:t>G</a:t>
            </a:r>
            <a:endParaRPr b="1" sz="1200"/>
          </a:p>
        </p:txBody>
      </p:sp>
      <p:pic>
        <p:nvPicPr>
          <p:cNvPr descr="Image of NCEP Logo" id="382" name="Google Shape;382;p69"/>
          <p:cNvPicPr preferRelativeResize="0"/>
          <p:nvPr/>
        </p:nvPicPr>
        <p:blipFill rotWithShape="1">
          <a:blip r:embed="rId4">
            <a:alphaModFix/>
          </a:blip>
          <a:srcRect b="0" l="0" r="0" t="0"/>
          <a:stretch/>
        </p:blipFill>
        <p:spPr>
          <a:xfrm>
            <a:off x="8352575" y="76200"/>
            <a:ext cx="792000" cy="528300"/>
          </a:xfrm>
          <a:prstGeom prst="rect">
            <a:avLst/>
          </a:prstGeom>
          <a:solidFill>
            <a:srgbClr val="FFFFFF"/>
          </a:solidFill>
          <a:ln>
            <a:noFill/>
          </a:ln>
        </p:spPr>
      </p:pic>
      <p:cxnSp>
        <p:nvCxnSpPr>
          <p:cNvPr id="383" name="Google Shape;383;p69"/>
          <p:cNvCxnSpPr/>
          <p:nvPr/>
        </p:nvCxnSpPr>
        <p:spPr>
          <a:xfrm flipH="1">
            <a:off x="4428074" y="591225"/>
            <a:ext cx="15600" cy="4242900"/>
          </a:xfrm>
          <a:prstGeom prst="straightConnector1">
            <a:avLst/>
          </a:prstGeom>
          <a:noFill/>
          <a:ln cap="flat" cmpd="sng" w="9525">
            <a:solidFill>
              <a:srgbClr val="000000"/>
            </a:solidFill>
            <a:prstDash val="solid"/>
            <a:round/>
            <a:headEnd len="sm" w="sm" type="none"/>
            <a:tailEnd len="sm" w="sm" type="none"/>
          </a:ln>
        </p:spPr>
      </p:cxnSp>
      <p:graphicFrame>
        <p:nvGraphicFramePr>
          <p:cNvPr id="384" name="Google Shape;384;p69"/>
          <p:cNvGraphicFramePr/>
          <p:nvPr/>
        </p:nvGraphicFramePr>
        <p:xfrm>
          <a:off x="4428075" y="2715412"/>
          <a:ext cx="3000000" cy="3000000"/>
        </p:xfrm>
        <a:graphic>
          <a:graphicData uri="http://schemas.openxmlformats.org/drawingml/2006/table">
            <a:tbl>
              <a:tblPr>
                <a:noFill/>
                <a:tableStyleId>{3A5492DD-A684-47D9-8BB1-4CE4677E9443}</a:tableStyleId>
              </a:tblPr>
              <a:tblGrid>
                <a:gridCol w="492150"/>
                <a:gridCol w="558125"/>
                <a:gridCol w="2920550"/>
              </a:tblGrid>
              <a:tr h="140075">
                <a:tc>
                  <a:txBody>
                    <a:bodyPr/>
                    <a:lstStyle/>
                    <a:p>
                      <a:pPr indent="0" lvl="0" marL="0" marR="0" rtl="0" algn="ctr">
                        <a:lnSpc>
                          <a:spcPct val="100000"/>
                        </a:lnSpc>
                        <a:spcBef>
                          <a:spcPts val="0"/>
                        </a:spcBef>
                        <a:spcAft>
                          <a:spcPts val="0"/>
                        </a:spcAft>
                        <a:buClr>
                          <a:srgbClr val="000000"/>
                        </a:buClr>
                        <a:buFont typeface="Times New Roman"/>
                        <a:buNone/>
                      </a:pPr>
                      <a:r>
                        <a:rPr lang="en" sz="1100" u="none" cap="none" strike="noStrike">
                          <a:latin typeface="Times New Roman"/>
                          <a:ea typeface="Times New Roman"/>
                          <a:cs typeface="Times New Roman"/>
                          <a:sym typeface="Times New Roman"/>
                        </a:rPr>
                        <a:t>EMC</a:t>
                      </a:r>
                      <a:endParaRPr/>
                    </a:p>
                  </a:txBody>
                  <a:tcPr marT="0" marB="0" marR="0" marL="0" anchor="ctr">
                    <a:solidFill>
                      <a:srgbClr val="D9D2E9"/>
                    </a:solidFill>
                  </a:tcPr>
                </a:tc>
                <a:tc>
                  <a:txBody>
                    <a:bodyPr/>
                    <a:lstStyle/>
                    <a:p>
                      <a:pPr indent="0" lvl="0" marL="0" marR="0" rtl="0" algn="ctr">
                        <a:lnSpc>
                          <a:spcPct val="100000"/>
                        </a:lnSpc>
                        <a:spcBef>
                          <a:spcPts val="0"/>
                        </a:spcBef>
                        <a:spcAft>
                          <a:spcPts val="0"/>
                        </a:spcAft>
                        <a:buClr>
                          <a:srgbClr val="FF3300"/>
                        </a:buClr>
                        <a:buFont typeface="Noto Sans Symbols"/>
                        <a:buNone/>
                      </a:pPr>
                      <a:r>
                        <a:rPr lang="en" sz="1100" u="none" cap="none" strike="noStrike">
                          <a:latin typeface="Times New Roman"/>
                          <a:ea typeface="Times New Roman"/>
                          <a:cs typeface="Times New Roman"/>
                          <a:sym typeface="Times New Roman"/>
                        </a:rPr>
                        <a:t>NCO</a:t>
                      </a:r>
                      <a:endParaRPr/>
                    </a:p>
                  </a:txBody>
                  <a:tcPr marT="0" marB="0" marR="0" marL="0" anchor="ctr">
                    <a:solidFill>
                      <a:srgbClr val="FCE5CD"/>
                    </a:solidFill>
                  </a:tcPr>
                </a:tc>
                <a:tc>
                  <a:txBody>
                    <a:bodyPr/>
                    <a:lstStyle/>
                    <a:p>
                      <a:pPr indent="0" lvl="0" marL="0" marR="0" rtl="0" algn="ctr">
                        <a:lnSpc>
                          <a:spcPct val="100000"/>
                        </a:lnSpc>
                        <a:spcBef>
                          <a:spcPts val="0"/>
                        </a:spcBef>
                        <a:spcAft>
                          <a:spcPts val="0"/>
                        </a:spcAft>
                        <a:buClr>
                          <a:srgbClr val="FF0000"/>
                        </a:buClr>
                        <a:buFont typeface="Times New Roman"/>
                        <a:buNone/>
                      </a:pPr>
                      <a:r>
                        <a:rPr lang="en" sz="1100" u="none" cap="none" strike="noStrike">
                          <a:solidFill>
                            <a:srgbClr val="FF0000"/>
                          </a:solidFill>
                          <a:latin typeface="Times New Roman"/>
                          <a:ea typeface="Times New Roman"/>
                          <a:cs typeface="Times New Roman"/>
                          <a:sym typeface="Times New Roman"/>
                        </a:rPr>
                        <a:t>Red text indicates change from previous quarter</a:t>
                      </a:r>
                      <a:endParaRPr/>
                    </a:p>
                  </a:txBody>
                  <a:tcPr marT="0" marB="0" marR="0" marL="0" anchor="ctr"/>
                </a:tc>
              </a:tr>
            </a:tbl>
          </a:graphicData>
        </a:graphic>
      </p:graphicFrame>
      <p:sp>
        <p:nvSpPr>
          <p:cNvPr id="385" name="Google Shape;385;p69"/>
          <p:cNvSpPr/>
          <p:nvPr/>
        </p:nvSpPr>
        <p:spPr>
          <a:xfrm>
            <a:off x="6116875" y="352775"/>
            <a:ext cx="367500" cy="33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lang="en" sz="1200"/>
              <a:t>R</a:t>
            </a:r>
            <a:endParaRPr b="1" sz="1200"/>
          </a:p>
        </p:txBody>
      </p:sp>
      <p:sp>
        <p:nvSpPr>
          <p:cNvPr id="386" name="Google Shape;386;p69"/>
          <p:cNvSpPr/>
          <p:nvPr/>
        </p:nvSpPr>
        <p:spPr>
          <a:xfrm>
            <a:off x="1128100" y="2953050"/>
            <a:ext cx="367500" cy="33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lang="en" sz="1200"/>
              <a:t>R</a:t>
            </a:r>
            <a:endParaRPr b="1" sz="1200"/>
          </a:p>
        </p:txBody>
      </p:sp>
      <p:sp>
        <p:nvSpPr>
          <p:cNvPr id="387" name="Google Shape;387;p69"/>
          <p:cNvSpPr/>
          <p:nvPr/>
        </p:nvSpPr>
        <p:spPr>
          <a:xfrm>
            <a:off x="2870050" y="140825"/>
            <a:ext cx="367500" cy="333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lang="en" sz="1200"/>
              <a:t>R</a:t>
            </a:r>
            <a:endParaRPr b="1"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