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306" r:id="rId5"/>
    <p:sldId id="289" r:id="rId6"/>
    <p:sldId id="290" r:id="rId7"/>
    <p:sldId id="276" r:id="rId8"/>
    <p:sldId id="291" r:id="rId9"/>
    <p:sldId id="297" r:id="rId10"/>
    <p:sldId id="298" r:id="rId11"/>
    <p:sldId id="299" r:id="rId12"/>
    <p:sldId id="305" r:id="rId13"/>
    <p:sldId id="307" r:id="rId14"/>
    <p:sldId id="296" r:id="rId15"/>
    <p:sldId id="302" r:id="rId16"/>
    <p:sldId id="303" r:id="rId17"/>
    <p:sldId id="292" r:id="rId18"/>
    <p:sldId id="304" r:id="rId19"/>
    <p:sldId id="300" r:id="rId20"/>
    <p:sldId id="301" r:id="rId21"/>
    <p:sldId id="308" r:id="rId22"/>
    <p:sldId id="312" r:id="rId23"/>
    <p:sldId id="310" r:id="rId24"/>
    <p:sldId id="311" r:id="rId25"/>
    <p:sldId id="309" r:id="rId26"/>
    <p:sldId id="293" r:id="rId27"/>
    <p:sldId id="294" r:id="rId28"/>
    <p:sldId id="313" r:id="rId29"/>
    <p:sldId id="316" r:id="rId30"/>
    <p:sldId id="315" r:id="rId31"/>
    <p:sldId id="314" r:id="rId32"/>
    <p:sldId id="295" r:id="rId33"/>
    <p:sldId id="288" r:id="rId34"/>
    <p:sldId id="277" r:id="rId35"/>
    <p:sldId id="278"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FFD966"/>
    <a:srgbClr val="F0623E"/>
    <a:srgbClr val="71AE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066" autoAdjust="0"/>
  </p:normalViewPr>
  <p:slideViewPr>
    <p:cSldViewPr snapToGrid="0" showGuides="1">
      <p:cViewPr varScale="1">
        <p:scale>
          <a:sx n="86" d="100"/>
          <a:sy n="86" d="100"/>
        </p:scale>
        <p:origin x="738" y="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9/5/2020</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RNA structure is a folding of the molecule on itself by forming hydrogen bonds between G-C, A-U, and G-U. They are called canonical pairs (generally base-base interactions) and are the main factors in the folding process of RNA </a:t>
            </a:r>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8629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03226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83396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259182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50844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9/5/2020</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9/5/2020</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mailto:naeema1635@cseku.ac.bd" TargetMode="External"/><Relationship Id="rId7" Type="http://schemas.openxmlformats.org/officeDocument/2006/relationships/image" Target="../media/image7.png"/><Relationship Id="rId2" Type="http://schemas.openxmlformats.org/officeDocument/2006/relationships/hyperlink" Target="mailto:afnan1635@cseku.ac.bd" TargetMode="Externa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hyperlink" Target="mailto:dmri1978@gmai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475152" y="5219362"/>
            <a:ext cx="5609222" cy="1363215"/>
          </a:xfrm>
        </p:spPr>
        <p:txBody>
          <a:bodyPr anchor="t">
            <a:normAutofit/>
          </a:bodyPr>
          <a:lstStyle/>
          <a:p>
            <a:pPr algn="l"/>
            <a:r>
              <a:rPr lang="en-GB" b="1" dirty="0" smtClean="0">
                <a:solidFill>
                  <a:schemeClr val="bg1"/>
                </a:solidFill>
              </a:rPr>
              <a:t>WELCOME</a:t>
            </a:r>
            <a:endParaRPr lang="en-US" sz="4400" b="1"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pic>
        <p:nvPicPr>
          <p:cNvPr id="15" name="Picture 14"/>
          <p:cNvPicPr>
            <a:picLocks noChangeAspect="1"/>
          </p:cNvPicPr>
          <p:nvPr/>
        </p:nvPicPr>
        <p:blipFill>
          <a:blip r:embed="rId10"/>
          <a:stretch>
            <a:fillRect/>
          </a:stretch>
        </p:blipFill>
        <p:spPr>
          <a:xfrm>
            <a:off x="0" y="21932"/>
            <a:ext cx="12192000" cy="3926237"/>
          </a:xfrm>
          <a:prstGeom prst="rect">
            <a:avLst/>
          </a:prstGeom>
        </p:spPr>
      </p:pic>
      <p:grpSp>
        <p:nvGrpSpPr>
          <p:cNvPr id="16" name="Group 15" descr="Icon of chart. ">
            <a:extLst>
              <a:ext uri="{FF2B5EF4-FFF2-40B4-BE49-F238E27FC236}">
                <a16:creationId xmlns:a16="http://schemas.microsoft.com/office/drawing/2014/main" xmlns="" id="{B95DF07A-CE7E-4D89-9AA0-25F4FFF3B9C7}"/>
              </a:ext>
            </a:extLst>
          </p:cNvPr>
          <p:cNvGrpSpPr/>
          <p:nvPr/>
        </p:nvGrpSpPr>
        <p:grpSpPr>
          <a:xfrm>
            <a:off x="6038310" y="4426487"/>
            <a:ext cx="489958" cy="492680"/>
            <a:chOff x="2025650" y="4786313"/>
            <a:chExt cx="285750" cy="287338"/>
          </a:xfrm>
          <a:solidFill>
            <a:schemeClr val="bg1"/>
          </a:solidFill>
        </p:grpSpPr>
        <p:sp>
          <p:nvSpPr>
            <p:cNvPr id="17"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Dodecagon 18"/>
          <p:cNvSpPr/>
          <p:nvPr/>
        </p:nvSpPr>
        <p:spPr>
          <a:xfrm rot="611680">
            <a:off x="9626173" y="2895743"/>
            <a:ext cx="1858414" cy="2025044"/>
          </a:xfrm>
          <a:prstGeom prst="dodecagon">
            <a:avLst/>
          </a:prstGeom>
          <a:gradFill flip="none" rotWithShape="1">
            <a:gsLst>
              <a:gs pos="0">
                <a:srgbClr val="D610A2">
                  <a:shade val="30000"/>
                  <a:satMod val="115000"/>
                </a:srgbClr>
              </a:gs>
              <a:gs pos="50000">
                <a:srgbClr val="D610A2">
                  <a:shade val="67500"/>
                  <a:satMod val="115000"/>
                </a:srgbClr>
              </a:gs>
              <a:gs pos="100000">
                <a:srgbClr val="D610A2">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Elephant" panose="02020904090505020303" pitchFamily="18" charset="0"/>
              </a:rPr>
              <a:t>PAPERID: </a:t>
            </a:r>
            <a:r>
              <a:rPr lang="en-US" sz="2000" dirty="0" smtClean="0">
                <a:latin typeface="Elephant" panose="02020904090505020303" pitchFamily="18" charset="0"/>
              </a:rPr>
              <a:t>61</a:t>
            </a:r>
            <a:endParaRPr lang="en-US" sz="2000" dirty="0">
              <a:latin typeface="Elephant" panose="02020904090505020303" pitchFamily="18" charset="0"/>
            </a:endParaRPr>
          </a:p>
        </p:txBody>
      </p:sp>
    </p:spTree>
    <p:extLst>
      <p:ext uri="{BB962C8B-B14F-4D97-AF65-F5344CB8AC3E}">
        <p14:creationId xmlns:p14="http://schemas.microsoft.com/office/powerpoint/2010/main" val="264423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A0D9B4E-C292-45AA-8116-562703040382}"/>
              </a:ext>
            </a:extLst>
          </p:cNvPr>
          <p:cNvSpPr txBox="1">
            <a:spLocks/>
          </p:cNvSpPr>
          <p:nvPr/>
        </p:nvSpPr>
        <p:spPr>
          <a:xfrm>
            <a:off x="1714070" y="163574"/>
            <a:ext cx="4962152" cy="146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latin typeface="Franklin Gothic Book" panose="020B0503020102020204" pitchFamily="34" charset="0"/>
                <a:cs typeface="Segoe UI" panose="020B0502040204020203" pitchFamily="34" charset="0"/>
              </a:rPr>
              <a:t> Existing Algorithms</a:t>
            </a:r>
            <a:endParaRPr lang="en-US" dirty="0">
              <a:latin typeface="Franklin Gothic Book" panose="020B0503020102020204" pitchFamily="34" charset="0"/>
              <a:cs typeface="Segoe UI" panose="020B0502040204020203" pitchFamily="34" charset="0"/>
            </a:endParaRPr>
          </a:p>
        </p:txBody>
      </p:sp>
      <p:sp>
        <p:nvSpPr>
          <p:cNvPr id="5" name="Oval 4"/>
          <p:cNvSpPr/>
          <p:nvPr/>
        </p:nvSpPr>
        <p:spPr>
          <a:xfrm>
            <a:off x="6719650" y="816161"/>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46197" y="816161"/>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72744" y="816161"/>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99291" y="816161"/>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2815" y="397928"/>
            <a:ext cx="1001255" cy="1001255"/>
          </a:xfrm>
          <a:prstGeom prst="rect">
            <a:avLst/>
          </a:prstGeom>
        </p:spPr>
      </p:pic>
      <p:sp>
        <p:nvSpPr>
          <p:cNvPr id="34" name="Oval 33">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813540" y="322016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3199552" y="322016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3199552" y="139918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3199552" y="504114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34" idx="6"/>
            <a:endCxn id="35" idx="2"/>
          </p:cNvCxnSpPr>
          <p:nvPr/>
        </p:nvCxnSpPr>
        <p:spPr>
          <a:xfrm>
            <a:off x="2401040" y="401391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36" idx="2"/>
            <a:endCxn id="37" idx="2"/>
          </p:cNvCxnSpPr>
          <p:nvPr/>
        </p:nvCxnSpPr>
        <p:spPr>
          <a:xfrm rot="10800000" flipV="1">
            <a:off x="3199552" y="219293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9F6EE26A-3174-49AD-900E-08C045755F3C}"/>
              </a:ext>
            </a:extLst>
          </p:cNvPr>
          <p:cNvSpPr/>
          <p:nvPr/>
        </p:nvSpPr>
        <p:spPr>
          <a:xfrm>
            <a:off x="926252" y="3706139"/>
            <a:ext cx="1371600" cy="615553"/>
          </a:xfrm>
          <a:prstGeom prst="rect">
            <a:avLst/>
          </a:prstGeom>
        </p:spPr>
        <p:txBody>
          <a:bodyPr wrap="square" lIns="0" tIns="0" rIns="0" bIns="0" anchor="ctr">
            <a:spAutoFit/>
          </a:bodyPr>
          <a:lstStyle/>
          <a:p>
            <a:pPr algn="ctr"/>
            <a:r>
              <a:rPr lang="en-US" sz="2000" b="1" dirty="0" smtClean="0">
                <a:solidFill>
                  <a:schemeClr val="bg1"/>
                </a:solidFill>
              </a:rPr>
              <a:t>RNA</a:t>
            </a:r>
          </a:p>
          <a:p>
            <a:pPr algn="ctr"/>
            <a:r>
              <a:rPr lang="en-GB" sz="2000" b="1" dirty="0" smtClean="0">
                <a:solidFill>
                  <a:schemeClr val="bg1"/>
                </a:solidFill>
              </a:rPr>
              <a:t>Design</a:t>
            </a:r>
            <a:endParaRPr lang="en-US" sz="2000" b="1" dirty="0">
              <a:solidFill>
                <a:schemeClr val="bg1"/>
              </a:solidFill>
            </a:endParaRPr>
          </a:p>
        </p:txBody>
      </p:sp>
      <p:sp>
        <p:nvSpPr>
          <p:cNvPr id="41" name="Rectangle 40">
            <a:extLst>
              <a:ext uri="{FF2B5EF4-FFF2-40B4-BE49-F238E27FC236}">
                <a16:creationId xmlns:a16="http://schemas.microsoft.com/office/drawing/2014/main" xmlns="" id="{3B69453F-B845-4467-8C29-7A6677641EC0}"/>
              </a:ext>
            </a:extLst>
          </p:cNvPr>
          <p:cNvSpPr/>
          <p:nvPr/>
        </p:nvSpPr>
        <p:spPr>
          <a:xfrm>
            <a:off x="3307502" y="3706140"/>
            <a:ext cx="1371600" cy="615553"/>
          </a:xfrm>
          <a:prstGeom prst="rect">
            <a:avLst/>
          </a:prstGeom>
        </p:spPr>
        <p:txBody>
          <a:bodyPr wrap="square" lIns="0" tIns="0" rIns="0" bIns="0" anchor="ctr">
            <a:spAutoFit/>
          </a:bodyPr>
          <a:lstStyle/>
          <a:p>
            <a:pPr algn="ctr"/>
            <a:r>
              <a:rPr lang="en-US" sz="2000" b="1" dirty="0">
                <a:solidFill>
                  <a:schemeClr val="bg1"/>
                </a:solidFill>
                <a:cs typeface="Siyam Rupali" panose="02000500000000020004" pitchFamily="2" charset="0"/>
              </a:rPr>
              <a:t>Heuristic </a:t>
            </a:r>
            <a:r>
              <a:rPr lang="en-US" sz="2000" b="1" dirty="0" smtClean="0">
                <a:solidFill>
                  <a:schemeClr val="bg1"/>
                </a:solidFill>
                <a:cs typeface="Siyam Rupali" panose="02000500000000020004" pitchFamily="2" charset="0"/>
              </a:rPr>
              <a:t>Algorithm</a:t>
            </a:r>
            <a:endParaRPr lang="en-US" sz="2000" b="1" dirty="0">
              <a:solidFill>
                <a:schemeClr val="bg1"/>
              </a:solidFill>
              <a:cs typeface="Siyam Rupali" panose="02000500000000020004" pitchFamily="2" charset="0"/>
            </a:endParaRPr>
          </a:p>
        </p:txBody>
      </p:sp>
      <p:sp>
        <p:nvSpPr>
          <p:cNvPr id="42" name="Rectangle 41">
            <a:extLst>
              <a:ext uri="{FF2B5EF4-FFF2-40B4-BE49-F238E27FC236}">
                <a16:creationId xmlns:a16="http://schemas.microsoft.com/office/drawing/2014/main" xmlns="" id="{C7CFAFBF-6B2A-49A8-ADCE-FD94A08C87B3}"/>
              </a:ext>
            </a:extLst>
          </p:cNvPr>
          <p:cNvSpPr/>
          <p:nvPr/>
        </p:nvSpPr>
        <p:spPr>
          <a:xfrm>
            <a:off x="3307502" y="1885157"/>
            <a:ext cx="1371600" cy="615553"/>
          </a:xfrm>
          <a:prstGeom prst="rect">
            <a:avLst/>
          </a:prstGeom>
        </p:spPr>
        <p:txBody>
          <a:bodyPr wrap="square" lIns="0" tIns="0" rIns="0" bIns="0" anchor="ctr">
            <a:spAutoFit/>
          </a:bodyPr>
          <a:lstStyle/>
          <a:p>
            <a:pPr algn="ctr"/>
            <a:r>
              <a:rPr lang="en-US" sz="2000" b="1" dirty="0" smtClean="0">
                <a:solidFill>
                  <a:schemeClr val="bg1"/>
                </a:solidFill>
              </a:rPr>
              <a:t>Exact </a:t>
            </a:r>
          </a:p>
          <a:p>
            <a:pPr algn="ctr"/>
            <a:r>
              <a:rPr lang="en-GB" sz="2000" b="1" dirty="0" smtClean="0">
                <a:solidFill>
                  <a:schemeClr val="bg1"/>
                </a:solidFill>
              </a:rPr>
              <a:t>Algorithm</a:t>
            </a:r>
            <a:endParaRPr lang="en-US" sz="2000" b="1" dirty="0">
              <a:solidFill>
                <a:schemeClr val="bg1"/>
              </a:solidFill>
            </a:endParaRPr>
          </a:p>
        </p:txBody>
      </p:sp>
      <p:sp>
        <p:nvSpPr>
          <p:cNvPr id="43" name="Rectangle 42">
            <a:extLst>
              <a:ext uri="{FF2B5EF4-FFF2-40B4-BE49-F238E27FC236}">
                <a16:creationId xmlns:a16="http://schemas.microsoft.com/office/drawing/2014/main" xmlns="" id="{6B499F5E-706B-4272-818B-C87149038662}"/>
              </a:ext>
            </a:extLst>
          </p:cNvPr>
          <p:cNvSpPr/>
          <p:nvPr/>
        </p:nvSpPr>
        <p:spPr>
          <a:xfrm>
            <a:off x="3307502" y="5373231"/>
            <a:ext cx="1371600" cy="923330"/>
          </a:xfrm>
          <a:prstGeom prst="rect">
            <a:avLst/>
          </a:prstGeom>
        </p:spPr>
        <p:txBody>
          <a:bodyPr wrap="square" lIns="0" tIns="0" rIns="0" bIns="0" anchor="ctr">
            <a:spAutoFit/>
          </a:bodyPr>
          <a:lstStyle/>
          <a:p>
            <a:pPr algn="ctr"/>
            <a:r>
              <a:rPr lang="en-US" sz="2000" b="1" dirty="0" smtClean="0">
                <a:solidFill>
                  <a:schemeClr val="bg1"/>
                </a:solidFill>
                <a:cs typeface="Siyam Rupali" panose="02000500000000020004" pitchFamily="2" charset="0"/>
              </a:rPr>
              <a:t>Meta- </a:t>
            </a:r>
            <a:r>
              <a:rPr lang="en-US" sz="2000" b="1" dirty="0">
                <a:solidFill>
                  <a:schemeClr val="bg1"/>
                </a:solidFill>
                <a:cs typeface="Siyam Rupali" panose="02000500000000020004" pitchFamily="2" charset="0"/>
              </a:rPr>
              <a:t>Heuristic </a:t>
            </a:r>
            <a:r>
              <a:rPr lang="en-US" sz="2000" b="1" dirty="0" smtClean="0">
                <a:solidFill>
                  <a:schemeClr val="bg1"/>
                </a:solidFill>
                <a:cs typeface="Siyam Rupali" panose="02000500000000020004" pitchFamily="2" charset="0"/>
              </a:rPr>
              <a:t>Algorithm</a:t>
            </a:r>
            <a:endParaRPr lang="en-US" sz="2000" b="1" dirty="0">
              <a:solidFill>
                <a:schemeClr val="bg1"/>
              </a:solidFill>
              <a:cs typeface="Siyam Rupali" panose="02000500000000020004" pitchFamily="2" charset="0"/>
            </a:endParaRPr>
          </a:p>
        </p:txBody>
      </p:sp>
      <p:sp>
        <p:nvSpPr>
          <p:cNvPr id="45" name="Oval 4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5585244" y="3220164"/>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5585244" y="139918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5585244" y="5041145"/>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35" idx="6"/>
            <a:endCxn id="45" idx="2"/>
          </p:cNvCxnSpPr>
          <p:nvPr/>
        </p:nvCxnSpPr>
        <p:spPr>
          <a:xfrm>
            <a:off x="4787052" y="4013914"/>
            <a:ext cx="79819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3B69453F-B845-4467-8C29-7A6677641EC0}"/>
              </a:ext>
            </a:extLst>
          </p:cNvPr>
          <p:cNvSpPr/>
          <p:nvPr/>
        </p:nvSpPr>
        <p:spPr>
          <a:xfrm>
            <a:off x="5693194" y="3860026"/>
            <a:ext cx="1371600" cy="307777"/>
          </a:xfrm>
          <a:prstGeom prst="rect">
            <a:avLst/>
          </a:prstGeom>
        </p:spPr>
        <p:txBody>
          <a:bodyPr wrap="square" lIns="0" tIns="0" rIns="0" bIns="0" anchor="ctr">
            <a:spAutoFit/>
          </a:bodyPr>
          <a:lstStyle/>
          <a:p>
            <a:pPr algn="ctr"/>
            <a:r>
              <a:rPr lang="en-US" sz="2000" b="1" dirty="0" err="1" smtClean="0">
                <a:solidFill>
                  <a:schemeClr val="bg1"/>
                </a:solidFill>
              </a:rPr>
              <a:t>RNAinverse</a:t>
            </a:r>
            <a:endParaRPr lang="en-US" sz="1600" b="1" dirty="0">
              <a:solidFill>
                <a:schemeClr val="bg1"/>
              </a:solidFill>
            </a:endParaRPr>
          </a:p>
        </p:txBody>
      </p:sp>
      <p:sp>
        <p:nvSpPr>
          <p:cNvPr id="51" name="Rectangle 50">
            <a:extLst>
              <a:ext uri="{FF2B5EF4-FFF2-40B4-BE49-F238E27FC236}">
                <a16:creationId xmlns:a16="http://schemas.microsoft.com/office/drawing/2014/main" xmlns="" id="{C7CFAFBF-6B2A-49A8-ADCE-FD94A08C87B3}"/>
              </a:ext>
            </a:extLst>
          </p:cNvPr>
          <p:cNvSpPr/>
          <p:nvPr/>
        </p:nvSpPr>
        <p:spPr>
          <a:xfrm>
            <a:off x="5693194" y="1915935"/>
            <a:ext cx="1371600" cy="553998"/>
          </a:xfrm>
          <a:prstGeom prst="rect">
            <a:avLst/>
          </a:prstGeom>
        </p:spPr>
        <p:txBody>
          <a:bodyPr wrap="square" lIns="0" tIns="0" rIns="0" bIns="0" anchor="ctr">
            <a:spAutoFit/>
          </a:bodyPr>
          <a:lstStyle/>
          <a:p>
            <a:pPr algn="ctr"/>
            <a:r>
              <a:rPr lang="en-GB" b="1" dirty="0" smtClean="0">
                <a:solidFill>
                  <a:schemeClr val="bg1"/>
                </a:solidFill>
              </a:rPr>
              <a:t>Dynamic</a:t>
            </a:r>
          </a:p>
          <a:p>
            <a:pPr algn="ctr"/>
            <a:r>
              <a:rPr lang="en-GB" b="1" dirty="0" smtClean="0">
                <a:solidFill>
                  <a:schemeClr val="bg1"/>
                </a:solidFill>
              </a:rPr>
              <a:t>Programming</a:t>
            </a:r>
            <a:endParaRPr lang="en-US" b="1" dirty="0">
              <a:solidFill>
                <a:schemeClr val="bg1"/>
              </a:solidFill>
            </a:endParaRPr>
          </a:p>
        </p:txBody>
      </p:sp>
      <p:sp>
        <p:nvSpPr>
          <p:cNvPr id="52" name="Rectangle 51">
            <a:extLst>
              <a:ext uri="{FF2B5EF4-FFF2-40B4-BE49-F238E27FC236}">
                <a16:creationId xmlns:a16="http://schemas.microsoft.com/office/drawing/2014/main" xmlns="" id="{6B499F5E-706B-4272-818B-C87149038662}"/>
              </a:ext>
            </a:extLst>
          </p:cNvPr>
          <p:cNvSpPr/>
          <p:nvPr/>
        </p:nvSpPr>
        <p:spPr>
          <a:xfrm>
            <a:off x="5693194" y="5373232"/>
            <a:ext cx="1371600" cy="923330"/>
          </a:xfrm>
          <a:prstGeom prst="rect">
            <a:avLst/>
          </a:prstGeom>
        </p:spPr>
        <p:txBody>
          <a:bodyPr wrap="square" lIns="0" tIns="0" rIns="0" bIns="0" anchor="ctr">
            <a:spAutoFit/>
          </a:bodyPr>
          <a:lstStyle/>
          <a:p>
            <a:pPr algn="ctr"/>
            <a:r>
              <a:rPr lang="en-GB" sz="2000" b="1" dirty="0" smtClean="0">
                <a:solidFill>
                  <a:schemeClr val="bg1"/>
                </a:solidFill>
              </a:rPr>
              <a:t>1. GA</a:t>
            </a:r>
          </a:p>
          <a:p>
            <a:pPr algn="ctr"/>
            <a:r>
              <a:rPr lang="en-GB" sz="2000" b="1" dirty="0" smtClean="0">
                <a:solidFill>
                  <a:schemeClr val="bg1"/>
                </a:solidFill>
              </a:rPr>
              <a:t>2. NSGA2</a:t>
            </a:r>
          </a:p>
          <a:p>
            <a:pPr algn="ctr"/>
            <a:r>
              <a:rPr lang="en-GB" sz="2000" b="1" dirty="0" smtClean="0">
                <a:solidFill>
                  <a:schemeClr val="bg1"/>
                </a:solidFill>
              </a:rPr>
              <a:t>3. ACO</a:t>
            </a:r>
            <a:endParaRPr lang="en-US" sz="2000" b="1" dirty="0">
              <a:solidFill>
                <a:schemeClr val="bg1"/>
              </a:solidFill>
            </a:endParaRPr>
          </a:p>
        </p:txBody>
      </p:sp>
      <p:cxnSp>
        <p:nvCxnSpPr>
          <p:cNvPr id="54" name="Straight Arrow Connector 53">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p:cNvCxnSpPr>
          <p:nvPr/>
        </p:nvCxnSpPr>
        <p:spPr>
          <a:xfrm>
            <a:off x="4787052" y="5858867"/>
            <a:ext cx="79819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p:cNvCxnSpPr>
          <p:nvPr/>
        </p:nvCxnSpPr>
        <p:spPr>
          <a:xfrm>
            <a:off x="4787052" y="2194871"/>
            <a:ext cx="79819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556165" y="1592768"/>
            <a:ext cx="3496391" cy="1200329"/>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dirty="0" smtClean="0"/>
              <a:t>Time </a:t>
            </a:r>
            <a:r>
              <a:rPr lang="en-US" dirty="0"/>
              <a:t>and memory constraints </a:t>
            </a:r>
            <a:r>
              <a:rPr lang="en-US" dirty="0" smtClean="0"/>
              <a:t>imposition</a:t>
            </a:r>
          </a:p>
          <a:p>
            <a:pPr marL="285750" indent="-285750">
              <a:buFont typeface="Arial" panose="020B0604020202020204" pitchFamily="34" charset="0"/>
              <a:buChar char="•"/>
            </a:pPr>
            <a:r>
              <a:rPr lang="en-US" dirty="0" smtClean="0"/>
              <a:t>Not </a:t>
            </a:r>
            <a:r>
              <a:rPr lang="en-US" dirty="0"/>
              <a:t>applicable for long RNA sequences</a:t>
            </a:r>
          </a:p>
        </p:txBody>
      </p:sp>
      <p:sp>
        <p:nvSpPr>
          <p:cNvPr id="59" name="TextBox 58"/>
          <p:cNvSpPr txBox="1"/>
          <p:nvPr/>
        </p:nvSpPr>
        <p:spPr>
          <a:xfrm>
            <a:off x="7556163" y="3275250"/>
            <a:ext cx="3496391" cy="1477328"/>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dirty="0" smtClean="0"/>
              <a:t>Does </a:t>
            </a:r>
            <a:r>
              <a:rPr lang="en-US" dirty="0"/>
              <a:t>not give the lowest free energy </a:t>
            </a:r>
            <a:r>
              <a:rPr lang="en-US" dirty="0" smtClean="0"/>
              <a:t>sequence.</a:t>
            </a:r>
          </a:p>
          <a:p>
            <a:pPr marL="285750" indent="-285750">
              <a:buFont typeface="Arial" panose="020B0604020202020204" pitchFamily="34" charset="0"/>
              <a:buChar char="•"/>
            </a:pPr>
            <a:r>
              <a:rPr lang="en-GB" dirty="0" smtClean="0"/>
              <a:t>Divide and conquer approach</a:t>
            </a:r>
          </a:p>
          <a:p>
            <a:pPr marL="285750" indent="-285750">
              <a:buFont typeface="Arial" panose="020B0604020202020204" pitchFamily="34" charset="0"/>
              <a:buChar char="•"/>
            </a:pPr>
            <a:r>
              <a:rPr lang="en-GB" dirty="0" smtClean="0"/>
              <a:t>Poor performance on short RNA structures</a:t>
            </a:r>
            <a:endParaRPr lang="en-US" dirty="0" smtClean="0"/>
          </a:p>
        </p:txBody>
      </p:sp>
      <p:sp>
        <p:nvSpPr>
          <p:cNvPr id="60" name="TextBox 59"/>
          <p:cNvSpPr txBox="1"/>
          <p:nvPr/>
        </p:nvSpPr>
        <p:spPr>
          <a:xfrm>
            <a:off x="7556164" y="5234730"/>
            <a:ext cx="3496391" cy="1200329"/>
          </a:xfrm>
          <a:prstGeom prst="rect">
            <a:avLst/>
          </a:prstGeom>
          <a:solidFill>
            <a:schemeClr val="bg1">
              <a:lumMod val="85000"/>
            </a:schemeClr>
          </a:solidFill>
        </p:spPr>
        <p:txBody>
          <a:bodyPr wrap="square" rtlCol="0">
            <a:spAutoFit/>
          </a:bodyPr>
          <a:lstStyle/>
          <a:p>
            <a:pPr marL="285750" indent="-285750">
              <a:buFont typeface="Arial" panose="020B0604020202020204" pitchFamily="34" charset="0"/>
              <a:buChar char="•"/>
            </a:pPr>
            <a:r>
              <a:rPr lang="en-US" dirty="0" smtClean="0"/>
              <a:t>Complex Fitness Function in GA</a:t>
            </a:r>
          </a:p>
          <a:p>
            <a:pPr marL="285750" indent="-285750">
              <a:buFont typeface="Arial" panose="020B0604020202020204" pitchFamily="34" charset="0"/>
              <a:buChar char="•"/>
            </a:pPr>
            <a:r>
              <a:rPr lang="en-US" dirty="0" smtClean="0"/>
              <a:t>Does </a:t>
            </a:r>
            <a:r>
              <a:rPr lang="en-US" dirty="0"/>
              <a:t>not always guarantee to find the optimal </a:t>
            </a:r>
            <a:r>
              <a:rPr lang="en-US" dirty="0" smtClean="0"/>
              <a:t>solution and trapped in local minima.</a:t>
            </a:r>
          </a:p>
        </p:txBody>
      </p:sp>
      <p:cxnSp>
        <p:nvCxnSpPr>
          <p:cNvPr id="61" name="Straight Arrow Connector 60">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46" idx="6"/>
            <a:endCxn id="57" idx="1"/>
          </p:cNvCxnSpPr>
          <p:nvPr/>
        </p:nvCxnSpPr>
        <p:spPr>
          <a:xfrm>
            <a:off x="7172744" y="2192933"/>
            <a:ext cx="38342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p:cNvCxnSpPr>
          <p:nvPr/>
        </p:nvCxnSpPr>
        <p:spPr>
          <a:xfrm>
            <a:off x="7172744" y="4013914"/>
            <a:ext cx="38342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p:cNvCxnSpPr>
          <p:nvPr/>
        </p:nvCxnSpPr>
        <p:spPr>
          <a:xfrm>
            <a:off x="7172742" y="5834894"/>
            <a:ext cx="38342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710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383320" y="4259308"/>
            <a:ext cx="6849447" cy="1957302"/>
          </a:xfrm>
        </p:spPr>
        <p:txBody>
          <a:bodyPr anchor="t">
            <a:noAutofit/>
          </a:bodyPr>
          <a:lstStyle/>
          <a:p>
            <a:pPr algn="r"/>
            <a:r>
              <a:rPr lang="en-US" sz="4800" b="1" dirty="0">
                <a:solidFill>
                  <a:schemeClr val="bg1"/>
                </a:solidFill>
              </a:rPr>
              <a:t>MULTIOBJECTIVE COMPUTATIONAL </a:t>
            </a:r>
            <a:r>
              <a:rPr lang="en-US" sz="4800" b="1" dirty="0" smtClean="0">
                <a:solidFill>
                  <a:schemeClr val="bg1"/>
                </a:solidFill>
              </a:rPr>
              <a:t>RNA DESIGN PROBLEM</a:t>
            </a:r>
            <a:r>
              <a:rPr lang="en-US" sz="4800" b="1" dirty="0">
                <a:solidFill>
                  <a:schemeClr val="bg1"/>
                </a:solidFill>
              </a:rPr>
              <a:t/>
            </a:r>
            <a:br>
              <a:rPr lang="en-US" sz="4800" b="1" dirty="0">
                <a:solidFill>
                  <a:schemeClr val="bg1"/>
                </a:solidFill>
              </a:rPr>
            </a:br>
            <a:endParaRPr lang="en-US" sz="4800"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18699891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685" y="221438"/>
            <a:ext cx="10515600" cy="1325563"/>
          </a:xfrm>
        </p:spPr>
        <p:txBody>
          <a:bodyPr/>
          <a:lstStyle/>
          <a:p>
            <a:r>
              <a:rPr lang="en-GB" dirty="0" smtClean="0"/>
              <a:t>Objective Functions</a:t>
            </a:r>
            <a:endParaRPr lang="en-US" dirty="0"/>
          </a:p>
        </p:txBody>
      </p:sp>
      <p:sp>
        <p:nvSpPr>
          <p:cNvPr id="5" name="Rectangle 4"/>
          <p:cNvSpPr/>
          <p:nvPr/>
        </p:nvSpPr>
        <p:spPr>
          <a:xfrm>
            <a:off x="806430" y="1709155"/>
            <a:ext cx="10539445" cy="2739211"/>
          </a:xfrm>
          <a:prstGeom prst="rect">
            <a:avLst/>
          </a:prstGeom>
        </p:spPr>
        <p:txBody>
          <a:bodyPr wrap="square">
            <a:spAutoFit/>
          </a:bodyPr>
          <a:lstStyle/>
          <a:p>
            <a:r>
              <a:rPr lang="en-US" sz="2400" b="1" dirty="0"/>
              <a:t>T</a:t>
            </a:r>
            <a:r>
              <a:rPr lang="en-US" sz="2400" b="1" dirty="0" smtClean="0"/>
              <a:t>hree </a:t>
            </a:r>
            <a:r>
              <a:rPr lang="en-US" sz="2400" b="1" dirty="0"/>
              <a:t>objective functions </a:t>
            </a:r>
            <a:r>
              <a:rPr lang="en-US" sz="2400" b="1" dirty="0" smtClean="0"/>
              <a:t>–</a:t>
            </a:r>
          </a:p>
          <a:p>
            <a:endParaRPr lang="en-US" sz="2000" b="1" dirty="0"/>
          </a:p>
          <a:p>
            <a:pPr marL="342900" indent="-342900">
              <a:buFont typeface="Wingdings" panose="05000000000000000000" pitchFamily="2" charset="2"/>
              <a:buChar char="Ø"/>
            </a:pPr>
            <a:r>
              <a:rPr lang="en-US" sz="2000" b="1" dirty="0">
                <a:latin typeface="Segoe UI" panose="020B0502040204020203" pitchFamily="34" charset="0"/>
                <a:cs typeface="Segoe UI" panose="020B0502040204020203" pitchFamily="34" charset="0"/>
              </a:rPr>
              <a:t>Partition Function</a:t>
            </a:r>
            <a:r>
              <a:rPr lang="en-US" sz="2000" b="1" dirty="0" smtClean="0">
                <a:latin typeface="Segoe UI" panose="020B0502040204020203" pitchFamily="34" charset="0"/>
                <a:cs typeface="Segoe UI" panose="020B0502040204020203" pitchFamily="34" charset="0"/>
              </a:rPr>
              <a:t>: </a:t>
            </a:r>
            <a:endParaRPr lang="en-US" sz="2000" b="1" dirty="0">
              <a:latin typeface="Segoe UI" panose="020B0502040204020203" pitchFamily="34" charset="0"/>
              <a:cs typeface="Segoe UI" panose="020B0502040204020203" pitchFamily="34" charset="0"/>
            </a:endParaRPr>
          </a:p>
          <a:p>
            <a:endParaRPr lang="en-GB" sz="2000" b="1" dirty="0" smtClean="0">
              <a:latin typeface="Segoe UI" panose="020B0502040204020203" pitchFamily="34" charset="0"/>
              <a:cs typeface="Segoe UI" panose="020B0502040204020203" pitchFamily="34" charset="0"/>
            </a:endParaRPr>
          </a:p>
          <a:p>
            <a:endParaRPr lang="en-US" sz="2000" b="1"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Ø"/>
            </a:pPr>
            <a:r>
              <a:rPr lang="en-US" sz="2000" b="1" dirty="0">
                <a:latin typeface="Segoe UI" panose="020B0502040204020203" pitchFamily="34" charset="0"/>
                <a:cs typeface="Segoe UI" panose="020B0502040204020203" pitchFamily="34" charset="0"/>
              </a:rPr>
              <a:t>Ensemble Diversity</a:t>
            </a:r>
            <a:r>
              <a:rPr lang="en-US" sz="2000" b="1" dirty="0" smtClean="0">
                <a:latin typeface="Segoe UI" panose="020B0502040204020203" pitchFamily="34" charset="0"/>
                <a:cs typeface="Segoe UI" panose="020B0502040204020203" pitchFamily="34" charset="0"/>
              </a:rPr>
              <a:t>:</a:t>
            </a:r>
            <a:endParaRPr lang="en-US" sz="2000" b="1"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Ø"/>
            </a:pPr>
            <a:endParaRPr lang="en-US" sz="2000" dirty="0">
              <a:latin typeface="Segoe UI" panose="020B0502040204020203" pitchFamily="34" charset="0"/>
              <a:cs typeface="Segoe UI" panose="020B0502040204020203" pitchFamily="34" charset="0"/>
            </a:endParaRPr>
          </a:p>
          <a:p>
            <a:endParaRPr lang="en-US" sz="2400" dirty="0"/>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493357971"/>
                  </p:ext>
                </p:extLst>
              </p:nvPr>
            </p:nvGraphicFramePr>
            <p:xfrm>
              <a:off x="2719759" y="2191093"/>
              <a:ext cx="4728559" cy="880745"/>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 val="20000"/>
                        </a:ext>
                      </a:extLst>
                    </a:gridCol>
                    <a:gridCol w="4166942">
                      <a:extLst>
                        <a:ext uri="{9D8B030D-6E8A-4147-A177-3AD203B41FA5}">
                          <a16:colId xmlns:a16="http://schemas.microsoft.com/office/drawing/2014/main" xmlns="" val="20001"/>
                        </a:ext>
                      </a:extLst>
                    </a:gridCol>
                    <a:gridCol w="353337">
                      <a:extLst>
                        <a:ext uri="{9D8B030D-6E8A-4147-A177-3AD203B41FA5}">
                          <a16:colId xmlns:a16="http://schemas.microsoft.com/office/drawing/2014/main" xmlns="" val="20002"/>
                        </a:ext>
                      </a:extLst>
                    </a:gridCol>
                  </a:tblGrid>
                  <a:tr h="223146">
                    <a:tc>
                      <a:txBody>
                        <a:bodyPr/>
                        <a:lstStyle/>
                        <a:p>
                          <a:endParaRPr lang="en-US" sz="20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i="1" kern="1200" smtClean="0">
                                        <a:solidFill>
                                          <a:schemeClr val="tx1"/>
                                        </a:solidFill>
                                        <a:effectLst/>
                                        <a:latin typeface="Cambria Math" panose="02040503050406030204" pitchFamily="18" charset="0"/>
                                        <a:ea typeface="+mn-ea"/>
                                        <a:cs typeface="+mn-cs"/>
                                      </a:rPr>
                                    </m:ctrlPr>
                                  </m:sSubPr>
                                  <m:e>
                                    <m:r>
                                      <a:rPr lang="en-US" sz="2000" i="1" kern="1200">
                                        <a:solidFill>
                                          <a:schemeClr val="tx1"/>
                                        </a:solidFill>
                                        <a:effectLst/>
                                        <a:latin typeface="Cambria Math" panose="02040503050406030204" pitchFamily="18" charset="0"/>
                                        <a:ea typeface="+mn-ea"/>
                                        <a:cs typeface="+mn-cs"/>
                                      </a:rPr>
                                      <m:t>𝑓</m:t>
                                    </m:r>
                                  </m:e>
                                  <m:sub>
                                    <m:r>
                                      <a:rPr lang="en-US" sz="2000" i="1" kern="1200">
                                        <a:solidFill>
                                          <a:schemeClr val="tx1"/>
                                        </a:solidFill>
                                        <a:effectLst/>
                                        <a:latin typeface="Cambria Math" panose="02040503050406030204" pitchFamily="18" charset="0"/>
                                        <a:ea typeface="+mn-ea"/>
                                        <a:cs typeface="+mn-cs"/>
                                      </a:rPr>
                                      <m:t>1</m:t>
                                    </m:r>
                                  </m:sub>
                                </m:sSub>
                                <m:d>
                                  <m:dPr>
                                    <m:ctrlPr>
                                      <a:rPr lang="en-US" sz="2000" i="1" kern="1200">
                                        <a:solidFill>
                                          <a:schemeClr val="tx1"/>
                                        </a:solidFill>
                                        <a:effectLst/>
                                        <a:latin typeface="Cambria Math" panose="02040503050406030204" pitchFamily="18" charset="0"/>
                                        <a:ea typeface="+mn-ea"/>
                                        <a:cs typeface="+mn-cs"/>
                                      </a:rPr>
                                    </m:ctrlPr>
                                  </m:dPr>
                                  <m:e>
                                    <m:r>
                                      <a:rPr lang="en-US" sz="2000" i="1" kern="1200">
                                        <a:solidFill>
                                          <a:schemeClr val="tx1"/>
                                        </a:solidFill>
                                        <a:effectLst/>
                                        <a:latin typeface="Cambria Math" panose="02040503050406030204" pitchFamily="18" charset="0"/>
                                        <a:ea typeface="+mn-ea"/>
                                        <a:cs typeface="+mn-cs"/>
                                      </a:rPr>
                                      <m:t>𝑥</m:t>
                                    </m:r>
                                  </m:e>
                                </m:d>
                                <m:r>
                                  <a:rPr lang="en-US" sz="2000" i="1" kern="1200">
                                    <a:solidFill>
                                      <a:schemeClr val="tx1"/>
                                    </a:solidFill>
                                    <a:effectLst/>
                                    <a:latin typeface="Cambria Math" panose="02040503050406030204" pitchFamily="18" charset="0"/>
                                    <a:ea typeface="+mn-ea"/>
                                    <a:cs typeface="+mn-cs"/>
                                  </a:rPr>
                                  <m:t>= </m:t>
                                </m:r>
                                <m:nary>
                                  <m:naryPr>
                                    <m:chr m:val="∑"/>
                                    <m:limLoc m:val="undOvr"/>
                                    <m:supHide m:val="on"/>
                                    <m:ctrlPr>
                                      <a:rPr lang="en-US" sz="2000" i="1" kern="1200">
                                        <a:solidFill>
                                          <a:schemeClr val="tx1"/>
                                        </a:solidFill>
                                        <a:effectLst/>
                                        <a:latin typeface="Cambria Math" panose="02040503050406030204" pitchFamily="18" charset="0"/>
                                        <a:ea typeface="+mn-ea"/>
                                        <a:cs typeface="+mn-cs"/>
                                      </a:rPr>
                                    </m:ctrlPr>
                                  </m:naryPr>
                                  <m:sub>
                                    <m:r>
                                      <a:rPr lang="en-US" sz="2000" i="1" kern="1200">
                                        <a:solidFill>
                                          <a:schemeClr val="tx1"/>
                                        </a:solidFill>
                                        <a:effectLst/>
                                        <a:latin typeface="Cambria Math" panose="02040503050406030204" pitchFamily="18" charset="0"/>
                                        <a:ea typeface="+mn-ea"/>
                                        <a:cs typeface="+mn-cs"/>
                                      </a:rPr>
                                      <m:t>𝑆</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𝜖</m:t>
                                    </m:r>
                                    <m:r>
                                      <a:rPr lang="en-US" sz="2000" i="1" kern="1200">
                                        <a:solidFill>
                                          <a:schemeClr val="tx1"/>
                                        </a:solidFill>
                                        <a:effectLst/>
                                        <a:latin typeface="Cambria Math" panose="02040503050406030204" pitchFamily="18" charset="0"/>
                                        <a:ea typeface="+mn-ea"/>
                                        <a:cs typeface="+mn-cs"/>
                                      </a:rPr>
                                      <m:t> </m:t>
                                    </m:r>
                                    <m:sSup>
                                      <m:sSupPr>
                                        <m:ctrlPr>
                                          <a:rPr lang="en-US" sz="2000" i="1" kern="1200">
                                            <a:solidFill>
                                              <a:schemeClr val="tx1"/>
                                            </a:solidFill>
                                            <a:effectLst/>
                                            <a:latin typeface="Cambria Math" panose="02040503050406030204" pitchFamily="18" charset="0"/>
                                            <a:ea typeface="+mn-ea"/>
                                            <a:cs typeface="+mn-cs"/>
                                          </a:rPr>
                                        </m:ctrlPr>
                                      </m:sSupPr>
                                      <m:e>
                                        <m:r>
                                          <a:rPr lang="en-US" sz="2000" i="1" kern="1200">
                                            <a:solidFill>
                                              <a:schemeClr val="tx1"/>
                                            </a:solidFill>
                                            <a:effectLst/>
                                            <a:latin typeface="Cambria Math" panose="02040503050406030204" pitchFamily="18" charset="0"/>
                                            <a:ea typeface="+mn-ea"/>
                                            <a:cs typeface="+mn-cs"/>
                                          </a:rPr>
                                          <m:t>𝑆</m:t>
                                        </m:r>
                                      </m:e>
                                      <m:sup>
                                        <m:r>
                                          <a:rPr lang="en-US" sz="2000" i="1" kern="1200">
                                            <a:solidFill>
                                              <a:schemeClr val="tx1"/>
                                            </a:solidFill>
                                            <a:effectLst/>
                                            <a:latin typeface="Cambria Math" panose="02040503050406030204" pitchFamily="18" charset="0"/>
                                            <a:ea typeface="+mn-ea"/>
                                            <a:cs typeface="+mn-cs"/>
                                          </a:rPr>
                                          <m:t>′</m:t>
                                        </m:r>
                                      </m:sup>
                                    </m:sSup>
                                    <m:r>
                                      <a:rPr lang="en-US" sz="2000" i="1" kern="1200">
                                        <a:solidFill>
                                          <a:schemeClr val="tx1"/>
                                        </a:solidFill>
                                        <a:effectLst/>
                                        <a:latin typeface="Cambria Math" panose="02040503050406030204" pitchFamily="18" charset="0"/>
                                        <a:ea typeface="+mn-ea"/>
                                        <a:cs typeface="+mn-cs"/>
                                      </a:rPr>
                                      <m:t>(</m:t>
                                    </m:r>
                                    <m:r>
                                      <a:rPr lang="en-US" sz="2000" i="1" kern="1200">
                                        <a:solidFill>
                                          <a:schemeClr val="tx1"/>
                                        </a:solidFill>
                                        <a:effectLst/>
                                        <a:latin typeface="Cambria Math" panose="02040503050406030204" pitchFamily="18" charset="0"/>
                                        <a:ea typeface="+mn-ea"/>
                                        <a:cs typeface="+mn-cs"/>
                                      </a:rPr>
                                      <m:t>𝑥</m:t>
                                    </m:r>
                                    <m:r>
                                      <a:rPr lang="en-US" sz="2000" i="1" kern="1200">
                                        <a:solidFill>
                                          <a:schemeClr val="tx1"/>
                                        </a:solidFill>
                                        <a:effectLst/>
                                        <a:latin typeface="Cambria Math" panose="02040503050406030204" pitchFamily="18" charset="0"/>
                                        <a:ea typeface="+mn-ea"/>
                                        <a:cs typeface="+mn-cs"/>
                                      </a:rPr>
                                      <m:t>)</m:t>
                                    </m:r>
                                  </m:sub>
                                  <m:sup/>
                                  <m:e>
                                    <m:sSup>
                                      <m:sSupPr>
                                        <m:ctrlPr>
                                          <a:rPr lang="en-US" sz="2000" i="1" kern="1200">
                                            <a:solidFill>
                                              <a:schemeClr val="tx1"/>
                                            </a:solidFill>
                                            <a:effectLst/>
                                            <a:latin typeface="Cambria Math" panose="02040503050406030204" pitchFamily="18" charset="0"/>
                                            <a:ea typeface="+mn-ea"/>
                                            <a:cs typeface="+mn-cs"/>
                                          </a:rPr>
                                        </m:ctrlPr>
                                      </m:sSupPr>
                                      <m:e>
                                        <m:r>
                                          <a:rPr lang="en-US" sz="2000" i="1" kern="1200">
                                            <a:solidFill>
                                              <a:schemeClr val="tx1"/>
                                            </a:solidFill>
                                            <a:effectLst/>
                                            <a:latin typeface="Cambria Math" panose="02040503050406030204" pitchFamily="18" charset="0"/>
                                            <a:ea typeface="+mn-ea"/>
                                            <a:cs typeface="+mn-cs"/>
                                          </a:rPr>
                                          <m:t>𝑒</m:t>
                                        </m:r>
                                      </m:e>
                                      <m:sup>
                                        <m:f>
                                          <m:fPr>
                                            <m:ctrlPr>
                                              <a:rPr lang="en-US" sz="2000" i="1" kern="1200">
                                                <a:solidFill>
                                                  <a:schemeClr val="tx1"/>
                                                </a:solidFill>
                                                <a:effectLst/>
                                                <a:latin typeface="Cambria Math" panose="02040503050406030204" pitchFamily="18" charset="0"/>
                                                <a:ea typeface="+mn-ea"/>
                                                <a:cs typeface="+mn-cs"/>
                                              </a:rPr>
                                            </m:ctrlPr>
                                          </m:fPr>
                                          <m:num>
                                            <m:r>
                                              <a:rPr lang="en-US" sz="2000" i="1" kern="1200">
                                                <a:solidFill>
                                                  <a:schemeClr val="tx1"/>
                                                </a:solidFill>
                                                <a:effectLst/>
                                                <a:latin typeface="Cambria Math" panose="02040503050406030204" pitchFamily="18" charset="0"/>
                                                <a:ea typeface="+mn-ea"/>
                                                <a:cs typeface="+mn-cs"/>
                                              </a:rPr>
                                              <m:t>−</m:t>
                                            </m:r>
                                            <m:r>
                                              <a:rPr lang="en-US" sz="2000" i="1" kern="1200">
                                                <a:solidFill>
                                                  <a:schemeClr val="tx1"/>
                                                </a:solidFill>
                                                <a:effectLst/>
                                                <a:latin typeface="Cambria Math" panose="02040503050406030204" pitchFamily="18" charset="0"/>
                                                <a:ea typeface="+mn-ea"/>
                                                <a:cs typeface="+mn-cs"/>
                                              </a:rPr>
                                              <m:t>𝛥</m:t>
                                            </m:r>
                                            <m:r>
                                              <a:rPr lang="en-US" sz="2000" i="1" kern="1200">
                                                <a:solidFill>
                                                  <a:schemeClr val="tx1"/>
                                                </a:solidFill>
                                                <a:effectLst/>
                                                <a:latin typeface="Cambria Math" panose="02040503050406030204" pitchFamily="18" charset="0"/>
                                                <a:ea typeface="+mn-ea"/>
                                                <a:cs typeface="+mn-cs"/>
                                              </a:rPr>
                                              <m:t>𝐺</m:t>
                                            </m:r>
                                            <m:r>
                                              <a:rPr lang="en-US" sz="2000" i="1" kern="1200">
                                                <a:solidFill>
                                                  <a:schemeClr val="tx1"/>
                                                </a:solidFill>
                                                <a:effectLst/>
                                                <a:latin typeface="Cambria Math" panose="02040503050406030204" pitchFamily="18" charset="0"/>
                                                <a:ea typeface="+mn-ea"/>
                                                <a:cs typeface="+mn-cs"/>
                                              </a:rPr>
                                              <m:t>(</m:t>
                                            </m:r>
                                            <m:r>
                                              <a:rPr lang="en-US" sz="2000" i="1" kern="1200">
                                                <a:solidFill>
                                                  <a:schemeClr val="tx1"/>
                                                </a:solidFill>
                                                <a:effectLst/>
                                                <a:latin typeface="Cambria Math" panose="02040503050406030204" pitchFamily="18" charset="0"/>
                                                <a:ea typeface="+mn-ea"/>
                                                <a:cs typeface="+mn-cs"/>
                                              </a:rPr>
                                              <m:t>𝑆</m:t>
                                            </m:r>
                                            <m:r>
                                              <a:rPr lang="en-US" sz="2000" i="1" kern="1200">
                                                <a:solidFill>
                                                  <a:schemeClr val="tx1"/>
                                                </a:solidFill>
                                                <a:effectLst/>
                                                <a:latin typeface="Cambria Math" panose="02040503050406030204" pitchFamily="18" charset="0"/>
                                                <a:ea typeface="+mn-ea"/>
                                                <a:cs typeface="+mn-cs"/>
                                              </a:rPr>
                                              <m:t>)</m:t>
                                            </m:r>
                                          </m:num>
                                          <m:den>
                                            <m:r>
                                              <a:rPr lang="en-US" sz="2000" i="1" kern="1200">
                                                <a:solidFill>
                                                  <a:schemeClr val="tx1"/>
                                                </a:solidFill>
                                                <a:effectLst/>
                                                <a:latin typeface="Cambria Math" panose="02040503050406030204" pitchFamily="18" charset="0"/>
                                                <a:ea typeface="+mn-ea"/>
                                                <a:cs typeface="+mn-cs"/>
                                              </a:rPr>
                                              <m:t>𝑅𝑇</m:t>
                                            </m:r>
                                          </m:den>
                                        </m:f>
                                      </m:sup>
                                    </m:sSup>
                                  </m:e>
                                </m:nary>
                              </m:oMath>
                            </m:oMathPara>
                          </a14:m>
                          <a:endParaRPr lang="en-US" sz="2000" b="0" dirty="0"/>
                        </a:p>
                      </a:txBody>
                      <a:tcPr/>
                    </a:tc>
                    <a:tc>
                      <a:txBody>
                        <a:bodyPr/>
                        <a:lstStyle/>
                        <a:p>
                          <a:endParaRPr lang="en-US" sz="2000" b="0" dirty="0"/>
                        </a:p>
                      </a:txBody>
                      <a:tcPr/>
                    </a:tc>
                    <a:extLst>
                      <a:ext uri="{0D108BD9-81ED-4DB2-BD59-A6C34878D82A}">
                        <a16:rowId xmlns:a16="http://schemas.microsoft.com/office/drawing/2014/main" xmlns="" val="10000"/>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493357971"/>
                  </p:ext>
                </p:extLst>
              </p:nvPr>
            </p:nvGraphicFramePr>
            <p:xfrm>
              <a:off x="2719759" y="2191093"/>
              <a:ext cx="4728559" cy="880745"/>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a14="http://schemas.microsoft.com/office/drawing/2010/main" xmlns="" val="20000"/>
                        </a:ext>
                      </a:extLst>
                    </a:gridCol>
                    <a:gridCol w="4166942">
                      <a:extLst>
                        <a:ext uri="{9D8B030D-6E8A-4147-A177-3AD203B41FA5}">
                          <a16:colId xmlns:a16="http://schemas.microsoft.com/office/drawing/2014/main" xmlns:a14="http://schemas.microsoft.com/office/drawing/2010/main" xmlns="" val="20001"/>
                        </a:ext>
                      </a:extLst>
                    </a:gridCol>
                    <a:gridCol w="353337">
                      <a:extLst>
                        <a:ext uri="{9D8B030D-6E8A-4147-A177-3AD203B41FA5}">
                          <a16:colId xmlns:a16="http://schemas.microsoft.com/office/drawing/2014/main" xmlns:a14="http://schemas.microsoft.com/office/drawing/2010/main" xmlns="" val="20002"/>
                        </a:ext>
                      </a:extLst>
                    </a:gridCol>
                  </a:tblGrid>
                  <a:tr h="880745">
                    <a:tc>
                      <a:txBody>
                        <a:bodyPr/>
                        <a:lstStyle/>
                        <a:p>
                          <a:endParaRPr lang="en-US" sz="2000" b="0" dirty="0"/>
                        </a:p>
                      </a:txBody>
                      <a:tcPr/>
                    </a:tc>
                    <a:tc>
                      <a:txBody>
                        <a:bodyPr/>
                        <a:lstStyle/>
                        <a:p>
                          <a:endParaRPr lang="en-US"/>
                        </a:p>
                      </a:txBody>
                      <a:tcPr>
                        <a:blipFill rotWithShape="0">
                          <a:blip r:embed="rId3"/>
                          <a:stretch>
                            <a:fillRect l="-4971" r="-8480"/>
                          </a:stretch>
                        </a:blipFill>
                      </a:tcPr>
                    </a:tc>
                    <a:tc>
                      <a:txBody>
                        <a:bodyPr/>
                        <a:lstStyle/>
                        <a:p>
                          <a:endParaRPr lang="en-US" sz="2000" b="0" dirty="0"/>
                        </a:p>
                      </a:txBody>
                      <a:tcPr/>
                    </a:tc>
                    <a:extLst>
                      <a:ext uri="{0D108BD9-81ED-4DB2-BD59-A6C34878D82A}">
                        <a16:rowId xmlns:a16="http://schemas.microsoft.com/office/drawing/2014/main" xmlns:a14="http://schemas.microsoft.com/office/drawing/2010/main" xmlns="" val="1000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410063781"/>
                  </p:ext>
                </p:extLst>
              </p:nvPr>
            </p:nvGraphicFramePr>
            <p:xfrm>
              <a:off x="2787932" y="3108803"/>
              <a:ext cx="5428009" cy="995423"/>
            </p:xfrm>
            <a:graphic>
              <a:graphicData uri="http://schemas.openxmlformats.org/drawingml/2006/table">
                <a:tbl>
                  <a:tblPr firstRow="1" bandRow="1">
                    <a:tableStyleId>{2D5ABB26-0587-4C30-8999-92F81FD0307C}</a:tableStyleId>
                  </a:tblPr>
                  <a:tblGrid>
                    <a:gridCol w="476869">
                      <a:extLst>
                        <a:ext uri="{9D8B030D-6E8A-4147-A177-3AD203B41FA5}">
                          <a16:colId xmlns:a16="http://schemas.microsoft.com/office/drawing/2014/main" xmlns="" val="20000"/>
                        </a:ext>
                      </a:extLst>
                    </a:gridCol>
                    <a:gridCol w="4013503">
                      <a:extLst>
                        <a:ext uri="{9D8B030D-6E8A-4147-A177-3AD203B41FA5}">
                          <a16:colId xmlns:a16="http://schemas.microsoft.com/office/drawing/2014/main" xmlns="" val="20001"/>
                        </a:ext>
                      </a:extLst>
                    </a:gridCol>
                    <a:gridCol w="937637">
                      <a:extLst>
                        <a:ext uri="{9D8B030D-6E8A-4147-A177-3AD203B41FA5}">
                          <a16:colId xmlns:a16="http://schemas.microsoft.com/office/drawing/2014/main" xmlns="" val="20002"/>
                        </a:ext>
                      </a:extLst>
                    </a:gridCol>
                  </a:tblGrid>
                  <a:tr h="995423">
                    <a:tc>
                      <a:txBody>
                        <a:bodyPr/>
                        <a:lstStyle/>
                        <a:p>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i="1" kern="1200" smtClean="0">
                                        <a:solidFill>
                                          <a:schemeClr val="tx1"/>
                                        </a:solidFill>
                                        <a:effectLst/>
                                        <a:latin typeface="Cambria Math" panose="02040503050406030204" pitchFamily="18" charset="0"/>
                                        <a:ea typeface="+mn-ea"/>
                                        <a:cs typeface="+mn-cs"/>
                                      </a:rPr>
                                    </m:ctrlPr>
                                  </m:sSubPr>
                                  <m:e>
                                    <m:r>
                                      <a:rPr lang="en-US" sz="2000" i="1" kern="1200">
                                        <a:solidFill>
                                          <a:schemeClr val="tx1"/>
                                        </a:solidFill>
                                        <a:effectLst/>
                                        <a:latin typeface="Cambria Math" panose="02040503050406030204" pitchFamily="18" charset="0"/>
                                        <a:ea typeface="+mn-ea"/>
                                        <a:cs typeface="+mn-cs"/>
                                      </a:rPr>
                                      <m:t>𝑓</m:t>
                                    </m:r>
                                  </m:e>
                                  <m:sub>
                                    <m:r>
                                      <a:rPr lang="en-US" sz="2000" i="1" kern="1200">
                                        <a:solidFill>
                                          <a:schemeClr val="tx1"/>
                                        </a:solidFill>
                                        <a:effectLst/>
                                        <a:latin typeface="Cambria Math" panose="02040503050406030204" pitchFamily="18" charset="0"/>
                                        <a:ea typeface="+mn-ea"/>
                                        <a:cs typeface="+mn-cs"/>
                                      </a:rPr>
                                      <m:t>2</m:t>
                                    </m:r>
                                  </m:sub>
                                </m:sSub>
                                <m:d>
                                  <m:dPr>
                                    <m:ctrlPr>
                                      <a:rPr lang="en-US" sz="2000" i="1" kern="1200">
                                        <a:solidFill>
                                          <a:schemeClr val="tx1"/>
                                        </a:solidFill>
                                        <a:effectLst/>
                                        <a:latin typeface="Cambria Math" panose="02040503050406030204" pitchFamily="18" charset="0"/>
                                        <a:ea typeface="+mn-ea"/>
                                        <a:cs typeface="+mn-cs"/>
                                      </a:rPr>
                                    </m:ctrlPr>
                                  </m:dPr>
                                  <m:e>
                                    <m:r>
                                      <a:rPr lang="en-US" sz="2000" i="1" kern="1200">
                                        <a:solidFill>
                                          <a:schemeClr val="tx1"/>
                                        </a:solidFill>
                                        <a:effectLst/>
                                        <a:latin typeface="Cambria Math" panose="02040503050406030204" pitchFamily="18" charset="0"/>
                                        <a:ea typeface="+mn-ea"/>
                                        <a:cs typeface="+mn-cs"/>
                                      </a:rPr>
                                      <m:t>𝑥</m:t>
                                    </m:r>
                                  </m:e>
                                </m:d>
                                <m:r>
                                  <a:rPr lang="en-US" sz="2000" i="1" kern="1200">
                                    <a:solidFill>
                                      <a:schemeClr val="tx1"/>
                                    </a:solidFill>
                                    <a:effectLst/>
                                    <a:latin typeface="Cambria Math" panose="02040503050406030204" pitchFamily="18" charset="0"/>
                                    <a:ea typeface="+mn-ea"/>
                                    <a:cs typeface="+mn-cs"/>
                                  </a:rPr>
                                  <m:t>= </m:t>
                                </m:r>
                                <m:nary>
                                  <m:naryPr>
                                    <m:chr m:val="∑"/>
                                    <m:limLoc m:val="undOvr"/>
                                    <m:supHide m:val="on"/>
                                    <m:ctrlPr>
                                      <a:rPr lang="en-US" sz="2000" i="1" kern="1200">
                                        <a:solidFill>
                                          <a:schemeClr val="tx1"/>
                                        </a:solidFill>
                                        <a:effectLst/>
                                        <a:latin typeface="Cambria Math" panose="02040503050406030204" pitchFamily="18" charset="0"/>
                                        <a:ea typeface="+mn-ea"/>
                                        <a:cs typeface="+mn-cs"/>
                                      </a:rPr>
                                    </m:ctrlPr>
                                  </m:naryPr>
                                  <m:sub>
                                    <m:d>
                                      <m:dPr>
                                        <m:ctrlPr>
                                          <a:rPr lang="en-US" sz="2000" i="1" kern="1200">
                                            <a:solidFill>
                                              <a:schemeClr val="tx1"/>
                                            </a:solidFill>
                                            <a:effectLst/>
                                            <a:latin typeface="Cambria Math" panose="02040503050406030204" pitchFamily="18" charset="0"/>
                                            <a:ea typeface="+mn-ea"/>
                                            <a:cs typeface="+mn-cs"/>
                                          </a:rPr>
                                        </m:ctrlPr>
                                      </m:dPr>
                                      <m:e>
                                        <m:r>
                                          <a:rPr lang="en-US" sz="2000" i="1" kern="1200">
                                            <a:solidFill>
                                              <a:schemeClr val="tx1"/>
                                            </a:solidFill>
                                            <a:effectLst/>
                                            <a:latin typeface="Cambria Math" panose="02040503050406030204" pitchFamily="18" charset="0"/>
                                            <a:ea typeface="+mn-ea"/>
                                            <a:cs typeface="+mn-cs"/>
                                          </a:rPr>
                                          <m:t>𝑖</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𝑗</m:t>
                                        </m:r>
                                      </m:e>
                                    </m:d>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𝜖</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𝑥</m:t>
                                    </m:r>
                                  </m:sub>
                                  <m:sup/>
                                  <m:e>
                                    <m:sSub>
                                      <m:sSubPr>
                                        <m:ctrlPr>
                                          <a:rPr lang="en-US" sz="2000" i="1" kern="1200">
                                            <a:solidFill>
                                              <a:schemeClr val="tx1"/>
                                            </a:solidFill>
                                            <a:effectLst/>
                                            <a:latin typeface="Cambria Math" panose="02040503050406030204" pitchFamily="18" charset="0"/>
                                            <a:ea typeface="+mn-ea"/>
                                            <a:cs typeface="+mn-cs"/>
                                          </a:rPr>
                                        </m:ctrlPr>
                                      </m:sSubPr>
                                      <m:e>
                                        <m:r>
                                          <a:rPr lang="en-US" sz="2000" i="1" kern="1200">
                                            <a:solidFill>
                                              <a:schemeClr val="tx1"/>
                                            </a:solidFill>
                                            <a:effectLst/>
                                            <a:latin typeface="Cambria Math" panose="02040503050406030204" pitchFamily="18" charset="0"/>
                                            <a:ea typeface="+mn-ea"/>
                                            <a:cs typeface="+mn-cs"/>
                                          </a:rPr>
                                          <m:t>𝑝</m:t>
                                        </m:r>
                                      </m:e>
                                      <m:sub>
                                        <m:r>
                                          <a:rPr lang="en-US" sz="2000" i="1" kern="1200">
                                            <a:solidFill>
                                              <a:schemeClr val="tx1"/>
                                            </a:solidFill>
                                            <a:effectLst/>
                                            <a:latin typeface="Cambria Math" panose="02040503050406030204" pitchFamily="18" charset="0"/>
                                            <a:ea typeface="+mn-ea"/>
                                            <a:cs typeface="+mn-cs"/>
                                          </a:rPr>
                                          <m:t>𝑖𝑗</m:t>
                                        </m:r>
                                      </m:sub>
                                    </m:sSub>
                                    <m:r>
                                      <a:rPr lang="en-US" sz="2000" i="1" kern="1200">
                                        <a:solidFill>
                                          <a:schemeClr val="tx1"/>
                                        </a:solidFill>
                                        <a:effectLst/>
                                        <a:latin typeface="Cambria Math" panose="02040503050406030204" pitchFamily="18" charset="0"/>
                                        <a:ea typeface="+mn-ea"/>
                                        <a:cs typeface="+mn-cs"/>
                                      </a:rPr>
                                      <m:t> . (1</m:t>
                                    </m:r>
                                  </m:e>
                                </m:nary>
                                <m:r>
                                  <a:rPr lang="en-US" sz="2000" i="1" kern="1200">
                                    <a:solidFill>
                                      <a:schemeClr val="tx1"/>
                                    </a:solidFill>
                                    <a:effectLst/>
                                    <a:latin typeface="Cambria Math" panose="02040503050406030204" pitchFamily="18" charset="0"/>
                                    <a:ea typeface="+mn-ea"/>
                                    <a:cs typeface="+mn-cs"/>
                                  </a:rPr>
                                  <m:t>−</m:t>
                                </m:r>
                                <m:sSub>
                                  <m:sSubPr>
                                    <m:ctrlPr>
                                      <a:rPr lang="en-US" sz="2000" i="1" kern="1200">
                                        <a:solidFill>
                                          <a:schemeClr val="tx1"/>
                                        </a:solidFill>
                                        <a:effectLst/>
                                        <a:latin typeface="Cambria Math" panose="02040503050406030204" pitchFamily="18" charset="0"/>
                                        <a:ea typeface="+mn-ea"/>
                                        <a:cs typeface="+mn-cs"/>
                                      </a:rPr>
                                    </m:ctrlPr>
                                  </m:sSubPr>
                                  <m:e>
                                    <m:r>
                                      <a:rPr lang="en-US" sz="2000" i="1" kern="1200">
                                        <a:solidFill>
                                          <a:schemeClr val="tx1"/>
                                        </a:solidFill>
                                        <a:effectLst/>
                                        <a:latin typeface="Cambria Math" panose="02040503050406030204" pitchFamily="18" charset="0"/>
                                        <a:ea typeface="+mn-ea"/>
                                        <a:cs typeface="+mn-cs"/>
                                      </a:rPr>
                                      <m:t>𝑝</m:t>
                                    </m:r>
                                  </m:e>
                                  <m:sub>
                                    <m:r>
                                      <a:rPr lang="en-US" sz="2000" i="1" kern="1200">
                                        <a:solidFill>
                                          <a:schemeClr val="tx1"/>
                                        </a:solidFill>
                                        <a:effectLst/>
                                        <a:latin typeface="Cambria Math" panose="02040503050406030204" pitchFamily="18" charset="0"/>
                                        <a:ea typeface="+mn-ea"/>
                                        <a:cs typeface="+mn-cs"/>
                                      </a:rPr>
                                      <m:t>𝑖𝑗</m:t>
                                    </m:r>
                                  </m:sub>
                                </m:sSub>
                                <m:r>
                                  <a:rPr lang="en-US" sz="2000" i="1" kern="1200">
                                    <a:solidFill>
                                      <a:schemeClr val="tx1"/>
                                    </a:solidFill>
                                    <a:effectLst/>
                                    <a:latin typeface="Cambria Math" panose="02040503050406030204" pitchFamily="18" charset="0"/>
                                    <a:ea typeface="+mn-ea"/>
                                    <a:cs typeface="+mn-cs"/>
                                  </a:rPr>
                                  <m:t>)</m:t>
                                </m:r>
                              </m:oMath>
                            </m:oMathPara>
                          </a14:m>
                          <a:endParaRPr lang="en-US" sz="2000" dirty="0"/>
                        </a:p>
                      </a:txBody>
                      <a:tcPr/>
                    </a:tc>
                    <a:tc>
                      <a:txBody>
                        <a:bodyPr/>
                        <a:lstStyle/>
                        <a:p>
                          <a:endParaRPr lang="en-US" sz="2000" b="0" dirty="0"/>
                        </a:p>
                      </a:txBody>
                      <a:tcPr/>
                    </a:tc>
                    <a:extLst>
                      <a:ext uri="{0D108BD9-81ED-4DB2-BD59-A6C34878D82A}">
                        <a16:rowId xmlns:a16="http://schemas.microsoft.com/office/drawing/2014/main" xmlns="" val="10000"/>
                      </a:ext>
                    </a:extLst>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410063781"/>
                  </p:ext>
                </p:extLst>
              </p:nvPr>
            </p:nvGraphicFramePr>
            <p:xfrm>
              <a:off x="2787932" y="3108803"/>
              <a:ext cx="5428009" cy="995423"/>
            </p:xfrm>
            <a:graphic>
              <a:graphicData uri="http://schemas.openxmlformats.org/drawingml/2006/table">
                <a:tbl>
                  <a:tblPr firstRow="1" bandRow="1">
                    <a:tableStyleId>{2D5ABB26-0587-4C30-8999-92F81FD0307C}</a:tableStyleId>
                  </a:tblPr>
                  <a:tblGrid>
                    <a:gridCol w="476869">
                      <a:extLst>
                        <a:ext uri="{9D8B030D-6E8A-4147-A177-3AD203B41FA5}">
                          <a16:colId xmlns:a16="http://schemas.microsoft.com/office/drawing/2014/main" xmlns:a14="http://schemas.microsoft.com/office/drawing/2010/main" xmlns="" val="20000"/>
                        </a:ext>
                      </a:extLst>
                    </a:gridCol>
                    <a:gridCol w="4013503">
                      <a:extLst>
                        <a:ext uri="{9D8B030D-6E8A-4147-A177-3AD203B41FA5}">
                          <a16:colId xmlns:a16="http://schemas.microsoft.com/office/drawing/2014/main" xmlns:a14="http://schemas.microsoft.com/office/drawing/2010/main" xmlns="" val="20001"/>
                        </a:ext>
                      </a:extLst>
                    </a:gridCol>
                    <a:gridCol w="937637">
                      <a:extLst>
                        <a:ext uri="{9D8B030D-6E8A-4147-A177-3AD203B41FA5}">
                          <a16:colId xmlns:a16="http://schemas.microsoft.com/office/drawing/2014/main" xmlns:a14="http://schemas.microsoft.com/office/drawing/2010/main" xmlns="" val="20002"/>
                        </a:ext>
                      </a:extLst>
                    </a:gridCol>
                  </a:tblGrid>
                  <a:tr h="995423">
                    <a:tc>
                      <a:txBody>
                        <a:bodyPr/>
                        <a:lstStyle/>
                        <a:p>
                          <a:endParaRPr lang="en-US" sz="2000" dirty="0"/>
                        </a:p>
                      </a:txBody>
                      <a:tcPr/>
                    </a:tc>
                    <a:tc>
                      <a:txBody>
                        <a:bodyPr/>
                        <a:lstStyle/>
                        <a:p>
                          <a:endParaRPr lang="en-US"/>
                        </a:p>
                      </a:txBody>
                      <a:tcPr>
                        <a:blipFill rotWithShape="0">
                          <a:blip r:embed="rId4"/>
                          <a:stretch>
                            <a:fillRect l="-11836" r="-23369"/>
                          </a:stretch>
                        </a:blipFill>
                      </a:tcPr>
                    </a:tc>
                    <a:tc>
                      <a:txBody>
                        <a:bodyPr/>
                        <a:lstStyle/>
                        <a:p>
                          <a:endParaRPr lang="en-US" sz="2000" b="0" dirty="0"/>
                        </a:p>
                      </a:txBody>
                      <a:tcPr/>
                    </a:tc>
                    <a:extLst>
                      <a:ext uri="{0D108BD9-81ED-4DB2-BD59-A6C34878D82A}">
                        <a16:rowId xmlns:a16="http://schemas.microsoft.com/office/drawing/2014/main" xmlns:a14="http://schemas.microsoft.com/office/drawing/2010/main" xmlns="" val="10000"/>
                      </a:ext>
                    </a:extLst>
                  </a:tr>
                </a:tbl>
              </a:graphicData>
            </a:graphic>
          </p:graphicFrame>
        </mc:Fallback>
      </mc:AlternateContent>
      <p:pic>
        <p:nvPicPr>
          <p:cNvPr id="8"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06430" y="383592"/>
            <a:ext cx="1001255" cy="1001255"/>
          </a:xfrm>
          <a:prstGeom prst="rect">
            <a:avLst/>
          </a:prstGeom>
        </p:spPr>
      </p:pic>
      <p:sp>
        <p:nvSpPr>
          <p:cNvPr id="9" name="TextBox 8"/>
          <p:cNvSpPr txBox="1"/>
          <p:nvPr/>
        </p:nvSpPr>
        <p:spPr>
          <a:xfrm>
            <a:off x="7445904" y="2022753"/>
            <a:ext cx="3899971" cy="1477328"/>
          </a:xfrm>
          <a:prstGeom prst="rect">
            <a:avLst/>
          </a:prstGeom>
          <a:solidFill>
            <a:schemeClr val="bg1">
              <a:lumMod val="95000"/>
            </a:schemeClr>
          </a:solidFill>
        </p:spPr>
        <p:txBody>
          <a:bodyPr wrap="square" rtlCol="0">
            <a:spAutoFit/>
          </a:bodyPr>
          <a:lstStyle/>
          <a:p>
            <a:pPr marL="342900" indent="-342900" algn="just">
              <a:buFont typeface="Wingdings" panose="05000000000000000000" pitchFamily="2" charset="2"/>
              <a:buChar char="q"/>
            </a:pPr>
            <a:r>
              <a:rPr lang="en-US" dirty="0">
                <a:latin typeface="+mj-lt"/>
              </a:rPr>
              <a:t>These two objective functions are </a:t>
            </a:r>
            <a:r>
              <a:rPr lang="en-US" dirty="0" smtClean="0">
                <a:latin typeface="+mj-lt"/>
              </a:rPr>
              <a:t>very popular </a:t>
            </a:r>
            <a:r>
              <a:rPr lang="en-US" dirty="0">
                <a:latin typeface="+mj-lt"/>
              </a:rPr>
              <a:t>in RNA design problem. We use  </a:t>
            </a:r>
            <a:r>
              <a:rPr lang="en-US" dirty="0" err="1" smtClean="0">
                <a:latin typeface="+mj-lt"/>
              </a:rPr>
              <a:t>ViennaRNA</a:t>
            </a:r>
            <a:r>
              <a:rPr lang="en-US" dirty="0" smtClean="0">
                <a:latin typeface="+mj-lt"/>
              </a:rPr>
              <a:t> </a:t>
            </a:r>
            <a:r>
              <a:rPr lang="en-US" dirty="0">
                <a:latin typeface="+mj-lt"/>
              </a:rPr>
              <a:t>Package to calculate these two functions.</a:t>
            </a:r>
            <a:endParaRPr lang="en-US" dirty="0">
              <a:latin typeface="+mj-lt"/>
            </a:endParaRP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xmlns="" id="{79B34F46-9C8A-405D-A225-4D4A4F846024}"/>
                  </a:ext>
                </a:extLst>
              </p:cNvPr>
              <p:cNvGraphicFramePr>
                <a:graphicFrameLocks noGrp="1"/>
              </p:cNvGraphicFramePr>
              <p:nvPr>
                <p:extLst>
                  <p:ext uri="{D42A27DB-BD31-4B8C-83A1-F6EECF244321}">
                    <p14:modId xmlns:p14="http://schemas.microsoft.com/office/powerpoint/2010/main" val="3085301177"/>
                  </p:ext>
                </p:extLst>
              </p:nvPr>
            </p:nvGraphicFramePr>
            <p:xfrm>
              <a:off x="2095403" y="4285563"/>
              <a:ext cx="9386956" cy="741661"/>
            </p:xfrm>
            <a:graphic>
              <a:graphicData uri="http://schemas.openxmlformats.org/drawingml/2006/table">
                <a:tbl>
                  <a:tblPr firstRow="1" bandRow="1">
                    <a:tableStyleId>{2D5ABB26-0587-4C30-8999-92F81FD0307C}</a:tableStyleId>
                  </a:tblPr>
                  <a:tblGrid>
                    <a:gridCol w="341344">
                      <a:extLst>
                        <a:ext uri="{9D8B030D-6E8A-4147-A177-3AD203B41FA5}">
                          <a16:colId xmlns:a16="http://schemas.microsoft.com/office/drawing/2014/main" xmlns="" val="20000"/>
                        </a:ext>
                      </a:extLst>
                    </a:gridCol>
                    <a:gridCol w="8338543">
                      <a:extLst>
                        <a:ext uri="{9D8B030D-6E8A-4147-A177-3AD203B41FA5}">
                          <a16:colId xmlns:a16="http://schemas.microsoft.com/office/drawing/2014/main" xmlns="" val="20001"/>
                        </a:ext>
                      </a:extLst>
                    </a:gridCol>
                    <a:gridCol w="707069">
                      <a:extLst>
                        <a:ext uri="{9D8B030D-6E8A-4147-A177-3AD203B41FA5}">
                          <a16:colId xmlns:a16="http://schemas.microsoft.com/office/drawing/2014/main" xmlns="" val="20002"/>
                        </a:ext>
                      </a:extLst>
                    </a:gridCol>
                  </a:tblGrid>
                  <a:tr h="741661">
                    <a:tc>
                      <a:txBody>
                        <a:bodyPr/>
                        <a:lstStyle/>
                        <a:p>
                          <a:endParaRPr lang="en-US" sz="24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i="1" kern="1200" smtClean="0">
                                        <a:solidFill>
                                          <a:schemeClr val="tx1"/>
                                        </a:solidFill>
                                        <a:effectLst/>
                                        <a:latin typeface="Cambria Math" panose="02040503050406030204" pitchFamily="18" charset="0"/>
                                        <a:ea typeface="+mn-ea"/>
                                        <a:cs typeface="+mn-cs"/>
                                      </a:rPr>
                                    </m:ctrlPr>
                                  </m:sSubPr>
                                  <m:e>
                                    <m:r>
                                      <a:rPr lang="en-US" sz="2000" i="1" kern="1200">
                                        <a:solidFill>
                                          <a:schemeClr val="tx1"/>
                                        </a:solidFill>
                                        <a:effectLst/>
                                        <a:latin typeface="Cambria Math" panose="02040503050406030204" pitchFamily="18" charset="0"/>
                                        <a:ea typeface="+mn-ea"/>
                                        <a:cs typeface="+mn-cs"/>
                                      </a:rPr>
                                      <m:t>𝑓</m:t>
                                    </m:r>
                                  </m:e>
                                  <m:sub>
                                    <m:r>
                                      <a:rPr lang="en-US" sz="2000" i="1" kern="1200">
                                        <a:solidFill>
                                          <a:schemeClr val="tx1"/>
                                        </a:solidFill>
                                        <a:effectLst/>
                                        <a:latin typeface="Cambria Math" panose="02040503050406030204" pitchFamily="18" charset="0"/>
                                        <a:ea typeface="+mn-ea"/>
                                        <a:cs typeface="+mn-cs"/>
                                      </a:rPr>
                                      <m:t>3</m:t>
                                    </m:r>
                                  </m:sub>
                                </m:sSub>
                                <m:d>
                                  <m:dPr>
                                    <m:ctrlPr>
                                      <a:rPr lang="en-US" sz="2000" i="1" kern="1200">
                                        <a:solidFill>
                                          <a:schemeClr val="tx1"/>
                                        </a:solidFill>
                                        <a:effectLst/>
                                        <a:latin typeface="Cambria Math" panose="02040503050406030204" pitchFamily="18" charset="0"/>
                                        <a:ea typeface="+mn-ea"/>
                                        <a:cs typeface="+mn-cs"/>
                                      </a:rPr>
                                    </m:ctrlPr>
                                  </m:dPr>
                                  <m:e>
                                    <m:r>
                                      <a:rPr lang="en-US" sz="2000" i="1" kern="1200">
                                        <a:solidFill>
                                          <a:schemeClr val="tx1"/>
                                        </a:solidFill>
                                        <a:effectLst/>
                                        <a:latin typeface="Cambria Math" panose="02040503050406030204" pitchFamily="18" charset="0"/>
                                        <a:ea typeface="+mn-ea"/>
                                        <a:cs typeface="+mn-cs"/>
                                      </a:rPr>
                                      <m:t>𝑥</m:t>
                                    </m:r>
                                  </m:e>
                                </m:d>
                                <m:r>
                                  <a:rPr lang="en-US" sz="2000" i="1" kern="1200" smtClean="0">
                                    <a:solidFill>
                                      <a:schemeClr val="tx1"/>
                                    </a:solidFill>
                                    <a:effectLst/>
                                    <a:latin typeface="Cambria Math" panose="02040503050406030204" pitchFamily="18" charset="0"/>
                                    <a:ea typeface="+mn-ea"/>
                                    <a:cs typeface="+mn-cs"/>
                                  </a:rPr>
                                  <m:t>=</m:t>
                                </m:r>
                                <m:func>
                                  <m:funcPr>
                                    <m:ctrlPr>
                                      <a:rPr lang="en-US" sz="2000" i="1" kern="1200" smtClean="0">
                                        <a:solidFill>
                                          <a:schemeClr val="tx1"/>
                                        </a:solidFill>
                                        <a:effectLst/>
                                        <a:latin typeface="Cambria Math" panose="02040503050406030204" pitchFamily="18" charset="0"/>
                                        <a:ea typeface="+mn-ea"/>
                                        <a:cs typeface="+mn-cs"/>
                                      </a:rPr>
                                    </m:ctrlPr>
                                  </m:funcPr>
                                  <m:fName>
                                    <m:r>
                                      <m:rPr>
                                        <m:sty m:val="p"/>
                                      </m:rPr>
                                      <a:rPr lang="en-US" sz="2000" kern="1200">
                                        <a:solidFill>
                                          <a:schemeClr val="tx1"/>
                                        </a:solidFill>
                                        <a:effectLst/>
                                        <a:latin typeface="Cambria Math" panose="02040503050406030204" pitchFamily="18" charset="0"/>
                                        <a:ea typeface="+mn-ea"/>
                                        <a:cs typeface="+mn-cs"/>
                                      </a:rPr>
                                      <m:t>max</m:t>
                                    </m:r>
                                  </m:fName>
                                  <m:e>
                                    <m:r>
                                      <a:rPr lang="en-GB" sz="2000" b="0" i="1" kern="1200" smtClean="0">
                                        <a:solidFill>
                                          <a:schemeClr val="tx1"/>
                                        </a:solidFill>
                                        <a:effectLst/>
                                        <a:latin typeface="Cambria Math" panose="02040503050406030204" pitchFamily="18" charset="0"/>
                                        <a:ea typeface="+mn-ea"/>
                                        <a:cs typeface="+mn-cs"/>
                                      </a:rPr>
                                      <m:t>  </m:t>
                                    </m:r>
                                    <m:d>
                                      <m:dPr>
                                        <m:begChr m:val="{"/>
                                        <m:endChr m:val="}"/>
                                        <m:ctrlPr>
                                          <a:rPr lang="en-US" sz="2000" i="1" kern="1200">
                                            <a:solidFill>
                                              <a:schemeClr val="tx1"/>
                                            </a:solidFill>
                                            <a:effectLst/>
                                            <a:latin typeface="Cambria Math" panose="02040503050406030204" pitchFamily="18" charset="0"/>
                                            <a:ea typeface="+mn-ea"/>
                                            <a:cs typeface="+mn-cs"/>
                                          </a:rPr>
                                        </m:ctrlPr>
                                      </m:dPr>
                                      <m:e>
                                        <m:r>
                                          <a:rPr lang="en-US" sz="2000" i="1" kern="1200">
                                            <a:solidFill>
                                              <a:schemeClr val="tx1"/>
                                            </a:solidFill>
                                            <a:effectLst/>
                                            <a:latin typeface="Cambria Math" panose="02040503050406030204" pitchFamily="18" charset="0"/>
                                            <a:ea typeface="+mn-ea"/>
                                            <a:cs typeface="+mn-cs"/>
                                          </a:rPr>
                                          <m:t>%</m:t>
                                        </m:r>
                                        <m:r>
                                          <a:rPr lang="en-US" sz="2000" i="1" kern="1200">
                                            <a:solidFill>
                                              <a:schemeClr val="tx1"/>
                                            </a:solidFill>
                                            <a:effectLst/>
                                            <a:latin typeface="Cambria Math" panose="02040503050406030204" pitchFamily="18" charset="0"/>
                                            <a:ea typeface="+mn-ea"/>
                                            <a:cs typeface="+mn-cs"/>
                                          </a:rPr>
                                          <m:t>𝐺𝐶</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𝐴𝑈</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𝑈𝐺</m:t>
                                        </m:r>
                                      </m:e>
                                    </m:d>
                                    <m:r>
                                      <a:rPr lang="en-US" sz="2000" i="1" kern="1200">
                                        <a:solidFill>
                                          <a:schemeClr val="tx1"/>
                                        </a:solidFill>
                                        <a:effectLst/>
                                        <a:latin typeface="Cambria Math" panose="02040503050406030204" pitchFamily="18" charset="0"/>
                                        <a:ea typeface="+mn-ea"/>
                                        <a:cs typeface="+mn-cs"/>
                                      </a:rPr>
                                      <m:t> +</m:t>
                                    </m:r>
                                  </m:e>
                                </m:func>
                              </m:oMath>
                            </m:oMathPara>
                          </a14:m>
                          <a:endParaRPr lang="en-US" sz="20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sz="2000" i="1" kern="1200" smtClean="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 </m:t>
                                </m:r>
                                <m:func>
                                  <m:funcPr>
                                    <m:ctrlPr>
                                      <a:rPr lang="en-US" sz="2000" i="1" kern="1200" smtClean="0">
                                        <a:solidFill>
                                          <a:schemeClr val="tx1"/>
                                        </a:solidFill>
                                        <a:effectLst/>
                                        <a:latin typeface="Cambria Math" panose="02040503050406030204" pitchFamily="18" charset="0"/>
                                        <a:ea typeface="+mn-ea"/>
                                        <a:cs typeface="+mn-cs"/>
                                      </a:rPr>
                                    </m:ctrlPr>
                                  </m:funcPr>
                                  <m:fName>
                                    <m:r>
                                      <m:rPr>
                                        <m:sty m:val="p"/>
                                      </m:rPr>
                                      <a:rPr lang="en-US" sz="2000" kern="1200">
                                        <a:solidFill>
                                          <a:schemeClr val="tx1"/>
                                        </a:solidFill>
                                        <a:effectLst/>
                                        <a:latin typeface="Cambria Math" panose="02040503050406030204" pitchFamily="18" charset="0"/>
                                        <a:ea typeface="+mn-ea"/>
                                        <a:cs typeface="+mn-cs"/>
                                      </a:rPr>
                                      <m:t>max</m:t>
                                    </m:r>
                                  </m:fName>
                                  <m:e>
                                    <m:d>
                                      <m:dPr>
                                        <m:begChr m:val="{"/>
                                        <m:endChr m:val="}"/>
                                        <m:ctrlPr>
                                          <a:rPr lang="en-US" sz="2000" i="1" kern="1200">
                                            <a:solidFill>
                                              <a:schemeClr val="tx1"/>
                                            </a:solidFill>
                                            <a:effectLst/>
                                            <a:latin typeface="Cambria Math" panose="02040503050406030204" pitchFamily="18" charset="0"/>
                                            <a:ea typeface="+mn-ea"/>
                                            <a:cs typeface="+mn-cs"/>
                                          </a:rPr>
                                        </m:ctrlPr>
                                      </m:dPr>
                                      <m:e>
                                        <m:r>
                                          <a:rPr lang="en-US" sz="2000" i="1" kern="1200">
                                            <a:solidFill>
                                              <a:schemeClr val="tx1"/>
                                            </a:solidFill>
                                            <a:effectLst/>
                                            <a:latin typeface="Cambria Math" panose="02040503050406030204" pitchFamily="18" charset="0"/>
                                            <a:ea typeface="+mn-ea"/>
                                            <a:cs typeface="+mn-cs"/>
                                          </a:rPr>
                                          <m:t>%</m:t>
                                        </m:r>
                                        <m:r>
                                          <a:rPr lang="en-US" sz="2000" i="1" kern="1200">
                                            <a:solidFill>
                                              <a:schemeClr val="tx1"/>
                                            </a:solidFill>
                                            <a:effectLst/>
                                            <a:latin typeface="Cambria Math" panose="02040503050406030204" pitchFamily="18" charset="0"/>
                                            <a:ea typeface="+mn-ea"/>
                                            <a:cs typeface="+mn-cs"/>
                                          </a:rPr>
                                          <m:t>𝑢𝐴</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𝑢𝐶</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𝑢𝐺</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𝑢𝑈</m:t>
                                        </m:r>
                                        <m:r>
                                          <a:rPr lang="en-US" sz="2000" i="1" kern="1200">
                                            <a:solidFill>
                                              <a:schemeClr val="tx1"/>
                                            </a:solidFill>
                                            <a:effectLst/>
                                            <a:latin typeface="Cambria Math" panose="02040503050406030204" pitchFamily="18" charset="0"/>
                                            <a:ea typeface="+mn-ea"/>
                                            <a:cs typeface="+mn-cs"/>
                                          </a:rPr>
                                          <m:t> </m:t>
                                        </m:r>
                                      </m:e>
                                    </m:d>
                                    <m:r>
                                      <a:rPr lang="en-US" sz="2000" i="1" kern="1200">
                                        <a:solidFill>
                                          <a:schemeClr val="tx1"/>
                                        </a:solidFill>
                                        <a:effectLst/>
                                        <a:latin typeface="Cambria Math" panose="02040503050406030204" pitchFamily="18" charset="0"/>
                                        <a:ea typeface="+mn-ea"/>
                                        <a:cs typeface="+mn-cs"/>
                                      </a:rPr>
                                      <m:t>+</m:t>
                                    </m:r>
                                    <m:r>
                                      <m:rPr>
                                        <m:sty m:val="p"/>
                                      </m:rPr>
                                      <a:rPr lang="en-US" sz="2000" kern="1200">
                                        <a:solidFill>
                                          <a:schemeClr val="tx1"/>
                                        </a:solidFill>
                                        <a:effectLst/>
                                        <a:latin typeface="Cambria Math" panose="02040503050406030204" pitchFamily="18" charset="0"/>
                                        <a:ea typeface="+mn-ea"/>
                                        <a:cs typeface="+mn-cs"/>
                                      </a:rPr>
                                      <m:t>max</m:t>
                                    </m:r>
                                    <m:d>
                                      <m:dPr>
                                        <m:begChr m:val="{"/>
                                        <m:endChr m:val="}"/>
                                        <m:ctrlPr>
                                          <a:rPr lang="en-US" sz="2000" i="1" kern="1200">
                                            <a:solidFill>
                                              <a:schemeClr val="tx1"/>
                                            </a:solidFill>
                                            <a:effectLst/>
                                            <a:latin typeface="Cambria Math" panose="02040503050406030204" pitchFamily="18" charset="0"/>
                                            <a:ea typeface="+mn-ea"/>
                                            <a:cs typeface="+mn-cs"/>
                                          </a:rPr>
                                        </m:ctrlPr>
                                      </m:dPr>
                                      <m:e>
                                        <m:r>
                                          <a:rPr lang="en-US" sz="2000" i="1" kern="1200">
                                            <a:solidFill>
                                              <a:schemeClr val="tx1"/>
                                            </a:solidFill>
                                            <a:effectLst/>
                                            <a:latin typeface="Cambria Math" panose="02040503050406030204" pitchFamily="18" charset="0"/>
                                            <a:ea typeface="+mn-ea"/>
                                            <a:cs typeface="+mn-cs"/>
                                          </a:rPr>
                                          <m:t>%</m:t>
                                        </m:r>
                                        <m:r>
                                          <a:rPr lang="en-US" sz="2000" i="1" kern="1200">
                                            <a:solidFill>
                                              <a:schemeClr val="tx1"/>
                                            </a:solidFill>
                                            <a:effectLst/>
                                            <a:latin typeface="Cambria Math" panose="02040503050406030204" pitchFamily="18" charset="0"/>
                                            <a:ea typeface="+mn-ea"/>
                                            <a:cs typeface="+mn-cs"/>
                                          </a:rPr>
                                          <m:t>𝐴</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𝐶</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𝐺</m:t>
                                        </m:r>
                                        <m:r>
                                          <a:rPr lang="en-US" sz="2000" i="1" kern="1200">
                                            <a:solidFill>
                                              <a:schemeClr val="tx1"/>
                                            </a:solidFill>
                                            <a:effectLst/>
                                            <a:latin typeface="Cambria Math" panose="02040503050406030204" pitchFamily="18" charset="0"/>
                                            <a:ea typeface="+mn-ea"/>
                                            <a:cs typeface="+mn-cs"/>
                                          </a:rPr>
                                          <m:t>, %</m:t>
                                        </m:r>
                                        <m:r>
                                          <a:rPr lang="en-US" sz="2000" i="1" kern="1200">
                                            <a:solidFill>
                                              <a:schemeClr val="tx1"/>
                                            </a:solidFill>
                                            <a:effectLst/>
                                            <a:latin typeface="Cambria Math" panose="02040503050406030204" pitchFamily="18" charset="0"/>
                                            <a:ea typeface="+mn-ea"/>
                                            <a:cs typeface="+mn-cs"/>
                                          </a:rPr>
                                          <m:t>𝑈</m:t>
                                        </m:r>
                                      </m:e>
                                    </m:d>
                                    <m:r>
                                      <a:rPr lang="en-GB" sz="2000" b="0" i="1" kern="1200" smtClean="0">
                                        <a:solidFill>
                                          <a:schemeClr val="tx1"/>
                                        </a:solidFill>
                                        <a:effectLst/>
                                        <a:latin typeface="Cambria Math" panose="02040503050406030204" pitchFamily="18" charset="0"/>
                                        <a:ea typeface="+mn-ea"/>
                                        <a:cs typeface="+mn-cs"/>
                                      </a:rPr>
                                      <m:t> </m:t>
                                    </m:r>
                                  </m:e>
                                </m:func>
                              </m:oMath>
                            </m:oMathPara>
                          </a14:m>
                          <a:endParaRPr lang="en-US" sz="2400" b="0" dirty="0"/>
                        </a:p>
                      </a:txBody>
                      <a:tcPr/>
                    </a:tc>
                    <a:tc>
                      <a:txBody>
                        <a:bodyPr/>
                        <a:lstStyle/>
                        <a:p>
                          <a:endParaRPr lang="en-US" sz="2000" b="0" dirty="0"/>
                        </a:p>
                      </a:txBody>
                      <a:tcPr/>
                    </a:tc>
                    <a:extLst>
                      <a:ext uri="{0D108BD9-81ED-4DB2-BD59-A6C34878D82A}">
                        <a16:rowId xmlns:a16="http://schemas.microsoft.com/office/drawing/2014/main" xmlns="" val="10000"/>
                      </a:ext>
                    </a:extLst>
                  </a:tr>
                </a:tbl>
              </a:graphicData>
            </a:graphic>
          </p:graphicFrame>
        </mc:Choice>
        <mc:Fallback>
          <p:graphicFrame>
            <p:nvGraphicFramePr>
              <p:cNvPr id="11" name="Table 10">
                <a:extLst>
                  <a:ext uri="{FF2B5EF4-FFF2-40B4-BE49-F238E27FC236}">
                    <a16:creationId xmlns:a16="http://schemas.microsoft.com/office/drawing/2014/main" xmlns:a14="http://schemas.microsoft.com/office/drawing/2010/main" xmlns="" id="{79B34F46-9C8A-405D-A225-4D4A4F846024}"/>
                  </a:ext>
                </a:extLst>
              </p:cNvPr>
              <p:cNvGraphicFramePr>
                <a:graphicFrameLocks noGrp="1"/>
              </p:cNvGraphicFramePr>
              <p:nvPr>
                <p:extLst>
                  <p:ext uri="{D42A27DB-BD31-4B8C-83A1-F6EECF244321}">
                    <p14:modId xmlns:p14="http://schemas.microsoft.com/office/powerpoint/2010/main" val="3085301177"/>
                  </p:ext>
                </p:extLst>
              </p:nvPr>
            </p:nvGraphicFramePr>
            <p:xfrm>
              <a:off x="2095403" y="4285563"/>
              <a:ext cx="9386956" cy="741661"/>
            </p:xfrm>
            <a:graphic>
              <a:graphicData uri="http://schemas.openxmlformats.org/drawingml/2006/table">
                <a:tbl>
                  <a:tblPr firstRow="1" bandRow="1">
                    <a:tableStyleId>{2D5ABB26-0587-4C30-8999-92F81FD0307C}</a:tableStyleId>
                  </a:tblPr>
                  <a:tblGrid>
                    <a:gridCol w="341344">
                      <a:extLst>
                        <a:ext uri="{9D8B030D-6E8A-4147-A177-3AD203B41FA5}">
                          <a16:colId xmlns:a16="http://schemas.microsoft.com/office/drawing/2014/main" xmlns:a14="http://schemas.microsoft.com/office/drawing/2010/main" xmlns="" val="20000"/>
                        </a:ext>
                      </a:extLst>
                    </a:gridCol>
                    <a:gridCol w="8338543">
                      <a:extLst>
                        <a:ext uri="{9D8B030D-6E8A-4147-A177-3AD203B41FA5}">
                          <a16:colId xmlns:a16="http://schemas.microsoft.com/office/drawing/2014/main" xmlns:a14="http://schemas.microsoft.com/office/drawing/2010/main" xmlns="" val="20001"/>
                        </a:ext>
                      </a:extLst>
                    </a:gridCol>
                    <a:gridCol w="707069">
                      <a:extLst>
                        <a:ext uri="{9D8B030D-6E8A-4147-A177-3AD203B41FA5}">
                          <a16:colId xmlns:a16="http://schemas.microsoft.com/office/drawing/2014/main" xmlns:a14="http://schemas.microsoft.com/office/drawing/2010/main" xmlns="" val="20002"/>
                        </a:ext>
                      </a:extLst>
                    </a:gridCol>
                  </a:tblGrid>
                  <a:tr h="741661">
                    <a:tc>
                      <a:txBody>
                        <a:bodyPr/>
                        <a:lstStyle/>
                        <a:p>
                          <a:endParaRPr lang="en-US" sz="2400" b="0" dirty="0"/>
                        </a:p>
                      </a:txBody>
                      <a:tcPr/>
                    </a:tc>
                    <a:tc>
                      <a:txBody>
                        <a:bodyPr/>
                        <a:lstStyle/>
                        <a:p>
                          <a:endParaRPr lang="en-US"/>
                        </a:p>
                      </a:txBody>
                      <a:tcPr>
                        <a:blipFill rotWithShape="0">
                          <a:blip r:embed="rId7"/>
                          <a:stretch>
                            <a:fillRect l="-4091" r="-8473"/>
                          </a:stretch>
                        </a:blipFill>
                      </a:tcPr>
                    </a:tc>
                    <a:tc>
                      <a:txBody>
                        <a:bodyPr/>
                        <a:lstStyle/>
                        <a:p>
                          <a:endParaRPr lang="en-US" sz="2000" b="0" dirty="0"/>
                        </a:p>
                      </a:txBody>
                      <a:tcPr/>
                    </a:tc>
                    <a:extLst>
                      <a:ext uri="{0D108BD9-81ED-4DB2-BD59-A6C34878D82A}">
                        <a16:rowId xmlns:a16="http://schemas.microsoft.com/office/drawing/2014/main" xmlns:a14="http://schemas.microsoft.com/office/drawing/2010/main" xmlns="" val="10000"/>
                      </a:ext>
                    </a:extLst>
                  </a:tr>
                </a:tbl>
              </a:graphicData>
            </a:graphic>
          </p:graphicFrame>
        </mc:Fallback>
      </mc:AlternateContent>
      <p:sp>
        <p:nvSpPr>
          <p:cNvPr id="12" name="Rectangle 11">
            <a:extLst>
              <a:ext uri="{FF2B5EF4-FFF2-40B4-BE49-F238E27FC236}">
                <a16:creationId xmlns:a16="http://schemas.microsoft.com/office/drawing/2014/main" xmlns="" id="{656F95AF-91D7-4FE9-A0AE-187A5ADB9957}"/>
              </a:ext>
            </a:extLst>
          </p:cNvPr>
          <p:cNvSpPr/>
          <p:nvPr/>
        </p:nvSpPr>
        <p:spPr>
          <a:xfrm>
            <a:off x="806430" y="4184482"/>
            <a:ext cx="3977860" cy="400110"/>
          </a:xfrm>
          <a:prstGeom prst="rect">
            <a:avLst/>
          </a:prstGeom>
        </p:spPr>
        <p:txBody>
          <a:bodyPr wrap="square">
            <a:spAutoFit/>
          </a:bodyPr>
          <a:lstStyle/>
          <a:p>
            <a:pPr marL="342900" indent="-342900">
              <a:buFont typeface="Wingdings" panose="05000000000000000000" pitchFamily="2" charset="2"/>
              <a:buChar char="Ø"/>
            </a:pPr>
            <a:r>
              <a:rPr lang="en-US" sz="2000" b="1" dirty="0">
                <a:latin typeface="Segoe UI" panose="020B0502040204020203" pitchFamily="34" charset="0"/>
                <a:cs typeface="Segoe UI" panose="020B0502040204020203" pitchFamily="34" charset="0"/>
              </a:rPr>
              <a:t>Nucleotide </a:t>
            </a:r>
            <a:r>
              <a:rPr lang="en-US" sz="2000" b="1" dirty="0" smtClean="0">
                <a:latin typeface="Segoe UI" panose="020B0502040204020203" pitchFamily="34" charset="0"/>
                <a:cs typeface="Segoe UI" panose="020B0502040204020203" pitchFamily="34" charset="0"/>
              </a:rPr>
              <a:t>Composition:</a:t>
            </a:r>
            <a:endParaRPr lang="en-US" sz="2400" b="1" dirty="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xmlns="" id="{E93419B6-95F6-43CD-80CC-566DCCC49889}"/>
              </a:ext>
            </a:extLst>
          </p:cNvPr>
          <p:cNvSpPr/>
          <p:nvPr/>
        </p:nvSpPr>
        <p:spPr>
          <a:xfrm>
            <a:off x="7422723" y="5374581"/>
            <a:ext cx="2685800" cy="892552"/>
          </a:xfrm>
          <a:prstGeom prst="rect">
            <a:avLst/>
          </a:prstGeom>
          <a:solidFill>
            <a:schemeClr val="bg1">
              <a:lumMod val="95000"/>
            </a:schemeClr>
          </a:solidFill>
        </p:spPr>
        <p:txBody>
          <a:bodyPr wrap="none">
            <a:spAutoFit/>
          </a:bodyPr>
          <a:lstStyle/>
          <a:p>
            <a:r>
              <a:rPr lang="en-US" sz="2400" dirty="0">
                <a:solidFill>
                  <a:srgbClr val="FF0000"/>
                </a:solidFill>
                <a:ea typeface="SimSun-ExtB" panose="02010609060101010101" pitchFamily="49" charset="-122"/>
              </a:rPr>
              <a:t>GG</a:t>
            </a:r>
            <a:r>
              <a:rPr lang="en-US" sz="2400" dirty="0">
                <a:solidFill>
                  <a:srgbClr val="00B0F0"/>
                </a:solidFill>
                <a:ea typeface="SimSun-ExtB" panose="02010609060101010101" pitchFamily="49" charset="-122"/>
              </a:rPr>
              <a:t>A</a:t>
            </a:r>
            <a:r>
              <a:rPr lang="en-US" sz="2400" dirty="0">
                <a:solidFill>
                  <a:srgbClr val="FF0000"/>
                </a:solidFill>
                <a:ea typeface="SimSun-ExtB" panose="02010609060101010101" pitchFamily="49" charset="-122"/>
              </a:rPr>
              <a:t>C</a:t>
            </a:r>
            <a:r>
              <a:rPr lang="en-US" sz="2400" dirty="0">
                <a:ea typeface="SimSun-ExtB" panose="02010609060101010101" pitchFamily="49" charset="-122"/>
              </a:rPr>
              <a:t>UACG</a:t>
            </a:r>
            <a:r>
              <a:rPr lang="en-US" sz="2400" dirty="0">
                <a:solidFill>
                  <a:srgbClr val="FF0000"/>
                </a:solidFill>
                <a:ea typeface="SimSun-ExtB" panose="02010609060101010101" pitchFamily="49" charset="-122"/>
              </a:rPr>
              <a:t>G</a:t>
            </a:r>
            <a:r>
              <a:rPr lang="en-US" sz="2400" dirty="0">
                <a:solidFill>
                  <a:srgbClr val="00B0F0"/>
                </a:solidFill>
                <a:ea typeface="SimSun-ExtB" panose="02010609060101010101" pitchFamily="49" charset="-122"/>
              </a:rPr>
              <a:t>U</a:t>
            </a:r>
            <a:r>
              <a:rPr lang="en-US" sz="2400" dirty="0">
                <a:ea typeface="SimSun-ExtB" panose="02010609060101010101" pitchFamily="49" charset="-122"/>
              </a:rPr>
              <a:t>A</a:t>
            </a:r>
            <a:r>
              <a:rPr lang="en-US" sz="2400" dirty="0">
                <a:solidFill>
                  <a:srgbClr val="FF0000"/>
                </a:solidFill>
                <a:ea typeface="SimSun-ExtB" panose="02010609060101010101" pitchFamily="49" charset="-122"/>
              </a:rPr>
              <a:t>CC</a:t>
            </a:r>
          </a:p>
          <a:p>
            <a:r>
              <a:rPr lang="en-US" sz="2800" dirty="0">
                <a:ea typeface="SimSun-ExtB" panose="02010609060101010101" pitchFamily="49" charset="-122"/>
              </a:rPr>
              <a:t>( ( ( ( . . .  . ) ) . ) </a:t>
            </a:r>
            <a:r>
              <a:rPr lang="en-US" sz="2800" dirty="0" smtClean="0">
                <a:solidFill>
                  <a:schemeClr val="accent6">
                    <a:lumMod val="50000"/>
                  </a:schemeClr>
                </a:solidFill>
                <a:ea typeface="SimSun-ExtB" panose="02010609060101010101" pitchFamily="49" charset="-122"/>
              </a:rPr>
              <a:t>)</a:t>
            </a:r>
            <a:endParaRPr lang="en-US" sz="2800" dirty="0">
              <a:ea typeface="SimSun-ExtB" panose="02010609060101010101" pitchFamily="49" charset="-122"/>
            </a:endParaRPr>
          </a:p>
        </p:txBody>
      </p:sp>
      <p:sp>
        <p:nvSpPr>
          <p:cNvPr id="16" name="TextBox 15">
            <a:extLst>
              <a:ext uri="{FF2B5EF4-FFF2-40B4-BE49-F238E27FC236}">
                <a16:creationId xmlns:a16="http://schemas.microsoft.com/office/drawing/2014/main" xmlns="" id="{6C70F70C-4B00-4703-A318-A9BB3D1AFEE3}"/>
              </a:ext>
            </a:extLst>
          </p:cNvPr>
          <p:cNvSpPr txBox="1"/>
          <p:nvPr/>
        </p:nvSpPr>
        <p:spPr>
          <a:xfrm>
            <a:off x="1179724" y="5107841"/>
            <a:ext cx="4549048" cy="1426031"/>
          </a:xfrm>
          <a:prstGeom prst="rect">
            <a:avLst/>
          </a:prstGeom>
          <a:solidFill>
            <a:schemeClr val="bg1">
              <a:lumMod val="95000"/>
            </a:schemeClr>
          </a:solidFill>
        </p:spPr>
        <p:txBody>
          <a:bodyPr wrap="square" rtlCol="0">
            <a:spAutoFit/>
          </a:bodyPr>
          <a:lstStyle/>
          <a:p>
            <a:pPr marL="342900" indent="-342900">
              <a:lnSpc>
                <a:spcPts val="2600"/>
              </a:lnSpc>
              <a:buFont typeface="Wingdings" panose="05000000000000000000" pitchFamily="2" charset="2"/>
              <a:buChar char="q"/>
            </a:pPr>
            <a:r>
              <a:rPr lang="en-US" sz="2000" b="1" dirty="0" smtClean="0"/>
              <a:t>Explanation</a:t>
            </a:r>
            <a:endParaRPr lang="en-US" sz="2000" b="1" dirty="0"/>
          </a:p>
          <a:p>
            <a:pPr lvl="1">
              <a:lnSpc>
                <a:spcPts val="2600"/>
              </a:lnSpc>
            </a:pPr>
            <a:r>
              <a:rPr lang="en-US" sz="2000" dirty="0"/>
              <a:t>B = </a:t>
            </a:r>
            <a:r>
              <a:rPr lang="en-US" sz="2000" dirty="0" smtClean="0"/>
              <a:t>4 ; U </a:t>
            </a:r>
            <a:r>
              <a:rPr lang="en-US" sz="2000" dirty="0"/>
              <a:t>= </a:t>
            </a:r>
            <a:r>
              <a:rPr lang="en-US" sz="2000" dirty="0" smtClean="0"/>
              <a:t>5;</a:t>
            </a:r>
            <a:endParaRPr lang="en-US" sz="2000" dirty="0"/>
          </a:p>
          <a:p>
            <a:pPr lvl="1">
              <a:lnSpc>
                <a:spcPts val="2600"/>
              </a:lnSpc>
            </a:pPr>
            <a:r>
              <a:rPr lang="en-US" sz="2000" dirty="0"/>
              <a:t>%GC = ( 3/4 )*100 = </a:t>
            </a:r>
            <a:r>
              <a:rPr lang="en-US" sz="2000" dirty="0" smtClean="0"/>
              <a:t>75;</a:t>
            </a:r>
            <a:r>
              <a:rPr lang="en-US" sz="2000" dirty="0"/>
              <a:t> </a:t>
            </a:r>
            <a:r>
              <a:rPr lang="en-US" sz="2000" dirty="0" smtClean="0"/>
              <a:t> </a:t>
            </a:r>
            <a:r>
              <a:rPr lang="en-US" sz="2000" dirty="0" smtClean="0"/>
              <a:t>%</a:t>
            </a:r>
            <a:r>
              <a:rPr lang="en-US" sz="2000" dirty="0"/>
              <a:t>GU = </a:t>
            </a:r>
            <a:r>
              <a:rPr lang="en-US" sz="2000" dirty="0" smtClean="0"/>
              <a:t>0;</a:t>
            </a:r>
            <a:endParaRPr lang="en-US" sz="2000" dirty="0"/>
          </a:p>
          <a:p>
            <a:pPr lvl="1">
              <a:lnSpc>
                <a:spcPts val="2600"/>
              </a:lnSpc>
            </a:pPr>
            <a:r>
              <a:rPr lang="en-US" sz="2000" dirty="0"/>
              <a:t>%AU = (1/4)*100 = </a:t>
            </a:r>
            <a:r>
              <a:rPr lang="en-US" sz="2000" dirty="0" smtClean="0"/>
              <a:t>25;</a:t>
            </a:r>
            <a:endParaRPr lang="en-US" sz="2000" dirty="0"/>
          </a:p>
        </p:txBody>
      </p:sp>
      <p:sp>
        <p:nvSpPr>
          <p:cNvPr id="17" name="Oval 16"/>
          <p:cNvSpPr/>
          <p:nvPr/>
        </p:nvSpPr>
        <p:spPr>
          <a:xfrm>
            <a:off x="7628686" y="782940"/>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855233" y="782940"/>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081780" y="782940"/>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308327" y="782940"/>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144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07685" y="221438"/>
            <a:ext cx="10515600" cy="1325563"/>
          </a:xfrm>
        </p:spPr>
        <p:txBody>
          <a:bodyPr/>
          <a:lstStyle/>
          <a:p>
            <a:r>
              <a:rPr lang="en-GB" dirty="0" smtClean="0"/>
              <a:t>Similarity Constraint</a:t>
            </a:r>
            <a:endParaRPr lang="en-US" dirty="0"/>
          </a:p>
        </p:txBody>
      </p:sp>
      <p:pic>
        <p:nvPicPr>
          <p:cNvPr id="5"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6430" y="383592"/>
            <a:ext cx="1001255" cy="1001255"/>
          </a:xfrm>
          <a:prstGeom prst="rect">
            <a:avLst/>
          </a:prstGeom>
        </p:spPr>
      </p:pic>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2155089641"/>
                  </p:ext>
                </p:extLst>
              </p:nvPr>
            </p:nvGraphicFramePr>
            <p:xfrm>
              <a:off x="2281409" y="2168583"/>
              <a:ext cx="4427748" cy="773811"/>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 val="20000"/>
                        </a:ext>
                      </a:extLst>
                    </a:gridCol>
                    <a:gridCol w="3889644">
                      <a:extLst>
                        <a:ext uri="{9D8B030D-6E8A-4147-A177-3AD203B41FA5}">
                          <a16:colId xmlns:a16="http://schemas.microsoft.com/office/drawing/2014/main" xmlns="" val="20001"/>
                        </a:ext>
                      </a:extLst>
                    </a:gridCol>
                    <a:gridCol w="329824">
                      <a:extLst>
                        <a:ext uri="{9D8B030D-6E8A-4147-A177-3AD203B41FA5}">
                          <a16:colId xmlns:a16="http://schemas.microsoft.com/office/drawing/2014/main" xmlns="" val="20002"/>
                        </a:ext>
                      </a:extLst>
                    </a:gridCol>
                  </a:tblGrid>
                  <a:tr h="223146">
                    <a:tc>
                      <a:txBody>
                        <a:bodyPr/>
                        <a:lstStyle/>
                        <a:p>
                          <a:endParaRPr lang="en-US" sz="28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en-US" sz="2400" i="1" kern="1200" smtClean="0">
                                    <a:solidFill>
                                      <a:schemeClr val="tx1"/>
                                    </a:solidFill>
                                    <a:effectLst/>
                                    <a:latin typeface="Cambria Math" panose="02040503050406030204" pitchFamily="18" charset="0"/>
                                    <a:ea typeface="+mn-ea"/>
                                    <a:cs typeface="+mn-cs"/>
                                  </a:rPr>
                                  <m:t>𝜎</m:t>
                                </m:r>
                                <m:d>
                                  <m:dPr>
                                    <m:ctrlPr>
                                      <a:rPr lang="en-US" sz="2400" i="1" kern="1200">
                                        <a:solidFill>
                                          <a:schemeClr val="tx1"/>
                                        </a:solidFill>
                                        <a:effectLst/>
                                        <a:latin typeface="Cambria Math" panose="02040503050406030204" pitchFamily="18" charset="0"/>
                                        <a:ea typeface="+mn-ea"/>
                                        <a:cs typeface="+mn-cs"/>
                                      </a:rPr>
                                    </m:ctrlPr>
                                  </m:dPr>
                                  <m:e>
                                    <m:r>
                                      <a:rPr lang="en-US" sz="2400" i="1" kern="1200">
                                        <a:solidFill>
                                          <a:schemeClr val="tx1"/>
                                        </a:solidFill>
                                        <a:effectLst/>
                                        <a:latin typeface="Cambria Math" panose="02040503050406030204" pitchFamily="18" charset="0"/>
                                        <a:ea typeface="+mn-ea"/>
                                        <a:cs typeface="+mn-cs"/>
                                      </a:rPr>
                                      <m:t>𝑥</m:t>
                                    </m:r>
                                  </m:e>
                                </m:d>
                                <m:r>
                                  <a:rPr lang="en-US" sz="2400" i="1" kern="1200">
                                    <a:solidFill>
                                      <a:schemeClr val="tx1"/>
                                    </a:solidFill>
                                    <a:effectLst/>
                                    <a:latin typeface="Cambria Math" panose="02040503050406030204" pitchFamily="18" charset="0"/>
                                    <a:ea typeface="+mn-ea"/>
                                    <a:cs typeface="+mn-cs"/>
                                  </a:rPr>
                                  <m:t>= </m:t>
                                </m:r>
                                <m:f>
                                  <m:fPr>
                                    <m:ctrlPr>
                                      <a:rPr lang="en-US" sz="2400" i="1" kern="1200">
                                        <a:solidFill>
                                          <a:schemeClr val="tx1"/>
                                        </a:solidFill>
                                        <a:effectLst/>
                                        <a:latin typeface="Cambria Math" panose="02040503050406030204" pitchFamily="18" charset="0"/>
                                        <a:ea typeface="+mn-ea"/>
                                        <a:cs typeface="+mn-cs"/>
                                      </a:rPr>
                                    </m:ctrlPr>
                                  </m:fPr>
                                  <m:num>
                                    <m:r>
                                      <a:rPr lang="en-GB" sz="2400" b="0" i="1" kern="1200" smtClean="0">
                                        <a:solidFill>
                                          <a:schemeClr val="tx1"/>
                                        </a:solidFill>
                                        <a:effectLst/>
                                        <a:latin typeface="Cambria Math" panose="02040503050406030204" pitchFamily="18" charset="0"/>
                                        <a:ea typeface="+mn-ea"/>
                                        <a:cs typeface="+mn-cs"/>
                                      </a:rPr>
                                      <m:t>𝑁</m:t>
                                    </m:r>
                                    <m:r>
                                      <a:rPr lang="en-US" sz="2400" i="1" kern="1200">
                                        <a:solidFill>
                                          <a:schemeClr val="tx1"/>
                                        </a:solidFill>
                                        <a:effectLst/>
                                        <a:latin typeface="Cambria Math" panose="02040503050406030204" pitchFamily="18" charset="0"/>
                                        <a:ea typeface="+mn-ea"/>
                                        <a:cs typeface="+mn-cs"/>
                                      </a:rPr>
                                      <m:t>−</m:t>
                                    </m:r>
                                    <m:r>
                                      <a:rPr lang="en-GB" sz="2400" b="0" i="1" kern="1200" smtClean="0">
                                        <a:solidFill>
                                          <a:schemeClr val="tx1"/>
                                        </a:solidFill>
                                        <a:effectLst/>
                                        <a:latin typeface="Cambria Math" panose="02040503050406030204" pitchFamily="18" charset="0"/>
                                        <a:ea typeface="+mn-ea"/>
                                        <a:cs typeface="+mn-cs"/>
                                      </a:rPr>
                                      <m:t>𝐷</m:t>
                                    </m:r>
                                  </m:num>
                                  <m:den>
                                    <m:r>
                                      <a:rPr lang="en-GB" sz="2400" b="0" i="1" kern="1200" smtClean="0">
                                        <a:solidFill>
                                          <a:schemeClr val="tx1"/>
                                        </a:solidFill>
                                        <a:effectLst/>
                                        <a:latin typeface="Cambria Math" panose="02040503050406030204" pitchFamily="18" charset="0"/>
                                        <a:ea typeface="+mn-ea"/>
                                        <a:cs typeface="+mn-cs"/>
                                      </a:rPr>
                                      <m:t>𝑁</m:t>
                                    </m:r>
                                  </m:den>
                                </m:f>
                              </m:oMath>
                            </m:oMathPara>
                          </a14:m>
                          <a:endParaRPr lang="en-US" sz="2400" b="0" dirty="0">
                            <a:latin typeface="+mn-lt"/>
                          </a:endParaRPr>
                        </a:p>
                      </a:txBody>
                      <a:tcPr/>
                    </a:tc>
                    <a:tc>
                      <a:txBody>
                        <a:bodyPr/>
                        <a:lstStyle/>
                        <a:p>
                          <a:endParaRPr lang="en-US" sz="2800" b="0" dirty="0">
                            <a:latin typeface="+mn-lt"/>
                          </a:endParaRPr>
                        </a:p>
                      </a:txBody>
                      <a:tcPr/>
                    </a:tc>
                    <a:extLst>
                      <a:ext uri="{0D108BD9-81ED-4DB2-BD59-A6C34878D82A}">
                        <a16:rowId xmlns:a16="http://schemas.microsoft.com/office/drawing/2014/main" xmlns="" val="10000"/>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2155089641"/>
                  </p:ext>
                </p:extLst>
              </p:nvPr>
            </p:nvGraphicFramePr>
            <p:xfrm>
              <a:off x="2281409" y="2168583"/>
              <a:ext cx="4427748" cy="773811"/>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a14="http://schemas.microsoft.com/office/drawing/2010/main" xmlns="" val="20000"/>
                        </a:ext>
                      </a:extLst>
                    </a:gridCol>
                    <a:gridCol w="3889644">
                      <a:extLst>
                        <a:ext uri="{9D8B030D-6E8A-4147-A177-3AD203B41FA5}">
                          <a16:colId xmlns:a16="http://schemas.microsoft.com/office/drawing/2014/main" xmlns:a14="http://schemas.microsoft.com/office/drawing/2010/main" xmlns="" val="20001"/>
                        </a:ext>
                      </a:extLst>
                    </a:gridCol>
                    <a:gridCol w="329824">
                      <a:extLst>
                        <a:ext uri="{9D8B030D-6E8A-4147-A177-3AD203B41FA5}">
                          <a16:colId xmlns:a16="http://schemas.microsoft.com/office/drawing/2014/main" xmlns:a14="http://schemas.microsoft.com/office/drawing/2010/main" xmlns="" val="20002"/>
                        </a:ext>
                      </a:extLst>
                    </a:gridCol>
                  </a:tblGrid>
                  <a:tr h="773811">
                    <a:tc>
                      <a:txBody>
                        <a:bodyPr/>
                        <a:lstStyle/>
                        <a:p>
                          <a:endParaRPr lang="en-US" sz="2800" b="0" dirty="0">
                            <a:latin typeface="+mn-lt"/>
                          </a:endParaRPr>
                        </a:p>
                      </a:txBody>
                      <a:tcPr/>
                    </a:tc>
                    <a:tc>
                      <a:txBody>
                        <a:bodyPr/>
                        <a:lstStyle/>
                        <a:p>
                          <a:endParaRPr lang="en-US"/>
                        </a:p>
                      </a:txBody>
                      <a:tcPr>
                        <a:blipFill rotWithShape="0">
                          <a:blip r:embed="rId5"/>
                          <a:stretch>
                            <a:fillRect l="-5321" r="-8451"/>
                          </a:stretch>
                        </a:blipFill>
                      </a:tcPr>
                    </a:tc>
                    <a:tc>
                      <a:txBody>
                        <a:bodyPr/>
                        <a:lstStyle/>
                        <a:p>
                          <a:endParaRPr lang="en-US" sz="2800" b="0" dirty="0">
                            <a:latin typeface="+mn-lt"/>
                          </a:endParaRPr>
                        </a:p>
                      </a:txBody>
                      <a:tcPr/>
                    </a:tc>
                    <a:extLst>
                      <a:ext uri="{0D108BD9-81ED-4DB2-BD59-A6C34878D82A}">
                        <a16:rowId xmlns:a16="http://schemas.microsoft.com/office/drawing/2014/main" xmlns:a14="http://schemas.microsoft.com/office/drawing/2010/main" xmlns="" val="10000"/>
                      </a:ext>
                    </a:extLst>
                  </a:tr>
                </a:tbl>
              </a:graphicData>
            </a:graphic>
          </p:graphicFrame>
        </mc:Fallback>
      </mc:AlternateContent>
      <p:sp>
        <p:nvSpPr>
          <p:cNvPr id="7" name="Rectangle 6"/>
          <p:cNvSpPr/>
          <p:nvPr/>
        </p:nvSpPr>
        <p:spPr>
          <a:xfrm>
            <a:off x="1419154" y="2315081"/>
            <a:ext cx="4651140" cy="553357"/>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Ø"/>
            </a:pPr>
            <a:r>
              <a:rPr lang="en-US" sz="2800" b="1" dirty="0" smtClean="0">
                <a:solidFill>
                  <a:srgbClr val="000000"/>
                </a:solidFill>
                <a:ea typeface="Calibri" panose="020F0502020204030204" pitchFamily="34" charset="0"/>
              </a:rPr>
              <a:t>Similarity:</a:t>
            </a:r>
            <a:r>
              <a:rPr lang="en-US" sz="2400" b="1" dirty="0" smtClean="0">
                <a:solidFill>
                  <a:srgbClr val="000000"/>
                </a:solidFill>
                <a:ea typeface="Calibri" panose="020F0502020204030204" pitchFamily="34" charset="0"/>
              </a:rPr>
              <a:t> </a:t>
            </a:r>
            <a:endParaRPr lang="en-US" sz="2400" b="1" dirty="0">
              <a:solidFill>
                <a:srgbClr val="000000"/>
              </a:solidFill>
              <a:ea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1686685126"/>
                  </p:ext>
                </p:extLst>
              </p:nvPr>
            </p:nvGraphicFramePr>
            <p:xfrm>
              <a:off x="2126255" y="4428780"/>
              <a:ext cx="8482990" cy="1584960"/>
            </p:xfrm>
            <a:graphic>
              <a:graphicData uri="http://schemas.openxmlformats.org/drawingml/2006/table">
                <a:tbl>
                  <a:tblPr firstRow="1" bandRow="1">
                    <a:tableStyleId>{2D5ABB26-0587-4C30-8999-92F81FD0307C}</a:tableStyleId>
                  </a:tblPr>
                  <a:tblGrid>
                    <a:gridCol w="312562">
                      <a:extLst>
                        <a:ext uri="{9D8B030D-6E8A-4147-A177-3AD203B41FA5}">
                          <a16:colId xmlns:a16="http://schemas.microsoft.com/office/drawing/2014/main" xmlns="" val="20000"/>
                        </a:ext>
                      </a:extLst>
                    </a:gridCol>
                    <a:gridCol w="7531770">
                      <a:extLst>
                        <a:ext uri="{9D8B030D-6E8A-4147-A177-3AD203B41FA5}">
                          <a16:colId xmlns:a16="http://schemas.microsoft.com/office/drawing/2014/main" xmlns="" val="20001"/>
                        </a:ext>
                      </a:extLst>
                    </a:gridCol>
                    <a:gridCol w="638658">
                      <a:extLst>
                        <a:ext uri="{9D8B030D-6E8A-4147-A177-3AD203B41FA5}">
                          <a16:colId xmlns:a16="http://schemas.microsoft.com/office/drawing/2014/main" xmlns="" val="20002"/>
                        </a:ext>
                      </a:extLst>
                    </a:gridCol>
                  </a:tblGrid>
                  <a:tr h="1210561">
                    <a:tc>
                      <a:txBody>
                        <a:bodyPr/>
                        <a:lstStyle/>
                        <a:p>
                          <a:endParaRPr lang="en-US" sz="3200" b="0" dirty="0">
                            <a:latin typeface="+mn-lt"/>
                          </a:endParaRPr>
                        </a:p>
                      </a:txBody>
                      <a:tcPr/>
                    </a:tc>
                    <a:tc>
                      <a:txBody>
                        <a:bodyPr/>
                        <a:lstStyle/>
                        <a:p>
                          <a:pPr>
                            <a:lnSpc>
                              <a:spcPct val="250000"/>
                            </a:lnSpc>
                          </a:pPr>
                          <a:r>
                            <a:rPr lang="en-GB" sz="2800" b="0" i="1" kern="1200" dirty="0" smtClean="0">
                              <a:solidFill>
                                <a:schemeClr val="tx1"/>
                              </a:solidFill>
                              <a:effectLst/>
                              <a:ea typeface="+mn-ea"/>
                              <a:cs typeface="+mn-cs"/>
                            </a:rPr>
                            <a:t>Minimization of </a:t>
                          </a:r>
                          <a14:m>
                            <m:oMath xmlns:m="http://schemas.openxmlformats.org/officeDocument/2006/math">
                              <m:r>
                                <a:rPr lang="en-GB" sz="2800" b="0" i="1" kern="1200" smtClean="0">
                                  <a:solidFill>
                                    <a:schemeClr val="tx1"/>
                                  </a:solidFill>
                                  <a:effectLst/>
                                  <a:latin typeface="Cambria Math" panose="02040503050406030204" pitchFamily="18" charset="0"/>
                                  <a:ea typeface="+mn-ea"/>
                                  <a:cs typeface="+mn-cs"/>
                                </a:rPr>
                                <m:t>𝐹</m:t>
                              </m:r>
                              <m:d>
                                <m:dPr>
                                  <m:ctrlPr>
                                    <a:rPr lang="en-GB" sz="2800" b="0" i="1" kern="1200" smtClean="0">
                                      <a:solidFill>
                                        <a:schemeClr val="tx1"/>
                                      </a:solidFill>
                                      <a:effectLst/>
                                      <a:latin typeface="Cambria Math" panose="02040503050406030204" pitchFamily="18" charset="0"/>
                                      <a:ea typeface="+mn-ea"/>
                                      <a:cs typeface="+mn-cs"/>
                                    </a:rPr>
                                  </m:ctrlPr>
                                </m:dPr>
                                <m:e>
                                  <m:r>
                                    <a:rPr lang="en-GB" sz="2800" b="0" i="1" kern="1200" smtClean="0">
                                      <a:solidFill>
                                        <a:schemeClr val="tx1"/>
                                      </a:solidFill>
                                      <a:effectLst/>
                                      <a:latin typeface="Cambria Math" panose="02040503050406030204" pitchFamily="18" charset="0"/>
                                      <a:ea typeface="+mn-ea"/>
                                      <a:cs typeface="+mn-cs"/>
                                    </a:rPr>
                                    <m:t>𝑥</m:t>
                                  </m:r>
                                </m:e>
                              </m:d>
                              <m:r>
                                <a:rPr lang="en-GB" sz="2800" b="0" i="1" kern="1200" smtClean="0">
                                  <a:solidFill>
                                    <a:schemeClr val="tx1"/>
                                  </a:solidFill>
                                  <a:effectLst/>
                                  <a:latin typeface="Cambria Math" panose="02040503050406030204" pitchFamily="18" charset="0"/>
                                  <a:ea typeface="+mn-ea"/>
                                  <a:cs typeface="+mn-cs"/>
                                </a:rPr>
                                <m:t>=[</m:t>
                              </m:r>
                              <m:sSub>
                                <m:sSubPr>
                                  <m:ctrlPr>
                                    <a:rPr lang="en-US" sz="2800" i="1" kern="1200" smtClean="0">
                                      <a:solidFill>
                                        <a:schemeClr val="tx1"/>
                                      </a:solidFill>
                                      <a:effectLst/>
                                      <a:latin typeface="Cambria Math" panose="02040503050406030204" pitchFamily="18" charset="0"/>
                                      <a:ea typeface="+mn-ea"/>
                                      <a:cs typeface="+mn-cs"/>
                                    </a:rPr>
                                  </m:ctrlPr>
                                </m:sSubPr>
                                <m:e>
                                  <m:r>
                                    <a:rPr lang="en-GB" sz="2800" b="0" i="1" kern="1200" smtClean="0">
                                      <a:solidFill>
                                        <a:schemeClr val="tx1"/>
                                      </a:solidFill>
                                      <a:effectLst/>
                                      <a:latin typeface="Cambria Math" panose="02040503050406030204" pitchFamily="18" charset="0"/>
                                      <a:ea typeface="+mn-ea"/>
                                      <a:cs typeface="+mn-cs"/>
                                    </a:rPr>
                                    <m:t> </m:t>
                                  </m:r>
                                  <m:r>
                                    <a:rPr lang="en-US" sz="2800" i="1" kern="1200">
                                      <a:solidFill>
                                        <a:schemeClr val="tx1"/>
                                      </a:solidFill>
                                      <a:effectLst/>
                                      <a:latin typeface="Cambria Math" panose="02040503050406030204" pitchFamily="18" charset="0"/>
                                      <a:ea typeface="+mn-ea"/>
                                      <a:cs typeface="+mn-cs"/>
                                    </a:rPr>
                                    <m:t>𝑓</m:t>
                                  </m:r>
                                </m:e>
                                <m:sub>
                                  <m:r>
                                    <a:rPr lang="en-US" sz="2800" i="1" kern="1200">
                                      <a:solidFill>
                                        <a:schemeClr val="tx1"/>
                                      </a:solidFill>
                                      <a:effectLst/>
                                      <a:latin typeface="Cambria Math" panose="02040503050406030204" pitchFamily="18" charset="0"/>
                                      <a:ea typeface="+mn-ea"/>
                                      <a:cs typeface="+mn-cs"/>
                                    </a:rPr>
                                    <m:t>1</m:t>
                                  </m:r>
                                </m:sub>
                              </m:sSub>
                              <m:d>
                                <m:dPr>
                                  <m:ctrlPr>
                                    <a:rPr lang="en-US" sz="2800" i="1" kern="1200">
                                      <a:solidFill>
                                        <a:schemeClr val="tx1"/>
                                      </a:solidFill>
                                      <a:effectLst/>
                                      <a:latin typeface="Cambria Math" panose="02040503050406030204" pitchFamily="18" charset="0"/>
                                      <a:ea typeface="+mn-ea"/>
                                      <a:cs typeface="+mn-cs"/>
                                    </a:rPr>
                                  </m:ctrlPr>
                                </m:dPr>
                                <m:e>
                                  <m:r>
                                    <a:rPr lang="en-US" sz="2800" i="1" kern="1200">
                                      <a:solidFill>
                                        <a:schemeClr val="tx1"/>
                                      </a:solidFill>
                                      <a:effectLst/>
                                      <a:latin typeface="Cambria Math" panose="02040503050406030204" pitchFamily="18" charset="0"/>
                                      <a:ea typeface="+mn-ea"/>
                                      <a:cs typeface="+mn-cs"/>
                                    </a:rPr>
                                    <m:t>𝑥</m:t>
                                  </m:r>
                                </m:e>
                              </m:d>
                              <m:r>
                                <a:rPr lang="en-GB" sz="2800" b="0" i="1" kern="1200" smtClean="0">
                                  <a:solidFill>
                                    <a:schemeClr val="tx1"/>
                                  </a:solidFill>
                                  <a:effectLst/>
                                  <a:latin typeface="Cambria Math" panose="02040503050406030204" pitchFamily="18" charset="0"/>
                                  <a:ea typeface="+mn-ea"/>
                                  <a:cs typeface="+mn-cs"/>
                                </a:rPr>
                                <m:t>;</m:t>
                              </m:r>
                              <m:sSub>
                                <m:sSubPr>
                                  <m:ctrlPr>
                                    <a:rPr lang="en-US" sz="2800" i="1" kern="1200" smtClean="0">
                                      <a:solidFill>
                                        <a:schemeClr val="tx1"/>
                                      </a:solidFill>
                                      <a:effectLst/>
                                      <a:latin typeface="Cambria Math" panose="02040503050406030204" pitchFamily="18" charset="0"/>
                                      <a:ea typeface="+mn-ea"/>
                                      <a:cs typeface="+mn-cs"/>
                                    </a:rPr>
                                  </m:ctrlPr>
                                </m:sSubPr>
                                <m:e>
                                  <m:r>
                                    <a:rPr lang="en-US" sz="2800" i="1" kern="1200">
                                      <a:solidFill>
                                        <a:schemeClr val="tx1"/>
                                      </a:solidFill>
                                      <a:effectLst/>
                                      <a:latin typeface="Cambria Math" panose="02040503050406030204" pitchFamily="18" charset="0"/>
                                      <a:ea typeface="+mn-ea"/>
                                      <a:cs typeface="+mn-cs"/>
                                    </a:rPr>
                                    <m:t>𝑓</m:t>
                                  </m:r>
                                </m:e>
                                <m:sub>
                                  <m:r>
                                    <a:rPr lang="en-GB" sz="2800" b="0" i="1" kern="1200" smtClean="0">
                                      <a:solidFill>
                                        <a:schemeClr val="tx1"/>
                                      </a:solidFill>
                                      <a:effectLst/>
                                      <a:latin typeface="Cambria Math" panose="02040503050406030204" pitchFamily="18" charset="0"/>
                                      <a:ea typeface="+mn-ea"/>
                                      <a:cs typeface="+mn-cs"/>
                                    </a:rPr>
                                    <m:t>2</m:t>
                                  </m:r>
                                </m:sub>
                              </m:sSub>
                              <m:d>
                                <m:dPr>
                                  <m:ctrlPr>
                                    <a:rPr lang="en-US" sz="2800" i="1" kern="1200">
                                      <a:solidFill>
                                        <a:schemeClr val="tx1"/>
                                      </a:solidFill>
                                      <a:effectLst/>
                                      <a:latin typeface="Cambria Math" panose="02040503050406030204" pitchFamily="18" charset="0"/>
                                      <a:ea typeface="+mn-ea"/>
                                      <a:cs typeface="+mn-cs"/>
                                    </a:rPr>
                                  </m:ctrlPr>
                                </m:dPr>
                                <m:e>
                                  <m:r>
                                    <a:rPr lang="en-US" sz="2800" i="1" kern="1200">
                                      <a:solidFill>
                                        <a:schemeClr val="tx1"/>
                                      </a:solidFill>
                                      <a:effectLst/>
                                      <a:latin typeface="Cambria Math" panose="02040503050406030204" pitchFamily="18" charset="0"/>
                                      <a:ea typeface="+mn-ea"/>
                                      <a:cs typeface="+mn-cs"/>
                                    </a:rPr>
                                    <m:t>𝑥</m:t>
                                  </m:r>
                                </m:e>
                              </m:d>
                              <m:r>
                                <a:rPr lang="en-GB" sz="2800" b="0" i="1" kern="1200" smtClean="0">
                                  <a:solidFill>
                                    <a:schemeClr val="tx1"/>
                                  </a:solidFill>
                                  <a:effectLst/>
                                  <a:latin typeface="Cambria Math" panose="02040503050406030204" pitchFamily="18" charset="0"/>
                                  <a:ea typeface="+mn-ea"/>
                                  <a:cs typeface="+mn-cs"/>
                                </a:rPr>
                                <m:t>;</m:t>
                              </m:r>
                              <m:sSub>
                                <m:sSubPr>
                                  <m:ctrlPr>
                                    <a:rPr lang="en-US" sz="2800" i="1" kern="1200" smtClean="0">
                                      <a:solidFill>
                                        <a:schemeClr val="tx1"/>
                                      </a:solidFill>
                                      <a:effectLst/>
                                      <a:latin typeface="Cambria Math" panose="02040503050406030204" pitchFamily="18" charset="0"/>
                                      <a:ea typeface="+mn-ea"/>
                                      <a:cs typeface="+mn-cs"/>
                                    </a:rPr>
                                  </m:ctrlPr>
                                </m:sSubPr>
                                <m:e>
                                  <m:r>
                                    <a:rPr lang="en-US" sz="2800" i="1" kern="1200">
                                      <a:solidFill>
                                        <a:schemeClr val="tx1"/>
                                      </a:solidFill>
                                      <a:effectLst/>
                                      <a:latin typeface="Cambria Math" panose="02040503050406030204" pitchFamily="18" charset="0"/>
                                      <a:ea typeface="+mn-ea"/>
                                      <a:cs typeface="+mn-cs"/>
                                    </a:rPr>
                                    <m:t>𝑓</m:t>
                                  </m:r>
                                </m:e>
                                <m:sub>
                                  <m:r>
                                    <a:rPr lang="en-GB" sz="2800" b="0" i="1" kern="1200" smtClean="0">
                                      <a:solidFill>
                                        <a:schemeClr val="tx1"/>
                                      </a:solidFill>
                                      <a:effectLst/>
                                      <a:latin typeface="Cambria Math" panose="02040503050406030204" pitchFamily="18" charset="0"/>
                                      <a:ea typeface="+mn-ea"/>
                                      <a:cs typeface="+mn-cs"/>
                                    </a:rPr>
                                    <m:t>3</m:t>
                                  </m:r>
                                </m:sub>
                              </m:sSub>
                              <m:r>
                                <a:rPr lang="en-GB" sz="2800" b="0" i="1" kern="1200" smtClean="0">
                                  <a:solidFill>
                                    <a:schemeClr val="tx1"/>
                                  </a:solidFill>
                                  <a:effectLst/>
                                  <a:latin typeface="Cambria Math" panose="02040503050406030204" pitchFamily="18" charset="0"/>
                                  <a:ea typeface="+mn-ea"/>
                                  <a:cs typeface="+mn-cs"/>
                                </a:rPr>
                                <m:t>(</m:t>
                              </m:r>
                              <m:r>
                                <a:rPr lang="en-GB" sz="2800" b="0" i="1" kern="1200" smtClean="0">
                                  <a:solidFill>
                                    <a:schemeClr val="tx1"/>
                                  </a:solidFill>
                                  <a:effectLst/>
                                  <a:latin typeface="Cambria Math" panose="02040503050406030204" pitchFamily="18" charset="0"/>
                                  <a:ea typeface="+mn-ea"/>
                                  <a:cs typeface="+mn-cs"/>
                                </a:rPr>
                                <m:t>𝑥</m:t>
                              </m:r>
                              <m:r>
                                <a:rPr lang="en-GB" sz="2800" b="0" i="1" kern="1200" smtClean="0">
                                  <a:solidFill>
                                    <a:schemeClr val="tx1"/>
                                  </a:solidFill>
                                  <a:effectLst/>
                                  <a:latin typeface="Cambria Math" panose="02040503050406030204" pitchFamily="18" charset="0"/>
                                  <a:ea typeface="+mn-ea"/>
                                  <a:cs typeface="+mn-cs"/>
                                </a:rPr>
                                <m:t>) ]</m:t>
                              </m:r>
                            </m:oMath>
                          </a14:m>
                          <a:endParaRPr lang="en-US" sz="2800" b="0" i="1" dirty="0" smtClean="0">
                            <a:latin typeface="+mn-lt"/>
                          </a:endParaRPr>
                        </a:p>
                        <a:p>
                          <a:pPr algn="ctr"/>
                          <a:r>
                            <a:rPr lang="en-GB" sz="2800" b="0" i="1" dirty="0" smtClean="0">
                              <a:latin typeface="+mn-lt"/>
                            </a:rPr>
                            <a:t>With respect to </a:t>
                          </a:r>
                          <a14:m>
                            <m:oMath xmlns:m="http://schemas.openxmlformats.org/officeDocument/2006/math">
                              <m:r>
                                <a:rPr lang="en-US" sz="2800" i="1" kern="1200" smtClean="0">
                                  <a:solidFill>
                                    <a:schemeClr val="tx1"/>
                                  </a:solidFill>
                                  <a:effectLst/>
                                  <a:latin typeface="Cambria Math" panose="02040503050406030204" pitchFamily="18" charset="0"/>
                                  <a:ea typeface="+mn-ea"/>
                                  <a:cs typeface="+mn-cs"/>
                                </a:rPr>
                                <m:t>𝜎</m:t>
                              </m:r>
                              <m:d>
                                <m:dPr>
                                  <m:ctrlPr>
                                    <a:rPr lang="en-US" sz="2800" i="1" kern="1200">
                                      <a:solidFill>
                                        <a:schemeClr val="tx1"/>
                                      </a:solidFill>
                                      <a:effectLst/>
                                      <a:latin typeface="Cambria Math" panose="02040503050406030204" pitchFamily="18" charset="0"/>
                                      <a:ea typeface="+mn-ea"/>
                                      <a:cs typeface="+mn-cs"/>
                                    </a:rPr>
                                  </m:ctrlPr>
                                </m:dPr>
                                <m:e>
                                  <m:r>
                                    <a:rPr lang="en-US" sz="2800" i="1" kern="1200">
                                      <a:solidFill>
                                        <a:schemeClr val="tx1"/>
                                      </a:solidFill>
                                      <a:effectLst/>
                                      <a:latin typeface="Cambria Math" panose="02040503050406030204" pitchFamily="18" charset="0"/>
                                      <a:ea typeface="+mn-ea"/>
                                      <a:cs typeface="+mn-cs"/>
                                    </a:rPr>
                                    <m:t>𝑥</m:t>
                                  </m:r>
                                </m:e>
                              </m:d>
                            </m:oMath>
                          </a14:m>
                          <a:r>
                            <a:rPr lang="en-US" sz="2800" b="0" i="1" dirty="0" smtClean="0">
                              <a:latin typeface="+mn-lt"/>
                            </a:rPr>
                            <a:t> = 1</a:t>
                          </a:r>
                          <a:endParaRPr lang="en-US" sz="2800" b="0" i="1" dirty="0">
                            <a:latin typeface="+mn-lt"/>
                          </a:endParaRPr>
                        </a:p>
                      </a:txBody>
                      <a:tcPr/>
                    </a:tc>
                    <a:tc>
                      <a:txBody>
                        <a:bodyPr/>
                        <a:lstStyle/>
                        <a:p>
                          <a:endParaRPr lang="en-US" sz="2800" b="0" dirty="0">
                            <a:latin typeface="+mn-lt"/>
                          </a:endParaRPr>
                        </a:p>
                      </a:txBody>
                      <a:tcPr/>
                    </a:tc>
                    <a:extLst>
                      <a:ext uri="{0D108BD9-81ED-4DB2-BD59-A6C34878D82A}">
                        <a16:rowId xmlns:a16="http://schemas.microsoft.com/office/drawing/2014/main" xmlns="" val="10000"/>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1686685126"/>
                  </p:ext>
                </p:extLst>
              </p:nvPr>
            </p:nvGraphicFramePr>
            <p:xfrm>
              <a:off x="2126255" y="4428780"/>
              <a:ext cx="8482990" cy="1584960"/>
            </p:xfrm>
            <a:graphic>
              <a:graphicData uri="http://schemas.openxmlformats.org/drawingml/2006/table">
                <a:tbl>
                  <a:tblPr firstRow="1" bandRow="1">
                    <a:tableStyleId>{2D5ABB26-0587-4C30-8999-92F81FD0307C}</a:tableStyleId>
                  </a:tblPr>
                  <a:tblGrid>
                    <a:gridCol w="312562">
                      <a:extLst>
                        <a:ext uri="{9D8B030D-6E8A-4147-A177-3AD203B41FA5}">
                          <a16:colId xmlns:a16="http://schemas.microsoft.com/office/drawing/2014/main" xmlns:a14="http://schemas.microsoft.com/office/drawing/2010/main" xmlns="" val="20000"/>
                        </a:ext>
                      </a:extLst>
                    </a:gridCol>
                    <a:gridCol w="7531770">
                      <a:extLst>
                        <a:ext uri="{9D8B030D-6E8A-4147-A177-3AD203B41FA5}">
                          <a16:colId xmlns:a16="http://schemas.microsoft.com/office/drawing/2014/main" xmlns:a14="http://schemas.microsoft.com/office/drawing/2010/main" xmlns="" val="20001"/>
                        </a:ext>
                      </a:extLst>
                    </a:gridCol>
                    <a:gridCol w="638658">
                      <a:extLst>
                        <a:ext uri="{9D8B030D-6E8A-4147-A177-3AD203B41FA5}">
                          <a16:colId xmlns:a16="http://schemas.microsoft.com/office/drawing/2014/main" xmlns:a14="http://schemas.microsoft.com/office/drawing/2010/main" xmlns="" val="20002"/>
                        </a:ext>
                      </a:extLst>
                    </a:gridCol>
                  </a:tblGrid>
                  <a:tr h="1584960">
                    <a:tc>
                      <a:txBody>
                        <a:bodyPr/>
                        <a:lstStyle/>
                        <a:p>
                          <a:endParaRPr lang="en-US" sz="3200" b="0" dirty="0">
                            <a:latin typeface="+mn-lt"/>
                          </a:endParaRPr>
                        </a:p>
                      </a:txBody>
                      <a:tcPr/>
                    </a:tc>
                    <a:tc>
                      <a:txBody>
                        <a:bodyPr/>
                        <a:lstStyle/>
                        <a:p>
                          <a:endParaRPr lang="en-US"/>
                        </a:p>
                      </a:txBody>
                      <a:tcPr>
                        <a:blipFill rotWithShape="0">
                          <a:blip r:embed="rId6"/>
                          <a:stretch>
                            <a:fillRect l="-4123" r="-8488" b="-10728"/>
                          </a:stretch>
                        </a:blipFill>
                      </a:tcPr>
                    </a:tc>
                    <a:tc>
                      <a:txBody>
                        <a:bodyPr/>
                        <a:lstStyle/>
                        <a:p>
                          <a:endParaRPr lang="en-US" sz="2800" b="0" dirty="0">
                            <a:latin typeface="+mn-lt"/>
                          </a:endParaRPr>
                        </a:p>
                      </a:txBody>
                      <a:tcPr/>
                    </a:tc>
                    <a:extLst>
                      <a:ext uri="{0D108BD9-81ED-4DB2-BD59-A6C34878D82A}">
                        <a16:rowId xmlns:a16="http://schemas.microsoft.com/office/drawing/2014/main" xmlns:a14="http://schemas.microsoft.com/office/drawing/2010/main" xmlns="" val="10000"/>
                      </a:ext>
                    </a:extLst>
                  </a:tr>
                </a:tbl>
              </a:graphicData>
            </a:graphic>
          </p:graphicFrame>
        </mc:Fallback>
      </mc:AlternateContent>
      <p:sp>
        <p:nvSpPr>
          <p:cNvPr id="9" name="TextBox 8"/>
          <p:cNvSpPr txBox="1"/>
          <p:nvPr/>
        </p:nvSpPr>
        <p:spPr>
          <a:xfrm>
            <a:off x="921467" y="3767767"/>
            <a:ext cx="9926197" cy="1046440"/>
          </a:xfrm>
          <a:prstGeom prst="rect">
            <a:avLst/>
          </a:prstGeom>
          <a:noFill/>
        </p:spPr>
        <p:txBody>
          <a:bodyPr wrap="square" rtlCol="0">
            <a:spAutoFit/>
          </a:bodyPr>
          <a:lstStyle/>
          <a:p>
            <a:pPr marL="342900" indent="-342900">
              <a:buFont typeface="Wingdings" panose="05000000000000000000" pitchFamily="2" charset="2"/>
              <a:buChar char="q"/>
            </a:pPr>
            <a:r>
              <a:rPr lang="en-GB" sz="2200" dirty="0" smtClean="0"/>
              <a:t>Thus, RNA design problem </a:t>
            </a:r>
            <a:r>
              <a:rPr lang="en-GB" sz="2200" dirty="0"/>
              <a:t>can be formulated in a more systematic way as a </a:t>
            </a:r>
            <a:r>
              <a:rPr lang="en-GB" sz="2200" dirty="0" err="1"/>
              <a:t>multiobjective</a:t>
            </a:r>
            <a:r>
              <a:rPr lang="en-GB" sz="2200" dirty="0"/>
              <a:t> optimization </a:t>
            </a:r>
            <a:r>
              <a:rPr lang="en-US" sz="2200" dirty="0"/>
              <a:t>problem:</a:t>
            </a:r>
            <a:endParaRPr lang="en-US" sz="2200" dirty="0">
              <a:solidFill>
                <a:srgbClr val="000000"/>
              </a:solidFill>
              <a:ea typeface="Calibri" panose="020F0502020204030204" pitchFamily="34" charset="0"/>
            </a:endParaRPr>
          </a:p>
          <a:p>
            <a:endParaRPr lang="en-US" dirty="0"/>
          </a:p>
        </p:txBody>
      </p:sp>
      <p:sp>
        <p:nvSpPr>
          <p:cNvPr id="10" name="TextBox 9"/>
          <p:cNvSpPr txBox="1"/>
          <p:nvPr/>
        </p:nvSpPr>
        <p:spPr>
          <a:xfrm>
            <a:off x="6538233" y="1945393"/>
            <a:ext cx="4776090" cy="1200329"/>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
            </a:pPr>
            <a:r>
              <a:rPr lang="en-GB" i="1" dirty="0" smtClean="0"/>
              <a:t>N</a:t>
            </a:r>
            <a:r>
              <a:rPr lang="en-GB" dirty="0" smtClean="0"/>
              <a:t> = the total number of nucleotides in the target structure</a:t>
            </a:r>
          </a:p>
          <a:p>
            <a:pPr marL="285750" indent="-285750">
              <a:buFont typeface="Wingdings" panose="05000000000000000000" pitchFamily="2" charset="2"/>
              <a:buChar char="§"/>
            </a:pPr>
            <a:r>
              <a:rPr lang="en-GB" i="1" dirty="0" smtClean="0"/>
              <a:t>D</a:t>
            </a:r>
            <a:r>
              <a:rPr lang="en-GB" dirty="0" smtClean="0"/>
              <a:t> = the number of dissimilar positions between target and predicted structure</a:t>
            </a:r>
            <a:endParaRPr lang="en-US" dirty="0"/>
          </a:p>
        </p:txBody>
      </p:sp>
      <p:sp>
        <p:nvSpPr>
          <p:cNvPr id="11" name="Oval 10"/>
          <p:cNvSpPr/>
          <p:nvPr/>
        </p:nvSpPr>
        <p:spPr>
          <a:xfrm>
            <a:off x="7419366" y="846826"/>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45913" y="846826"/>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872460" y="846826"/>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099007" y="846826"/>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427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418260"/>
            <a:ext cx="5609222" cy="1363215"/>
          </a:xfrm>
        </p:spPr>
        <p:txBody>
          <a:bodyPr anchor="t">
            <a:normAutofit fontScale="90000"/>
          </a:bodyPr>
          <a:lstStyle/>
          <a:p>
            <a:pPr algn="r"/>
            <a:r>
              <a:rPr lang="en-US" b="1" dirty="0">
                <a:solidFill>
                  <a:schemeClr val="bg1"/>
                </a:solidFill>
              </a:rPr>
              <a:t>MULTIOBJECTIVE CRO </a:t>
            </a:r>
            <a:r>
              <a:rPr lang="en-US" b="1" dirty="0" smtClean="0">
                <a:solidFill>
                  <a:schemeClr val="bg1"/>
                </a:solidFill>
              </a:rPr>
              <a:t>FOR </a:t>
            </a:r>
            <a:r>
              <a:rPr lang="en-US" b="1" dirty="0">
                <a:solidFill>
                  <a:schemeClr val="bg1"/>
                </a:solidFill>
              </a:rPr>
              <a:t>CRD </a:t>
            </a:r>
            <a:r>
              <a:rPr lang="en-US" sz="4400" dirty="0">
                <a:solidFill>
                  <a:schemeClr val="bg1"/>
                </a:solidFill>
              </a:rPr>
              <a:t/>
            </a:r>
            <a:br>
              <a:rPr lang="en-US" sz="4400" dirty="0">
                <a:solidFill>
                  <a:schemeClr val="bg1"/>
                </a:solidFill>
              </a:rPr>
            </a:br>
            <a:endParaRPr lang="en-US" sz="4400"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973944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D34CEF4-01D3-4AF7-9E84-F43030ACA972}"/>
              </a:ext>
            </a:extLst>
          </p:cNvPr>
          <p:cNvSpPr txBox="1">
            <a:spLocks/>
          </p:cNvSpPr>
          <p:nvPr/>
        </p:nvSpPr>
        <p:spPr>
          <a:xfrm>
            <a:off x="1821125" y="171271"/>
            <a:ext cx="6937079" cy="148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latin typeface="Franklin Gothic Book" panose="020B0503020102020204" pitchFamily="34" charset="0"/>
                <a:cs typeface="Segoe UI" panose="020B0502040204020203" pitchFamily="34" charset="0"/>
              </a:rPr>
              <a:t>Our Proposed Method</a:t>
            </a:r>
            <a:endParaRPr lang="en-US" dirty="0">
              <a:latin typeface="Franklin Gothic Book" panose="020B0503020102020204" pitchFamily="34" charset="0"/>
              <a:cs typeface="Segoe UI" panose="020B0502040204020203" pitchFamily="34" charset="0"/>
            </a:endParaRPr>
          </a:p>
        </p:txBody>
      </p:sp>
      <p:pic>
        <p:nvPicPr>
          <p:cNvPr id="5"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60981" y="407674"/>
            <a:ext cx="1284820" cy="1010507"/>
          </a:xfrm>
          <a:prstGeom prst="rect">
            <a:avLst/>
          </a:prstGeom>
        </p:spPr>
      </p:pic>
      <p:sp>
        <p:nvSpPr>
          <p:cNvPr id="6" name="Oval 5">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560981" y="277277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7" name="Oval 6">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2456714" y="2772773"/>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a:extLst>
              <a:ext uri="{FF2B5EF4-FFF2-40B4-BE49-F238E27FC236}">
                <a16:creationId xmlns:a16="http://schemas.microsoft.com/office/drawing/2014/main" xmlns="" id="{9771041D-83B6-4693-BC25-25AABB3CE3BF}"/>
              </a:ext>
            </a:extLst>
          </p:cNvPr>
          <p:cNvSpPr/>
          <p:nvPr/>
        </p:nvSpPr>
        <p:spPr>
          <a:xfrm>
            <a:off x="2574294" y="3084306"/>
            <a:ext cx="1371600" cy="1046440"/>
          </a:xfrm>
          <a:prstGeom prst="rect">
            <a:avLst/>
          </a:prstGeom>
        </p:spPr>
        <p:txBody>
          <a:bodyPr wrap="square" lIns="0" tIns="0" rIns="0" bIns="0" anchor="ctr">
            <a:spAutoFit/>
          </a:bodyPr>
          <a:lstStyle/>
          <a:p>
            <a:pPr algn="ctr"/>
            <a:r>
              <a:rPr lang="en-GB" sz="1700" b="1" dirty="0">
                <a:solidFill>
                  <a:schemeClr val="bg1"/>
                </a:solidFill>
              </a:rPr>
              <a:t>Evaluation of objective functions and constraint</a:t>
            </a:r>
            <a:endParaRPr lang="en-US" sz="1700" b="1" dirty="0">
              <a:solidFill>
                <a:schemeClr val="bg1"/>
              </a:solidFill>
            </a:endParaRPr>
          </a:p>
        </p:txBody>
      </p:sp>
      <p:sp>
        <p:nvSpPr>
          <p:cNvPr id="9" name="Oval 8">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6248180" y="1418181"/>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8242233" y="1989362"/>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2" name="Rectangle 11">
            <a:extLst>
              <a:ext uri="{FF2B5EF4-FFF2-40B4-BE49-F238E27FC236}">
                <a16:creationId xmlns:a16="http://schemas.microsoft.com/office/drawing/2014/main" xmlns="" id="{9771041D-83B6-4693-BC25-25AABB3CE3BF}"/>
              </a:ext>
            </a:extLst>
          </p:cNvPr>
          <p:cNvSpPr/>
          <p:nvPr/>
        </p:nvSpPr>
        <p:spPr>
          <a:xfrm>
            <a:off x="6356130" y="1934934"/>
            <a:ext cx="1371600" cy="553998"/>
          </a:xfrm>
          <a:prstGeom prst="rect">
            <a:avLst/>
          </a:prstGeom>
        </p:spPr>
        <p:txBody>
          <a:bodyPr wrap="square" lIns="0" tIns="0" rIns="0" bIns="0" anchor="ctr">
            <a:spAutoFit/>
          </a:bodyPr>
          <a:lstStyle/>
          <a:p>
            <a:pPr algn="ctr"/>
            <a:r>
              <a:rPr lang="en-GB" b="1" dirty="0" smtClean="0">
                <a:solidFill>
                  <a:schemeClr val="bg1"/>
                </a:solidFill>
              </a:rPr>
              <a:t>PE </a:t>
            </a:r>
          </a:p>
          <a:p>
            <a:pPr algn="ctr"/>
            <a:r>
              <a:rPr lang="en-GB" b="1" dirty="0" smtClean="0">
                <a:solidFill>
                  <a:schemeClr val="bg1"/>
                </a:solidFill>
              </a:rPr>
              <a:t>Assignment</a:t>
            </a:r>
          </a:p>
        </p:txBody>
      </p:sp>
      <p:sp>
        <p:nvSpPr>
          <p:cNvPr id="13" name="Rectangle 12">
            <a:extLst>
              <a:ext uri="{FF2B5EF4-FFF2-40B4-BE49-F238E27FC236}">
                <a16:creationId xmlns:a16="http://schemas.microsoft.com/office/drawing/2014/main" xmlns="" id="{9F6EE26A-3174-49AD-900E-08C045755F3C}"/>
              </a:ext>
            </a:extLst>
          </p:cNvPr>
          <p:cNvSpPr/>
          <p:nvPr/>
        </p:nvSpPr>
        <p:spPr>
          <a:xfrm>
            <a:off x="8354945" y="2368825"/>
            <a:ext cx="1371600" cy="830997"/>
          </a:xfrm>
          <a:prstGeom prst="rect">
            <a:avLst/>
          </a:prstGeom>
        </p:spPr>
        <p:txBody>
          <a:bodyPr wrap="square" lIns="0" tIns="0" rIns="0" bIns="0" anchor="ctr">
            <a:spAutoFit/>
          </a:bodyPr>
          <a:lstStyle/>
          <a:p>
            <a:pPr algn="ctr"/>
            <a:r>
              <a:rPr lang="en-GB" b="1" dirty="0" smtClean="0">
                <a:solidFill>
                  <a:schemeClr val="bg1"/>
                </a:solidFill>
              </a:rPr>
              <a:t>Run CRO </a:t>
            </a:r>
          </a:p>
          <a:p>
            <a:pPr algn="ctr"/>
            <a:r>
              <a:rPr lang="en-GB" b="1" dirty="0" smtClean="0">
                <a:solidFill>
                  <a:schemeClr val="bg1"/>
                </a:solidFill>
              </a:rPr>
              <a:t>With Repair </a:t>
            </a:r>
          </a:p>
          <a:p>
            <a:pPr algn="ctr"/>
            <a:r>
              <a:rPr lang="en-GB" b="1" dirty="0" smtClean="0">
                <a:solidFill>
                  <a:schemeClr val="bg1"/>
                </a:solidFill>
              </a:rPr>
              <a:t>Operator</a:t>
            </a:r>
            <a:endParaRPr lang="en-US" b="1" dirty="0">
              <a:solidFill>
                <a:schemeClr val="bg1"/>
              </a:solidFill>
            </a:endParaRPr>
          </a:p>
        </p:txBody>
      </p:sp>
      <p:sp>
        <p:nvSpPr>
          <p:cNvPr id="15" name="Rectangle 14">
            <a:extLst>
              <a:ext uri="{FF2B5EF4-FFF2-40B4-BE49-F238E27FC236}">
                <a16:creationId xmlns:a16="http://schemas.microsoft.com/office/drawing/2014/main" xmlns="" id="{9771041D-83B6-4693-BC25-25AABB3CE3BF}"/>
              </a:ext>
            </a:extLst>
          </p:cNvPr>
          <p:cNvSpPr/>
          <p:nvPr/>
        </p:nvSpPr>
        <p:spPr>
          <a:xfrm>
            <a:off x="668931" y="3289524"/>
            <a:ext cx="1371600" cy="553998"/>
          </a:xfrm>
          <a:prstGeom prst="rect">
            <a:avLst/>
          </a:prstGeom>
        </p:spPr>
        <p:txBody>
          <a:bodyPr wrap="square" lIns="0" tIns="0" rIns="0" bIns="0" anchor="ctr">
            <a:spAutoFit/>
          </a:bodyPr>
          <a:lstStyle/>
          <a:p>
            <a:pPr algn="ctr"/>
            <a:r>
              <a:rPr lang="en-US" b="1" dirty="0" smtClean="0">
                <a:solidFill>
                  <a:schemeClr val="bg1"/>
                </a:solidFill>
              </a:rPr>
              <a:t>Initialization</a:t>
            </a:r>
          </a:p>
          <a:p>
            <a:pPr algn="ctr"/>
            <a:r>
              <a:rPr lang="en-GB" b="1" dirty="0" smtClean="0">
                <a:solidFill>
                  <a:schemeClr val="bg1"/>
                </a:solidFill>
              </a:rPr>
              <a:t>Population</a:t>
            </a:r>
            <a:endParaRPr lang="en-US" b="1" dirty="0">
              <a:solidFill>
                <a:schemeClr val="bg1"/>
              </a:solidFill>
            </a:endParaRPr>
          </a:p>
        </p:txBody>
      </p:sp>
      <p:sp>
        <p:nvSpPr>
          <p:cNvPr id="20" name="Oval 19">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352447" y="1980046"/>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1" name="Rectangle 20">
            <a:extLst>
              <a:ext uri="{FF2B5EF4-FFF2-40B4-BE49-F238E27FC236}">
                <a16:creationId xmlns:a16="http://schemas.microsoft.com/office/drawing/2014/main" xmlns="" id="{9771041D-83B6-4693-BC25-25AABB3CE3BF}"/>
              </a:ext>
            </a:extLst>
          </p:cNvPr>
          <p:cNvSpPr/>
          <p:nvPr/>
        </p:nvSpPr>
        <p:spPr>
          <a:xfrm>
            <a:off x="4460397" y="2496798"/>
            <a:ext cx="1371600" cy="553998"/>
          </a:xfrm>
          <a:prstGeom prst="rect">
            <a:avLst/>
          </a:prstGeom>
        </p:spPr>
        <p:txBody>
          <a:bodyPr wrap="square" lIns="0" tIns="0" rIns="0" bIns="0" anchor="ctr">
            <a:spAutoFit/>
          </a:bodyPr>
          <a:lstStyle/>
          <a:p>
            <a:pPr algn="ctr"/>
            <a:r>
              <a:rPr lang="en-GB" b="1" dirty="0" smtClean="0">
                <a:solidFill>
                  <a:schemeClr val="bg1"/>
                </a:solidFill>
              </a:rPr>
              <a:t>Perform </a:t>
            </a:r>
          </a:p>
          <a:p>
            <a:pPr algn="ctr"/>
            <a:r>
              <a:rPr lang="en-GB" b="1" dirty="0" smtClean="0">
                <a:solidFill>
                  <a:schemeClr val="bg1"/>
                </a:solidFill>
              </a:rPr>
              <a:t>NDSA</a:t>
            </a:r>
            <a:endParaRPr lang="en-US" b="1" dirty="0">
              <a:solidFill>
                <a:schemeClr val="bg1"/>
              </a:solidFill>
            </a:endParaRPr>
          </a:p>
        </p:txBody>
      </p:sp>
      <p:sp>
        <p:nvSpPr>
          <p:cNvPr id="22" name="Oval 2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10137966" y="2717687"/>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3" name="Rectangle 22">
            <a:extLst>
              <a:ext uri="{FF2B5EF4-FFF2-40B4-BE49-F238E27FC236}">
                <a16:creationId xmlns:a16="http://schemas.microsoft.com/office/drawing/2014/main" xmlns="" id="{9771041D-83B6-4693-BC25-25AABB3CE3BF}"/>
              </a:ext>
            </a:extLst>
          </p:cNvPr>
          <p:cNvSpPr/>
          <p:nvPr/>
        </p:nvSpPr>
        <p:spPr>
          <a:xfrm>
            <a:off x="10245916" y="3234439"/>
            <a:ext cx="1371600" cy="553998"/>
          </a:xfrm>
          <a:prstGeom prst="rect">
            <a:avLst/>
          </a:prstGeom>
        </p:spPr>
        <p:txBody>
          <a:bodyPr wrap="square" lIns="0" tIns="0" rIns="0" bIns="0" anchor="ctr">
            <a:spAutoFit/>
          </a:bodyPr>
          <a:lstStyle/>
          <a:p>
            <a:pPr algn="ctr"/>
            <a:r>
              <a:rPr lang="en-GB" b="1" dirty="0" smtClean="0">
                <a:solidFill>
                  <a:schemeClr val="bg1"/>
                </a:solidFill>
              </a:rPr>
              <a:t>Merge the </a:t>
            </a:r>
          </a:p>
          <a:p>
            <a:pPr algn="ctr"/>
            <a:r>
              <a:rPr lang="en-GB" b="1" dirty="0" smtClean="0">
                <a:solidFill>
                  <a:schemeClr val="bg1"/>
                </a:solidFill>
              </a:rPr>
              <a:t>Population</a:t>
            </a:r>
          </a:p>
        </p:txBody>
      </p:sp>
      <p:sp>
        <p:nvSpPr>
          <p:cNvPr id="24" name="Oval 23">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6248180" y="3227910"/>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5" name="Rectangle 24">
            <a:extLst>
              <a:ext uri="{FF2B5EF4-FFF2-40B4-BE49-F238E27FC236}">
                <a16:creationId xmlns:a16="http://schemas.microsoft.com/office/drawing/2014/main" xmlns="" id="{9771041D-83B6-4693-BC25-25AABB3CE3BF}"/>
              </a:ext>
            </a:extLst>
          </p:cNvPr>
          <p:cNvSpPr/>
          <p:nvPr/>
        </p:nvSpPr>
        <p:spPr>
          <a:xfrm>
            <a:off x="6356130" y="3744661"/>
            <a:ext cx="1371600" cy="553998"/>
          </a:xfrm>
          <a:prstGeom prst="rect">
            <a:avLst/>
          </a:prstGeom>
        </p:spPr>
        <p:txBody>
          <a:bodyPr wrap="square" lIns="0" tIns="0" rIns="0" bIns="0" anchor="ctr">
            <a:spAutoFit/>
          </a:bodyPr>
          <a:lstStyle/>
          <a:p>
            <a:pPr algn="ctr"/>
            <a:r>
              <a:rPr lang="en-GB" b="1" dirty="0" smtClean="0">
                <a:solidFill>
                  <a:schemeClr val="bg1"/>
                </a:solidFill>
              </a:rPr>
              <a:t>Do PE Based</a:t>
            </a:r>
          </a:p>
          <a:p>
            <a:pPr algn="ctr"/>
            <a:r>
              <a:rPr lang="en-GB" b="1" dirty="0" smtClean="0">
                <a:solidFill>
                  <a:schemeClr val="bg1"/>
                </a:solidFill>
              </a:rPr>
              <a:t>Replacement</a:t>
            </a:r>
          </a:p>
        </p:txBody>
      </p:sp>
      <p:sp>
        <p:nvSpPr>
          <p:cNvPr id="28" name="Oval 27">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9669993" y="4946907"/>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9" name="Rectangle 28">
            <a:extLst>
              <a:ext uri="{FF2B5EF4-FFF2-40B4-BE49-F238E27FC236}">
                <a16:creationId xmlns:a16="http://schemas.microsoft.com/office/drawing/2014/main" xmlns="" id="{6B499F5E-706B-4272-818B-C87149038662}"/>
              </a:ext>
            </a:extLst>
          </p:cNvPr>
          <p:cNvSpPr/>
          <p:nvPr/>
        </p:nvSpPr>
        <p:spPr>
          <a:xfrm>
            <a:off x="9777943" y="5357031"/>
            <a:ext cx="1371600" cy="830997"/>
          </a:xfrm>
          <a:prstGeom prst="rect">
            <a:avLst/>
          </a:prstGeom>
        </p:spPr>
        <p:txBody>
          <a:bodyPr wrap="square" lIns="0" tIns="0" rIns="0" bIns="0" anchor="ctr">
            <a:spAutoFit/>
          </a:bodyPr>
          <a:lstStyle/>
          <a:p>
            <a:pPr algn="ctr"/>
            <a:r>
              <a:rPr lang="en-GB" b="1" dirty="0" smtClean="0">
                <a:solidFill>
                  <a:schemeClr val="bg1"/>
                </a:solidFill>
              </a:rPr>
              <a:t>Output RNA</a:t>
            </a:r>
          </a:p>
          <a:p>
            <a:pPr algn="ctr"/>
            <a:r>
              <a:rPr lang="en-GB" b="1" dirty="0" smtClean="0">
                <a:solidFill>
                  <a:schemeClr val="bg1"/>
                </a:solidFill>
              </a:rPr>
              <a:t>Primary Sequence</a:t>
            </a:r>
            <a:endParaRPr lang="en-US" b="1" dirty="0">
              <a:solidFill>
                <a:schemeClr val="bg1"/>
              </a:solidFill>
            </a:endParaRPr>
          </a:p>
        </p:txBody>
      </p:sp>
      <p:sp>
        <p:nvSpPr>
          <p:cNvPr id="31" name="Diamond 30"/>
          <p:cNvSpPr/>
          <p:nvPr/>
        </p:nvSpPr>
        <p:spPr>
          <a:xfrm>
            <a:off x="5861497" y="5037639"/>
            <a:ext cx="2371050" cy="1406037"/>
          </a:xfrm>
          <a:prstGeom prst="diamond">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bg1"/>
                </a:solidFill>
              </a:rPr>
              <a:t>Stopping Criteria Met?</a:t>
            </a:r>
            <a:endParaRPr lang="en-GB" sz="2000" b="1" dirty="0">
              <a:solidFill>
                <a:schemeClr val="bg1"/>
              </a:solidFill>
            </a:endParaRPr>
          </a:p>
        </p:txBody>
      </p:sp>
      <p:cxnSp>
        <p:nvCxnSpPr>
          <p:cNvPr id="32" name="Straight Arrow Connector 31">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6" idx="6"/>
            <a:endCxn id="7" idx="2"/>
          </p:cNvCxnSpPr>
          <p:nvPr/>
        </p:nvCxnSpPr>
        <p:spPr>
          <a:xfrm>
            <a:off x="2148481" y="3566523"/>
            <a:ext cx="308233"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7" idx="6"/>
            <a:endCxn id="20" idx="3"/>
          </p:cNvCxnSpPr>
          <p:nvPr/>
        </p:nvCxnSpPr>
        <p:spPr>
          <a:xfrm flipV="1">
            <a:off x="4044214" y="3335062"/>
            <a:ext cx="540717" cy="23146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20" idx="7"/>
            <a:endCxn id="9" idx="2"/>
          </p:cNvCxnSpPr>
          <p:nvPr/>
        </p:nvCxnSpPr>
        <p:spPr>
          <a:xfrm flipV="1">
            <a:off x="5707463" y="2211931"/>
            <a:ext cx="540717" cy="59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9" idx="6"/>
            <a:endCxn id="10" idx="1"/>
          </p:cNvCxnSpPr>
          <p:nvPr/>
        </p:nvCxnSpPr>
        <p:spPr>
          <a:xfrm>
            <a:off x="7835680" y="2211931"/>
            <a:ext cx="639037" cy="9915"/>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10" idx="6"/>
            <a:endCxn id="22" idx="1"/>
          </p:cNvCxnSpPr>
          <p:nvPr/>
        </p:nvCxnSpPr>
        <p:spPr>
          <a:xfrm>
            <a:off x="9829733" y="2783112"/>
            <a:ext cx="540717" cy="16705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22" idx="3"/>
            <a:endCxn id="24" idx="6"/>
          </p:cNvCxnSpPr>
          <p:nvPr/>
        </p:nvCxnSpPr>
        <p:spPr>
          <a:xfrm flipH="1" flipV="1">
            <a:off x="7835680" y="4021660"/>
            <a:ext cx="2534770" cy="5104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24" idx="4"/>
            <a:endCxn id="31" idx="0"/>
          </p:cNvCxnSpPr>
          <p:nvPr/>
        </p:nvCxnSpPr>
        <p:spPr>
          <a:xfrm>
            <a:off x="7041930" y="4815410"/>
            <a:ext cx="5092" cy="22222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31" idx="3"/>
            <a:endCxn id="28" idx="2"/>
          </p:cNvCxnSpPr>
          <p:nvPr/>
        </p:nvCxnSpPr>
        <p:spPr>
          <a:xfrm flipV="1">
            <a:off x="8232547" y="5740657"/>
            <a:ext cx="1437446"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7" idx="4"/>
          </p:cNvCxnSpPr>
          <p:nvPr/>
        </p:nvCxnSpPr>
        <p:spPr>
          <a:xfrm flipV="1">
            <a:off x="3250464" y="4360273"/>
            <a:ext cx="0" cy="1380384"/>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1" idx="1"/>
          </p:cNvCxnSpPr>
          <p:nvPr/>
        </p:nvCxnSpPr>
        <p:spPr>
          <a:xfrm flipH="1" flipV="1">
            <a:off x="3250464" y="5727044"/>
            <a:ext cx="2611033" cy="13614"/>
          </a:xfrm>
          <a:prstGeom prst="line">
            <a:avLst/>
          </a:prstGeom>
          <a:ln/>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5307494" y="5320278"/>
            <a:ext cx="524503" cy="369332"/>
          </a:xfrm>
          <a:prstGeom prst="rect">
            <a:avLst/>
          </a:prstGeom>
          <a:noFill/>
        </p:spPr>
        <p:txBody>
          <a:bodyPr wrap="none" rtlCol="0">
            <a:spAutoFit/>
          </a:bodyPr>
          <a:lstStyle/>
          <a:p>
            <a:r>
              <a:rPr lang="en-GB" dirty="0" smtClean="0"/>
              <a:t>NO</a:t>
            </a:r>
            <a:endParaRPr lang="en-US" dirty="0"/>
          </a:p>
        </p:txBody>
      </p:sp>
      <p:sp>
        <p:nvSpPr>
          <p:cNvPr id="77" name="TextBox 76"/>
          <p:cNvSpPr txBox="1"/>
          <p:nvPr/>
        </p:nvSpPr>
        <p:spPr>
          <a:xfrm>
            <a:off x="8092693" y="5311547"/>
            <a:ext cx="540533" cy="369332"/>
          </a:xfrm>
          <a:prstGeom prst="rect">
            <a:avLst/>
          </a:prstGeom>
          <a:noFill/>
        </p:spPr>
        <p:txBody>
          <a:bodyPr wrap="none" rtlCol="0">
            <a:spAutoFit/>
          </a:bodyPr>
          <a:lstStyle/>
          <a:p>
            <a:r>
              <a:rPr lang="en-GB" dirty="0" smtClean="0"/>
              <a:t>YES</a:t>
            </a:r>
            <a:endParaRPr lang="en-US" dirty="0"/>
          </a:p>
        </p:txBody>
      </p:sp>
      <p:sp>
        <p:nvSpPr>
          <p:cNvPr id="79" name="Oval 78"/>
          <p:cNvSpPr/>
          <p:nvPr/>
        </p:nvSpPr>
        <p:spPr>
          <a:xfrm>
            <a:off x="7458135" y="789190"/>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684682" y="789190"/>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911229" y="789190"/>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137776" y="789190"/>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560981" y="4816848"/>
            <a:ext cx="1587500" cy="15875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sp>
        <p:nvSpPr>
          <p:cNvPr id="85" name="Rectangle 84">
            <a:extLst>
              <a:ext uri="{FF2B5EF4-FFF2-40B4-BE49-F238E27FC236}">
                <a16:creationId xmlns:a16="http://schemas.microsoft.com/office/drawing/2014/main" xmlns="" id="{9771041D-83B6-4693-BC25-25AABB3CE3BF}"/>
              </a:ext>
            </a:extLst>
          </p:cNvPr>
          <p:cNvSpPr/>
          <p:nvPr/>
        </p:nvSpPr>
        <p:spPr>
          <a:xfrm>
            <a:off x="645372" y="5220002"/>
            <a:ext cx="1371600" cy="830997"/>
          </a:xfrm>
          <a:prstGeom prst="rect">
            <a:avLst/>
          </a:prstGeom>
        </p:spPr>
        <p:txBody>
          <a:bodyPr wrap="square" lIns="0" tIns="0" rIns="0" bIns="0" anchor="ctr">
            <a:spAutoFit/>
          </a:bodyPr>
          <a:lstStyle/>
          <a:p>
            <a:pPr algn="ctr"/>
            <a:r>
              <a:rPr lang="en-US" b="1" dirty="0" smtClean="0">
                <a:solidFill>
                  <a:schemeClr val="bg1"/>
                </a:solidFill>
              </a:rPr>
              <a:t>Input </a:t>
            </a:r>
            <a:r>
              <a:rPr lang="en-GB" b="1" dirty="0" smtClean="0">
                <a:solidFill>
                  <a:schemeClr val="bg1"/>
                </a:solidFill>
              </a:rPr>
              <a:t>RNA</a:t>
            </a:r>
          </a:p>
          <a:p>
            <a:pPr algn="ctr"/>
            <a:r>
              <a:rPr lang="en-GB" b="1" dirty="0" smtClean="0">
                <a:solidFill>
                  <a:schemeClr val="bg1"/>
                </a:solidFill>
              </a:rPr>
              <a:t>Secondary </a:t>
            </a:r>
          </a:p>
          <a:p>
            <a:pPr algn="ctr"/>
            <a:r>
              <a:rPr lang="en-GB" b="1" dirty="0" smtClean="0">
                <a:solidFill>
                  <a:schemeClr val="bg1"/>
                </a:solidFill>
              </a:rPr>
              <a:t>Structure</a:t>
            </a:r>
            <a:endParaRPr lang="en-US" b="1" dirty="0" smtClean="0">
              <a:solidFill>
                <a:schemeClr val="bg1"/>
              </a:solidFill>
            </a:endParaRPr>
          </a:p>
        </p:txBody>
      </p:sp>
      <p:cxnSp>
        <p:nvCxnSpPr>
          <p:cNvPr id="86" name="Straight Arrow Connector 85">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stCxn id="83" idx="0"/>
            <a:endCxn id="6" idx="4"/>
          </p:cNvCxnSpPr>
          <p:nvPr/>
        </p:nvCxnSpPr>
        <p:spPr>
          <a:xfrm flipV="1">
            <a:off x="1354731" y="4360273"/>
            <a:ext cx="0" cy="456575"/>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679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31491" y="1749875"/>
            <a:ext cx="1484417" cy="39450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Index</a:t>
            </a:r>
          </a:p>
        </p:txBody>
      </p:sp>
      <p:graphicFrame>
        <p:nvGraphicFramePr>
          <p:cNvPr id="11" name="Table 10"/>
          <p:cNvGraphicFramePr>
            <a:graphicFrameLocks noGrp="1"/>
          </p:cNvGraphicFramePr>
          <p:nvPr>
            <p:extLst>
              <p:ext uri="{D42A27DB-BD31-4B8C-83A1-F6EECF244321}">
                <p14:modId xmlns:p14="http://schemas.microsoft.com/office/powerpoint/2010/main" val="3045294743"/>
              </p:ext>
            </p:extLst>
          </p:nvPr>
        </p:nvGraphicFramePr>
        <p:xfrm>
          <a:off x="2806847" y="1767907"/>
          <a:ext cx="5775048" cy="385854"/>
        </p:xfrm>
        <a:graphic>
          <a:graphicData uri="http://schemas.openxmlformats.org/drawingml/2006/table">
            <a:tbl>
              <a:tblPr firstRow="1" firstCol="1" bandRow="1">
                <a:tableStyleId>{BC89EF96-8CEA-46FF-86C4-4CE0E7609802}</a:tableStyleId>
              </a:tblPr>
              <a:tblGrid>
                <a:gridCol w="393478">
                  <a:extLst>
                    <a:ext uri="{9D8B030D-6E8A-4147-A177-3AD203B41FA5}">
                      <a16:colId xmlns:a16="http://schemas.microsoft.com/office/drawing/2014/main" xmlns="" val="20000"/>
                    </a:ext>
                  </a:extLst>
                </a:gridCol>
                <a:gridCol w="393478">
                  <a:extLst>
                    <a:ext uri="{9D8B030D-6E8A-4147-A177-3AD203B41FA5}">
                      <a16:colId xmlns:a16="http://schemas.microsoft.com/office/drawing/2014/main" xmlns="" val="20001"/>
                    </a:ext>
                  </a:extLst>
                </a:gridCol>
                <a:gridCol w="393478">
                  <a:extLst>
                    <a:ext uri="{9D8B030D-6E8A-4147-A177-3AD203B41FA5}">
                      <a16:colId xmlns:a16="http://schemas.microsoft.com/office/drawing/2014/main" xmlns="" val="20002"/>
                    </a:ext>
                  </a:extLst>
                </a:gridCol>
                <a:gridCol w="393478">
                  <a:extLst>
                    <a:ext uri="{9D8B030D-6E8A-4147-A177-3AD203B41FA5}">
                      <a16:colId xmlns:a16="http://schemas.microsoft.com/office/drawing/2014/main" xmlns="" val="20003"/>
                    </a:ext>
                  </a:extLst>
                </a:gridCol>
                <a:gridCol w="393478">
                  <a:extLst>
                    <a:ext uri="{9D8B030D-6E8A-4147-A177-3AD203B41FA5}">
                      <a16:colId xmlns:a16="http://schemas.microsoft.com/office/drawing/2014/main" xmlns="" val="20004"/>
                    </a:ext>
                  </a:extLst>
                </a:gridCol>
                <a:gridCol w="393478">
                  <a:extLst>
                    <a:ext uri="{9D8B030D-6E8A-4147-A177-3AD203B41FA5}">
                      <a16:colId xmlns:a16="http://schemas.microsoft.com/office/drawing/2014/main" xmlns="" val="20005"/>
                    </a:ext>
                  </a:extLst>
                </a:gridCol>
                <a:gridCol w="393478">
                  <a:extLst>
                    <a:ext uri="{9D8B030D-6E8A-4147-A177-3AD203B41FA5}">
                      <a16:colId xmlns:a16="http://schemas.microsoft.com/office/drawing/2014/main" xmlns="" val="20006"/>
                    </a:ext>
                  </a:extLst>
                </a:gridCol>
                <a:gridCol w="393478">
                  <a:extLst>
                    <a:ext uri="{9D8B030D-6E8A-4147-A177-3AD203B41FA5}">
                      <a16:colId xmlns:a16="http://schemas.microsoft.com/office/drawing/2014/main" xmlns="" val="20007"/>
                    </a:ext>
                  </a:extLst>
                </a:gridCol>
                <a:gridCol w="393478">
                  <a:extLst>
                    <a:ext uri="{9D8B030D-6E8A-4147-A177-3AD203B41FA5}">
                      <a16:colId xmlns:a16="http://schemas.microsoft.com/office/drawing/2014/main" xmlns="" val="20008"/>
                    </a:ext>
                  </a:extLst>
                </a:gridCol>
                <a:gridCol w="393478">
                  <a:extLst>
                    <a:ext uri="{9D8B030D-6E8A-4147-A177-3AD203B41FA5}">
                      <a16:colId xmlns:a16="http://schemas.microsoft.com/office/drawing/2014/main" xmlns="" val="20009"/>
                    </a:ext>
                  </a:extLst>
                </a:gridCol>
                <a:gridCol w="460067">
                  <a:extLst>
                    <a:ext uri="{9D8B030D-6E8A-4147-A177-3AD203B41FA5}">
                      <a16:colId xmlns:a16="http://schemas.microsoft.com/office/drawing/2014/main" xmlns="" val="20010"/>
                    </a:ext>
                  </a:extLst>
                </a:gridCol>
                <a:gridCol w="460067">
                  <a:extLst>
                    <a:ext uri="{9D8B030D-6E8A-4147-A177-3AD203B41FA5}">
                      <a16:colId xmlns:a16="http://schemas.microsoft.com/office/drawing/2014/main" xmlns="" val="20011"/>
                    </a:ext>
                  </a:extLst>
                </a:gridCol>
                <a:gridCol w="460067">
                  <a:extLst>
                    <a:ext uri="{9D8B030D-6E8A-4147-A177-3AD203B41FA5}">
                      <a16:colId xmlns:a16="http://schemas.microsoft.com/office/drawing/2014/main" xmlns="" val="20012"/>
                    </a:ext>
                  </a:extLst>
                </a:gridCol>
                <a:gridCol w="460067">
                  <a:extLst>
                    <a:ext uri="{9D8B030D-6E8A-4147-A177-3AD203B41FA5}">
                      <a16:colId xmlns:a16="http://schemas.microsoft.com/office/drawing/2014/main" xmlns="" val="20013"/>
                    </a:ext>
                  </a:extLst>
                </a:gridCol>
              </a:tblGrid>
              <a:tr h="385854">
                <a:tc>
                  <a:txBody>
                    <a:bodyPr/>
                    <a:lstStyle/>
                    <a:p>
                      <a:pPr marL="0" marR="0" algn="ctr">
                        <a:lnSpc>
                          <a:spcPct val="107000"/>
                        </a:lnSpc>
                        <a:spcBef>
                          <a:spcPts val="0"/>
                        </a:spcBef>
                        <a:spcAft>
                          <a:spcPts val="0"/>
                        </a:spcAft>
                      </a:pPr>
                      <a:r>
                        <a:rPr lang="en-US" sz="1800" b="0" dirty="0">
                          <a:effectLst/>
                        </a:rPr>
                        <a:t>0</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1</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2</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3</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4</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5</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6</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7</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8</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9</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10</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11</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12</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tc>
                  <a:txBody>
                    <a:bodyPr/>
                    <a:lstStyle/>
                    <a:p>
                      <a:pPr marL="0" marR="0" algn="ctr">
                        <a:lnSpc>
                          <a:spcPct val="107000"/>
                        </a:lnSpc>
                        <a:spcBef>
                          <a:spcPts val="0"/>
                        </a:spcBef>
                        <a:spcAft>
                          <a:spcPts val="0"/>
                        </a:spcAft>
                      </a:pPr>
                      <a:r>
                        <a:rPr lang="en-US" sz="1800" b="0" dirty="0">
                          <a:effectLst/>
                        </a:rPr>
                        <a:t>13</a:t>
                      </a:r>
                      <a:endParaRPr lang="en-US" sz="1800" b="0" dirty="0">
                        <a:solidFill>
                          <a:srgbClr val="2F5496"/>
                        </a:solidFill>
                        <a:effectLst/>
                        <a:latin typeface="Times New Roman" panose="02020603050405020304" pitchFamily="18" charset="0"/>
                        <a:ea typeface="Calibri" panose="020F0502020204030204" pitchFamily="34"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xmlns="" val="10000"/>
                  </a:ext>
                </a:extLst>
              </a:tr>
            </a:tbl>
          </a:graphicData>
        </a:graphic>
      </p:graphicFrame>
      <p:sp>
        <p:nvSpPr>
          <p:cNvPr id="36" name="Rectangle 35"/>
          <p:cNvSpPr/>
          <p:nvPr/>
        </p:nvSpPr>
        <p:spPr>
          <a:xfrm>
            <a:off x="731491" y="2306040"/>
            <a:ext cx="1484417" cy="39450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Target </a:t>
            </a:r>
          </a:p>
        </p:txBody>
      </p:sp>
      <p:graphicFrame>
        <p:nvGraphicFramePr>
          <p:cNvPr id="37" name="Table 36"/>
          <p:cNvGraphicFramePr>
            <a:graphicFrameLocks noGrp="1"/>
          </p:cNvGraphicFramePr>
          <p:nvPr>
            <p:extLst>
              <p:ext uri="{D42A27DB-BD31-4B8C-83A1-F6EECF244321}">
                <p14:modId xmlns:p14="http://schemas.microsoft.com/office/powerpoint/2010/main" val="1260522734"/>
              </p:ext>
            </p:extLst>
          </p:nvPr>
        </p:nvGraphicFramePr>
        <p:xfrm>
          <a:off x="2806847" y="2324072"/>
          <a:ext cx="5775048" cy="385854"/>
        </p:xfrm>
        <a:graphic>
          <a:graphicData uri="http://schemas.openxmlformats.org/drawingml/2006/table">
            <a:tbl>
              <a:tblPr firstRow="1" firstCol="1" bandRow="1">
                <a:tableStyleId>{BC89EF96-8CEA-46FF-86C4-4CE0E7609802}</a:tableStyleId>
              </a:tblPr>
              <a:tblGrid>
                <a:gridCol w="393478">
                  <a:extLst>
                    <a:ext uri="{9D8B030D-6E8A-4147-A177-3AD203B41FA5}">
                      <a16:colId xmlns:a16="http://schemas.microsoft.com/office/drawing/2014/main" xmlns="" val="20000"/>
                    </a:ext>
                  </a:extLst>
                </a:gridCol>
                <a:gridCol w="393478">
                  <a:extLst>
                    <a:ext uri="{9D8B030D-6E8A-4147-A177-3AD203B41FA5}">
                      <a16:colId xmlns:a16="http://schemas.microsoft.com/office/drawing/2014/main" xmlns="" val="20001"/>
                    </a:ext>
                  </a:extLst>
                </a:gridCol>
                <a:gridCol w="393478">
                  <a:extLst>
                    <a:ext uri="{9D8B030D-6E8A-4147-A177-3AD203B41FA5}">
                      <a16:colId xmlns:a16="http://schemas.microsoft.com/office/drawing/2014/main" xmlns="" val="20002"/>
                    </a:ext>
                  </a:extLst>
                </a:gridCol>
                <a:gridCol w="393478">
                  <a:extLst>
                    <a:ext uri="{9D8B030D-6E8A-4147-A177-3AD203B41FA5}">
                      <a16:colId xmlns:a16="http://schemas.microsoft.com/office/drawing/2014/main" xmlns="" val="20003"/>
                    </a:ext>
                  </a:extLst>
                </a:gridCol>
                <a:gridCol w="393478">
                  <a:extLst>
                    <a:ext uri="{9D8B030D-6E8A-4147-A177-3AD203B41FA5}">
                      <a16:colId xmlns:a16="http://schemas.microsoft.com/office/drawing/2014/main" xmlns="" val="20004"/>
                    </a:ext>
                  </a:extLst>
                </a:gridCol>
                <a:gridCol w="393478">
                  <a:extLst>
                    <a:ext uri="{9D8B030D-6E8A-4147-A177-3AD203B41FA5}">
                      <a16:colId xmlns:a16="http://schemas.microsoft.com/office/drawing/2014/main" xmlns="" val="20005"/>
                    </a:ext>
                  </a:extLst>
                </a:gridCol>
                <a:gridCol w="393478">
                  <a:extLst>
                    <a:ext uri="{9D8B030D-6E8A-4147-A177-3AD203B41FA5}">
                      <a16:colId xmlns:a16="http://schemas.microsoft.com/office/drawing/2014/main" xmlns="" val="20006"/>
                    </a:ext>
                  </a:extLst>
                </a:gridCol>
                <a:gridCol w="393478">
                  <a:extLst>
                    <a:ext uri="{9D8B030D-6E8A-4147-A177-3AD203B41FA5}">
                      <a16:colId xmlns:a16="http://schemas.microsoft.com/office/drawing/2014/main" xmlns="" val="20007"/>
                    </a:ext>
                  </a:extLst>
                </a:gridCol>
                <a:gridCol w="393478">
                  <a:extLst>
                    <a:ext uri="{9D8B030D-6E8A-4147-A177-3AD203B41FA5}">
                      <a16:colId xmlns:a16="http://schemas.microsoft.com/office/drawing/2014/main" xmlns="" val="20008"/>
                    </a:ext>
                  </a:extLst>
                </a:gridCol>
                <a:gridCol w="393478">
                  <a:extLst>
                    <a:ext uri="{9D8B030D-6E8A-4147-A177-3AD203B41FA5}">
                      <a16:colId xmlns:a16="http://schemas.microsoft.com/office/drawing/2014/main" xmlns="" val="20009"/>
                    </a:ext>
                  </a:extLst>
                </a:gridCol>
                <a:gridCol w="460067">
                  <a:extLst>
                    <a:ext uri="{9D8B030D-6E8A-4147-A177-3AD203B41FA5}">
                      <a16:colId xmlns:a16="http://schemas.microsoft.com/office/drawing/2014/main" xmlns="" val="20010"/>
                    </a:ext>
                  </a:extLst>
                </a:gridCol>
                <a:gridCol w="460067">
                  <a:extLst>
                    <a:ext uri="{9D8B030D-6E8A-4147-A177-3AD203B41FA5}">
                      <a16:colId xmlns:a16="http://schemas.microsoft.com/office/drawing/2014/main" xmlns="" val="20011"/>
                    </a:ext>
                  </a:extLst>
                </a:gridCol>
                <a:gridCol w="460067">
                  <a:extLst>
                    <a:ext uri="{9D8B030D-6E8A-4147-A177-3AD203B41FA5}">
                      <a16:colId xmlns:a16="http://schemas.microsoft.com/office/drawing/2014/main" xmlns="" val="20012"/>
                    </a:ext>
                  </a:extLst>
                </a:gridCol>
                <a:gridCol w="460067">
                  <a:extLst>
                    <a:ext uri="{9D8B030D-6E8A-4147-A177-3AD203B41FA5}">
                      <a16:colId xmlns:a16="http://schemas.microsoft.com/office/drawing/2014/main" xmlns="" val="20013"/>
                    </a:ext>
                  </a:extLst>
                </a:gridCol>
              </a:tblGrid>
              <a:tr h="385854">
                <a:tc>
                  <a:txBody>
                    <a:bodyPr/>
                    <a:lstStyle/>
                    <a:p>
                      <a:pPr marL="0" marR="0" algn="ctr">
                        <a:lnSpc>
                          <a:spcPct val="107000"/>
                        </a:lnSpc>
                        <a:spcBef>
                          <a:spcPts val="0"/>
                        </a:spcBef>
                        <a:spcAft>
                          <a:spcPts val="0"/>
                        </a:spcAft>
                      </a:pPr>
                      <a:r>
                        <a:rPr lang="en-US" sz="2000" b="1" dirty="0">
                          <a:solidFill>
                            <a:schemeClr val="accent3"/>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rgbClr val="71AE47"/>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rgbClr val="FFD966"/>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rgbClr val="F0623E"/>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rgbClr val="F0623E"/>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rgbClr val="FFD966"/>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rgbClr val="71AE47"/>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chemeClr val="accent3"/>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tc>
                  <a:txBody>
                    <a:bodyPr/>
                    <a:lstStyle/>
                    <a:p>
                      <a:pPr marL="0" marR="0" algn="ctr">
                        <a:lnSpc>
                          <a:spcPct val="107000"/>
                        </a:lnSpc>
                        <a:spcBef>
                          <a:spcPts val="0"/>
                        </a:spcBef>
                        <a:spcAft>
                          <a:spcPts val="0"/>
                        </a:spcAft>
                      </a:pPr>
                      <a:r>
                        <a:rPr lang="en-US" sz="2000" b="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t>
                      </a:r>
                    </a:p>
                  </a:txBody>
                  <a:tcPr marL="68580" marR="68580" marT="0" marB="0">
                    <a:solidFill>
                      <a:schemeClr val="tx1">
                        <a:lumMod val="95000"/>
                        <a:lumOff val="5000"/>
                      </a:schemeClr>
                    </a:solidFill>
                  </a:tcPr>
                </a:tc>
                <a:extLst>
                  <a:ext uri="{0D108BD9-81ED-4DB2-BD59-A6C34878D82A}">
                    <a16:rowId xmlns:a16="http://schemas.microsoft.com/office/drawing/2014/main" xmlns="" val="10000"/>
                  </a:ext>
                </a:extLst>
              </a:tr>
            </a:tbl>
          </a:graphicData>
        </a:graphic>
      </p:graphicFrame>
      <p:sp>
        <p:nvSpPr>
          <p:cNvPr id="40" name="Rectangle 39"/>
          <p:cNvSpPr/>
          <p:nvPr/>
        </p:nvSpPr>
        <p:spPr>
          <a:xfrm>
            <a:off x="731491" y="2908530"/>
            <a:ext cx="1484417" cy="39450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POP1</a:t>
            </a:r>
          </a:p>
        </p:txBody>
      </p:sp>
      <p:graphicFrame>
        <p:nvGraphicFramePr>
          <p:cNvPr id="41" name="Table 40"/>
          <p:cNvGraphicFramePr>
            <a:graphicFrameLocks noGrp="1"/>
          </p:cNvGraphicFramePr>
          <p:nvPr>
            <p:extLst>
              <p:ext uri="{D42A27DB-BD31-4B8C-83A1-F6EECF244321}">
                <p14:modId xmlns:p14="http://schemas.microsoft.com/office/powerpoint/2010/main" val="2995670846"/>
              </p:ext>
            </p:extLst>
          </p:nvPr>
        </p:nvGraphicFramePr>
        <p:xfrm>
          <a:off x="2805345" y="2917183"/>
          <a:ext cx="5776550" cy="385854"/>
        </p:xfrm>
        <a:graphic>
          <a:graphicData uri="http://schemas.openxmlformats.org/drawingml/2006/table">
            <a:tbl>
              <a:tblPr firstRow="1" firstCol="1" bandRow="1">
                <a:tableStyleId>{BC89EF96-8CEA-46FF-86C4-4CE0E7609802}</a:tableStyleId>
              </a:tblPr>
              <a:tblGrid>
                <a:gridCol w="394980">
                  <a:extLst>
                    <a:ext uri="{9D8B030D-6E8A-4147-A177-3AD203B41FA5}">
                      <a16:colId xmlns:a16="http://schemas.microsoft.com/office/drawing/2014/main" xmlns="" val="20000"/>
                    </a:ext>
                  </a:extLst>
                </a:gridCol>
                <a:gridCol w="393478">
                  <a:extLst>
                    <a:ext uri="{9D8B030D-6E8A-4147-A177-3AD203B41FA5}">
                      <a16:colId xmlns:a16="http://schemas.microsoft.com/office/drawing/2014/main" xmlns="" val="20001"/>
                    </a:ext>
                  </a:extLst>
                </a:gridCol>
                <a:gridCol w="393478">
                  <a:extLst>
                    <a:ext uri="{9D8B030D-6E8A-4147-A177-3AD203B41FA5}">
                      <a16:colId xmlns:a16="http://schemas.microsoft.com/office/drawing/2014/main" xmlns="" val="20002"/>
                    </a:ext>
                  </a:extLst>
                </a:gridCol>
                <a:gridCol w="393478">
                  <a:extLst>
                    <a:ext uri="{9D8B030D-6E8A-4147-A177-3AD203B41FA5}">
                      <a16:colId xmlns:a16="http://schemas.microsoft.com/office/drawing/2014/main" xmlns="" val="20003"/>
                    </a:ext>
                  </a:extLst>
                </a:gridCol>
                <a:gridCol w="393478">
                  <a:extLst>
                    <a:ext uri="{9D8B030D-6E8A-4147-A177-3AD203B41FA5}">
                      <a16:colId xmlns:a16="http://schemas.microsoft.com/office/drawing/2014/main" xmlns="" val="20004"/>
                    </a:ext>
                  </a:extLst>
                </a:gridCol>
                <a:gridCol w="393478">
                  <a:extLst>
                    <a:ext uri="{9D8B030D-6E8A-4147-A177-3AD203B41FA5}">
                      <a16:colId xmlns:a16="http://schemas.microsoft.com/office/drawing/2014/main" xmlns="" val="20005"/>
                    </a:ext>
                  </a:extLst>
                </a:gridCol>
                <a:gridCol w="393478">
                  <a:extLst>
                    <a:ext uri="{9D8B030D-6E8A-4147-A177-3AD203B41FA5}">
                      <a16:colId xmlns:a16="http://schemas.microsoft.com/office/drawing/2014/main" xmlns="" val="20006"/>
                    </a:ext>
                  </a:extLst>
                </a:gridCol>
                <a:gridCol w="393478">
                  <a:extLst>
                    <a:ext uri="{9D8B030D-6E8A-4147-A177-3AD203B41FA5}">
                      <a16:colId xmlns:a16="http://schemas.microsoft.com/office/drawing/2014/main" xmlns="" val="20007"/>
                    </a:ext>
                  </a:extLst>
                </a:gridCol>
                <a:gridCol w="393478">
                  <a:extLst>
                    <a:ext uri="{9D8B030D-6E8A-4147-A177-3AD203B41FA5}">
                      <a16:colId xmlns:a16="http://schemas.microsoft.com/office/drawing/2014/main" xmlns="" val="20008"/>
                    </a:ext>
                  </a:extLst>
                </a:gridCol>
                <a:gridCol w="393478">
                  <a:extLst>
                    <a:ext uri="{9D8B030D-6E8A-4147-A177-3AD203B41FA5}">
                      <a16:colId xmlns:a16="http://schemas.microsoft.com/office/drawing/2014/main" xmlns="" val="20009"/>
                    </a:ext>
                  </a:extLst>
                </a:gridCol>
                <a:gridCol w="460067">
                  <a:extLst>
                    <a:ext uri="{9D8B030D-6E8A-4147-A177-3AD203B41FA5}">
                      <a16:colId xmlns:a16="http://schemas.microsoft.com/office/drawing/2014/main" xmlns="" val="20010"/>
                    </a:ext>
                  </a:extLst>
                </a:gridCol>
                <a:gridCol w="460067">
                  <a:extLst>
                    <a:ext uri="{9D8B030D-6E8A-4147-A177-3AD203B41FA5}">
                      <a16:colId xmlns:a16="http://schemas.microsoft.com/office/drawing/2014/main" xmlns="" val="20011"/>
                    </a:ext>
                  </a:extLst>
                </a:gridCol>
                <a:gridCol w="460067">
                  <a:extLst>
                    <a:ext uri="{9D8B030D-6E8A-4147-A177-3AD203B41FA5}">
                      <a16:colId xmlns:a16="http://schemas.microsoft.com/office/drawing/2014/main" xmlns="" val="20012"/>
                    </a:ext>
                  </a:extLst>
                </a:gridCol>
                <a:gridCol w="460067">
                  <a:extLst>
                    <a:ext uri="{9D8B030D-6E8A-4147-A177-3AD203B41FA5}">
                      <a16:colId xmlns:a16="http://schemas.microsoft.com/office/drawing/2014/main" xmlns="" val="20013"/>
                    </a:ext>
                  </a:extLst>
                </a:gridCol>
              </a:tblGrid>
              <a:tr h="385854">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G</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C</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G</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G</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A</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A</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A</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A</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C</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C</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A</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G</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C</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A</a:t>
                      </a:r>
                    </a:p>
                  </a:txBody>
                  <a:tcPr marL="68580" marR="68580" marT="0" marB="0">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sp>
        <p:nvSpPr>
          <p:cNvPr id="42" name="Rectangle 41"/>
          <p:cNvSpPr/>
          <p:nvPr/>
        </p:nvSpPr>
        <p:spPr>
          <a:xfrm>
            <a:off x="731491" y="3440940"/>
            <a:ext cx="1484417" cy="39450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POP2</a:t>
            </a:r>
          </a:p>
        </p:txBody>
      </p:sp>
      <p:sp>
        <p:nvSpPr>
          <p:cNvPr id="44" name="Rectangle 43"/>
          <p:cNvSpPr/>
          <p:nvPr/>
        </p:nvSpPr>
        <p:spPr>
          <a:xfrm>
            <a:off x="731491" y="3973350"/>
            <a:ext cx="1484417" cy="39450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POP3</a:t>
            </a:r>
          </a:p>
        </p:txBody>
      </p:sp>
      <p:sp>
        <p:nvSpPr>
          <p:cNvPr id="46" name="Rectangle 45"/>
          <p:cNvSpPr/>
          <p:nvPr/>
        </p:nvSpPr>
        <p:spPr>
          <a:xfrm>
            <a:off x="731491" y="4528513"/>
            <a:ext cx="1484417" cy="39450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POP4</a:t>
            </a:r>
          </a:p>
        </p:txBody>
      </p:sp>
      <p:sp>
        <p:nvSpPr>
          <p:cNvPr id="4" name="TextBox 3">
            <a:extLst>
              <a:ext uri="{FF2B5EF4-FFF2-40B4-BE49-F238E27FC236}">
                <a16:creationId xmlns:a16="http://schemas.microsoft.com/office/drawing/2014/main" xmlns="" id="{4317E2AF-0FBC-4E58-A7BB-920D6A1B51AA}"/>
              </a:ext>
            </a:extLst>
          </p:cNvPr>
          <p:cNvSpPr txBox="1"/>
          <p:nvPr/>
        </p:nvSpPr>
        <p:spPr>
          <a:xfrm>
            <a:off x="8805511" y="4538474"/>
            <a:ext cx="2683648" cy="461665"/>
          </a:xfrm>
          <a:prstGeom prst="rect">
            <a:avLst/>
          </a:prstGeom>
          <a:noFill/>
        </p:spPr>
        <p:txBody>
          <a:bodyPr wrap="square" rtlCol="0">
            <a:spAutoFit/>
          </a:bodyPr>
          <a:lstStyle/>
          <a:p>
            <a:r>
              <a:rPr lang="en-US" sz="2400" b="1" dirty="0"/>
              <a:t>15%   b=A-U, u=G</a:t>
            </a:r>
          </a:p>
        </p:txBody>
      </p:sp>
      <p:sp>
        <p:nvSpPr>
          <p:cNvPr id="28" name="TextBox 27">
            <a:extLst>
              <a:ext uri="{FF2B5EF4-FFF2-40B4-BE49-F238E27FC236}">
                <a16:creationId xmlns:a16="http://schemas.microsoft.com/office/drawing/2014/main" xmlns="" id="{BEEBF15D-6413-497E-94E2-6BDFC305DA27}"/>
              </a:ext>
            </a:extLst>
          </p:cNvPr>
          <p:cNvSpPr txBox="1"/>
          <p:nvPr/>
        </p:nvSpPr>
        <p:spPr>
          <a:xfrm>
            <a:off x="8805511" y="3429394"/>
            <a:ext cx="2612394" cy="461665"/>
          </a:xfrm>
          <a:prstGeom prst="rect">
            <a:avLst/>
          </a:prstGeom>
          <a:noFill/>
        </p:spPr>
        <p:txBody>
          <a:bodyPr wrap="square" rtlCol="0">
            <a:spAutoFit/>
          </a:bodyPr>
          <a:lstStyle/>
          <a:p>
            <a:r>
              <a:rPr lang="en-US" sz="2400" b="1" dirty="0"/>
              <a:t>28%   b=A-U, u=C</a:t>
            </a:r>
          </a:p>
        </p:txBody>
      </p:sp>
      <p:sp>
        <p:nvSpPr>
          <p:cNvPr id="29" name="TextBox 28">
            <a:extLst>
              <a:ext uri="{FF2B5EF4-FFF2-40B4-BE49-F238E27FC236}">
                <a16:creationId xmlns:a16="http://schemas.microsoft.com/office/drawing/2014/main" xmlns="" id="{E6D2AB01-B3C7-4CC7-AF68-4D675B7F7DA2}"/>
              </a:ext>
            </a:extLst>
          </p:cNvPr>
          <p:cNvSpPr txBox="1"/>
          <p:nvPr/>
        </p:nvSpPr>
        <p:spPr>
          <a:xfrm>
            <a:off x="8805511" y="3970656"/>
            <a:ext cx="2683648" cy="461665"/>
          </a:xfrm>
          <a:prstGeom prst="rect">
            <a:avLst/>
          </a:prstGeom>
          <a:noFill/>
        </p:spPr>
        <p:txBody>
          <a:bodyPr wrap="square" rtlCol="0">
            <a:spAutoFit/>
          </a:bodyPr>
          <a:lstStyle/>
          <a:p>
            <a:r>
              <a:rPr lang="en-US" sz="2400" b="1" dirty="0"/>
              <a:t>15%   </a:t>
            </a:r>
            <a:r>
              <a:rPr lang="en-US" sz="2400" b="1" dirty="0" smtClean="0"/>
              <a:t>b=G-U</a:t>
            </a:r>
            <a:r>
              <a:rPr lang="en-US" sz="2400" b="1" dirty="0"/>
              <a:t>, u=U </a:t>
            </a:r>
          </a:p>
        </p:txBody>
      </p:sp>
      <p:sp>
        <p:nvSpPr>
          <p:cNvPr id="31" name="TextBox 30">
            <a:extLst>
              <a:ext uri="{FF2B5EF4-FFF2-40B4-BE49-F238E27FC236}">
                <a16:creationId xmlns:a16="http://schemas.microsoft.com/office/drawing/2014/main" xmlns="" id="{CB2E2ED5-806A-47ED-B9A5-B1C3FBB37217}"/>
              </a:ext>
            </a:extLst>
          </p:cNvPr>
          <p:cNvSpPr txBox="1"/>
          <p:nvPr/>
        </p:nvSpPr>
        <p:spPr>
          <a:xfrm>
            <a:off x="8805511" y="2883802"/>
            <a:ext cx="2612394" cy="461665"/>
          </a:xfrm>
          <a:prstGeom prst="rect">
            <a:avLst/>
          </a:prstGeom>
          <a:noFill/>
        </p:spPr>
        <p:txBody>
          <a:bodyPr wrap="square" rtlCol="0">
            <a:spAutoFit/>
          </a:bodyPr>
          <a:lstStyle/>
          <a:p>
            <a:r>
              <a:rPr lang="en-US" sz="2400" b="1" dirty="0"/>
              <a:t>43%   b=G-C, u=A   </a:t>
            </a:r>
          </a:p>
        </p:txBody>
      </p:sp>
      <p:sp>
        <p:nvSpPr>
          <p:cNvPr id="32" name="TextBox 31">
            <a:extLst>
              <a:ext uri="{FF2B5EF4-FFF2-40B4-BE49-F238E27FC236}">
                <a16:creationId xmlns:a16="http://schemas.microsoft.com/office/drawing/2014/main" xmlns="" id="{3470E264-1EAA-41CE-A183-A14E78E3DD9B}"/>
              </a:ext>
            </a:extLst>
          </p:cNvPr>
          <p:cNvSpPr txBox="1"/>
          <p:nvPr/>
        </p:nvSpPr>
        <p:spPr>
          <a:xfrm>
            <a:off x="2882463" y="5795239"/>
            <a:ext cx="6592043" cy="461665"/>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smtClean="0"/>
              <a:t>‘</a:t>
            </a:r>
            <a:r>
              <a:rPr lang="en-US" sz="2400" b="1" dirty="0"/>
              <a:t>b’ means </a:t>
            </a:r>
            <a:r>
              <a:rPr lang="en-US" sz="2400" b="1" dirty="0" err="1"/>
              <a:t>basepair</a:t>
            </a:r>
            <a:r>
              <a:rPr lang="en-US" sz="2400" b="1" dirty="0"/>
              <a:t> and ‘u’ means unpair</a:t>
            </a:r>
          </a:p>
        </p:txBody>
      </p:sp>
      <p:sp>
        <p:nvSpPr>
          <p:cNvPr id="10" name="Left Bracket 9">
            <a:extLst>
              <a:ext uri="{FF2B5EF4-FFF2-40B4-BE49-F238E27FC236}">
                <a16:creationId xmlns:a16="http://schemas.microsoft.com/office/drawing/2014/main" xmlns="" id="{4109319C-E2A2-4299-956E-35749787ADE8}"/>
              </a:ext>
            </a:extLst>
          </p:cNvPr>
          <p:cNvSpPr/>
          <p:nvPr/>
        </p:nvSpPr>
        <p:spPr>
          <a:xfrm>
            <a:off x="507875" y="2879235"/>
            <a:ext cx="121044" cy="205316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2" name="Right Bracket 11">
            <a:extLst>
              <a:ext uri="{FF2B5EF4-FFF2-40B4-BE49-F238E27FC236}">
                <a16:creationId xmlns:a16="http://schemas.microsoft.com/office/drawing/2014/main" xmlns="" id="{B1A7ECE2-34A3-4DB9-8D11-9D80DEFCD1F4}"/>
              </a:ext>
            </a:extLst>
          </p:cNvPr>
          <p:cNvSpPr/>
          <p:nvPr/>
        </p:nvSpPr>
        <p:spPr>
          <a:xfrm>
            <a:off x="11250620" y="2700547"/>
            <a:ext cx="238539" cy="238681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4" name="TextBox 13">
            <a:extLst>
              <a:ext uri="{FF2B5EF4-FFF2-40B4-BE49-F238E27FC236}">
                <a16:creationId xmlns:a16="http://schemas.microsoft.com/office/drawing/2014/main" xmlns="" id="{8CA4E5E0-F74D-49F4-AAFB-EA0678D03C28}"/>
              </a:ext>
            </a:extLst>
          </p:cNvPr>
          <p:cNvSpPr txBox="1"/>
          <p:nvPr/>
        </p:nvSpPr>
        <p:spPr>
          <a:xfrm>
            <a:off x="3279144" y="5087363"/>
            <a:ext cx="4680192" cy="523220"/>
          </a:xfrm>
          <a:prstGeom prst="rect">
            <a:avLst/>
          </a:prstGeom>
          <a:noFill/>
        </p:spPr>
        <p:txBody>
          <a:bodyPr wrap="none" rtlCol="0">
            <a:spAutoFit/>
          </a:bodyPr>
          <a:lstStyle/>
          <a:p>
            <a:r>
              <a:rPr lang="en-US" sz="2800" b="1" dirty="0"/>
              <a:t>Initial Population with </a:t>
            </a:r>
            <a:r>
              <a:rPr lang="en-US" sz="2800" b="1" dirty="0" err="1" smtClean="0"/>
              <a:t>popSize</a:t>
            </a:r>
            <a:endParaRPr lang="en-US" sz="2800" b="1" dirty="0"/>
          </a:p>
        </p:txBody>
      </p:sp>
      <p:sp>
        <p:nvSpPr>
          <p:cNvPr id="26" name="Title 1">
            <a:extLst>
              <a:ext uri="{FF2B5EF4-FFF2-40B4-BE49-F238E27FC236}">
                <a16:creationId xmlns:a16="http://schemas.microsoft.com/office/drawing/2014/main" xmlns="" id="{2D34CEF4-01D3-4AF7-9E84-F43030ACA972}"/>
              </a:ext>
            </a:extLst>
          </p:cNvPr>
          <p:cNvSpPr>
            <a:spLocks noGrp="1"/>
          </p:cNvSpPr>
          <p:nvPr>
            <p:ph type="title"/>
          </p:nvPr>
        </p:nvSpPr>
        <p:spPr>
          <a:xfrm>
            <a:off x="1755023" y="72118"/>
            <a:ext cx="6937079" cy="1483312"/>
          </a:xfrm>
        </p:spPr>
        <p:txBody>
          <a:bodyPr anchor="ctr">
            <a:normAutofit/>
          </a:bodyPr>
          <a:lstStyle/>
          <a:p>
            <a:r>
              <a:rPr lang="en-GB" dirty="0" smtClean="0">
                <a:latin typeface="Franklin Gothic Book" panose="020B0503020102020204" pitchFamily="34" charset="0"/>
                <a:cs typeface="Segoe UI" panose="020B0502040204020203" pitchFamily="34" charset="0"/>
              </a:rPr>
              <a:t>Population Initialisation</a:t>
            </a:r>
            <a:endParaRPr lang="en-US" dirty="0">
              <a:latin typeface="Franklin Gothic Book" panose="020B0503020102020204" pitchFamily="34" charset="0"/>
              <a:cs typeface="Segoe UI" panose="020B0502040204020203" pitchFamily="34" charset="0"/>
            </a:endParaRPr>
          </a:p>
        </p:txBody>
      </p:sp>
      <p:sp>
        <p:nvSpPr>
          <p:cNvPr id="30" name="Oval 29"/>
          <p:cNvSpPr/>
          <p:nvPr/>
        </p:nvSpPr>
        <p:spPr>
          <a:xfrm>
            <a:off x="7855587" y="725011"/>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082134" y="725011"/>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308681" y="725011"/>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535228" y="725011"/>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able 37"/>
          <p:cNvGraphicFramePr>
            <a:graphicFrameLocks noGrp="1"/>
          </p:cNvGraphicFramePr>
          <p:nvPr>
            <p:extLst>
              <p:ext uri="{D42A27DB-BD31-4B8C-83A1-F6EECF244321}">
                <p14:modId xmlns:p14="http://schemas.microsoft.com/office/powerpoint/2010/main" val="2697659937"/>
              </p:ext>
            </p:extLst>
          </p:nvPr>
        </p:nvGraphicFramePr>
        <p:xfrm>
          <a:off x="2813690" y="3449593"/>
          <a:ext cx="5776550" cy="385854"/>
        </p:xfrm>
        <a:graphic>
          <a:graphicData uri="http://schemas.openxmlformats.org/drawingml/2006/table">
            <a:tbl>
              <a:tblPr firstRow="1" firstCol="1" bandRow="1">
                <a:tableStyleId>{BC89EF96-8CEA-46FF-86C4-4CE0E7609802}</a:tableStyleId>
              </a:tblPr>
              <a:tblGrid>
                <a:gridCol w="394980">
                  <a:extLst>
                    <a:ext uri="{9D8B030D-6E8A-4147-A177-3AD203B41FA5}">
                      <a16:colId xmlns:a16="http://schemas.microsoft.com/office/drawing/2014/main" xmlns="" val="20000"/>
                    </a:ext>
                  </a:extLst>
                </a:gridCol>
                <a:gridCol w="393478">
                  <a:extLst>
                    <a:ext uri="{9D8B030D-6E8A-4147-A177-3AD203B41FA5}">
                      <a16:colId xmlns:a16="http://schemas.microsoft.com/office/drawing/2014/main" xmlns="" val="20001"/>
                    </a:ext>
                  </a:extLst>
                </a:gridCol>
                <a:gridCol w="393478">
                  <a:extLst>
                    <a:ext uri="{9D8B030D-6E8A-4147-A177-3AD203B41FA5}">
                      <a16:colId xmlns:a16="http://schemas.microsoft.com/office/drawing/2014/main" xmlns="" val="20002"/>
                    </a:ext>
                  </a:extLst>
                </a:gridCol>
                <a:gridCol w="393478">
                  <a:extLst>
                    <a:ext uri="{9D8B030D-6E8A-4147-A177-3AD203B41FA5}">
                      <a16:colId xmlns:a16="http://schemas.microsoft.com/office/drawing/2014/main" xmlns="" val="20003"/>
                    </a:ext>
                  </a:extLst>
                </a:gridCol>
                <a:gridCol w="393478">
                  <a:extLst>
                    <a:ext uri="{9D8B030D-6E8A-4147-A177-3AD203B41FA5}">
                      <a16:colId xmlns:a16="http://schemas.microsoft.com/office/drawing/2014/main" xmlns="" val="20004"/>
                    </a:ext>
                  </a:extLst>
                </a:gridCol>
                <a:gridCol w="393478">
                  <a:extLst>
                    <a:ext uri="{9D8B030D-6E8A-4147-A177-3AD203B41FA5}">
                      <a16:colId xmlns:a16="http://schemas.microsoft.com/office/drawing/2014/main" xmlns="" val="20005"/>
                    </a:ext>
                  </a:extLst>
                </a:gridCol>
                <a:gridCol w="393478">
                  <a:extLst>
                    <a:ext uri="{9D8B030D-6E8A-4147-A177-3AD203B41FA5}">
                      <a16:colId xmlns:a16="http://schemas.microsoft.com/office/drawing/2014/main" xmlns="" val="20006"/>
                    </a:ext>
                  </a:extLst>
                </a:gridCol>
                <a:gridCol w="393478">
                  <a:extLst>
                    <a:ext uri="{9D8B030D-6E8A-4147-A177-3AD203B41FA5}">
                      <a16:colId xmlns:a16="http://schemas.microsoft.com/office/drawing/2014/main" xmlns="" val="20007"/>
                    </a:ext>
                  </a:extLst>
                </a:gridCol>
                <a:gridCol w="393478">
                  <a:extLst>
                    <a:ext uri="{9D8B030D-6E8A-4147-A177-3AD203B41FA5}">
                      <a16:colId xmlns:a16="http://schemas.microsoft.com/office/drawing/2014/main" xmlns="" val="20008"/>
                    </a:ext>
                  </a:extLst>
                </a:gridCol>
                <a:gridCol w="393478">
                  <a:extLst>
                    <a:ext uri="{9D8B030D-6E8A-4147-A177-3AD203B41FA5}">
                      <a16:colId xmlns:a16="http://schemas.microsoft.com/office/drawing/2014/main" xmlns="" val="20009"/>
                    </a:ext>
                  </a:extLst>
                </a:gridCol>
                <a:gridCol w="460067">
                  <a:extLst>
                    <a:ext uri="{9D8B030D-6E8A-4147-A177-3AD203B41FA5}">
                      <a16:colId xmlns:a16="http://schemas.microsoft.com/office/drawing/2014/main" xmlns="" val="20010"/>
                    </a:ext>
                  </a:extLst>
                </a:gridCol>
                <a:gridCol w="460067">
                  <a:extLst>
                    <a:ext uri="{9D8B030D-6E8A-4147-A177-3AD203B41FA5}">
                      <a16:colId xmlns:a16="http://schemas.microsoft.com/office/drawing/2014/main" xmlns="" val="20011"/>
                    </a:ext>
                  </a:extLst>
                </a:gridCol>
                <a:gridCol w="460067">
                  <a:extLst>
                    <a:ext uri="{9D8B030D-6E8A-4147-A177-3AD203B41FA5}">
                      <a16:colId xmlns:a16="http://schemas.microsoft.com/office/drawing/2014/main" xmlns="" val="20012"/>
                    </a:ext>
                  </a:extLst>
                </a:gridCol>
                <a:gridCol w="460067">
                  <a:extLst>
                    <a:ext uri="{9D8B030D-6E8A-4147-A177-3AD203B41FA5}">
                      <a16:colId xmlns:a16="http://schemas.microsoft.com/office/drawing/2014/main" xmlns="" val="20013"/>
                    </a:ext>
                  </a:extLst>
                </a:gridCol>
              </a:tblGrid>
              <a:tr h="385854">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C</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C</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C</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C</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C</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C</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95029171"/>
              </p:ext>
            </p:extLst>
          </p:nvPr>
        </p:nvGraphicFramePr>
        <p:xfrm>
          <a:off x="2805348" y="3991102"/>
          <a:ext cx="5776550" cy="391351"/>
        </p:xfrm>
        <a:graphic>
          <a:graphicData uri="http://schemas.openxmlformats.org/drawingml/2006/table">
            <a:tbl>
              <a:tblPr firstRow="1" firstCol="1" bandRow="1">
                <a:tableStyleId>{BC89EF96-8CEA-46FF-86C4-4CE0E7609802}</a:tableStyleId>
              </a:tblPr>
              <a:tblGrid>
                <a:gridCol w="394980">
                  <a:extLst>
                    <a:ext uri="{9D8B030D-6E8A-4147-A177-3AD203B41FA5}">
                      <a16:colId xmlns:a16="http://schemas.microsoft.com/office/drawing/2014/main" xmlns="" val="20000"/>
                    </a:ext>
                  </a:extLst>
                </a:gridCol>
                <a:gridCol w="393478">
                  <a:extLst>
                    <a:ext uri="{9D8B030D-6E8A-4147-A177-3AD203B41FA5}">
                      <a16:colId xmlns:a16="http://schemas.microsoft.com/office/drawing/2014/main" xmlns="" val="20001"/>
                    </a:ext>
                  </a:extLst>
                </a:gridCol>
                <a:gridCol w="393478">
                  <a:extLst>
                    <a:ext uri="{9D8B030D-6E8A-4147-A177-3AD203B41FA5}">
                      <a16:colId xmlns:a16="http://schemas.microsoft.com/office/drawing/2014/main" xmlns="" val="20002"/>
                    </a:ext>
                  </a:extLst>
                </a:gridCol>
                <a:gridCol w="393478">
                  <a:extLst>
                    <a:ext uri="{9D8B030D-6E8A-4147-A177-3AD203B41FA5}">
                      <a16:colId xmlns:a16="http://schemas.microsoft.com/office/drawing/2014/main" xmlns="" val="20003"/>
                    </a:ext>
                  </a:extLst>
                </a:gridCol>
                <a:gridCol w="393478">
                  <a:extLst>
                    <a:ext uri="{9D8B030D-6E8A-4147-A177-3AD203B41FA5}">
                      <a16:colId xmlns:a16="http://schemas.microsoft.com/office/drawing/2014/main" xmlns="" val="20004"/>
                    </a:ext>
                  </a:extLst>
                </a:gridCol>
                <a:gridCol w="393478">
                  <a:extLst>
                    <a:ext uri="{9D8B030D-6E8A-4147-A177-3AD203B41FA5}">
                      <a16:colId xmlns:a16="http://schemas.microsoft.com/office/drawing/2014/main" xmlns="" val="20005"/>
                    </a:ext>
                  </a:extLst>
                </a:gridCol>
                <a:gridCol w="393478">
                  <a:extLst>
                    <a:ext uri="{9D8B030D-6E8A-4147-A177-3AD203B41FA5}">
                      <a16:colId xmlns:a16="http://schemas.microsoft.com/office/drawing/2014/main" xmlns="" val="20006"/>
                    </a:ext>
                  </a:extLst>
                </a:gridCol>
                <a:gridCol w="393478">
                  <a:extLst>
                    <a:ext uri="{9D8B030D-6E8A-4147-A177-3AD203B41FA5}">
                      <a16:colId xmlns:a16="http://schemas.microsoft.com/office/drawing/2014/main" xmlns="" val="20007"/>
                    </a:ext>
                  </a:extLst>
                </a:gridCol>
                <a:gridCol w="393478">
                  <a:extLst>
                    <a:ext uri="{9D8B030D-6E8A-4147-A177-3AD203B41FA5}">
                      <a16:colId xmlns:a16="http://schemas.microsoft.com/office/drawing/2014/main" xmlns="" val="20008"/>
                    </a:ext>
                  </a:extLst>
                </a:gridCol>
                <a:gridCol w="393478">
                  <a:extLst>
                    <a:ext uri="{9D8B030D-6E8A-4147-A177-3AD203B41FA5}">
                      <a16:colId xmlns:a16="http://schemas.microsoft.com/office/drawing/2014/main" xmlns="" val="20009"/>
                    </a:ext>
                  </a:extLst>
                </a:gridCol>
                <a:gridCol w="460067">
                  <a:extLst>
                    <a:ext uri="{9D8B030D-6E8A-4147-A177-3AD203B41FA5}">
                      <a16:colId xmlns:a16="http://schemas.microsoft.com/office/drawing/2014/main" xmlns="" val="20010"/>
                    </a:ext>
                  </a:extLst>
                </a:gridCol>
                <a:gridCol w="460067">
                  <a:extLst>
                    <a:ext uri="{9D8B030D-6E8A-4147-A177-3AD203B41FA5}">
                      <a16:colId xmlns:a16="http://schemas.microsoft.com/office/drawing/2014/main" xmlns="" val="20011"/>
                    </a:ext>
                  </a:extLst>
                </a:gridCol>
                <a:gridCol w="460067">
                  <a:extLst>
                    <a:ext uri="{9D8B030D-6E8A-4147-A177-3AD203B41FA5}">
                      <a16:colId xmlns:a16="http://schemas.microsoft.com/office/drawing/2014/main" xmlns="" val="20012"/>
                    </a:ext>
                  </a:extLst>
                </a:gridCol>
                <a:gridCol w="460067">
                  <a:extLst>
                    <a:ext uri="{9D8B030D-6E8A-4147-A177-3AD203B41FA5}">
                      <a16:colId xmlns:a16="http://schemas.microsoft.com/office/drawing/2014/main" xmlns="" val="20013"/>
                    </a:ext>
                  </a:extLst>
                </a:gridCol>
              </a:tblGrid>
              <a:tr h="385854">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400" b="0" dirty="0">
                          <a:solidFill>
                            <a:schemeClr val="tx1"/>
                          </a:solidFill>
                          <a:effectLst/>
                          <a:latin typeface="+mj-lt"/>
                          <a:ea typeface="Calibri" panose="020F0502020204030204" pitchFamily="34" charset="0"/>
                        </a:rPr>
                        <a:t>G</a:t>
                      </a: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4104848569"/>
              </p:ext>
            </p:extLst>
          </p:nvPr>
        </p:nvGraphicFramePr>
        <p:xfrm>
          <a:off x="2794331" y="4539390"/>
          <a:ext cx="5776550" cy="385854"/>
        </p:xfrm>
        <a:graphic>
          <a:graphicData uri="http://schemas.openxmlformats.org/drawingml/2006/table">
            <a:tbl>
              <a:tblPr firstRow="1" firstCol="1" bandRow="1">
                <a:tableStyleId>{BC89EF96-8CEA-46FF-86C4-4CE0E7609802}</a:tableStyleId>
              </a:tblPr>
              <a:tblGrid>
                <a:gridCol w="394980">
                  <a:extLst>
                    <a:ext uri="{9D8B030D-6E8A-4147-A177-3AD203B41FA5}">
                      <a16:colId xmlns:a16="http://schemas.microsoft.com/office/drawing/2014/main" xmlns="" val="20000"/>
                    </a:ext>
                  </a:extLst>
                </a:gridCol>
                <a:gridCol w="393478">
                  <a:extLst>
                    <a:ext uri="{9D8B030D-6E8A-4147-A177-3AD203B41FA5}">
                      <a16:colId xmlns:a16="http://schemas.microsoft.com/office/drawing/2014/main" xmlns="" val="20001"/>
                    </a:ext>
                  </a:extLst>
                </a:gridCol>
                <a:gridCol w="393478">
                  <a:extLst>
                    <a:ext uri="{9D8B030D-6E8A-4147-A177-3AD203B41FA5}">
                      <a16:colId xmlns:a16="http://schemas.microsoft.com/office/drawing/2014/main" xmlns="" val="20002"/>
                    </a:ext>
                  </a:extLst>
                </a:gridCol>
                <a:gridCol w="393478">
                  <a:extLst>
                    <a:ext uri="{9D8B030D-6E8A-4147-A177-3AD203B41FA5}">
                      <a16:colId xmlns:a16="http://schemas.microsoft.com/office/drawing/2014/main" xmlns="" val="20003"/>
                    </a:ext>
                  </a:extLst>
                </a:gridCol>
                <a:gridCol w="393478">
                  <a:extLst>
                    <a:ext uri="{9D8B030D-6E8A-4147-A177-3AD203B41FA5}">
                      <a16:colId xmlns:a16="http://schemas.microsoft.com/office/drawing/2014/main" xmlns="" val="20004"/>
                    </a:ext>
                  </a:extLst>
                </a:gridCol>
                <a:gridCol w="393478">
                  <a:extLst>
                    <a:ext uri="{9D8B030D-6E8A-4147-A177-3AD203B41FA5}">
                      <a16:colId xmlns:a16="http://schemas.microsoft.com/office/drawing/2014/main" xmlns="" val="20005"/>
                    </a:ext>
                  </a:extLst>
                </a:gridCol>
                <a:gridCol w="393478">
                  <a:extLst>
                    <a:ext uri="{9D8B030D-6E8A-4147-A177-3AD203B41FA5}">
                      <a16:colId xmlns:a16="http://schemas.microsoft.com/office/drawing/2014/main" xmlns="" val="20006"/>
                    </a:ext>
                  </a:extLst>
                </a:gridCol>
                <a:gridCol w="393478">
                  <a:extLst>
                    <a:ext uri="{9D8B030D-6E8A-4147-A177-3AD203B41FA5}">
                      <a16:colId xmlns:a16="http://schemas.microsoft.com/office/drawing/2014/main" xmlns="" val="20007"/>
                    </a:ext>
                  </a:extLst>
                </a:gridCol>
                <a:gridCol w="393478">
                  <a:extLst>
                    <a:ext uri="{9D8B030D-6E8A-4147-A177-3AD203B41FA5}">
                      <a16:colId xmlns:a16="http://schemas.microsoft.com/office/drawing/2014/main" xmlns="" val="20008"/>
                    </a:ext>
                  </a:extLst>
                </a:gridCol>
                <a:gridCol w="393478">
                  <a:extLst>
                    <a:ext uri="{9D8B030D-6E8A-4147-A177-3AD203B41FA5}">
                      <a16:colId xmlns:a16="http://schemas.microsoft.com/office/drawing/2014/main" xmlns="" val="20009"/>
                    </a:ext>
                  </a:extLst>
                </a:gridCol>
                <a:gridCol w="460067">
                  <a:extLst>
                    <a:ext uri="{9D8B030D-6E8A-4147-A177-3AD203B41FA5}">
                      <a16:colId xmlns:a16="http://schemas.microsoft.com/office/drawing/2014/main" xmlns="" val="20010"/>
                    </a:ext>
                  </a:extLst>
                </a:gridCol>
                <a:gridCol w="460067">
                  <a:extLst>
                    <a:ext uri="{9D8B030D-6E8A-4147-A177-3AD203B41FA5}">
                      <a16:colId xmlns:a16="http://schemas.microsoft.com/office/drawing/2014/main" xmlns="" val="20011"/>
                    </a:ext>
                  </a:extLst>
                </a:gridCol>
                <a:gridCol w="460067">
                  <a:extLst>
                    <a:ext uri="{9D8B030D-6E8A-4147-A177-3AD203B41FA5}">
                      <a16:colId xmlns:a16="http://schemas.microsoft.com/office/drawing/2014/main" xmlns="" val="20012"/>
                    </a:ext>
                  </a:extLst>
                </a:gridCol>
                <a:gridCol w="460067">
                  <a:extLst>
                    <a:ext uri="{9D8B030D-6E8A-4147-A177-3AD203B41FA5}">
                      <a16:colId xmlns:a16="http://schemas.microsoft.com/office/drawing/2014/main" xmlns="" val="20013"/>
                    </a:ext>
                  </a:extLst>
                </a:gridCol>
              </a:tblGrid>
              <a:tr h="385854">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A</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U</a:t>
                      </a:r>
                      <a:endParaRPr lang="en-US" sz="2400" b="0" dirty="0">
                        <a:solidFill>
                          <a:schemeClr val="tx1"/>
                        </a:solidFill>
                        <a:effectLst/>
                        <a:latin typeface="+mj-lt"/>
                        <a:ea typeface="Calibri" panose="020F0502020204030204" pitchFamily="34"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GB" sz="2400" b="0" dirty="0" smtClean="0">
                          <a:solidFill>
                            <a:schemeClr val="tx1"/>
                          </a:solidFill>
                          <a:effectLst/>
                          <a:latin typeface="+mj-lt"/>
                          <a:ea typeface="Calibri" panose="020F0502020204030204" pitchFamily="34" charset="0"/>
                        </a:rPr>
                        <a:t>G</a:t>
                      </a:r>
                      <a:endParaRPr lang="en-US" sz="2400" b="0" dirty="0">
                        <a:solidFill>
                          <a:schemeClr val="tx1"/>
                        </a:solidFill>
                        <a:effectLst/>
                        <a:latin typeface="+mj-lt"/>
                        <a:ea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pic>
        <p:nvPicPr>
          <p:cNvPr id="49"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80495" y="309625"/>
            <a:ext cx="939691" cy="1008298"/>
          </a:xfrm>
          <a:prstGeom prst="rect">
            <a:avLst/>
          </a:prstGeom>
        </p:spPr>
      </p:pic>
    </p:spTree>
    <p:extLst>
      <p:ext uri="{BB962C8B-B14F-4D97-AF65-F5344CB8AC3E}">
        <p14:creationId xmlns:p14="http://schemas.microsoft.com/office/powerpoint/2010/main" val="247160804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961" y="1478312"/>
            <a:ext cx="10363936" cy="5089792"/>
          </a:xfrm>
          <a:prstGeom prst="rect">
            <a:avLst/>
          </a:prstGeom>
        </p:spPr>
      </p:pic>
      <p:sp>
        <p:nvSpPr>
          <p:cNvPr id="5" name="Title 1">
            <a:extLst>
              <a:ext uri="{FF2B5EF4-FFF2-40B4-BE49-F238E27FC236}">
                <a16:creationId xmlns:a16="http://schemas.microsoft.com/office/drawing/2014/main" xmlns="" id="{2D34CEF4-01D3-4AF7-9E84-F43030ACA972}"/>
              </a:ext>
            </a:extLst>
          </p:cNvPr>
          <p:cNvSpPr>
            <a:spLocks noGrp="1"/>
          </p:cNvSpPr>
          <p:nvPr>
            <p:ph type="title"/>
          </p:nvPr>
        </p:nvSpPr>
        <p:spPr>
          <a:xfrm>
            <a:off x="1777057" y="72118"/>
            <a:ext cx="6937079" cy="1483312"/>
          </a:xfrm>
        </p:spPr>
        <p:txBody>
          <a:bodyPr anchor="ctr">
            <a:normAutofit/>
          </a:bodyPr>
          <a:lstStyle/>
          <a:p>
            <a:r>
              <a:rPr lang="en-GB" dirty="0" smtClean="0">
                <a:latin typeface="Franklin Gothic Book" panose="020B0503020102020204" pitchFamily="34" charset="0"/>
                <a:cs typeface="Segoe UI" panose="020B0502040204020203" pitchFamily="34" charset="0"/>
              </a:rPr>
              <a:t>Single Generation</a:t>
            </a:r>
            <a:endParaRPr lang="en-US" dirty="0">
              <a:latin typeface="Franklin Gothic Book" panose="020B0503020102020204" pitchFamily="34" charset="0"/>
              <a:cs typeface="Segoe UI" panose="020B0502040204020203" pitchFamily="34" charset="0"/>
            </a:endParaRPr>
          </a:p>
        </p:txBody>
      </p:sp>
      <p:pic>
        <p:nvPicPr>
          <p:cNvPr id="7"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30311" y="309625"/>
            <a:ext cx="939691" cy="1008298"/>
          </a:xfrm>
          <a:prstGeom prst="rect">
            <a:avLst/>
          </a:prstGeom>
        </p:spPr>
      </p:pic>
    </p:spTree>
    <p:extLst>
      <p:ext uri="{BB962C8B-B14F-4D97-AF65-F5344CB8AC3E}">
        <p14:creationId xmlns:p14="http://schemas.microsoft.com/office/powerpoint/2010/main" val="2530455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259" y="3200368"/>
            <a:ext cx="5601482" cy="457264"/>
          </a:xfrm>
          <a:prstGeom prst="rect">
            <a:avLst/>
          </a:prstGeom>
        </p:spPr>
      </p:pic>
    </p:spTree>
    <p:extLst>
      <p:ext uri="{BB962C8B-B14F-4D97-AF65-F5344CB8AC3E}">
        <p14:creationId xmlns:p14="http://schemas.microsoft.com/office/powerpoint/2010/main" val="235027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740" y="2925997"/>
            <a:ext cx="5953956" cy="1838582"/>
          </a:xfrm>
          <a:prstGeom prst="rect">
            <a:avLst/>
          </a:prstGeom>
        </p:spPr>
      </p:pic>
    </p:spTree>
    <p:extLst>
      <p:ext uri="{BB962C8B-B14F-4D97-AF65-F5344CB8AC3E}">
        <p14:creationId xmlns:p14="http://schemas.microsoft.com/office/powerpoint/2010/main" val="174339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213" y="2625426"/>
            <a:ext cx="9532257" cy="1010145"/>
          </a:xfrm>
        </p:spPr>
        <p:txBody>
          <a:bodyPr>
            <a:noAutofit/>
          </a:bodyPr>
          <a:lstStyle/>
          <a:p>
            <a:r>
              <a:rPr lang="en-US" sz="3200" b="1" dirty="0" smtClean="0"/>
              <a:t>MULTIOBJECTIVE COMPUTATIONAL RNA DESIGN USING CHEMICAL REACTION OPTIMIZATION</a:t>
            </a:r>
            <a:endParaRPr lang="en-US" sz="3200" b="1" dirty="0"/>
          </a:p>
        </p:txBody>
      </p:sp>
      <p:sp>
        <p:nvSpPr>
          <p:cNvPr id="5" name="Text Placeholder 9">
            <a:extLst>
              <a:ext uri="{FF2B5EF4-FFF2-40B4-BE49-F238E27FC236}">
                <a16:creationId xmlns:a16="http://schemas.microsoft.com/office/drawing/2014/main" xmlns="" id="{939EAE20-443B-4528-BBD6-32BD19163C1F}"/>
              </a:ext>
            </a:extLst>
          </p:cNvPr>
          <p:cNvSpPr txBox="1">
            <a:spLocks/>
          </p:cNvSpPr>
          <p:nvPr/>
        </p:nvSpPr>
        <p:spPr>
          <a:xfrm>
            <a:off x="838200" y="4440196"/>
            <a:ext cx="10515600" cy="214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err="1" smtClean="0"/>
              <a:t>Mahfujur</a:t>
            </a:r>
            <a:r>
              <a:rPr lang="en-US" sz="1800" dirty="0" smtClean="0"/>
              <a:t> Rahman Afnan</a:t>
            </a:r>
            <a:r>
              <a:rPr lang="en-US" sz="1800" baseline="30000" dirty="0" smtClean="0"/>
              <a:t>1  </a:t>
            </a:r>
            <a:r>
              <a:rPr lang="en-US" sz="1800" dirty="0" err="1" smtClean="0"/>
              <a:t>Naeema</a:t>
            </a:r>
            <a:r>
              <a:rPr lang="en-US" sz="1800" dirty="0" smtClean="0"/>
              <a:t> </a:t>
            </a:r>
            <a:r>
              <a:rPr lang="en-US" sz="1800" dirty="0" err="1" smtClean="0"/>
              <a:t>Binthe</a:t>
            </a:r>
            <a:r>
              <a:rPr lang="en-US" sz="1800" dirty="0" smtClean="0"/>
              <a:t> Ashraf</a:t>
            </a:r>
            <a:r>
              <a:rPr lang="en-US" sz="1800" baseline="30000" dirty="0" smtClean="0"/>
              <a:t>2</a:t>
            </a:r>
            <a:r>
              <a:rPr lang="en-US" sz="1800" dirty="0" smtClean="0"/>
              <a:t> and Md. </a:t>
            </a:r>
            <a:r>
              <a:rPr lang="en-US" sz="1800" dirty="0" err="1" smtClean="0"/>
              <a:t>Rafiqul</a:t>
            </a:r>
            <a:r>
              <a:rPr lang="en-US" sz="1800" dirty="0" smtClean="0"/>
              <a:t> Islam</a:t>
            </a:r>
            <a:r>
              <a:rPr lang="en-US" sz="1800" baseline="30000" dirty="0"/>
              <a:t>3</a:t>
            </a:r>
            <a:endParaRPr lang="en-US" sz="1800" baseline="30000" dirty="0" smtClean="0"/>
          </a:p>
          <a:p>
            <a:pPr>
              <a:lnSpc>
                <a:spcPct val="100000"/>
              </a:lnSpc>
            </a:pPr>
            <a:r>
              <a:rPr lang="en-US" sz="1800" baseline="30000" dirty="0" smtClean="0"/>
              <a:t> 1 2 3 </a:t>
            </a:r>
            <a:r>
              <a:rPr lang="en-US" sz="1800" dirty="0" smtClean="0"/>
              <a:t>Computer Science and Engineering Discipline, Khulna University, Khulna-9208, Bangladesh.</a:t>
            </a:r>
          </a:p>
          <a:p>
            <a:pPr>
              <a:lnSpc>
                <a:spcPct val="100000"/>
              </a:lnSpc>
            </a:pPr>
            <a:r>
              <a:rPr lang="en-US" sz="1800" baseline="30000" dirty="0" smtClean="0"/>
              <a:t>1</a:t>
            </a:r>
            <a:r>
              <a:rPr lang="en-US" sz="1800" dirty="0" smtClean="0"/>
              <a:t> </a:t>
            </a:r>
            <a:r>
              <a:rPr lang="en-US" sz="1800" dirty="0" smtClean="0">
                <a:hlinkClick r:id="rId2"/>
              </a:rPr>
              <a:t>afnan1635@cseku.ac.bd</a:t>
            </a:r>
            <a:endParaRPr lang="en-US" sz="1800" dirty="0" smtClean="0"/>
          </a:p>
          <a:p>
            <a:pPr>
              <a:lnSpc>
                <a:spcPct val="100000"/>
              </a:lnSpc>
            </a:pPr>
            <a:r>
              <a:rPr lang="en-US" sz="1800" baseline="30000" dirty="0" smtClean="0"/>
              <a:t>2</a:t>
            </a:r>
            <a:r>
              <a:rPr lang="en-US" sz="1800" dirty="0" smtClean="0"/>
              <a:t> </a:t>
            </a:r>
            <a:r>
              <a:rPr lang="en-US" sz="1800" dirty="0" smtClean="0">
                <a:hlinkClick r:id="rId3"/>
              </a:rPr>
              <a:t>naeema1631@cseku.ac.bd</a:t>
            </a:r>
            <a:r>
              <a:rPr lang="en-US" sz="1800" dirty="0" smtClean="0"/>
              <a:t> </a:t>
            </a:r>
          </a:p>
          <a:p>
            <a:pPr>
              <a:lnSpc>
                <a:spcPct val="100000"/>
              </a:lnSpc>
            </a:pPr>
            <a:r>
              <a:rPr lang="en-US" sz="1800" baseline="30000" dirty="0"/>
              <a:t>3</a:t>
            </a:r>
            <a:r>
              <a:rPr lang="en-US" sz="1800" baseline="30000" dirty="0" smtClean="0"/>
              <a:t> </a:t>
            </a:r>
            <a:r>
              <a:rPr lang="en-US" sz="1800" dirty="0" smtClean="0">
                <a:hlinkClick r:id="rId4"/>
              </a:rPr>
              <a:t>dmri1978@gmail.com</a:t>
            </a:r>
            <a:r>
              <a:rPr lang="en-US" sz="1800" dirty="0" smtClean="0"/>
              <a:t> </a:t>
            </a:r>
          </a:p>
          <a:p>
            <a:pPr>
              <a:lnSpc>
                <a:spcPct val="100000"/>
              </a:lnSpc>
            </a:pPr>
            <a:endParaRPr lang="en-IN" sz="1800" dirty="0"/>
          </a:p>
        </p:txBody>
      </p:sp>
      <p:sp>
        <p:nvSpPr>
          <p:cNvPr id="6" name="Google Shape;433;p39"/>
          <p:cNvSpPr/>
          <p:nvPr/>
        </p:nvSpPr>
        <p:spPr>
          <a:xfrm>
            <a:off x="1135742" y="4817884"/>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solidFill>
            <a:schemeClr val="accent2"/>
          </a:solid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grpSp>
        <p:nvGrpSpPr>
          <p:cNvPr id="7" name="Google Shape;457;p39"/>
          <p:cNvGrpSpPr/>
          <p:nvPr/>
        </p:nvGrpSpPr>
        <p:grpSpPr>
          <a:xfrm>
            <a:off x="4199900" y="5702327"/>
            <a:ext cx="391001" cy="264089"/>
            <a:chOff x="564675" y="1700625"/>
            <a:chExt cx="465200" cy="314200"/>
          </a:xfrm>
          <a:solidFill>
            <a:schemeClr val="accent2"/>
          </a:solidFill>
        </p:grpSpPr>
        <p:sp>
          <p:nvSpPr>
            <p:cNvPr id="8" name="Google Shape;458;p3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sp>
          <p:nvSpPr>
            <p:cNvPr id="9" name="Google Shape;459;p3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sp>
          <p:nvSpPr>
            <p:cNvPr id="10" name="Google Shape;460;p3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accent3">
                  <a:lumMod val="75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FFFF"/>
                </a:solidFill>
              </a:endParaRPr>
            </a:p>
          </p:txBody>
        </p:sp>
      </p:grpSp>
      <p:sp>
        <p:nvSpPr>
          <p:cNvPr id="11" name="Title 1"/>
          <p:cNvSpPr txBox="1">
            <a:spLocks/>
          </p:cNvSpPr>
          <p:nvPr/>
        </p:nvSpPr>
        <p:spPr>
          <a:xfrm>
            <a:off x="4650238" y="801302"/>
            <a:ext cx="3131301" cy="622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smtClean="0">
                <a:solidFill>
                  <a:schemeClr val="accent1">
                    <a:lumMod val="75000"/>
                  </a:schemeClr>
                </a:solidFill>
                <a:latin typeface="+mn-lt"/>
              </a:rPr>
              <a:t>PAPER ID: 61</a:t>
            </a:r>
            <a:endParaRPr lang="en-US" sz="3600" b="1" dirty="0">
              <a:solidFill>
                <a:schemeClr val="accent1">
                  <a:lumMod val="75000"/>
                </a:schemeClr>
              </a:solidFill>
              <a:latin typeface="+mn-lt"/>
            </a:endParaRPr>
          </a:p>
        </p:txBody>
      </p:sp>
      <p:sp>
        <p:nvSpPr>
          <p:cNvPr id="12" name="Title 1"/>
          <p:cNvSpPr txBox="1">
            <a:spLocks/>
          </p:cNvSpPr>
          <p:nvPr/>
        </p:nvSpPr>
        <p:spPr>
          <a:xfrm>
            <a:off x="5427719" y="1928685"/>
            <a:ext cx="1536697" cy="622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smtClean="0">
                <a:solidFill>
                  <a:schemeClr val="accent1">
                    <a:lumMod val="75000"/>
                  </a:schemeClr>
                </a:solidFill>
                <a:latin typeface="+mn-lt"/>
              </a:rPr>
              <a:t>TITLE</a:t>
            </a:r>
            <a:endParaRPr lang="en-US" sz="3600" b="1" dirty="0">
              <a:solidFill>
                <a:schemeClr val="accent1">
                  <a:lumMod val="75000"/>
                </a:schemeClr>
              </a:solidFill>
              <a:latin typeface="+mn-lt"/>
            </a:endParaRPr>
          </a:p>
        </p:txBody>
      </p:sp>
      <p:cxnSp>
        <p:nvCxnSpPr>
          <p:cNvPr id="13" name="Straight Connector 12"/>
          <p:cNvCxnSpPr/>
          <p:nvPr/>
        </p:nvCxnSpPr>
        <p:spPr>
          <a:xfrm flipV="1">
            <a:off x="1688278" y="1709787"/>
            <a:ext cx="9015581" cy="10759"/>
          </a:xfrm>
          <a:prstGeom prst="line">
            <a:avLst/>
          </a:prstGeom>
        </p:spPr>
        <p:style>
          <a:lnRef idx="3">
            <a:schemeClr val="accent1"/>
          </a:lnRef>
          <a:fillRef idx="0">
            <a:schemeClr val="accent1"/>
          </a:fillRef>
          <a:effectRef idx="2">
            <a:schemeClr val="accent1"/>
          </a:effectRef>
          <a:fontRef idx="minor">
            <a:schemeClr val="tx1"/>
          </a:fontRef>
        </p:style>
      </p:cxnSp>
      <p:sp>
        <p:nvSpPr>
          <p:cNvPr id="14" name="Oval 13"/>
          <p:cNvSpPr/>
          <p:nvPr/>
        </p:nvSpPr>
        <p:spPr>
          <a:xfrm>
            <a:off x="5684358" y="4137170"/>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10905" y="4137170"/>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137452" y="4137170"/>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3999" y="4137170"/>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070554" y="675859"/>
            <a:ext cx="873485" cy="873485"/>
          </a:xfrm>
          <a:prstGeom prst="rect">
            <a:avLst/>
          </a:prstGeom>
        </p:spPr>
      </p:pic>
      <p:pic>
        <p:nvPicPr>
          <p:cNvPr id="19"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650238" y="1795470"/>
            <a:ext cx="898490" cy="898490"/>
          </a:xfrm>
          <a:prstGeom prst="rect">
            <a:avLst/>
          </a:prstGeom>
        </p:spPr>
      </p:pic>
    </p:spTree>
    <p:extLst>
      <p:ext uri="{BB962C8B-B14F-4D97-AF65-F5344CB8AC3E}">
        <p14:creationId xmlns:p14="http://schemas.microsoft.com/office/powerpoint/2010/main" val="2084308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311" y="3024131"/>
            <a:ext cx="5925377" cy="809738"/>
          </a:xfrm>
          <a:prstGeom prst="rect">
            <a:avLst/>
          </a:prstGeom>
        </p:spPr>
      </p:pic>
    </p:spTree>
    <p:extLst>
      <p:ext uri="{BB962C8B-B14F-4D97-AF65-F5344CB8AC3E}">
        <p14:creationId xmlns:p14="http://schemas.microsoft.com/office/powerpoint/2010/main" val="2624519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448" y="3487553"/>
            <a:ext cx="5944430" cy="1952898"/>
          </a:xfrm>
          <a:prstGeom prst="rect">
            <a:avLst/>
          </a:prstGeom>
        </p:spPr>
      </p:pic>
    </p:spTree>
    <p:extLst>
      <p:ext uri="{BB962C8B-B14F-4D97-AF65-F5344CB8AC3E}">
        <p14:creationId xmlns:p14="http://schemas.microsoft.com/office/powerpoint/2010/main" val="853336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654" y="3943422"/>
            <a:ext cx="5934903" cy="809738"/>
          </a:xfrm>
          <a:prstGeom prst="rect">
            <a:avLst/>
          </a:prstGeom>
        </p:spPr>
      </p:pic>
    </p:spTree>
    <p:extLst>
      <p:ext uri="{BB962C8B-B14F-4D97-AF65-F5344CB8AC3E}">
        <p14:creationId xmlns:p14="http://schemas.microsoft.com/office/powerpoint/2010/main" val="3827298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415915" y="4490109"/>
            <a:ext cx="6784257" cy="1363215"/>
          </a:xfrm>
        </p:spPr>
        <p:txBody>
          <a:bodyPr anchor="t">
            <a:noAutofit/>
          </a:bodyPr>
          <a:lstStyle/>
          <a:p>
            <a:pPr algn="r"/>
            <a:r>
              <a:rPr lang="en-US" sz="5400" b="1" dirty="0" smtClean="0">
                <a:solidFill>
                  <a:schemeClr val="bg1"/>
                </a:solidFill>
              </a:rPr>
              <a:t>EXPERIMENTAL SETUP AND DATASET</a:t>
            </a:r>
            <a:endParaRPr lang="en-US" sz="5400" b="1" dirty="0">
              <a:solidFill>
                <a:schemeClr val="bg1"/>
              </a:solidFill>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19116266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713289" y="4490109"/>
            <a:ext cx="5609222" cy="1507568"/>
          </a:xfrm>
        </p:spPr>
        <p:txBody>
          <a:bodyPr anchor="t">
            <a:noAutofit/>
          </a:bodyPr>
          <a:lstStyle/>
          <a:p>
            <a:pPr algn="r"/>
            <a:r>
              <a:rPr lang="en-US" sz="5400" b="1" dirty="0">
                <a:solidFill>
                  <a:schemeClr val="bg1"/>
                </a:solidFill>
              </a:rPr>
              <a:t>PERFORMANCE</a:t>
            </a:r>
            <a:br>
              <a:rPr lang="en-US" sz="5400" b="1" dirty="0">
                <a:solidFill>
                  <a:schemeClr val="bg1"/>
                </a:solidFill>
              </a:rPr>
            </a:br>
            <a:r>
              <a:rPr lang="en-GB" sz="5400" b="1" dirty="0">
                <a:solidFill>
                  <a:schemeClr val="bg1"/>
                </a:solidFill>
              </a:rPr>
              <a:t>EVALUATION</a:t>
            </a:r>
            <a:endParaRPr lang="en-US" sz="5400" b="1" dirty="0">
              <a:solidFill>
                <a:schemeClr val="bg1"/>
              </a:solidFill>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742012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4918" y="2619976"/>
            <a:ext cx="4582164" cy="2762636"/>
          </a:xfrm>
        </p:spPr>
      </p:pic>
    </p:spTree>
    <p:extLst>
      <p:ext uri="{BB962C8B-B14F-4D97-AF65-F5344CB8AC3E}">
        <p14:creationId xmlns:p14="http://schemas.microsoft.com/office/powerpoint/2010/main" val="75955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918" y="2047682"/>
            <a:ext cx="4582164" cy="2762636"/>
          </a:xfrm>
          <a:prstGeom prst="rect">
            <a:avLst/>
          </a:prstGeom>
        </p:spPr>
      </p:pic>
    </p:spTree>
    <p:extLst>
      <p:ext uri="{BB962C8B-B14F-4D97-AF65-F5344CB8AC3E}">
        <p14:creationId xmlns:p14="http://schemas.microsoft.com/office/powerpoint/2010/main" val="3729329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918" y="2047682"/>
            <a:ext cx="4582164" cy="2762636"/>
          </a:xfrm>
          <a:prstGeom prst="rect">
            <a:avLst/>
          </a:prstGeom>
        </p:spPr>
      </p:pic>
    </p:spTree>
    <p:extLst>
      <p:ext uri="{BB962C8B-B14F-4D97-AF65-F5344CB8AC3E}">
        <p14:creationId xmlns:p14="http://schemas.microsoft.com/office/powerpoint/2010/main" val="1719940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733" y="2047682"/>
            <a:ext cx="4534533" cy="2762636"/>
          </a:xfrm>
          <a:prstGeom prst="rect">
            <a:avLst/>
          </a:prstGeom>
        </p:spPr>
      </p:pic>
    </p:spTree>
    <p:extLst>
      <p:ext uri="{BB962C8B-B14F-4D97-AF65-F5344CB8AC3E}">
        <p14:creationId xmlns:p14="http://schemas.microsoft.com/office/powerpoint/2010/main" val="979952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863062" y="4573166"/>
            <a:ext cx="5609222" cy="1363215"/>
          </a:xfrm>
        </p:spPr>
        <p:txBody>
          <a:bodyPr anchor="t">
            <a:normAutofit/>
          </a:bodyPr>
          <a:lstStyle/>
          <a:p>
            <a:pPr algn="l"/>
            <a:r>
              <a:rPr lang="en-US" sz="5400" b="1" dirty="0" smtClean="0">
                <a:solidFill>
                  <a:schemeClr val="bg1"/>
                </a:solidFill>
              </a:rPr>
              <a:t>CONCLUSIONS</a:t>
            </a:r>
            <a:endParaRPr lang="en-US" sz="4400"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318953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D34CEF4-01D3-4AF7-9E84-F43030ACA972}"/>
              </a:ext>
            </a:extLst>
          </p:cNvPr>
          <p:cNvSpPr>
            <a:spLocks noGrp="1"/>
          </p:cNvSpPr>
          <p:nvPr>
            <p:ph type="title"/>
          </p:nvPr>
        </p:nvSpPr>
        <p:spPr>
          <a:xfrm>
            <a:off x="2025818" y="1396160"/>
            <a:ext cx="5406902" cy="1483312"/>
          </a:xfrm>
        </p:spPr>
        <p:txBody>
          <a:bodyPr anchor="ctr">
            <a:normAutofit/>
          </a:bodyPr>
          <a:lstStyle/>
          <a:p>
            <a:r>
              <a:rPr lang="en-GB" dirty="0" smtClean="0">
                <a:latin typeface="Franklin Gothic Book" panose="020B0503020102020204" pitchFamily="34" charset="0"/>
                <a:cs typeface="Segoe UI" panose="020B0502040204020203" pitchFamily="34" charset="0"/>
              </a:rPr>
              <a:t>Abstract</a:t>
            </a:r>
            <a:endParaRPr lang="en-US" dirty="0">
              <a:latin typeface="Franklin Gothic Book" panose="020B0503020102020204" pitchFamily="34" charset="0"/>
              <a:cs typeface="Segoe UI" panose="020B0502040204020203" pitchFamily="34" charset="0"/>
            </a:endParaRPr>
          </a:p>
        </p:txBody>
      </p:sp>
      <p:sp>
        <p:nvSpPr>
          <p:cNvPr id="5"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2025817" y="2776062"/>
            <a:ext cx="5514779" cy="3512726"/>
          </a:xfrm>
        </p:spPr>
        <p:txBody>
          <a:bodyPr vert="horz" lIns="91440" tIns="45720" rIns="91440" bIns="45720" rtlCol="0" anchor="t">
            <a:noAutofit/>
          </a:bodyPr>
          <a:lstStyle/>
          <a:p>
            <a:pPr algn="just"/>
            <a:r>
              <a:rPr lang="en-GB" sz="2000" b="1" dirty="0"/>
              <a:t>In this paper, we propose a </a:t>
            </a:r>
            <a:r>
              <a:rPr lang="en-GB" sz="2000" b="1" dirty="0" err="1"/>
              <a:t>multiobjective</a:t>
            </a:r>
            <a:r>
              <a:rPr lang="en-GB" sz="2000" b="1" dirty="0"/>
              <a:t> approach based on </a:t>
            </a:r>
            <a:r>
              <a:rPr lang="en-GB" sz="2000" b="1" dirty="0" err="1"/>
              <a:t>metaheuristic</a:t>
            </a:r>
            <a:r>
              <a:rPr lang="en-GB" sz="2000" b="1" dirty="0"/>
              <a:t> algorithm named Chemical Reaction Optimization (CRO) combined with a non-dominated sorting phenomenon for computational RNA design (CRD) problem. Using 29 structures of </a:t>
            </a:r>
            <a:r>
              <a:rPr lang="en-GB" sz="2000" b="1" dirty="0" err="1"/>
              <a:t>RfamDataset</a:t>
            </a:r>
            <a:r>
              <a:rPr lang="en-GB" sz="2000" b="1" dirty="0"/>
              <a:t>, the results of our proposed method are compared with other states of the art algorithms to demonstrate that, the performance of our proposed method is satisfactory and it gives more stable sequences with l</a:t>
            </a:r>
            <a:r>
              <a:rPr lang="en-US" sz="2000" b="1" dirty="0" err="1"/>
              <a:t>ess</a:t>
            </a:r>
            <a:r>
              <a:rPr lang="en-US" sz="2000" b="1" dirty="0"/>
              <a:t> execution time.</a:t>
            </a:r>
            <a:endParaRPr lang="en-US" sz="2000" b="1" dirty="0"/>
          </a:p>
        </p:txBody>
      </p:sp>
      <p:pic>
        <p:nvPicPr>
          <p:cNvPr id="6"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24403" y="1630434"/>
            <a:ext cx="1001415" cy="1010507"/>
          </a:xfrm>
          <a:prstGeom prst="rect">
            <a:avLst/>
          </a:prstGeom>
        </p:spPr>
      </p:pic>
      <p:sp>
        <p:nvSpPr>
          <p:cNvPr id="19" name="Oval 18">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rot="5400000">
            <a:off x="8696591" y="455745"/>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rot="5400000">
            <a:off x="8434135" y="2365711"/>
            <a:ext cx="2112264" cy="211226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1" name="Oval 20">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rot="5400000">
            <a:off x="8696591" y="4800441"/>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19" idx="6"/>
            <a:endCxn id="20" idx="2"/>
          </p:cNvCxnSpPr>
          <p:nvPr/>
        </p:nvCxnSpPr>
        <p:spPr>
          <a:xfrm flipH="1">
            <a:off x="9490267" y="2043245"/>
            <a:ext cx="74" cy="322466"/>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20" idx="6"/>
            <a:endCxn id="21" idx="2"/>
          </p:cNvCxnSpPr>
          <p:nvPr/>
        </p:nvCxnSpPr>
        <p:spPr>
          <a:xfrm>
            <a:off x="9490267" y="4477975"/>
            <a:ext cx="74" cy="322466"/>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6BEBF752-C33D-4EC4-8210-F7B1D3A10097}"/>
              </a:ext>
            </a:extLst>
          </p:cNvPr>
          <p:cNvSpPr/>
          <p:nvPr/>
        </p:nvSpPr>
        <p:spPr>
          <a:xfrm>
            <a:off x="8804467" y="787831"/>
            <a:ext cx="1371600" cy="923330"/>
          </a:xfrm>
          <a:prstGeom prst="rect">
            <a:avLst/>
          </a:prstGeom>
        </p:spPr>
        <p:txBody>
          <a:bodyPr wrap="square" lIns="0" tIns="0" rIns="0" bIns="0" anchor="ctr">
            <a:spAutoFit/>
          </a:bodyPr>
          <a:lstStyle/>
          <a:p>
            <a:pPr algn="ctr"/>
            <a:r>
              <a:rPr lang="en-GB" sz="2000" b="1" dirty="0" smtClean="0">
                <a:solidFill>
                  <a:schemeClr val="bg1"/>
                </a:solidFill>
              </a:rPr>
              <a:t>Input </a:t>
            </a:r>
          </a:p>
          <a:p>
            <a:pPr algn="ctr"/>
            <a:r>
              <a:rPr lang="en-GB" sz="2000" b="1" dirty="0" smtClean="0">
                <a:solidFill>
                  <a:schemeClr val="bg1"/>
                </a:solidFill>
              </a:rPr>
              <a:t>Secondary</a:t>
            </a:r>
            <a:endParaRPr lang="en-GB" sz="2000" b="1" dirty="0" smtClean="0">
              <a:solidFill>
                <a:schemeClr val="bg1"/>
              </a:solidFill>
            </a:endParaRPr>
          </a:p>
          <a:p>
            <a:pPr algn="ctr"/>
            <a:r>
              <a:rPr lang="en-GB" sz="2000" b="1" dirty="0" smtClean="0">
                <a:solidFill>
                  <a:schemeClr val="bg1"/>
                </a:solidFill>
              </a:rPr>
              <a:t>Structure</a:t>
            </a:r>
            <a:endParaRPr lang="en-US" sz="2000" b="1" dirty="0">
              <a:solidFill>
                <a:schemeClr val="bg1"/>
              </a:solidFill>
            </a:endParaRPr>
          </a:p>
        </p:txBody>
      </p:sp>
      <p:sp>
        <p:nvSpPr>
          <p:cNvPr id="50" name="Rectangle 49">
            <a:extLst>
              <a:ext uri="{FF2B5EF4-FFF2-40B4-BE49-F238E27FC236}">
                <a16:creationId xmlns:a16="http://schemas.microsoft.com/office/drawing/2014/main" xmlns="" id="{6BEBF752-C33D-4EC4-8210-F7B1D3A10097}"/>
              </a:ext>
            </a:extLst>
          </p:cNvPr>
          <p:cNvSpPr/>
          <p:nvPr/>
        </p:nvSpPr>
        <p:spPr>
          <a:xfrm>
            <a:off x="8804467" y="5002793"/>
            <a:ext cx="1371600" cy="1107996"/>
          </a:xfrm>
          <a:prstGeom prst="rect">
            <a:avLst/>
          </a:prstGeom>
        </p:spPr>
        <p:txBody>
          <a:bodyPr wrap="square" lIns="0" tIns="0" rIns="0" bIns="0" anchor="ctr">
            <a:spAutoFit/>
          </a:bodyPr>
          <a:lstStyle/>
          <a:p>
            <a:pPr algn="ctr"/>
            <a:r>
              <a:rPr lang="en-GB" b="1" dirty="0" smtClean="0">
                <a:solidFill>
                  <a:schemeClr val="bg1"/>
                </a:solidFill>
              </a:rPr>
              <a:t>Output</a:t>
            </a:r>
          </a:p>
          <a:p>
            <a:pPr algn="ctr"/>
            <a:r>
              <a:rPr lang="en-GB" b="1" dirty="0" smtClean="0">
                <a:solidFill>
                  <a:schemeClr val="bg1"/>
                </a:solidFill>
              </a:rPr>
              <a:t>Optimal</a:t>
            </a:r>
          </a:p>
          <a:p>
            <a:pPr algn="ctr"/>
            <a:r>
              <a:rPr lang="en-GB" b="1" dirty="0" smtClean="0">
                <a:solidFill>
                  <a:schemeClr val="bg1"/>
                </a:solidFill>
              </a:rPr>
              <a:t>Primary</a:t>
            </a:r>
            <a:endParaRPr lang="en-GB" b="1" dirty="0" smtClean="0">
              <a:solidFill>
                <a:schemeClr val="bg1"/>
              </a:solidFill>
            </a:endParaRPr>
          </a:p>
          <a:p>
            <a:pPr algn="ctr"/>
            <a:r>
              <a:rPr lang="en-GB" b="1" dirty="0" smtClean="0">
                <a:solidFill>
                  <a:schemeClr val="bg1"/>
                </a:solidFill>
              </a:rPr>
              <a:t>Structure</a:t>
            </a:r>
            <a:endParaRPr lang="en-US" b="1" dirty="0">
              <a:solidFill>
                <a:schemeClr val="bg1"/>
              </a:solidFill>
            </a:endParaRPr>
          </a:p>
        </p:txBody>
      </p:sp>
      <p:sp>
        <p:nvSpPr>
          <p:cNvPr id="52" name="Rectangle 51">
            <a:extLst>
              <a:ext uri="{FF2B5EF4-FFF2-40B4-BE49-F238E27FC236}">
                <a16:creationId xmlns:a16="http://schemas.microsoft.com/office/drawing/2014/main" xmlns="" id="{6BEBF752-C33D-4EC4-8210-F7B1D3A10097}"/>
              </a:ext>
            </a:extLst>
          </p:cNvPr>
          <p:cNvSpPr/>
          <p:nvPr/>
        </p:nvSpPr>
        <p:spPr>
          <a:xfrm>
            <a:off x="8804467" y="3265278"/>
            <a:ext cx="1479624" cy="307777"/>
          </a:xfrm>
          <a:prstGeom prst="rect">
            <a:avLst/>
          </a:prstGeom>
        </p:spPr>
        <p:txBody>
          <a:bodyPr wrap="square" lIns="0" tIns="0" rIns="0" bIns="0" anchor="ctr">
            <a:spAutoFit/>
          </a:bodyPr>
          <a:lstStyle/>
          <a:p>
            <a:pPr algn="ctr"/>
            <a:r>
              <a:rPr lang="en-GB" sz="2000" b="1" dirty="0" smtClean="0">
                <a:solidFill>
                  <a:schemeClr val="bg1"/>
                </a:solidFill>
              </a:rPr>
              <a:t>RNA DESIGN</a:t>
            </a:r>
            <a:endParaRPr lang="en-US" sz="2000" b="1" dirty="0">
              <a:solidFill>
                <a:schemeClr val="bg1"/>
              </a:solidFill>
            </a:endParaRPr>
          </a:p>
        </p:txBody>
      </p:sp>
      <p:sp>
        <p:nvSpPr>
          <p:cNvPr id="53" name="Oval 52"/>
          <p:cNvSpPr/>
          <p:nvPr/>
        </p:nvSpPr>
        <p:spPr>
          <a:xfrm>
            <a:off x="4311011" y="2058316"/>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537558" y="2058316"/>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64105" y="2058316"/>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990652" y="2058316"/>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9343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1+#ppt_w/2"/>
                                          </p:val>
                                        </p:tav>
                                        <p:tav tm="100000">
                                          <p:val>
                                            <p:strVal val="#ppt_x"/>
                                          </p:val>
                                        </p:tav>
                                      </p:tavLst>
                                    </p:anim>
                                    <p:anim calcmode="lin" valueType="num">
                                      <p:cBhvr additive="base">
                                        <p:cTn id="15" dur="50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524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xmlns="" id="{89DA262E-0502-4E65-8ABA-E063880EAC4C}"/>
              </a:ext>
              <a:ext uri="{C183D7F6-B498-43B3-948B-1728B52AA6E4}">
                <adec:decorative xmlns:adec="http://schemas.microsoft.com/office/drawing/2017/decorative" xmlns=""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xmlns=""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xmlns=""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xmlns=""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xmlns=""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xmlns=""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xmlns=""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xmlns=""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xmlns=""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xmlns=""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xmlns=""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xmlns=""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xmlns=""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xmlns=""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xmlns=""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xmlns=""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xmlns=""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xmlns="" id="{3FAD125B-9A3B-49A4-B9EC-C8A6D3CF9CBF}"/>
              </a:ext>
              <a:ext uri="{C183D7F6-B498-43B3-948B-1728B52AA6E4}">
                <adec:decorative xmlns:adec="http://schemas.microsoft.com/office/drawing/2017/decorative" xmlns=""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xmlns=""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xmlns=""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xmlns=""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xmlns=""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xmlns=""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xmlns=""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xmlns=""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xmlns=""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xmlns=""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xmlns=""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xmlns=""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xmlns=""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xmlns=""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149850" y="2795434"/>
            <a:ext cx="1892301" cy="181958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mj-lt"/>
              </a:rPr>
              <a:t>OVERVIEW</a:t>
            </a: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CONCLUSIONS</a:t>
            </a:r>
            <a:endParaRPr lang="en-US" sz="1600" b="1"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PERFORMANCE</a:t>
            </a:r>
          </a:p>
          <a:p>
            <a:pPr algn="ctr"/>
            <a:r>
              <a:rPr lang="en-GB" sz="2000" b="1" dirty="0" smtClean="0"/>
              <a:t>EVALUATION</a:t>
            </a:r>
            <a:endParaRPr lang="en-US" sz="2000" b="1"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t>EXPERIMENTAL SETUP </a:t>
            </a:r>
            <a:endParaRPr lang="en-US" sz="2000" b="1" dirty="0" smtClean="0"/>
          </a:p>
          <a:p>
            <a:pPr algn="r"/>
            <a:r>
              <a:rPr lang="en-US" sz="2000" b="1" dirty="0" smtClean="0"/>
              <a:t>AND </a:t>
            </a:r>
            <a:r>
              <a:rPr lang="en-US" sz="2000" b="1" dirty="0"/>
              <a:t>DATASET</a:t>
            </a:r>
            <a:endParaRPr lang="en-US" sz="2000" b="1" dirty="0"/>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INTRODUCTION</a:t>
            </a:r>
            <a:endParaRPr lang="en-US" sz="2000" b="1"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391988" y="3334726"/>
            <a:ext cx="3890809"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MULTIOBJECTIVE COMPUTATIONAL </a:t>
            </a:r>
            <a:r>
              <a:rPr lang="en-US" sz="1600" b="1" dirty="0" smtClean="0"/>
              <a:t>               RNA DESIGN PROBLEM</a:t>
            </a:r>
            <a:endParaRPr lang="en-US" sz="1600" b="1"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MULTIOBJECTIVE </a:t>
            </a:r>
            <a:endParaRPr lang="en-US" sz="2000" b="1" dirty="0" smtClean="0"/>
          </a:p>
          <a:p>
            <a:r>
              <a:rPr lang="en-US" sz="2000" b="1" dirty="0" smtClean="0"/>
              <a:t>CRO FOR </a:t>
            </a:r>
            <a:r>
              <a:rPr lang="en-US" sz="2000" b="1" dirty="0"/>
              <a:t>CRD </a:t>
            </a:r>
            <a:endParaRPr lang="en-US" sz="2000" b="1"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xmlns="" id="{044C3643-8A0E-47C1-BEB8-C73203B5E58D}"/>
              </a:ext>
            </a:extLst>
          </p:cNvPr>
          <p:cNvGrpSpPr/>
          <p:nvPr/>
        </p:nvGrpSpPr>
        <p:grpSpPr>
          <a:xfrm>
            <a:off x="7782913" y="3530422"/>
            <a:ext cx="347680" cy="347683"/>
            <a:chOff x="6854486" y="3913764"/>
            <a:chExt cx="287338" cy="287341"/>
          </a:xfrm>
          <a:solidFill>
            <a:schemeClr val="bg1"/>
          </a:solidFill>
        </p:grpSpPr>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6854486" y="4009017"/>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xmlns="" id="{6AA1356D-8F1B-4281-BEC5-5B4EBF7467B1}"/>
                </a:ext>
              </a:extLst>
            </p:cNvPr>
            <p:cNvSpPr>
              <a:spLocks/>
            </p:cNvSpPr>
            <p:nvPr/>
          </p:nvSpPr>
          <p:spPr bwMode="auto">
            <a:xfrm>
              <a:off x="6873530" y="3913764"/>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xmlns="" id="{6FB02354-C73F-4DCF-8004-E9CCA66963EA}"/>
              </a:ext>
            </a:extLst>
          </p:cNvPr>
          <p:cNvSpPr>
            <a:spLocks noEditPoints="1"/>
          </p:cNvSpPr>
          <p:nvPr/>
        </p:nvSpPr>
        <p:spPr bwMode="auto">
          <a:xfrm>
            <a:off x="4717582" y="179814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xmlns=""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xmlns=""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xmlns=""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7127700" y="1828144"/>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xmlns=""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Title 1">
            <a:extLst>
              <a:ext uri="{FF2B5EF4-FFF2-40B4-BE49-F238E27FC236}">
                <a16:creationId xmlns:a16="http://schemas.microsoft.com/office/drawing/2014/main" xmlns="" id="{2D34CEF4-01D3-4AF7-9E84-F43030ACA972}"/>
              </a:ext>
            </a:extLst>
          </p:cNvPr>
          <p:cNvSpPr txBox="1">
            <a:spLocks/>
          </p:cNvSpPr>
          <p:nvPr/>
        </p:nvSpPr>
        <p:spPr>
          <a:xfrm>
            <a:off x="1587500" y="47483"/>
            <a:ext cx="5406902" cy="148331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latin typeface="Franklin Gothic Book" panose="020B0503020102020204" pitchFamily="34" charset="0"/>
                <a:cs typeface="Segoe UI" panose="020B0502040204020203" pitchFamily="34" charset="0"/>
              </a:rPr>
              <a:t>Objectives</a:t>
            </a:r>
            <a:endParaRPr lang="en-US" dirty="0">
              <a:latin typeface="Franklin Gothic Book" panose="020B0503020102020204" pitchFamily="34" charset="0"/>
              <a:cs typeface="Segoe UI" panose="020B0502040204020203" pitchFamily="34" charset="0"/>
            </a:endParaRPr>
          </a:p>
        </p:txBody>
      </p:sp>
      <p:pic>
        <p:nvPicPr>
          <p:cNvPr id="44"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6085" y="281757"/>
            <a:ext cx="1001415" cy="1010507"/>
          </a:xfrm>
          <a:prstGeom prst="rect">
            <a:avLst/>
          </a:prstGeom>
        </p:spPr>
      </p:pic>
      <p:grpSp>
        <p:nvGrpSpPr>
          <p:cNvPr id="49" name="Group 48" descr="Icon of human being and speech bubble. ">
            <a:extLst>
              <a:ext uri="{FF2B5EF4-FFF2-40B4-BE49-F238E27FC236}">
                <a16:creationId xmlns:a16="http://schemas.microsoft.com/office/drawing/2014/main" xmlns="" id="{E7EE81F4-E278-4BA7-8923-0D6DD1FEBDFA}"/>
              </a:ext>
            </a:extLst>
          </p:cNvPr>
          <p:cNvGrpSpPr/>
          <p:nvPr/>
        </p:nvGrpSpPr>
        <p:grpSpPr>
          <a:xfrm>
            <a:off x="4747418" y="5381284"/>
            <a:ext cx="284163" cy="285751"/>
            <a:chOff x="3171788" y="779462"/>
            <a:chExt cx="284163" cy="285751"/>
          </a:xfrm>
          <a:solidFill>
            <a:schemeClr val="bg1"/>
          </a:solidFill>
        </p:grpSpPr>
        <p:sp>
          <p:nvSpPr>
            <p:cNvPr id="50"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Oval 55"/>
          <p:cNvSpPr/>
          <p:nvPr/>
        </p:nvSpPr>
        <p:spPr>
          <a:xfrm>
            <a:off x="4411760" y="703607"/>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638307" y="703607"/>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864854" y="703607"/>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091401" y="703607"/>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b="1" dirty="0">
                <a:solidFill>
                  <a:schemeClr val="bg1"/>
                </a:solidFill>
              </a:rPr>
              <a:t>INTRODUCTION</a:t>
            </a:r>
            <a:endParaRPr lang="en-US" sz="4400" b="1" dirty="0">
              <a:solidFill>
                <a:schemeClr val="bg1"/>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100377019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A0D9B4E-C292-45AA-8116-562703040382}"/>
              </a:ext>
            </a:extLst>
          </p:cNvPr>
          <p:cNvSpPr>
            <a:spLocks noGrp="1"/>
          </p:cNvSpPr>
          <p:nvPr>
            <p:ph type="title"/>
          </p:nvPr>
        </p:nvSpPr>
        <p:spPr>
          <a:xfrm>
            <a:off x="1736104" y="196625"/>
            <a:ext cx="5406902" cy="1469965"/>
          </a:xfrm>
        </p:spPr>
        <p:txBody>
          <a:bodyPr anchor="ctr">
            <a:normAutofit/>
          </a:bodyPr>
          <a:lstStyle/>
          <a:p>
            <a:r>
              <a:rPr lang="en-GB" dirty="0" smtClean="0">
                <a:latin typeface="Franklin Gothic Book" panose="020B0503020102020204" pitchFamily="34" charset="0"/>
                <a:cs typeface="Segoe UI" panose="020B0502040204020203" pitchFamily="34" charset="0"/>
              </a:rPr>
              <a:t> What is RNA ?</a:t>
            </a: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96412" y="427458"/>
            <a:ext cx="939691" cy="1008298"/>
          </a:xfrm>
          <a:prstGeom prst="rect">
            <a:avLst/>
          </a:prstGeom>
        </p:spPr>
      </p:pic>
      <p:sp>
        <p:nvSpPr>
          <p:cNvPr id="6" name="TextBox 5"/>
          <p:cNvSpPr txBox="1"/>
          <p:nvPr/>
        </p:nvSpPr>
        <p:spPr>
          <a:xfrm>
            <a:off x="1004261" y="1666589"/>
            <a:ext cx="6498226" cy="4154984"/>
          </a:xfrm>
          <a:prstGeom prst="rect">
            <a:avLst/>
          </a:prstGeom>
          <a:noFill/>
        </p:spPr>
        <p:txBody>
          <a:bodyPr wrap="square" rtlCol="0">
            <a:spAutoFit/>
          </a:bodyPr>
          <a:lstStyle/>
          <a:p>
            <a:pPr marL="514350" indent="-514350" algn="just">
              <a:buFont typeface="Wingdings" panose="05000000000000000000" pitchFamily="2" charset="2"/>
              <a:buChar char="§"/>
            </a:pPr>
            <a:r>
              <a:rPr lang="en-US" sz="2400" dirty="0">
                <a:latin typeface="Segoe UI" panose="020B0502040204020203" pitchFamily="34" charset="0"/>
                <a:cs typeface="Segoe UI" panose="020B0502040204020203" pitchFamily="34" charset="0"/>
              </a:rPr>
              <a:t>S</a:t>
            </a:r>
            <a:r>
              <a:rPr lang="en-US" sz="2400" dirty="0" smtClean="0">
                <a:latin typeface="Segoe UI" panose="020B0502040204020203" pitchFamily="34" charset="0"/>
                <a:cs typeface="Segoe UI" panose="020B0502040204020203" pitchFamily="34" charset="0"/>
              </a:rPr>
              <a:t>ingle </a:t>
            </a:r>
            <a:r>
              <a:rPr lang="en-US" sz="2400" dirty="0">
                <a:latin typeface="Segoe UI" panose="020B0502040204020203" pitchFamily="34" charset="0"/>
                <a:cs typeface="Segoe UI" panose="020B0502040204020203" pitchFamily="34" charset="0"/>
              </a:rPr>
              <a:t>stranded and </a:t>
            </a:r>
            <a:r>
              <a:rPr lang="en-US" sz="2400" dirty="0" smtClean="0">
                <a:latin typeface="Segoe UI" panose="020B0502040204020203" pitchFamily="34" charset="0"/>
                <a:cs typeface="Segoe UI" panose="020B0502040204020203" pitchFamily="34" charset="0"/>
              </a:rPr>
              <a:t>consists a chain of </a:t>
            </a:r>
            <a:r>
              <a:rPr lang="en-US" sz="2400" dirty="0">
                <a:latin typeface="Segoe UI" panose="020B0502040204020203" pitchFamily="34" charset="0"/>
                <a:cs typeface="Segoe UI" panose="020B0502040204020203" pitchFamily="34" charset="0"/>
              </a:rPr>
              <a:t>4 nucleotides: </a:t>
            </a:r>
            <a:r>
              <a:rPr lang="en-US" sz="2400" b="1" dirty="0" smtClean="0">
                <a:latin typeface="Segoe UI" panose="020B0502040204020203" pitchFamily="34" charset="0"/>
                <a:cs typeface="Segoe UI" panose="020B0502040204020203" pitchFamily="34" charset="0"/>
              </a:rPr>
              <a:t>Adenine </a:t>
            </a:r>
            <a:r>
              <a:rPr lang="en-US" sz="2400" b="1" dirty="0">
                <a:latin typeface="Segoe UI" panose="020B0502040204020203" pitchFamily="34" charset="0"/>
                <a:cs typeface="Segoe UI" panose="020B0502040204020203" pitchFamily="34" charset="0"/>
              </a:rPr>
              <a:t>(A), Cytosine (C), Guanine (G) and Uracil (U</a:t>
            </a:r>
            <a:r>
              <a:rPr lang="en-US" sz="2400" b="1" dirty="0" smtClean="0">
                <a:latin typeface="Segoe UI" panose="020B0502040204020203" pitchFamily="34" charset="0"/>
                <a:cs typeface="Segoe UI" panose="020B0502040204020203" pitchFamily="34" charset="0"/>
              </a:rPr>
              <a:t>)</a:t>
            </a:r>
          </a:p>
          <a:p>
            <a:pPr marL="514350" indent="-514350" algn="just">
              <a:buFont typeface="Wingdings" panose="05000000000000000000" pitchFamily="2" charset="2"/>
              <a:buChar char="§"/>
            </a:pPr>
            <a:endParaRPr lang="en-US" sz="2400" dirty="0">
              <a:latin typeface="Segoe UI" panose="020B0502040204020203" pitchFamily="34" charset="0"/>
              <a:cs typeface="Segoe UI" panose="020B0502040204020203" pitchFamily="34" charset="0"/>
            </a:endParaRPr>
          </a:p>
          <a:p>
            <a:pPr marL="514350" indent="-514350" algn="just">
              <a:buFont typeface="Wingdings" panose="05000000000000000000" pitchFamily="2" charset="2"/>
              <a:buChar char="§"/>
            </a:pPr>
            <a:r>
              <a:rPr lang="en-US" sz="2400" dirty="0">
                <a:latin typeface="Segoe UI" panose="020B0502040204020203" pitchFamily="34" charset="0"/>
                <a:cs typeface="Segoe UI" panose="020B0502040204020203" pitchFamily="34" charset="0"/>
              </a:rPr>
              <a:t>A</a:t>
            </a:r>
            <a:r>
              <a:rPr lang="en-US" sz="2400" dirty="0" smtClean="0">
                <a:latin typeface="Segoe UI" panose="020B0502040204020203" pitchFamily="34" charset="0"/>
                <a:cs typeface="Segoe UI" panose="020B0502040204020203" pitchFamily="34" charset="0"/>
              </a:rPr>
              <a:t>n </a:t>
            </a:r>
            <a:r>
              <a:rPr lang="en-US" sz="2400" dirty="0">
                <a:latin typeface="Segoe UI" panose="020B0502040204020203" pitchFamily="34" charset="0"/>
                <a:cs typeface="Segoe UI" panose="020B0502040204020203" pitchFamily="34" charset="0"/>
              </a:rPr>
              <a:t>important biopolymer and </a:t>
            </a:r>
            <a:r>
              <a:rPr lang="en-US" sz="2400" dirty="0">
                <a:latin typeface="Segoe UI" panose="020B0502040204020203" pitchFamily="34" charset="0"/>
                <a:cs typeface="Segoe UI" panose="020B0502040204020203" pitchFamily="34" charset="0"/>
              </a:rPr>
              <a:t>act as </a:t>
            </a:r>
            <a:r>
              <a:rPr lang="en-US" sz="2400" dirty="0" smtClean="0">
                <a:latin typeface="Segoe UI" panose="020B0502040204020203" pitchFamily="34" charset="0"/>
                <a:cs typeface="Segoe UI" panose="020B0502040204020203" pitchFamily="34" charset="0"/>
              </a:rPr>
              <a:t>messengers</a:t>
            </a:r>
            <a:r>
              <a:rPr lang="en-US" sz="2400" dirty="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protein synthesis and so on.</a:t>
            </a:r>
          </a:p>
          <a:p>
            <a:pPr marL="342900" indent="-342900" algn="just">
              <a:buFont typeface="Wingdings" panose="05000000000000000000" pitchFamily="2" charset="2"/>
              <a:buChar char="§"/>
            </a:pPr>
            <a:endParaRPr lang="en-US" sz="2400" dirty="0">
              <a:latin typeface="Segoe UI" panose="020B0502040204020203" pitchFamily="34" charset="0"/>
              <a:cs typeface="Segoe UI" panose="020B0502040204020203" pitchFamily="34" charset="0"/>
            </a:endParaRPr>
          </a:p>
          <a:p>
            <a:pPr marL="514350" indent="-514350" algn="just">
              <a:buFont typeface="Wingdings" panose="05000000000000000000" pitchFamily="2" charset="2"/>
              <a:buChar char="§"/>
            </a:pPr>
            <a:r>
              <a:rPr lang="en-US" sz="2400" dirty="0" smtClean="0">
                <a:latin typeface="Segoe UI" panose="020B0502040204020203" pitchFamily="34" charset="0"/>
                <a:cs typeface="Segoe UI" panose="020B0502040204020203" pitchFamily="34" charset="0"/>
              </a:rPr>
              <a:t>F</a:t>
            </a:r>
            <a:r>
              <a:rPr lang="en-US" sz="2400" dirty="0" smtClean="0">
                <a:latin typeface="Segoe UI" panose="020B0502040204020203" pitchFamily="34" charset="0"/>
                <a:cs typeface="Segoe UI" panose="020B0502040204020203" pitchFamily="34" charset="0"/>
              </a:rPr>
              <a:t>orms </a:t>
            </a:r>
            <a:r>
              <a:rPr lang="en-US" sz="2400" dirty="0">
                <a:latin typeface="Segoe UI" panose="020B0502040204020203" pitchFamily="34" charset="0"/>
                <a:cs typeface="Segoe UI" panose="020B0502040204020203" pitchFamily="34" charset="0"/>
              </a:rPr>
              <a:t>hydrogen bonds between </a:t>
            </a:r>
            <a:r>
              <a:rPr lang="en-US" sz="2400" b="1" dirty="0">
                <a:latin typeface="Segoe UI" panose="020B0502040204020203" pitchFamily="34" charset="0"/>
                <a:cs typeface="Segoe UI" panose="020B0502040204020203" pitchFamily="34" charset="0"/>
              </a:rPr>
              <a:t>G-C, A-U, and G-U</a:t>
            </a:r>
            <a:r>
              <a:rPr lang="en-US" sz="2400" dirty="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(canonical pairs).  </a:t>
            </a:r>
            <a:endParaRPr lang="en-US" sz="2400" dirty="0">
              <a:latin typeface="Segoe UI" panose="020B0502040204020203" pitchFamily="34" charset="0"/>
              <a:cs typeface="Segoe UI" panose="020B0502040204020203" pitchFamily="34" charset="0"/>
            </a:endParaRPr>
          </a:p>
          <a:p>
            <a:pPr marL="914400" lvl="1" indent="-457200" algn="just">
              <a:buFont typeface="Arial" panose="020B0604020202020204" pitchFamily="34" charset="0"/>
              <a:buChar char="•"/>
            </a:pPr>
            <a:r>
              <a:rPr lang="en-US" sz="2400" dirty="0">
                <a:latin typeface="Segoe UI" panose="020B0502040204020203" pitchFamily="34" charset="0"/>
                <a:cs typeface="Segoe UI" panose="020B0502040204020203" pitchFamily="34" charset="0"/>
              </a:rPr>
              <a:t>A – U, G – C </a:t>
            </a:r>
            <a:r>
              <a:rPr lang="en-US" sz="2400" dirty="0">
                <a:latin typeface="Segoe UI" panose="020B0502040204020203" pitchFamily="34" charset="0"/>
                <a:cs typeface="Segoe UI" panose="020B0502040204020203" pitchFamily="34" charset="0"/>
              </a:rPr>
              <a:t>(</a:t>
            </a:r>
            <a:r>
              <a:rPr lang="en-US" sz="2400" dirty="0" smtClean="0">
                <a:latin typeface="Segoe UI" panose="020B0502040204020203" pitchFamily="34" charset="0"/>
                <a:cs typeface="Segoe UI" panose="020B0502040204020203" pitchFamily="34" charset="0"/>
              </a:rPr>
              <a:t>Watson-Crick </a:t>
            </a:r>
            <a:r>
              <a:rPr lang="en-US" sz="2400" dirty="0">
                <a:latin typeface="Segoe UI" panose="020B0502040204020203" pitchFamily="34" charset="0"/>
                <a:cs typeface="Segoe UI" panose="020B0502040204020203" pitchFamily="34" charset="0"/>
              </a:rPr>
              <a:t>base </a:t>
            </a:r>
            <a:r>
              <a:rPr lang="en-US" sz="2400" dirty="0" smtClean="0">
                <a:latin typeface="Segoe UI" panose="020B0502040204020203" pitchFamily="34" charset="0"/>
                <a:cs typeface="Segoe UI" panose="020B0502040204020203" pitchFamily="34" charset="0"/>
              </a:rPr>
              <a:t>pairs)</a:t>
            </a:r>
            <a:endParaRPr lang="en-US" sz="2400" dirty="0">
              <a:latin typeface="Segoe UI" panose="020B0502040204020203" pitchFamily="34" charset="0"/>
              <a:cs typeface="Segoe UI" panose="020B0502040204020203" pitchFamily="34" charset="0"/>
            </a:endParaRPr>
          </a:p>
          <a:p>
            <a:pPr marL="914400" lvl="1" indent="-457200" algn="just">
              <a:buFont typeface="Arial" panose="020B0604020202020204" pitchFamily="34" charset="0"/>
              <a:buChar char="•"/>
            </a:pPr>
            <a:r>
              <a:rPr lang="en-US" sz="2400" dirty="0">
                <a:latin typeface="Segoe UI" panose="020B0502040204020203" pitchFamily="34" charset="0"/>
                <a:cs typeface="Segoe UI" panose="020B0502040204020203" pitchFamily="34" charset="0"/>
              </a:rPr>
              <a:t>G – U </a:t>
            </a:r>
            <a:r>
              <a:rPr lang="en-US" sz="2400" dirty="0" smtClean="0">
                <a:latin typeface="Segoe UI" panose="020B0502040204020203" pitchFamily="34" charset="0"/>
                <a:cs typeface="Segoe UI" panose="020B0502040204020203" pitchFamily="34" charset="0"/>
              </a:rPr>
              <a:t>(Wobble pair)</a:t>
            </a:r>
            <a:endParaRPr lang="en-US" sz="2400"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5"/>
          <a:stretch>
            <a:fillRect/>
          </a:stretch>
        </p:blipFill>
        <p:spPr>
          <a:xfrm>
            <a:off x="7797730" y="1322024"/>
            <a:ext cx="3914320" cy="4499549"/>
          </a:xfrm>
          <a:prstGeom prst="rect">
            <a:avLst/>
          </a:prstGeom>
        </p:spPr>
      </p:pic>
      <p:sp>
        <p:nvSpPr>
          <p:cNvPr id="8" name="Oval 7"/>
          <p:cNvSpPr/>
          <p:nvPr/>
        </p:nvSpPr>
        <p:spPr>
          <a:xfrm>
            <a:off x="5579549" y="846826"/>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06096" y="846826"/>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32643" y="846826"/>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59190" y="846826"/>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640602"/>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A0D9B4E-C292-45AA-8116-562703040382}"/>
              </a:ext>
            </a:extLst>
          </p:cNvPr>
          <p:cNvSpPr>
            <a:spLocks noGrp="1"/>
          </p:cNvSpPr>
          <p:nvPr>
            <p:ph type="title"/>
          </p:nvPr>
        </p:nvSpPr>
        <p:spPr>
          <a:xfrm>
            <a:off x="1736104" y="196625"/>
            <a:ext cx="5406902" cy="1469965"/>
          </a:xfrm>
        </p:spPr>
        <p:txBody>
          <a:bodyPr anchor="ctr">
            <a:normAutofit/>
          </a:bodyPr>
          <a:lstStyle/>
          <a:p>
            <a:r>
              <a:rPr lang="en-GB" dirty="0" smtClean="0">
                <a:latin typeface="Franklin Gothic Book" panose="020B0503020102020204" pitchFamily="34" charset="0"/>
                <a:cs typeface="Segoe UI" panose="020B0502040204020203" pitchFamily="34" charset="0"/>
              </a:rPr>
              <a:t> RNA Structure</a:t>
            </a: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96412" y="427458"/>
            <a:ext cx="939691" cy="1008298"/>
          </a:xfrm>
          <a:prstGeom prst="rect">
            <a:avLst/>
          </a:prstGeom>
        </p:spPr>
      </p:pic>
      <p:sp>
        <p:nvSpPr>
          <p:cNvPr id="7" name="Rectangle 6"/>
          <p:cNvSpPr/>
          <p:nvPr/>
        </p:nvSpPr>
        <p:spPr>
          <a:xfrm>
            <a:off x="796412" y="1655572"/>
            <a:ext cx="5486401" cy="4293483"/>
          </a:xfrm>
          <a:prstGeom prst="rect">
            <a:avLst/>
          </a:prstGeom>
        </p:spPr>
        <p:txBody>
          <a:bodyPr wrap="square">
            <a:spAutoFit/>
          </a:bodyPr>
          <a:lstStyle/>
          <a:p>
            <a:pPr marL="342900" indent="-342900" algn="just">
              <a:buFont typeface="Wingdings" panose="05000000000000000000" pitchFamily="2" charset="2"/>
              <a:buChar char="Ø"/>
            </a:pPr>
            <a:r>
              <a:rPr lang="en-US" sz="2100" dirty="0">
                <a:latin typeface="Segoe UI" panose="020B0502040204020203" pitchFamily="34" charset="0"/>
                <a:cs typeface="Segoe UI" panose="020B0502040204020203" pitchFamily="34" charset="0"/>
              </a:rPr>
              <a:t>Three kinds of RNA structure are possible:</a:t>
            </a:r>
          </a:p>
          <a:p>
            <a:pPr algn="just"/>
            <a:endParaRPr lang="en-US" sz="2100" dirty="0">
              <a:latin typeface="Segoe UI" panose="020B0502040204020203" pitchFamily="34" charset="0"/>
              <a:cs typeface="Segoe UI" panose="020B0502040204020203" pitchFamily="34" charset="0"/>
            </a:endParaRPr>
          </a:p>
          <a:p>
            <a:pPr marL="742950" lvl="1" indent="-285750" algn="just">
              <a:buFont typeface="Wingdings" panose="05000000000000000000" pitchFamily="2" charset="2"/>
              <a:buChar char="§"/>
            </a:pPr>
            <a:r>
              <a:rPr lang="en-US" sz="2100" b="1" dirty="0">
                <a:latin typeface="Segoe UI" panose="020B0502040204020203" pitchFamily="34" charset="0"/>
                <a:cs typeface="Segoe UI" panose="020B0502040204020203" pitchFamily="34" charset="0"/>
              </a:rPr>
              <a:t>Primary structure: </a:t>
            </a:r>
            <a:r>
              <a:rPr lang="en-US" sz="2100" dirty="0">
                <a:latin typeface="Segoe UI" panose="020B0502040204020203" pitchFamily="34" charset="0"/>
                <a:cs typeface="Segoe UI" panose="020B0502040204020203" pitchFamily="34" charset="0"/>
              </a:rPr>
              <a:t>A sequence of bases consisting of S = (A, U, G, C).</a:t>
            </a:r>
          </a:p>
          <a:p>
            <a:pPr marL="742950" lvl="1" indent="-285750" algn="just">
              <a:buFont typeface="Wingdings" panose="05000000000000000000" pitchFamily="2" charset="2"/>
              <a:buChar char="§"/>
            </a:pPr>
            <a:endParaRPr lang="en-US" sz="2100" dirty="0">
              <a:latin typeface="Segoe UI" panose="020B0502040204020203" pitchFamily="34" charset="0"/>
              <a:cs typeface="Segoe UI" panose="020B0502040204020203" pitchFamily="34" charset="0"/>
            </a:endParaRPr>
          </a:p>
          <a:p>
            <a:pPr marL="742950" lvl="1" indent="-285750" algn="just">
              <a:buFont typeface="Wingdings" panose="05000000000000000000" pitchFamily="2" charset="2"/>
              <a:buChar char="§"/>
            </a:pPr>
            <a:r>
              <a:rPr lang="en-US" sz="2100" b="1" dirty="0">
                <a:latin typeface="Segoe UI" panose="020B0502040204020203" pitchFamily="34" charset="0"/>
                <a:cs typeface="Segoe UI" panose="020B0502040204020203" pitchFamily="34" charset="0"/>
              </a:rPr>
              <a:t>Secondary structure: </a:t>
            </a:r>
            <a:r>
              <a:rPr lang="en-US" sz="2100" dirty="0">
                <a:latin typeface="Segoe UI" panose="020B0502040204020203" pitchFamily="34" charset="0"/>
                <a:cs typeface="Segoe UI" panose="020B0502040204020203" pitchFamily="34" charset="0"/>
              </a:rPr>
              <a:t>The secondary structure of RNA is described by a list of base pairs formed from the primary sequence in a two-dimensional way.</a:t>
            </a:r>
          </a:p>
          <a:p>
            <a:pPr marL="742950" lvl="1" indent="-285750" algn="just">
              <a:buFont typeface="Wingdings" panose="05000000000000000000" pitchFamily="2" charset="2"/>
              <a:buChar char="§"/>
            </a:pPr>
            <a:endParaRPr lang="en-US" sz="2100" dirty="0">
              <a:latin typeface="Segoe UI" panose="020B0502040204020203" pitchFamily="34" charset="0"/>
              <a:cs typeface="Segoe UI" panose="020B0502040204020203" pitchFamily="34" charset="0"/>
            </a:endParaRPr>
          </a:p>
          <a:p>
            <a:pPr marL="742950" lvl="1" indent="-285750" algn="just">
              <a:buFont typeface="Wingdings" panose="05000000000000000000" pitchFamily="2" charset="2"/>
              <a:buChar char="§"/>
            </a:pPr>
            <a:r>
              <a:rPr lang="en-US" sz="2100" b="1" dirty="0" smtClean="0">
                <a:latin typeface="Segoe UI" panose="020B0502040204020203" pitchFamily="34" charset="0"/>
                <a:cs typeface="Segoe UI" panose="020B0502040204020203" pitchFamily="34" charset="0"/>
              </a:rPr>
              <a:t>Tertiary </a:t>
            </a:r>
            <a:r>
              <a:rPr lang="en-US" sz="2100" b="1" dirty="0">
                <a:latin typeface="Segoe UI" panose="020B0502040204020203" pitchFamily="34" charset="0"/>
                <a:cs typeface="Segoe UI" panose="020B0502040204020203" pitchFamily="34" charset="0"/>
              </a:rPr>
              <a:t>structure: </a:t>
            </a:r>
            <a:r>
              <a:rPr lang="en-US" sz="2100" dirty="0">
                <a:latin typeface="Segoe UI" panose="020B0502040204020203" pitchFamily="34" charset="0"/>
                <a:cs typeface="Segoe UI" panose="020B0502040204020203" pitchFamily="34" charset="0"/>
              </a:rPr>
              <a:t>Constitution of the RNA molecule in three-dimensional space.</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9690" y="1795895"/>
            <a:ext cx="5943149" cy="3937792"/>
          </a:xfrm>
          <a:prstGeom prst="rect">
            <a:avLst/>
          </a:prstGeom>
        </p:spPr>
      </p:pic>
      <p:sp>
        <p:nvSpPr>
          <p:cNvPr id="9" name="TextBox 8"/>
          <p:cNvSpPr txBox="1"/>
          <p:nvPr/>
        </p:nvSpPr>
        <p:spPr>
          <a:xfrm>
            <a:off x="6539392" y="1191359"/>
            <a:ext cx="5017322" cy="615553"/>
          </a:xfrm>
          <a:prstGeom prst="rect">
            <a:avLst/>
          </a:prstGeom>
          <a:solidFill>
            <a:srgbClr val="DEEBF7"/>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700" dirty="0">
                <a:solidFill>
                  <a:srgbClr val="002060"/>
                </a:solidFill>
              </a:rPr>
              <a:t>CGCUUCAUAUAAUCCUAAUGAUAUGGUUUGGGAGUUCUACCAAGAGCCUUAAACUCUUGAUUAUGAAGU</a:t>
            </a:r>
          </a:p>
        </p:txBody>
      </p:sp>
      <p:sp>
        <p:nvSpPr>
          <p:cNvPr id="10" name="TextBox 9"/>
          <p:cNvSpPr txBox="1"/>
          <p:nvPr/>
        </p:nvSpPr>
        <p:spPr>
          <a:xfrm>
            <a:off x="8803023" y="1874062"/>
            <a:ext cx="490059" cy="369332"/>
          </a:xfrm>
          <a:prstGeom prst="rect">
            <a:avLst/>
          </a:prstGeom>
          <a:noFill/>
        </p:spPr>
        <p:txBody>
          <a:bodyPr wrap="square" rtlCol="0">
            <a:spAutoFit/>
          </a:bodyPr>
          <a:lstStyle/>
          <a:p>
            <a:r>
              <a:rPr lang="en-US" dirty="0"/>
              <a:t>(a)</a:t>
            </a:r>
          </a:p>
        </p:txBody>
      </p:sp>
      <p:sp>
        <p:nvSpPr>
          <p:cNvPr id="11" name="TextBox 10"/>
          <p:cNvSpPr txBox="1"/>
          <p:nvPr/>
        </p:nvSpPr>
        <p:spPr>
          <a:xfrm>
            <a:off x="6416063" y="5679690"/>
            <a:ext cx="5259498" cy="738664"/>
          </a:xfrm>
          <a:prstGeom prst="rect">
            <a:avLst/>
          </a:prstGeom>
          <a:noFill/>
        </p:spPr>
        <p:txBody>
          <a:bodyPr wrap="square" rtlCol="0">
            <a:spAutoFit/>
          </a:bodyPr>
          <a:lstStyle/>
          <a:p>
            <a:pPr algn="ctr"/>
            <a:r>
              <a:rPr lang="en-US" sz="2100" dirty="0" smtClean="0">
                <a:latin typeface="Segoe UI" panose="020B0502040204020203" pitchFamily="34" charset="0"/>
                <a:cs typeface="Segoe UI" panose="020B0502040204020203" pitchFamily="34" charset="0"/>
              </a:rPr>
              <a:t>(a</a:t>
            </a:r>
            <a:r>
              <a:rPr lang="en-US" sz="2100" dirty="0">
                <a:latin typeface="Segoe UI" panose="020B0502040204020203" pitchFamily="34" charset="0"/>
                <a:cs typeface="Segoe UI" panose="020B0502040204020203" pitchFamily="34" charset="0"/>
              </a:rPr>
              <a:t>) Primary sequence, (b) </a:t>
            </a:r>
            <a:r>
              <a:rPr lang="en-US" sz="2100" dirty="0" smtClean="0">
                <a:latin typeface="Segoe UI" panose="020B0502040204020203" pitchFamily="34" charset="0"/>
                <a:cs typeface="Segoe UI" panose="020B0502040204020203" pitchFamily="34" charset="0"/>
              </a:rPr>
              <a:t>Secondary structure </a:t>
            </a:r>
            <a:endParaRPr lang="en-US" sz="2100" dirty="0">
              <a:latin typeface="Segoe UI" panose="020B0502040204020203" pitchFamily="34" charset="0"/>
              <a:cs typeface="Segoe UI" panose="020B0502040204020203" pitchFamily="34" charset="0"/>
            </a:endParaRPr>
          </a:p>
        </p:txBody>
      </p:sp>
      <p:sp>
        <p:nvSpPr>
          <p:cNvPr id="12" name="TextBox 11"/>
          <p:cNvSpPr txBox="1"/>
          <p:nvPr/>
        </p:nvSpPr>
        <p:spPr>
          <a:xfrm>
            <a:off x="8803023" y="5344378"/>
            <a:ext cx="490059" cy="369332"/>
          </a:xfrm>
          <a:prstGeom prst="rect">
            <a:avLst/>
          </a:prstGeom>
          <a:noFill/>
        </p:spPr>
        <p:txBody>
          <a:bodyPr wrap="square" rtlCol="0">
            <a:spAutoFit/>
          </a:bodyPr>
          <a:lstStyle/>
          <a:p>
            <a:r>
              <a:rPr lang="en-US" dirty="0"/>
              <a:t>(b)</a:t>
            </a:r>
          </a:p>
        </p:txBody>
      </p:sp>
      <p:sp>
        <p:nvSpPr>
          <p:cNvPr id="13" name="Oval 12"/>
          <p:cNvSpPr/>
          <p:nvPr/>
        </p:nvSpPr>
        <p:spPr>
          <a:xfrm>
            <a:off x="5579548" y="827178"/>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806095" y="827178"/>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32642" y="827178"/>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259189" y="827178"/>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3625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A0D9B4E-C292-45AA-8116-562703040382}"/>
              </a:ext>
            </a:extLst>
          </p:cNvPr>
          <p:cNvSpPr>
            <a:spLocks noGrp="1"/>
          </p:cNvSpPr>
          <p:nvPr>
            <p:ph type="title"/>
          </p:nvPr>
        </p:nvSpPr>
        <p:spPr>
          <a:xfrm>
            <a:off x="1714070" y="163574"/>
            <a:ext cx="5406902" cy="1469965"/>
          </a:xfrm>
        </p:spPr>
        <p:txBody>
          <a:bodyPr anchor="ctr">
            <a:normAutofit/>
          </a:bodyPr>
          <a:lstStyle/>
          <a:p>
            <a:r>
              <a:rPr lang="en-GB" dirty="0" smtClean="0">
                <a:latin typeface="Franklin Gothic Book" panose="020B0503020102020204" pitchFamily="34" charset="0"/>
                <a:cs typeface="Segoe UI" panose="020B0502040204020203" pitchFamily="34" charset="0"/>
              </a:rPr>
              <a:t> RNA Design Problem</a:t>
            </a:r>
            <a:endParaRPr lang="en-US" dirty="0">
              <a:latin typeface="Franklin Gothic Book" panose="020B0503020102020204" pitchFamily="34" charset="0"/>
              <a:cs typeface="Segoe UI" panose="020B0502040204020203" pitchFamily="34" charset="0"/>
            </a:endParaRPr>
          </a:p>
        </p:txBody>
      </p:sp>
      <p:sp>
        <p:nvSpPr>
          <p:cNvPr id="6" name="Oval 5"/>
          <p:cNvSpPr/>
          <p:nvPr/>
        </p:nvSpPr>
        <p:spPr>
          <a:xfrm>
            <a:off x="7154961" y="794127"/>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381508" y="794127"/>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608055" y="794127"/>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34602" y="794127"/>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2815" y="397928"/>
            <a:ext cx="1001255" cy="1001255"/>
          </a:xfrm>
          <a:prstGeom prst="rect">
            <a:avLst/>
          </a:prstGeom>
        </p:spPr>
      </p:pic>
      <p:pic>
        <p:nvPicPr>
          <p:cNvPr id="11" name="Picture 10">
            <a:extLst>
              <a:ext uri="{FF2B5EF4-FFF2-40B4-BE49-F238E27FC236}">
                <a16:creationId xmlns:a16="http://schemas.microsoft.com/office/drawing/2014/main" xmlns="" id="{23A8CC86-31BB-4106-B0EB-A0D95C2E6F72}"/>
              </a:ext>
            </a:extLst>
          </p:cNvPr>
          <p:cNvPicPr>
            <a:picLocks noChangeAspect="1"/>
          </p:cNvPicPr>
          <p:nvPr/>
        </p:nvPicPr>
        <p:blipFill>
          <a:blip r:embed="rId5"/>
          <a:stretch>
            <a:fillRect/>
          </a:stretch>
        </p:blipFill>
        <p:spPr>
          <a:xfrm>
            <a:off x="2708964" y="1595201"/>
            <a:ext cx="1709531" cy="2862023"/>
          </a:xfrm>
          <a:prstGeom prst="rect">
            <a:avLst/>
          </a:prstGeom>
        </p:spPr>
      </p:pic>
      <p:pic>
        <p:nvPicPr>
          <p:cNvPr id="12" name="Picture 11">
            <a:extLst>
              <a:ext uri="{FF2B5EF4-FFF2-40B4-BE49-F238E27FC236}">
                <a16:creationId xmlns:a16="http://schemas.microsoft.com/office/drawing/2014/main" xmlns="" id="{BC2B1E9D-BE28-4F87-8797-F2FB40C6E1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2033" y="1595202"/>
            <a:ext cx="1547039" cy="2862023"/>
          </a:xfrm>
          <a:prstGeom prst="rect">
            <a:avLst/>
          </a:prstGeom>
        </p:spPr>
      </p:pic>
      <p:sp>
        <p:nvSpPr>
          <p:cNvPr id="13" name="TextBox 12">
            <a:extLst>
              <a:ext uri="{FF2B5EF4-FFF2-40B4-BE49-F238E27FC236}">
                <a16:creationId xmlns:a16="http://schemas.microsoft.com/office/drawing/2014/main" xmlns="" id="{48B6C6F3-7234-4582-865D-26E016E10212}"/>
              </a:ext>
            </a:extLst>
          </p:cNvPr>
          <p:cNvSpPr txBox="1"/>
          <p:nvPr/>
        </p:nvSpPr>
        <p:spPr>
          <a:xfrm>
            <a:off x="1712014" y="4823765"/>
            <a:ext cx="3135795" cy="646331"/>
          </a:xfrm>
          <a:prstGeom prst="rect">
            <a:avLst/>
          </a:prstGeom>
          <a:noFill/>
        </p:spPr>
        <p:txBody>
          <a:bodyPr wrap="none" rtlCol="0">
            <a:spAutoFit/>
          </a:bodyPr>
          <a:lstStyle/>
          <a:p>
            <a:r>
              <a:rPr lang="en-US" sz="3600" dirty="0">
                <a:ea typeface="SimSun-ExtB" panose="02010609060101010101" pitchFamily="49" charset="-122"/>
              </a:rPr>
              <a:t>( ( ( ( . . . . ) ) . ) )</a:t>
            </a:r>
          </a:p>
        </p:txBody>
      </p:sp>
      <p:sp>
        <p:nvSpPr>
          <p:cNvPr id="14" name="TextBox 13">
            <a:extLst>
              <a:ext uri="{FF2B5EF4-FFF2-40B4-BE49-F238E27FC236}">
                <a16:creationId xmlns:a16="http://schemas.microsoft.com/office/drawing/2014/main" xmlns="" id="{2619DD64-59FA-4C85-854C-DCEF2BD8CF05}"/>
              </a:ext>
            </a:extLst>
          </p:cNvPr>
          <p:cNvSpPr txBox="1"/>
          <p:nvPr/>
        </p:nvSpPr>
        <p:spPr>
          <a:xfrm>
            <a:off x="6383407" y="4823764"/>
            <a:ext cx="3700821" cy="646331"/>
          </a:xfrm>
          <a:prstGeom prst="rect">
            <a:avLst/>
          </a:prstGeom>
          <a:noFill/>
        </p:spPr>
        <p:txBody>
          <a:bodyPr wrap="none" rtlCol="0">
            <a:spAutoFit/>
          </a:bodyPr>
          <a:lstStyle/>
          <a:p>
            <a:r>
              <a:rPr lang="en-US" sz="3600" dirty="0">
                <a:solidFill>
                  <a:schemeClr val="accent2">
                    <a:lumMod val="75000"/>
                  </a:schemeClr>
                </a:solidFill>
                <a:ea typeface="SimSun-ExtB" panose="02010609060101010101" pitchFamily="49" charset="-122"/>
              </a:rPr>
              <a:t>GGAC</a:t>
            </a:r>
            <a:r>
              <a:rPr lang="en-US" sz="3600" dirty="0">
                <a:ea typeface="SimSun-ExtB" panose="02010609060101010101" pitchFamily="49" charset="-122"/>
              </a:rPr>
              <a:t>UACG</a:t>
            </a:r>
            <a:r>
              <a:rPr lang="en-US" sz="3600" dirty="0">
                <a:solidFill>
                  <a:schemeClr val="accent2">
                    <a:lumMod val="75000"/>
                  </a:schemeClr>
                </a:solidFill>
                <a:ea typeface="SimSun-ExtB" panose="02010609060101010101" pitchFamily="49" charset="-122"/>
              </a:rPr>
              <a:t>GU</a:t>
            </a:r>
            <a:r>
              <a:rPr lang="en-US" sz="3600" dirty="0">
                <a:ea typeface="SimSun-ExtB" panose="02010609060101010101" pitchFamily="49" charset="-122"/>
              </a:rPr>
              <a:t>A</a:t>
            </a:r>
            <a:r>
              <a:rPr lang="en-US" sz="3600" dirty="0">
                <a:solidFill>
                  <a:schemeClr val="accent2">
                    <a:lumMod val="75000"/>
                  </a:schemeClr>
                </a:solidFill>
                <a:ea typeface="SimSun-ExtB" panose="02010609060101010101" pitchFamily="49" charset="-122"/>
              </a:rPr>
              <a:t>CC</a:t>
            </a:r>
          </a:p>
        </p:txBody>
      </p:sp>
      <p:sp>
        <p:nvSpPr>
          <p:cNvPr id="15" name="Arrow: Up 11">
            <a:extLst>
              <a:ext uri="{FF2B5EF4-FFF2-40B4-BE49-F238E27FC236}">
                <a16:creationId xmlns:a16="http://schemas.microsoft.com/office/drawing/2014/main" xmlns="" id="{66509735-11E9-4D0A-B023-D8079477A320}"/>
              </a:ext>
            </a:extLst>
          </p:cNvPr>
          <p:cNvSpPr/>
          <p:nvPr/>
        </p:nvSpPr>
        <p:spPr>
          <a:xfrm>
            <a:off x="6970643" y="5470095"/>
            <a:ext cx="207143" cy="236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4">
            <a:extLst>
              <a:ext uri="{FF2B5EF4-FFF2-40B4-BE49-F238E27FC236}">
                <a16:creationId xmlns:a16="http://schemas.microsoft.com/office/drawing/2014/main" xmlns="" id="{D21AFA0E-5F14-47CD-8CBC-FA4FF365CC12}"/>
              </a:ext>
            </a:extLst>
          </p:cNvPr>
          <p:cNvSpPr/>
          <p:nvPr/>
        </p:nvSpPr>
        <p:spPr>
          <a:xfrm>
            <a:off x="8136741" y="5468000"/>
            <a:ext cx="207143" cy="236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3FE0EFEF-91B1-44F6-AB7B-85F879708358}"/>
              </a:ext>
            </a:extLst>
          </p:cNvPr>
          <p:cNvSpPr txBox="1"/>
          <p:nvPr/>
        </p:nvSpPr>
        <p:spPr>
          <a:xfrm>
            <a:off x="5945192" y="5706839"/>
            <a:ext cx="1619354" cy="584775"/>
          </a:xfrm>
          <a:prstGeom prst="rect">
            <a:avLst/>
          </a:prstGeom>
          <a:solidFill>
            <a:schemeClr val="bg1">
              <a:lumMod val="95000"/>
            </a:schemeClr>
          </a:solidFill>
        </p:spPr>
        <p:txBody>
          <a:bodyPr wrap="none" rtlCol="0">
            <a:spAutoFit/>
          </a:bodyPr>
          <a:lstStyle/>
          <a:p>
            <a:r>
              <a:rPr lang="en-US" sz="3200" dirty="0" err="1"/>
              <a:t>Basepair</a:t>
            </a:r>
            <a:endParaRPr lang="en-US" sz="3200" dirty="0"/>
          </a:p>
        </p:txBody>
      </p:sp>
      <p:sp>
        <p:nvSpPr>
          <p:cNvPr id="18" name="TextBox 17">
            <a:extLst>
              <a:ext uri="{FF2B5EF4-FFF2-40B4-BE49-F238E27FC236}">
                <a16:creationId xmlns:a16="http://schemas.microsoft.com/office/drawing/2014/main" xmlns="" id="{14ED30BD-249B-4552-9B16-87703EA206B1}"/>
              </a:ext>
            </a:extLst>
          </p:cNvPr>
          <p:cNvSpPr txBox="1"/>
          <p:nvPr/>
        </p:nvSpPr>
        <p:spPr>
          <a:xfrm>
            <a:off x="7686492" y="5706839"/>
            <a:ext cx="1314784" cy="584775"/>
          </a:xfrm>
          <a:prstGeom prst="rect">
            <a:avLst/>
          </a:prstGeom>
          <a:solidFill>
            <a:schemeClr val="bg1">
              <a:lumMod val="95000"/>
            </a:schemeClr>
          </a:solidFill>
        </p:spPr>
        <p:txBody>
          <a:bodyPr wrap="none" rtlCol="0">
            <a:spAutoFit/>
          </a:bodyPr>
          <a:lstStyle/>
          <a:p>
            <a:r>
              <a:rPr lang="en-US" sz="3200" dirty="0"/>
              <a:t>Unpair</a:t>
            </a:r>
          </a:p>
        </p:txBody>
      </p:sp>
      <p:sp>
        <p:nvSpPr>
          <p:cNvPr id="19" name="Arrow: Right 15">
            <a:extLst>
              <a:ext uri="{FF2B5EF4-FFF2-40B4-BE49-F238E27FC236}">
                <a16:creationId xmlns:a16="http://schemas.microsoft.com/office/drawing/2014/main" xmlns="" id="{2FDD3F61-6B6A-422D-817F-84BD0B5671C5}"/>
              </a:ext>
            </a:extLst>
          </p:cNvPr>
          <p:cNvSpPr/>
          <p:nvPr/>
        </p:nvSpPr>
        <p:spPr>
          <a:xfrm>
            <a:off x="4847809" y="1870283"/>
            <a:ext cx="2074146" cy="2363961"/>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RNA Design</a:t>
            </a:r>
          </a:p>
        </p:txBody>
      </p:sp>
      <p:sp>
        <p:nvSpPr>
          <p:cNvPr id="20" name="TextBox 19">
            <a:extLst>
              <a:ext uri="{FF2B5EF4-FFF2-40B4-BE49-F238E27FC236}">
                <a16:creationId xmlns:a16="http://schemas.microsoft.com/office/drawing/2014/main" xmlns="" id="{C93977F7-7443-41E3-A6F4-2B6AB00A5A96}"/>
              </a:ext>
            </a:extLst>
          </p:cNvPr>
          <p:cNvSpPr txBox="1"/>
          <p:nvPr/>
        </p:nvSpPr>
        <p:spPr>
          <a:xfrm>
            <a:off x="1405472" y="5522172"/>
            <a:ext cx="3954521" cy="954107"/>
          </a:xfrm>
          <a:prstGeom prst="rect">
            <a:avLst/>
          </a:prstGeom>
          <a:solidFill>
            <a:schemeClr val="bg1">
              <a:lumMod val="95000"/>
            </a:schemeClr>
          </a:solidFill>
        </p:spPr>
        <p:txBody>
          <a:bodyPr wrap="square" rtlCol="0">
            <a:spAutoFit/>
          </a:bodyPr>
          <a:lstStyle/>
          <a:p>
            <a:pPr algn="ctr"/>
            <a:r>
              <a:rPr lang="en-US" sz="2800" b="1" dirty="0" smtClean="0"/>
              <a:t>Dot-Bracket Notation</a:t>
            </a:r>
            <a:endParaRPr lang="en-US" sz="2800" b="1" dirty="0"/>
          </a:p>
          <a:p>
            <a:pPr algn="ctr"/>
            <a:r>
              <a:rPr lang="en-US" sz="2800" b="1" dirty="0"/>
              <a:t>For target structure </a:t>
            </a:r>
            <a:r>
              <a:rPr lang="en-US" sz="2800" b="1" dirty="0" smtClean="0"/>
              <a:t> </a:t>
            </a:r>
            <a:endParaRPr lang="en-US" sz="2800" b="1" dirty="0"/>
          </a:p>
        </p:txBody>
      </p:sp>
      <p:sp>
        <p:nvSpPr>
          <p:cNvPr id="21" name="TextBox 20">
            <a:extLst>
              <a:ext uri="{FF2B5EF4-FFF2-40B4-BE49-F238E27FC236}">
                <a16:creationId xmlns:a16="http://schemas.microsoft.com/office/drawing/2014/main" xmlns="" id="{0D83DA92-E998-463D-A7D1-84EB406C0641}"/>
              </a:ext>
            </a:extLst>
          </p:cNvPr>
          <p:cNvSpPr txBox="1"/>
          <p:nvPr/>
        </p:nvSpPr>
        <p:spPr>
          <a:xfrm>
            <a:off x="675860" y="2622226"/>
            <a:ext cx="2033104" cy="1077218"/>
          </a:xfrm>
          <a:prstGeom prst="rect">
            <a:avLst/>
          </a:prstGeom>
          <a:solidFill>
            <a:schemeClr val="bg1">
              <a:lumMod val="95000"/>
            </a:schemeClr>
          </a:solidFill>
        </p:spPr>
        <p:txBody>
          <a:bodyPr wrap="square" rtlCol="0">
            <a:spAutoFit/>
          </a:bodyPr>
          <a:lstStyle/>
          <a:p>
            <a:pPr algn="ctr"/>
            <a:r>
              <a:rPr lang="en-US" sz="3200" dirty="0"/>
              <a:t>Target Structure </a:t>
            </a:r>
          </a:p>
        </p:txBody>
      </p:sp>
      <p:sp>
        <p:nvSpPr>
          <p:cNvPr id="22" name="TextBox 21">
            <a:extLst>
              <a:ext uri="{FF2B5EF4-FFF2-40B4-BE49-F238E27FC236}">
                <a16:creationId xmlns:a16="http://schemas.microsoft.com/office/drawing/2014/main" xmlns="" id="{224584DC-CC31-4D7C-A984-D650831D1C91}"/>
              </a:ext>
            </a:extLst>
          </p:cNvPr>
          <p:cNvSpPr txBox="1"/>
          <p:nvPr/>
        </p:nvSpPr>
        <p:spPr>
          <a:xfrm>
            <a:off x="9020793" y="2263776"/>
            <a:ext cx="2126869" cy="1569660"/>
          </a:xfrm>
          <a:prstGeom prst="rect">
            <a:avLst/>
          </a:prstGeom>
          <a:solidFill>
            <a:schemeClr val="bg1">
              <a:lumMod val="95000"/>
            </a:schemeClr>
          </a:solidFill>
        </p:spPr>
        <p:txBody>
          <a:bodyPr wrap="square" rtlCol="0">
            <a:spAutoFit/>
          </a:bodyPr>
          <a:lstStyle/>
          <a:p>
            <a:pPr algn="ctr"/>
            <a:r>
              <a:rPr lang="en-US" sz="3200" dirty="0"/>
              <a:t>Primary </a:t>
            </a:r>
            <a:r>
              <a:rPr lang="en-US" sz="3200" dirty="0" smtClean="0"/>
              <a:t>Sequence </a:t>
            </a:r>
            <a:r>
              <a:rPr lang="en-US" sz="3200" dirty="0"/>
              <a:t>(</a:t>
            </a:r>
            <a:r>
              <a:rPr lang="en-US" sz="3200" dirty="0" smtClean="0"/>
              <a:t>MFE State) </a:t>
            </a:r>
            <a:endParaRPr lang="en-US" sz="3200" dirty="0"/>
          </a:p>
        </p:txBody>
      </p:sp>
    </p:spTree>
    <p:extLst>
      <p:ext uri="{BB962C8B-B14F-4D97-AF65-F5344CB8AC3E}">
        <p14:creationId xmlns:p14="http://schemas.microsoft.com/office/powerpoint/2010/main" val="182450232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A0D9B4E-C292-45AA-8116-562703040382}"/>
              </a:ext>
            </a:extLst>
          </p:cNvPr>
          <p:cNvSpPr>
            <a:spLocks noGrp="1"/>
          </p:cNvSpPr>
          <p:nvPr>
            <p:ph type="title"/>
          </p:nvPr>
        </p:nvSpPr>
        <p:spPr>
          <a:xfrm>
            <a:off x="1714070" y="163574"/>
            <a:ext cx="9060426" cy="1469965"/>
          </a:xfrm>
        </p:spPr>
        <p:txBody>
          <a:bodyPr anchor="ctr">
            <a:normAutofit/>
          </a:bodyPr>
          <a:lstStyle/>
          <a:p>
            <a:r>
              <a:rPr lang="en-GB" dirty="0" smtClean="0">
                <a:latin typeface="Franklin Gothic Book" panose="020B0503020102020204" pitchFamily="34" charset="0"/>
                <a:cs typeface="Segoe UI" panose="020B0502040204020203" pitchFamily="34" charset="0"/>
              </a:rPr>
              <a:t> Computational RNA Design Problem</a:t>
            </a:r>
            <a:endParaRPr lang="en-US" dirty="0">
              <a:latin typeface="Franklin Gothic Book" panose="020B0503020102020204" pitchFamily="34" charset="0"/>
              <a:cs typeface="Segoe UI" panose="020B0502040204020203" pitchFamily="34" charset="0"/>
            </a:endParaRPr>
          </a:p>
        </p:txBody>
      </p:sp>
      <p:sp>
        <p:nvSpPr>
          <p:cNvPr id="6" name="Oval 5"/>
          <p:cNvSpPr/>
          <p:nvPr/>
        </p:nvSpPr>
        <p:spPr>
          <a:xfrm>
            <a:off x="795185" y="1399183"/>
            <a:ext cx="156874" cy="154744"/>
          </a:xfrm>
          <a:prstGeom prst="ellipse">
            <a:avLst/>
          </a:prstGeom>
          <a:solidFill>
            <a:srgbClr val="71A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21732" y="1399183"/>
            <a:ext cx="156874" cy="154744"/>
          </a:xfrm>
          <a:prstGeom prst="ellipse">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48279" y="1399183"/>
            <a:ext cx="156874" cy="154744"/>
          </a:xfrm>
          <a:prstGeom prst="ellipse">
            <a:avLst/>
          </a:prstGeom>
          <a:solidFill>
            <a:srgbClr val="F0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474826" y="1399183"/>
            <a:ext cx="156874" cy="154744"/>
          </a:xfrm>
          <a:prstGeom prst="ellipse">
            <a:avLst/>
          </a:prstGeom>
          <a:solidFill>
            <a:srgbClr val="33B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2815" y="397928"/>
            <a:ext cx="1001255" cy="1001255"/>
          </a:xfrm>
          <a:prstGeom prst="rect">
            <a:avLst/>
          </a:prstGeom>
        </p:spPr>
      </p:pic>
      <p:sp>
        <p:nvSpPr>
          <p:cNvPr id="2" name="Rectangle 1"/>
          <p:cNvSpPr/>
          <p:nvPr/>
        </p:nvSpPr>
        <p:spPr>
          <a:xfrm>
            <a:off x="1248279" y="1984939"/>
            <a:ext cx="9129610" cy="830997"/>
          </a:xfrm>
          <a:prstGeom prst="rect">
            <a:avLst/>
          </a:prstGeom>
        </p:spPr>
        <p:txBody>
          <a:bodyPr wrap="square">
            <a:spAutoFit/>
          </a:bodyPr>
          <a:lstStyle/>
          <a:p>
            <a:pPr marL="285750" indent="-285750">
              <a:buFont typeface="Wingdings" panose="05000000000000000000" pitchFamily="2" charset="2"/>
              <a:buChar char="§"/>
            </a:pPr>
            <a:r>
              <a:rPr lang="en-US" sz="2400" b="1" dirty="0"/>
              <a:t>6 valid base pairs, such as AU, UA, GC, CG, GU, or </a:t>
            </a:r>
            <a:r>
              <a:rPr lang="en-US" sz="2400" b="1" dirty="0" smtClean="0"/>
              <a:t>UG </a:t>
            </a:r>
          </a:p>
          <a:p>
            <a:pPr marL="285750" indent="-285750">
              <a:buFont typeface="Wingdings" panose="05000000000000000000" pitchFamily="2" charset="2"/>
              <a:buChar char="§"/>
            </a:pPr>
            <a:r>
              <a:rPr lang="en-US" sz="2400" b="1" dirty="0" smtClean="0"/>
              <a:t>4 </a:t>
            </a:r>
            <a:r>
              <a:rPr lang="en-US" sz="2400" b="1" dirty="0" err="1"/>
              <a:t>unpairs</a:t>
            </a:r>
            <a:r>
              <a:rPr lang="en-US" sz="2400" b="1" dirty="0"/>
              <a:t> A, U, C or G. </a:t>
            </a:r>
            <a:endParaRPr lang="en-US" sz="2400" b="1" dirty="0" smtClean="0"/>
          </a:p>
        </p:txBody>
      </p:sp>
      <mc:AlternateContent xmlns:mc="http://schemas.openxmlformats.org/markup-compatibility/2006">
        <mc:Choice xmlns:a14="http://schemas.microsoft.com/office/drawing/2010/main" Requires="a14">
          <p:sp>
            <p:nvSpPr>
              <p:cNvPr id="3" name="TextBox 2"/>
              <p:cNvSpPr txBox="1"/>
              <p:nvPr/>
            </p:nvSpPr>
            <p:spPr>
              <a:xfrm>
                <a:off x="1178606" y="3542294"/>
                <a:ext cx="9199283" cy="1583447"/>
              </a:xfrm>
              <a:prstGeom prst="rect">
                <a:avLst/>
              </a:prstGeom>
              <a:noFill/>
            </p:spPr>
            <p:txBody>
              <a:bodyPr wrap="square" rtlCol="0">
                <a:spAutoFit/>
              </a:bodyPr>
              <a:lstStyle/>
              <a:p>
                <a:pPr marL="285750" indent="-285750" algn="just">
                  <a:buFont typeface="Wingdings" panose="05000000000000000000" pitchFamily="2" charset="2"/>
                  <a:buChar char="q"/>
                </a:pPr>
                <a:r>
                  <a:rPr lang="en-US" sz="2400" b="1" dirty="0"/>
                  <a:t>The length </a:t>
                </a:r>
                <a:r>
                  <a:rPr lang="en-US" sz="2400" b="1" dirty="0" smtClean="0"/>
                  <a:t>of an RNA is </a:t>
                </a:r>
                <a:r>
                  <a:rPr lang="en-US" sz="2400" b="1" dirty="0"/>
                  <a:t>30-nucleotides-long where </a:t>
                </a:r>
                <a:r>
                  <a:rPr lang="en-US" sz="2400" b="1" dirty="0" smtClean="0"/>
                  <a:t>p (</a:t>
                </a:r>
                <a:r>
                  <a:rPr lang="en-US" sz="2400" b="1" dirty="0"/>
                  <a:t>pair) = 14 and </a:t>
                </a:r>
                <a:r>
                  <a:rPr lang="en-US" sz="2400" b="1" dirty="0" smtClean="0"/>
                  <a:t>u (</a:t>
                </a:r>
                <a:r>
                  <a:rPr lang="en-US" sz="2400" b="1" dirty="0"/>
                  <a:t>unpair</a:t>
                </a:r>
                <a:r>
                  <a:rPr lang="en-US" sz="2400" b="1" dirty="0"/>
                  <a:t>)=</a:t>
                </a:r>
                <a:r>
                  <a:rPr lang="en-US" sz="2400" b="1" dirty="0" smtClean="0"/>
                  <a:t>16. The </a:t>
                </a:r>
                <a:r>
                  <a:rPr lang="en-US" sz="2400" b="1" dirty="0"/>
                  <a:t>number of RNA compatible </a:t>
                </a:r>
                <a:r>
                  <a:rPr lang="en-US" sz="2400" b="1" dirty="0" smtClean="0"/>
                  <a:t>sequences or the conformation search space  is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𝟔</m:t>
                        </m:r>
                      </m:e>
                      <m:sup>
                        <m:r>
                          <a:rPr lang="en-US" sz="2400" b="1" i="1">
                            <a:latin typeface="Cambria Math" panose="02040503050406030204" pitchFamily="18" charset="0"/>
                          </a:rPr>
                          <m:t>𝒑</m:t>
                        </m:r>
                        <m:r>
                          <a:rPr lang="en-US" sz="2400" b="1" i="1">
                            <a:latin typeface="Cambria Math" panose="02040503050406030204" pitchFamily="18" charset="0"/>
                          </a:rPr>
                          <m:t>/</m:t>
                        </m:r>
                        <m:r>
                          <a:rPr lang="en-US" sz="2400" b="1" i="1">
                            <a:latin typeface="Cambria Math" panose="02040503050406030204" pitchFamily="18" charset="0"/>
                          </a:rPr>
                          <m:t>𝟐</m:t>
                        </m:r>
                      </m:sup>
                    </m:sSup>
                  </m:oMath>
                </a14:m>
                <a:r>
                  <a:rPr lang="en-US" sz="2400" b="1" dirty="0"/>
                  <a:t>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𝟒</m:t>
                        </m:r>
                      </m:e>
                      <m:sup>
                        <m:r>
                          <a:rPr lang="en-US" sz="2400" b="1" i="1">
                            <a:latin typeface="Cambria Math" panose="02040503050406030204" pitchFamily="18" charset="0"/>
                          </a:rPr>
                          <m:t>𝒖</m:t>
                        </m:r>
                      </m:sup>
                    </m:sSup>
                  </m:oMath>
                </a14:m>
                <a:r>
                  <a:rPr lang="en-US" sz="2400" b="1" dirty="0" smtClean="0"/>
                  <a:t> which is approximately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𝟏𝟎</m:t>
                        </m:r>
                      </m:e>
                      <m:sup>
                        <m:r>
                          <a:rPr lang="en-US" sz="2400" b="1" i="1">
                            <a:latin typeface="Cambria Math" panose="02040503050406030204" pitchFamily="18" charset="0"/>
                          </a:rPr>
                          <m:t>𝟏𝟓</m:t>
                        </m:r>
                      </m:sup>
                    </m:sSup>
                  </m:oMath>
                </a14:m>
                <a:r>
                  <a:rPr lang="en-US" sz="2400" b="1" dirty="0"/>
                  <a:t> sequences</a:t>
                </a:r>
                <a:r>
                  <a:rPr lang="en-US" sz="2400" b="1" dirty="0" smtClean="0"/>
                  <a:t>.</a:t>
                </a:r>
                <a:endParaRPr lang="en-US" sz="2400" b="1" dirty="0"/>
              </a:p>
            </p:txBody>
          </p:sp>
        </mc:Choice>
        <mc:Fallback>
          <p:sp>
            <p:nvSpPr>
              <p:cNvPr id="3" name="TextBox 2"/>
              <p:cNvSpPr txBox="1">
                <a:spLocks noRot="1" noChangeAspect="1" noMove="1" noResize="1" noEditPoints="1" noAdjustHandles="1" noChangeArrowheads="1" noChangeShapeType="1" noTextEdit="1"/>
              </p:cNvSpPr>
              <p:nvPr/>
            </p:nvSpPr>
            <p:spPr>
              <a:xfrm>
                <a:off x="1178606" y="3542294"/>
                <a:ext cx="9199283" cy="1583447"/>
              </a:xfrm>
              <a:prstGeom prst="rect">
                <a:avLst/>
              </a:prstGeom>
              <a:blipFill rotWithShape="0">
                <a:blip r:embed="rId5"/>
                <a:stretch>
                  <a:fillRect l="-861" t="-2692" r="-1060" b="-8846"/>
                </a:stretch>
              </a:blipFill>
            </p:spPr>
            <p:txBody>
              <a:bodyPr/>
              <a:lstStyle/>
              <a:p>
                <a:r>
                  <a:rPr lang="en-US">
                    <a:noFill/>
                  </a:rPr>
                  <a:t> </a:t>
                </a:r>
              </a:p>
            </p:txBody>
          </p:sp>
        </mc:Fallback>
      </mc:AlternateContent>
      <p:sp>
        <p:nvSpPr>
          <p:cNvPr id="5" name="Rectangle 4"/>
          <p:cNvSpPr/>
          <p:nvPr/>
        </p:nvSpPr>
        <p:spPr>
          <a:xfrm>
            <a:off x="3805153" y="2933405"/>
            <a:ext cx="4878259" cy="461665"/>
          </a:xfrm>
          <a:prstGeom prst="rect">
            <a:avLst/>
          </a:prstGeom>
          <a:solidFill>
            <a:schemeClr val="bg1">
              <a:lumMod val="95000"/>
            </a:schemeClr>
          </a:solidFill>
        </p:spPr>
        <p:txBody>
          <a:bodyPr wrap="none">
            <a:spAutoFit/>
          </a:bodyPr>
          <a:lstStyle/>
          <a:p>
            <a:r>
              <a:rPr lang="en-US" sz="2400" b="1" dirty="0"/>
              <a:t>( ( ( ( (. . . . . ) ) . . ( ( . . . . . . . . . ) ) ) ) )</a:t>
            </a:r>
            <a:endParaRPr lang="en-US" sz="2400" b="1" dirty="0"/>
          </a:p>
        </p:txBody>
      </p:sp>
      <p:sp>
        <p:nvSpPr>
          <p:cNvPr id="23" name="Rectangle 22"/>
          <p:cNvSpPr/>
          <p:nvPr/>
        </p:nvSpPr>
        <p:spPr>
          <a:xfrm>
            <a:off x="1248279" y="5516415"/>
            <a:ext cx="6390852" cy="461665"/>
          </a:xfrm>
          <a:prstGeom prst="rect">
            <a:avLst/>
          </a:prstGeom>
        </p:spPr>
        <p:txBody>
          <a:bodyPr wrap="none">
            <a:spAutoFit/>
          </a:bodyPr>
          <a:lstStyle/>
          <a:p>
            <a:pPr marL="342900" indent="-342900">
              <a:buFont typeface="Wingdings" panose="05000000000000000000" pitchFamily="2" charset="2"/>
              <a:buChar char="§"/>
            </a:pPr>
            <a:r>
              <a:rPr lang="en-US" sz="2400" dirty="0">
                <a:latin typeface="Segoe UI" panose="020B0502040204020203" pitchFamily="34" charset="0"/>
                <a:cs typeface="Segoe UI" panose="020B0502040204020203" pitchFamily="34" charset="0"/>
              </a:rPr>
              <a:t>Thus, RNA design is proven as </a:t>
            </a:r>
            <a:r>
              <a:rPr lang="en-US" sz="2400" b="1" dirty="0">
                <a:latin typeface="Segoe UI" panose="020B0502040204020203" pitchFamily="34" charset="0"/>
                <a:cs typeface="Segoe UI" panose="020B0502040204020203" pitchFamily="34" charset="0"/>
              </a:rPr>
              <a:t>NP-Hard</a:t>
            </a:r>
            <a:r>
              <a:rPr lang="en-US" sz="2400" dirty="0">
                <a:latin typeface="Segoe UI" panose="020B0502040204020203" pitchFamily="34" charset="0"/>
                <a:cs typeface="Segoe UI" panose="020B0502040204020203" pitchFamily="34" charset="0"/>
              </a:rPr>
              <a:t> </a:t>
            </a:r>
            <a:r>
              <a:rPr lang="en-US" sz="2400" b="1" dirty="0"/>
              <a:t>[6]</a:t>
            </a:r>
            <a:endParaRPr lang="en-US" sz="2400" b="1" dirty="0"/>
          </a:p>
        </p:txBody>
      </p:sp>
    </p:spTree>
    <p:extLst>
      <p:ext uri="{BB962C8B-B14F-4D97-AF65-F5344CB8AC3E}">
        <p14:creationId xmlns:p14="http://schemas.microsoft.com/office/powerpoint/2010/main" val="2950064952"/>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documentManagement/types"/>
    <ds:schemaRef ds:uri="16c05727-aa75-4e4a-9b5f-8a80a1165891"/>
    <ds:schemaRef ds:uri="http://schemas.microsoft.com/office/infopath/2007/PartnerControls"/>
    <ds:schemaRef ds:uri="http://purl.org/dc/dcmitype/"/>
    <ds:schemaRef ds:uri="http://purl.org/dc/elements/1.1/"/>
    <ds:schemaRef ds:uri="http://schemas.microsoft.com/office/2006/metadata/properties"/>
    <ds:schemaRef ds:uri="71af3243-3dd4-4a8d-8c0d-dd76da1f02a5"/>
    <ds:schemaRef ds:uri="http://www.w3.org/XML/1998/namespac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1106</Words>
  <Application>Microsoft Office PowerPoint</Application>
  <PresentationFormat>Widescreen</PresentationFormat>
  <Paragraphs>281</Paragraphs>
  <Slides>33</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SimSun-ExtB</vt:lpstr>
      <vt:lpstr>Arial</vt:lpstr>
      <vt:lpstr>Calibri</vt:lpstr>
      <vt:lpstr>Cambria Math</vt:lpstr>
      <vt:lpstr>Century Gothic</vt:lpstr>
      <vt:lpstr>Elephant</vt:lpstr>
      <vt:lpstr>Franklin Gothic Book</vt:lpstr>
      <vt:lpstr>Segoe UI</vt:lpstr>
      <vt:lpstr>Segoe UI Light</vt:lpstr>
      <vt:lpstr>Siyam Rupali</vt:lpstr>
      <vt:lpstr>Times New Roman</vt:lpstr>
      <vt:lpstr>Wingdings</vt:lpstr>
      <vt:lpstr>Office Theme</vt:lpstr>
      <vt:lpstr>WELCOME</vt:lpstr>
      <vt:lpstr>MULTIOBJECTIVE COMPUTATIONAL RNA DESIGN USING CHEMICAL REACTION OPTIMIZATION</vt:lpstr>
      <vt:lpstr>Abstract</vt:lpstr>
      <vt:lpstr>Project analysis slide 2</vt:lpstr>
      <vt:lpstr>INTRODUCTION</vt:lpstr>
      <vt:lpstr> What is RNA ?</vt:lpstr>
      <vt:lpstr> RNA Structure</vt:lpstr>
      <vt:lpstr> RNA Design Problem</vt:lpstr>
      <vt:lpstr> Computational RNA Design Problem</vt:lpstr>
      <vt:lpstr>PowerPoint Presentation</vt:lpstr>
      <vt:lpstr>MULTIOBJECTIVE COMPUTATIONAL RNA DESIGN PROBLEM </vt:lpstr>
      <vt:lpstr>Objective Functions</vt:lpstr>
      <vt:lpstr>Similarity Constraint</vt:lpstr>
      <vt:lpstr>MULTIOBJECTIVE CRO FOR CRD  </vt:lpstr>
      <vt:lpstr>PowerPoint Presentation</vt:lpstr>
      <vt:lpstr>Population Initialisation</vt:lpstr>
      <vt:lpstr>Single Generation</vt:lpstr>
      <vt:lpstr>PowerPoint Presentation</vt:lpstr>
      <vt:lpstr>PowerPoint Presentation</vt:lpstr>
      <vt:lpstr>PowerPoint Presentation</vt:lpstr>
      <vt:lpstr>PowerPoint Presentation</vt:lpstr>
      <vt:lpstr>PowerPoint Presentation</vt:lpstr>
      <vt:lpstr>EXPERIMENTAL SETUP AND DATASET</vt:lpstr>
      <vt:lpstr>PERFORMANCE EVALUATION</vt:lpstr>
      <vt:lpstr>PowerPoint Presentation</vt:lpstr>
      <vt:lpstr>PowerPoint Presentation</vt:lpstr>
      <vt:lpstr>PowerPoint Presentation</vt:lpstr>
      <vt:lpstr>PowerPoint Presentation</vt:lpstr>
      <vt:lpstr>CONCLUSIONS</vt:lpstr>
      <vt:lpstr>PowerPoint Presentation</vt:lpstr>
      <vt:lpstr>Project analysis slide 3</vt:lpstr>
      <vt:lpstr>Project analysis slide 4</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2020-09-05T01:39:49Z</dcterms:created>
  <dcterms:modified xsi:type="dcterms:W3CDTF">2020-09-05T20:59:41Z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