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5"/>
  </p:notesMasterIdLst>
  <p:handoutMasterIdLst>
    <p:handoutMasterId r:id="rId26"/>
  </p:handoutMasterIdLst>
  <p:sldIdLst>
    <p:sldId id="256" r:id="rId5"/>
    <p:sldId id="289" r:id="rId6"/>
    <p:sldId id="290" r:id="rId7"/>
    <p:sldId id="276" r:id="rId8"/>
    <p:sldId id="291" r:id="rId9"/>
    <p:sldId id="296" r:id="rId10"/>
    <p:sldId id="292" r:id="rId11"/>
    <p:sldId id="293" r:id="rId12"/>
    <p:sldId id="294" r:id="rId13"/>
    <p:sldId id="295" r:id="rId14"/>
    <p:sldId id="288" r:id="rId15"/>
    <p:sldId id="277" r:id="rId16"/>
    <p:sldId id="278" r:id="rId17"/>
    <p:sldId id="279" r:id="rId18"/>
    <p:sldId id="280" r:id="rId19"/>
    <p:sldId id="281" r:id="rId20"/>
    <p:sldId id="283" r:id="rId21"/>
    <p:sldId id="282" r:id="rId22"/>
    <p:sldId id="285"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FFD966"/>
    <a:srgbClr val="F0623E"/>
    <a:srgbClr val="71AE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2" autoAdjust="0"/>
  </p:normalViewPr>
  <p:slideViewPr>
    <p:cSldViewPr snapToGrid="0" showGuides="1">
      <p:cViewPr varScale="1">
        <p:scale>
          <a:sx n="97" d="100"/>
          <a:sy n="97" d="100"/>
        </p:scale>
        <p:origin x="336" y="9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xmlns:c16r2="http://schemas.microsoft.com/office/drawing/2015/06/char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1999825360"/>
        <c:axId val="1999819920"/>
      </c:lineChart>
      <c:catAx>
        <c:axId val="1999825360"/>
        <c:scaling>
          <c:orientation val="minMax"/>
        </c:scaling>
        <c:delete val="1"/>
        <c:axPos val="b"/>
        <c:numFmt formatCode="General" sourceLinked="1"/>
        <c:majorTickMark val="none"/>
        <c:minorTickMark val="none"/>
        <c:tickLblPos val="nextTo"/>
        <c:crossAx val="1999819920"/>
        <c:crosses val="autoZero"/>
        <c:auto val="1"/>
        <c:lblAlgn val="ctr"/>
        <c:lblOffset val="100"/>
        <c:noMultiLvlLbl val="0"/>
      </c:catAx>
      <c:valAx>
        <c:axId val="1999819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199982536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xmlns:c16r2="http://schemas.microsoft.com/office/drawing/2015/06/char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xmlns:c16r2="http://schemas.microsoft.com/office/drawing/2015/06/char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xmlns:c16r2="http://schemas.microsoft.com/office/drawing/2015/06/char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xmlns:c16r2="http://schemas.microsoft.com/office/drawing/2015/06/char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xmlns:c16r2="http://schemas.microsoft.com/office/drawing/2015/06/char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xmlns:c16r2="http://schemas.microsoft.com/office/drawing/2015/06/char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xmlns:c16r2="http://schemas.microsoft.com/office/drawing/2015/06/char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1999821552"/>
        <c:axId val="1999811216"/>
      </c:barChart>
      <c:catAx>
        <c:axId val="1999821552"/>
        <c:scaling>
          <c:orientation val="minMax"/>
        </c:scaling>
        <c:delete val="1"/>
        <c:axPos val="b"/>
        <c:numFmt formatCode="General" sourceLinked="1"/>
        <c:majorTickMark val="none"/>
        <c:minorTickMark val="none"/>
        <c:tickLblPos val="nextTo"/>
        <c:crossAx val="1999811216"/>
        <c:crosses val="autoZero"/>
        <c:auto val="1"/>
        <c:lblAlgn val="ctr"/>
        <c:lblOffset val="100"/>
        <c:noMultiLvlLbl val="0"/>
      </c:catAx>
      <c:valAx>
        <c:axId val="1999811216"/>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999821552"/>
        <c:crosses val="autoZero"/>
        <c:crossBetween val="between"/>
        <c:majorUnit val="2"/>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9/5/2020</a:t>
            </a:fld>
            <a:endParaRPr lang="en-US" dirty="0"/>
          </a:p>
        </p:txBody>
      </p:sp>
      <p:sp>
        <p:nvSpPr>
          <p:cNvPr id="4" name="Footer Placeholder 3">
            <a:extLst>
              <a:ext uri="{FF2B5EF4-FFF2-40B4-BE49-F238E27FC236}">
                <a16:creationId xmlns:a16="http://schemas.microsoft.com/office/drawing/2014/main" xmlns=""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68862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1FBEFBAF-82E9-49AD-B2CF-7D154E024431}"/>
              </a:ext>
            </a:extLst>
          </p:cNvPr>
          <p:cNvSpPr>
            <a:spLocks noGrp="1"/>
          </p:cNvSpPr>
          <p:nvPr>
            <p:ph type="dt" sz="half" idx="10"/>
          </p:nvPr>
        </p:nvSpPr>
        <p:spPr/>
        <p:txBody>
          <a:bodyPr/>
          <a:lstStyle/>
          <a:p>
            <a:fld id="{40DA1498-92C7-4E4B-8045-C9195F453964}" type="datetimeFigureOut">
              <a:rPr lang="en-US" smtClean="0"/>
              <a:t>9/5/2020</a:t>
            </a:fld>
            <a:endParaRPr lang="en-US" dirty="0"/>
          </a:p>
        </p:txBody>
      </p:sp>
      <p:sp>
        <p:nvSpPr>
          <p:cNvPr id="5" name="Footer Placeholder 4">
            <a:extLst>
              <a:ext uri="{FF2B5EF4-FFF2-40B4-BE49-F238E27FC236}">
                <a16:creationId xmlns:a16="http://schemas.microsoft.com/office/drawing/2014/main" xmlns=""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19F007DB-4F12-4428-9C48-5120DF07046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16FFA8DA-0E31-4CA6-BBFC-2467AAD1D30B}"/>
              </a:ext>
            </a:extLst>
          </p:cNvPr>
          <p:cNvSpPr>
            <a:spLocks noGrp="1"/>
          </p:cNvSpPr>
          <p:nvPr>
            <p:ph type="dt" sz="half" idx="10"/>
          </p:nvPr>
        </p:nvSpPr>
        <p:spPr/>
        <p:txBody>
          <a:bodyPr/>
          <a:lstStyle/>
          <a:p>
            <a:fld id="{40DA1498-92C7-4E4B-8045-C9195F453964}" type="datetimeFigureOut">
              <a:rPr lang="en-US" smtClean="0"/>
              <a:t>9/5/2020</a:t>
            </a:fld>
            <a:endParaRPr lang="en-US" dirty="0"/>
          </a:p>
        </p:txBody>
      </p:sp>
      <p:sp>
        <p:nvSpPr>
          <p:cNvPr id="5" name="Footer Placeholder 4">
            <a:extLst>
              <a:ext uri="{FF2B5EF4-FFF2-40B4-BE49-F238E27FC236}">
                <a16:creationId xmlns:a16="http://schemas.microsoft.com/office/drawing/2014/main" xmlns=""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0EEA9C5-552A-48A1-AB54-ED54209B3B48}"/>
              </a:ext>
            </a:extLst>
          </p:cNvPr>
          <p:cNvSpPr>
            <a:spLocks noGrp="1"/>
          </p:cNvSpPr>
          <p:nvPr>
            <p:ph type="dt" sz="half" idx="10"/>
          </p:nvPr>
        </p:nvSpPr>
        <p:spPr/>
        <p:txBody>
          <a:bodyPr/>
          <a:lstStyle/>
          <a:p>
            <a:fld id="{40DA1498-92C7-4E4B-8045-C9195F453964}" type="datetimeFigureOut">
              <a:rPr lang="en-US" smtClean="0"/>
              <a:t>9/5/2020</a:t>
            </a:fld>
            <a:endParaRPr lang="en-US" dirty="0"/>
          </a:p>
        </p:txBody>
      </p:sp>
      <p:sp>
        <p:nvSpPr>
          <p:cNvPr id="5" name="Footer Placeholder 4">
            <a:extLst>
              <a:ext uri="{FF2B5EF4-FFF2-40B4-BE49-F238E27FC236}">
                <a16:creationId xmlns:a16="http://schemas.microsoft.com/office/drawing/2014/main" xmlns=""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433A3535-1708-499D-B5D2-7D8F9FD182D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CB06063-A112-49AB-80C8-504D99ECD771}"/>
              </a:ext>
            </a:extLst>
          </p:cNvPr>
          <p:cNvSpPr>
            <a:spLocks noGrp="1"/>
          </p:cNvSpPr>
          <p:nvPr>
            <p:ph type="dt" sz="half" idx="10"/>
          </p:nvPr>
        </p:nvSpPr>
        <p:spPr/>
        <p:txBody>
          <a:bodyPr/>
          <a:lstStyle/>
          <a:p>
            <a:fld id="{40DA1498-92C7-4E4B-8045-C9195F453964}" type="datetimeFigureOut">
              <a:rPr lang="en-US" smtClean="0"/>
              <a:t>9/5/2020</a:t>
            </a:fld>
            <a:endParaRPr lang="en-US" dirty="0"/>
          </a:p>
        </p:txBody>
      </p:sp>
      <p:sp>
        <p:nvSpPr>
          <p:cNvPr id="5" name="Footer Placeholder 4">
            <a:extLst>
              <a:ext uri="{FF2B5EF4-FFF2-40B4-BE49-F238E27FC236}">
                <a16:creationId xmlns:a16="http://schemas.microsoft.com/office/drawing/2014/main" xmlns=""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D5FF82DB-B518-40FD-8A66-44B874C055FB}"/>
              </a:ext>
            </a:extLst>
          </p:cNvPr>
          <p:cNvSpPr>
            <a:spLocks noGrp="1"/>
          </p:cNvSpPr>
          <p:nvPr>
            <p:ph type="dt" sz="half" idx="10"/>
          </p:nvPr>
        </p:nvSpPr>
        <p:spPr/>
        <p:txBody>
          <a:bodyPr/>
          <a:lstStyle/>
          <a:p>
            <a:fld id="{40DA1498-92C7-4E4B-8045-C9195F453964}" type="datetimeFigureOut">
              <a:rPr lang="en-US" smtClean="0"/>
              <a:t>9/5/2020</a:t>
            </a:fld>
            <a:endParaRPr lang="en-US" dirty="0"/>
          </a:p>
        </p:txBody>
      </p:sp>
      <p:sp>
        <p:nvSpPr>
          <p:cNvPr id="5" name="Footer Placeholder 4">
            <a:extLst>
              <a:ext uri="{FF2B5EF4-FFF2-40B4-BE49-F238E27FC236}">
                <a16:creationId xmlns:a16="http://schemas.microsoft.com/office/drawing/2014/main" xmlns=""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B968D5F-2AB6-42D3-A54E-AB3E60325170}"/>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465AB07F-D5F7-402A-AE4E-027BF1CA912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85108EDC-3863-43B9-93C7-37465DC73B28}"/>
              </a:ext>
            </a:extLst>
          </p:cNvPr>
          <p:cNvSpPr>
            <a:spLocks noGrp="1"/>
          </p:cNvSpPr>
          <p:nvPr>
            <p:ph type="dt" sz="half" idx="10"/>
          </p:nvPr>
        </p:nvSpPr>
        <p:spPr/>
        <p:txBody>
          <a:bodyPr/>
          <a:lstStyle/>
          <a:p>
            <a:fld id="{40DA1498-92C7-4E4B-8045-C9195F453964}" type="datetimeFigureOut">
              <a:rPr lang="en-US" smtClean="0"/>
              <a:t>9/5/2020</a:t>
            </a:fld>
            <a:endParaRPr lang="en-US" dirty="0"/>
          </a:p>
        </p:txBody>
      </p:sp>
      <p:sp>
        <p:nvSpPr>
          <p:cNvPr id="6" name="Footer Placeholder 5">
            <a:extLst>
              <a:ext uri="{FF2B5EF4-FFF2-40B4-BE49-F238E27FC236}">
                <a16:creationId xmlns:a16="http://schemas.microsoft.com/office/drawing/2014/main" xmlns=""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335A6C3A-033E-474B-AB97-D8291A04E7DD}"/>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3BDC8376-6FC6-4A11-B0DB-9A148E9C00E2}"/>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E80206F-8846-425C-A56E-16FFBA442014}"/>
              </a:ext>
            </a:extLst>
          </p:cNvPr>
          <p:cNvSpPr>
            <a:spLocks noGrp="1"/>
          </p:cNvSpPr>
          <p:nvPr>
            <p:ph type="dt" sz="half" idx="10"/>
          </p:nvPr>
        </p:nvSpPr>
        <p:spPr/>
        <p:txBody>
          <a:bodyPr/>
          <a:lstStyle/>
          <a:p>
            <a:fld id="{40DA1498-92C7-4E4B-8045-C9195F453964}" type="datetimeFigureOut">
              <a:rPr lang="en-US" smtClean="0"/>
              <a:t>9/5/2020</a:t>
            </a:fld>
            <a:endParaRPr lang="en-US" dirty="0"/>
          </a:p>
        </p:txBody>
      </p:sp>
      <p:sp>
        <p:nvSpPr>
          <p:cNvPr id="8" name="Footer Placeholder 7">
            <a:extLst>
              <a:ext uri="{FF2B5EF4-FFF2-40B4-BE49-F238E27FC236}">
                <a16:creationId xmlns:a16="http://schemas.microsoft.com/office/drawing/2014/main" xmlns=""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2FEF9592-AA3C-4CF8-A5DB-4D010195A438}"/>
              </a:ext>
            </a:extLst>
          </p:cNvPr>
          <p:cNvSpPr>
            <a:spLocks noGrp="1"/>
          </p:cNvSpPr>
          <p:nvPr>
            <p:ph type="dt" sz="half" idx="10"/>
          </p:nvPr>
        </p:nvSpPr>
        <p:spPr/>
        <p:txBody>
          <a:bodyPr/>
          <a:lstStyle/>
          <a:p>
            <a:fld id="{40DA1498-92C7-4E4B-8045-C9195F453964}" type="datetimeFigureOut">
              <a:rPr lang="en-US" smtClean="0"/>
              <a:t>9/5/2020</a:t>
            </a:fld>
            <a:endParaRPr lang="en-US" dirty="0"/>
          </a:p>
        </p:txBody>
      </p:sp>
      <p:sp>
        <p:nvSpPr>
          <p:cNvPr id="4" name="Footer Placeholder 3">
            <a:extLst>
              <a:ext uri="{FF2B5EF4-FFF2-40B4-BE49-F238E27FC236}">
                <a16:creationId xmlns:a16="http://schemas.microsoft.com/office/drawing/2014/main" xmlns=""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EA599B4-6AB2-4190-82B5-7667EE1E922A}"/>
              </a:ext>
            </a:extLst>
          </p:cNvPr>
          <p:cNvSpPr>
            <a:spLocks noGrp="1"/>
          </p:cNvSpPr>
          <p:nvPr>
            <p:ph type="dt" sz="half" idx="10"/>
          </p:nvPr>
        </p:nvSpPr>
        <p:spPr/>
        <p:txBody>
          <a:bodyPr/>
          <a:lstStyle/>
          <a:p>
            <a:fld id="{40DA1498-92C7-4E4B-8045-C9195F453964}" type="datetimeFigureOut">
              <a:rPr lang="en-US" smtClean="0"/>
              <a:t>9/5/2020</a:t>
            </a:fld>
            <a:endParaRPr lang="en-US" dirty="0"/>
          </a:p>
        </p:txBody>
      </p:sp>
      <p:sp>
        <p:nvSpPr>
          <p:cNvPr id="3" name="Footer Placeholder 2">
            <a:extLst>
              <a:ext uri="{FF2B5EF4-FFF2-40B4-BE49-F238E27FC236}">
                <a16:creationId xmlns:a16="http://schemas.microsoft.com/office/drawing/2014/main" xmlns=""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F180DD20-7A20-4574-98A4-427795876739}"/>
              </a:ext>
            </a:extLst>
          </p:cNvPr>
          <p:cNvSpPr>
            <a:spLocks noGrp="1"/>
          </p:cNvSpPr>
          <p:nvPr>
            <p:ph type="dt" sz="half" idx="10"/>
          </p:nvPr>
        </p:nvSpPr>
        <p:spPr/>
        <p:txBody>
          <a:bodyPr/>
          <a:lstStyle/>
          <a:p>
            <a:fld id="{40DA1498-92C7-4E4B-8045-C9195F453964}" type="datetimeFigureOut">
              <a:rPr lang="en-US" smtClean="0"/>
              <a:t>9/5/2020</a:t>
            </a:fld>
            <a:endParaRPr lang="en-US" dirty="0"/>
          </a:p>
        </p:txBody>
      </p:sp>
      <p:sp>
        <p:nvSpPr>
          <p:cNvPr id="6" name="Footer Placeholder 5">
            <a:extLst>
              <a:ext uri="{FF2B5EF4-FFF2-40B4-BE49-F238E27FC236}">
                <a16:creationId xmlns:a16="http://schemas.microsoft.com/office/drawing/2014/main" xmlns=""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C3C3F7B-A4C8-4F9D-8165-BC5186EA0929}"/>
              </a:ext>
            </a:extLst>
          </p:cNvPr>
          <p:cNvSpPr>
            <a:spLocks noGrp="1"/>
          </p:cNvSpPr>
          <p:nvPr>
            <p:ph type="dt" sz="half" idx="10"/>
          </p:nvPr>
        </p:nvSpPr>
        <p:spPr/>
        <p:txBody>
          <a:bodyPr/>
          <a:lstStyle/>
          <a:p>
            <a:fld id="{40DA1498-92C7-4E4B-8045-C9195F453964}" type="datetimeFigureOut">
              <a:rPr lang="en-US" smtClean="0"/>
              <a:t>9/5/2020</a:t>
            </a:fld>
            <a:endParaRPr lang="en-US" dirty="0"/>
          </a:p>
        </p:txBody>
      </p:sp>
      <p:sp>
        <p:nvSpPr>
          <p:cNvPr id="6" name="Footer Placeholder 5">
            <a:extLst>
              <a:ext uri="{FF2B5EF4-FFF2-40B4-BE49-F238E27FC236}">
                <a16:creationId xmlns:a16="http://schemas.microsoft.com/office/drawing/2014/main" xmlns=""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9/5/2020</a:t>
            </a:fld>
            <a:endParaRPr lang="en-US" dirty="0"/>
          </a:p>
        </p:txBody>
      </p:sp>
      <p:sp>
        <p:nvSpPr>
          <p:cNvPr id="5" name="Footer Placeholder 4">
            <a:extLst>
              <a:ext uri="{FF2B5EF4-FFF2-40B4-BE49-F238E27FC236}">
                <a16:creationId xmlns:a16="http://schemas.microsoft.com/office/drawing/2014/main" xmlns=""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6.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hyperlink" Target="mailto:naeema1635@cseku.ac.bd" TargetMode="External"/><Relationship Id="rId7" Type="http://schemas.openxmlformats.org/officeDocument/2006/relationships/image" Target="../media/image3.png"/><Relationship Id="rId2" Type="http://schemas.openxmlformats.org/officeDocument/2006/relationships/hyperlink" Target="mailto:afnan1635@cseku.ac.bd" TargetMode="Externa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hyperlink" Target="mailto:dmri1978@gmail.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6.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6.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6.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6.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6.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00AEF-1595-4419-801B-6E36A33BB8CF}"/>
              </a:ext>
            </a:extLst>
          </p:cNvPr>
          <p:cNvSpPr>
            <a:spLocks noGrp="1"/>
          </p:cNvSpPr>
          <p:nvPr>
            <p:ph type="ctrTitle"/>
          </p:nvPr>
        </p:nvSpPr>
        <p:spPr>
          <a:xfrm>
            <a:off x="1524000" y="4985638"/>
            <a:ext cx="9144000" cy="830997"/>
          </a:xfrm>
        </p:spPr>
        <p:txBody>
          <a:bodyPr lIns="0" tIns="0" rIns="0" bIns="0" anchor="t">
            <a:spAutoFit/>
          </a:bodyPr>
          <a:lstStyle/>
          <a:p>
            <a:r>
              <a:rPr lang="en-US" dirty="0" smtClean="0">
                <a:solidFill>
                  <a:schemeClr val="bg1"/>
                </a:solidFill>
              </a:rPr>
              <a:t>WELCOME</a:t>
            </a:r>
            <a:endParaRPr lang="en-US" dirty="0">
              <a:solidFill>
                <a:schemeClr val="accent4"/>
              </a:solidFill>
            </a:endParaRPr>
          </a:p>
        </p:txBody>
      </p:sp>
      <p:grpSp>
        <p:nvGrpSpPr>
          <p:cNvPr id="7" name="Group 6" descr="Icon of chart. ">
            <a:extLst>
              <a:ext uri="{FF2B5EF4-FFF2-40B4-BE49-F238E27FC236}">
                <a16:creationId xmlns:a16="http://schemas.microsoft.com/office/drawing/2014/main" xmlns="" id="{B95DF07A-CE7E-4D89-9AA0-25F4FFF3B9C7}"/>
              </a:ext>
            </a:extLst>
          </p:cNvPr>
          <p:cNvGrpSpPr/>
          <p:nvPr/>
        </p:nvGrpSpPr>
        <p:grpSpPr>
          <a:xfrm>
            <a:off x="5851021" y="4266812"/>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xmlns=""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xmlns=""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6" name="Picture 5"/>
          <p:cNvPicPr>
            <a:picLocks noChangeAspect="1"/>
          </p:cNvPicPr>
          <p:nvPr/>
        </p:nvPicPr>
        <p:blipFill>
          <a:blip r:embed="rId3"/>
          <a:stretch>
            <a:fillRect/>
          </a:stretch>
        </p:blipFill>
        <p:spPr>
          <a:xfrm>
            <a:off x="0" y="21932"/>
            <a:ext cx="12192000" cy="3926237"/>
          </a:xfrm>
          <a:prstGeom prst="rect">
            <a:avLst/>
          </a:prstGeom>
        </p:spPr>
      </p:pic>
      <p:sp>
        <p:nvSpPr>
          <p:cNvPr id="11" name="Dodecagon 10"/>
          <p:cNvSpPr/>
          <p:nvPr/>
        </p:nvSpPr>
        <p:spPr>
          <a:xfrm rot="611680">
            <a:off x="9602285" y="2782260"/>
            <a:ext cx="1858414" cy="2025044"/>
          </a:xfrm>
          <a:prstGeom prst="dodecagon">
            <a:avLst/>
          </a:prstGeom>
          <a:gradFill flip="none" rotWithShape="1">
            <a:gsLst>
              <a:gs pos="0">
                <a:srgbClr val="D610A2">
                  <a:shade val="30000"/>
                  <a:satMod val="115000"/>
                </a:srgbClr>
              </a:gs>
              <a:gs pos="50000">
                <a:srgbClr val="D610A2">
                  <a:shade val="67500"/>
                  <a:satMod val="115000"/>
                </a:srgbClr>
              </a:gs>
              <a:gs pos="100000">
                <a:srgbClr val="D610A2">
                  <a:shade val="100000"/>
                  <a:satMod val="115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Elephant" panose="02020904090505020303" pitchFamily="18" charset="0"/>
              </a:rPr>
              <a:t>PAPERID: </a:t>
            </a:r>
            <a:r>
              <a:rPr lang="en-US" sz="2000" dirty="0" smtClean="0">
                <a:latin typeface="Elephant" panose="02020904090505020303" pitchFamily="18" charset="0"/>
              </a:rPr>
              <a:t>61</a:t>
            </a:r>
            <a:endParaRPr lang="en-US" sz="2000" dirty="0">
              <a:latin typeface="Elephant" panose="02020904090505020303" pitchFamily="18" charset="0"/>
            </a:endParaRPr>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863062" y="4573166"/>
            <a:ext cx="5609222" cy="1363215"/>
          </a:xfrm>
        </p:spPr>
        <p:txBody>
          <a:bodyPr anchor="t">
            <a:normAutofit/>
          </a:bodyPr>
          <a:lstStyle/>
          <a:p>
            <a:pPr algn="l"/>
            <a:r>
              <a:rPr lang="en-US" sz="5400" b="1" dirty="0" smtClean="0">
                <a:solidFill>
                  <a:schemeClr val="bg1"/>
                </a:solidFill>
              </a:rPr>
              <a:t>CONCLUSIONS</a:t>
            </a:r>
            <a:endParaRPr lang="en-US" sz="4400" dirty="0">
              <a:solidFill>
                <a:schemeClr val="bg1"/>
              </a:solidFill>
              <a:latin typeface="Franklin Gothic Book" panose="020B0503020102020204" pitchFamily="34" charset="0"/>
              <a:cs typeface="Segoe UI" panose="020B0502040204020203" pitchFamily="34"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2318953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524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xmlns=""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xmlns="" id="{5B804E9F-B6B5-41F9-9B63-9AF435FDC2B7}"/>
              </a:ext>
              <a:ext uri="{C183D7F6-B498-43B3-948B-1728B52AA6E4}">
                <adec:decorative xmlns:adec="http://schemas.microsoft.com/office/drawing/2017/decorative" xmlns=""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xmlns="" id="{0092C447-C8E1-4B12-B012-E6D21CBB1FBE}"/>
              </a:ext>
              <a:ext uri="{C183D7F6-B498-43B3-948B-1728B52AA6E4}">
                <adec:decorative xmlns:adec="http://schemas.microsoft.com/office/drawing/2017/decorative" xmlns=""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xmlns="" id="{7E139379-1914-4446-8D6D-984A47041A54}"/>
              </a:ext>
              <a:ext uri="{C183D7F6-B498-43B3-948B-1728B52AA6E4}">
                <adec:decorative xmlns:adec="http://schemas.microsoft.com/office/drawing/2017/decorative" xmlns=""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xmlns="" id="{F79B51BB-1B30-4ED8-B26D-21EE8BC675B2}"/>
              </a:ext>
              <a:ext uri="{C183D7F6-B498-43B3-948B-1728B52AA6E4}">
                <adec:decorative xmlns:adec="http://schemas.microsoft.com/office/drawing/2017/decorative" xmlns=""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xmlns="" id="{89DA262E-0502-4E65-8ABA-E063880EAC4C}"/>
              </a:ext>
              <a:ext uri="{C183D7F6-B498-43B3-948B-1728B52AA6E4}">
                <adec:decorative xmlns:adec="http://schemas.microsoft.com/office/drawing/2017/decorative" xmlns=""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xmlns=""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xmlns=""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xmlns=""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xmlns=""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xmlns=""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xmlns=""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xmlns=""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xmlns=""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xmlns=""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xmlns=""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xmlns=""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xmlns=""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xmlns=""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xmlns=""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xmlns=""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xmlns=""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xmlns=""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xmlns=""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xmlns=""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xmlns=""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xmlns=""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xmlns=""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xmlns=""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xmlns=""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xmlns=""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xmlns=""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xmlns="" id="{9F23A462-D581-4451-A275-D8FA412E142C}"/>
              </a:ext>
              <a:ext uri="{C183D7F6-B498-43B3-948B-1728B52AA6E4}">
                <adec:decorative xmlns:adec="http://schemas.microsoft.com/office/drawing/2017/decorative" xmlns=""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xmlns="" id="{3FAD125B-9A3B-49A4-B9EC-C8A6D3CF9CBF}"/>
              </a:ext>
              <a:ext uri="{C183D7F6-B498-43B3-948B-1728B52AA6E4}">
                <adec:decorative xmlns:adec="http://schemas.microsoft.com/office/drawing/2017/decorative" xmlns=""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xmlns="" id="{233E4AB5-6FC1-4454-9421-850EF5A4ADF3}"/>
              </a:ext>
              <a:ext uri="{C183D7F6-B498-43B3-948B-1728B52AA6E4}">
                <adec:decorative xmlns:adec="http://schemas.microsoft.com/office/drawing/2017/decorative" xmlns=""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xmlns="" id="{40123448-0B37-4226-B26C-A3081E6142FF}"/>
              </a:ext>
              <a:ext uri="{C183D7F6-B498-43B3-948B-1728B52AA6E4}">
                <adec:decorative xmlns:adec="http://schemas.microsoft.com/office/drawing/2017/decorative" xmlns=""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xmlns="" id="{355211EE-8286-42CD-A4AF-EDD1186B28A3}"/>
              </a:ext>
              <a:ext uri="{C183D7F6-B498-43B3-948B-1728B52AA6E4}">
                <adec:decorative xmlns:adec="http://schemas.microsoft.com/office/drawing/2017/decorative" xmlns=""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xmlns="" id="{D3287700-63E7-4098-B825-B123C11134C1}"/>
              </a:ext>
              <a:ext uri="{C183D7F6-B498-43B3-948B-1728B52AA6E4}">
                <adec:decorative xmlns:adec="http://schemas.microsoft.com/office/drawing/2017/decorative" xmlns=""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xmlns="" id="{69943F00-C6CB-4F10-A02B-801F37984D43}"/>
              </a:ext>
              <a:ext uri="{C183D7F6-B498-43B3-948B-1728B52AA6E4}">
                <adec:decorative xmlns:adec="http://schemas.microsoft.com/office/drawing/2017/decorative" xmlns=""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xmlns="" id="{78C71AAC-D0D2-4BBF-B302-54163A284EC6}"/>
              </a:ext>
              <a:ext uri="{C183D7F6-B498-43B3-948B-1728B52AA6E4}">
                <adec:decorative xmlns:adec="http://schemas.microsoft.com/office/drawing/2017/decorative" xmlns=""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331AB5AC-284A-472B-B8E5-2F198F4E96D7}"/>
              </a:ext>
              <a:ext uri="{C183D7F6-B498-43B3-948B-1728B52AA6E4}">
                <adec:decorative xmlns:adec="http://schemas.microsoft.com/office/drawing/2017/decorative" xmlns=""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xmlns="" id="{91394D4E-BC7A-418D-B233-6C374456AEAE}"/>
              </a:ext>
              <a:ext uri="{C183D7F6-B498-43B3-948B-1728B52AA6E4}">
                <adec:decorative xmlns:adec="http://schemas.microsoft.com/office/drawing/2017/decorative" xmlns=""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61AAA85B-D8C7-43BE-844A-625265015123}"/>
              </a:ext>
              <a:ext uri="{C183D7F6-B498-43B3-948B-1728B52AA6E4}">
                <adec:decorative xmlns:adec="http://schemas.microsoft.com/office/drawing/2017/decorative" xmlns=""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xmlns="" id="{4741AA56-D9ED-492E-8385-5CB8274B1286}"/>
              </a:ext>
              <a:ext uri="{C183D7F6-B498-43B3-948B-1728B52AA6E4}">
                <adec:decorative xmlns:adec="http://schemas.microsoft.com/office/drawing/2017/decorative" xmlns=""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xmlns=""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xmlns=""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xmlns=""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xmlns=""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xmlns=""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xmlns=""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xmlns=""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xmlns=""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xmlns=""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xmlns=""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xmlns=""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xmlns=""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xmlns=""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xmlns=""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843768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xmlns=""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xmlns="" id="{6516ABC0-EF46-4159-B4CF-45B14EA929B3}"/>
              </a:ext>
              <a:ext uri="{C183D7F6-B498-43B3-948B-1728B52AA6E4}">
                <adec:decorative xmlns:adec="http://schemas.microsoft.com/office/drawing/2017/decorative" xmlns=""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B1E755E2-4A99-478A-BBEF-ACE16BEBFCB7}"/>
              </a:ext>
              <a:ext uri="{C183D7F6-B498-43B3-948B-1728B52AA6E4}">
                <adec:decorative xmlns:adec="http://schemas.microsoft.com/office/drawing/2017/decorative" xmlns=""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xmlns=""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xmlns=""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xmlns=""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xmlns=""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xmlns=""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xmlns=""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xmlns=""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xmlns=""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xmlns="" id="{8DC8DEBA-4D8D-4704-A04E-32A1E0BF41F4}"/>
              </a:ext>
              <a:ext uri="{C183D7F6-B498-43B3-948B-1728B52AA6E4}">
                <adec:decorative xmlns:adec="http://schemas.microsoft.com/office/drawing/2017/decorative" xmlns=""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xmlns="" id="{769CE3F0-8651-4FF1-8CAF-1E986C3831C4}"/>
              </a:ext>
              <a:ext uri="{C183D7F6-B498-43B3-948B-1728B52AA6E4}">
                <adec:decorative xmlns:adec="http://schemas.microsoft.com/office/drawing/2017/decorative" xmlns=""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xmlns="" id="{59423939-1DC9-4306-AA5D-6C0111336356}"/>
              </a:ext>
              <a:ext uri="{C183D7F6-B498-43B3-948B-1728B52AA6E4}">
                <adec:decorative xmlns:adec="http://schemas.microsoft.com/office/drawing/2017/decorative" xmlns=""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xmlns="" id="{A838DD0B-E018-44D0-A4C0-13DF2FD0288D}"/>
              </a:ext>
              <a:ext uri="{C183D7F6-B498-43B3-948B-1728B52AA6E4}">
                <adec:decorative xmlns:adec="http://schemas.microsoft.com/office/drawing/2017/decorative" xmlns=""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xmlns="" id="{B5265A05-9A0F-4DEC-9382-F51EEE742251}"/>
              </a:ext>
              <a:ext uri="{C183D7F6-B498-43B3-948B-1728B52AA6E4}">
                <adec:decorative xmlns:adec="http://schemas.microsoft.com/office/drawing/2017/decorative" xmlns=""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xmlns="" id="{8770E695-5D11-488D-931B-4C4259EC25FF}"/>
              </a:ext>
              <a:ext uri="{C183D7F6-B498-43B3-948B-1728B52AA6E4}">
                <adec:decorative xmlns:adec="http://schemas.microsoft.com/office/drawing/2017/decorative" xmlns=""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xmlns=""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xmlns=""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xmlns=""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xmlns=""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xmlns=""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xmlns=""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xmlns=""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xmlns=""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xmlns=""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xmlns=""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xmlns=""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xmlns=""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xmlns=""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xmlns=""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xmlns=""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xmlns=""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xmlns=""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xmlns=""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xmlns=""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xmlns=""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xmlns=""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xmlns=""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xmlns=""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xmlns=""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xmlns=""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xmlns=""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xmlns=""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xmlns=""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xmlns=""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xmlns=""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xmlns=""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xmlns=""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xmlns=""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xmlns=""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xmlns=""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xmlns=""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xmlns="" id="{8C0551EA-9F3C-4E6B-8292-6C64ABE1C797}"/>
              </a:ext>
            </a:extLst>
          </p:cNvPr>
          <p:cNvSpPr>
            <a:spLocks noGrp="1"/>
          </p:cNvSpPr>
          <p:nvPr>
            <p:ph type="sldNum" sz="quarter" idx="12"/>
          </p:nvPr>
        </p:nvSpPr>
        <p:spPr/>
        <p:txBody>
          <a:bodyPr/>
          <a:lstStyle/>
          <a:p>
            <a:fld id="{06FEDF93-2BFD-41CA-ABC7-B039102F3792}" type="slidenum">
              <a:rPr lang="en-US" smtClean="0"/>
              <a:pPr/>
              <a:t>16</a:t>
            </a:fld>
            <a:endParaRPr lang="en-US" dirty="0"/>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xmlns="" id="{4293C5FE-8B5A-43A8-B602-44F133628917}"/>
              </a:ext>
              <a:ext uri="{C183D7F6-B498-43B3-948B-1728B52AA6E4}">
                <adec:decorative xmlns:adec="http://schemas.microsoft.com/office/drawing/2017/decorative" xmlns=""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xmlns="" val="1064767228"/>
                    </a:ext>
                  </a:extLst>
                </a:gridCol>
                <a:gridCol w="1132840">
                  <a:extLst>
                    <a:ext uri="{9D8B030D-6E8A-4147-A177-3AD203B41FA5}">
                      <a16:colId xmlns:a16="http://schemas.microsoft.com/office/drawing/2014/main" xmlns="" val="2110247153"/>
                    </a:ext>
                  </a:extLst>
                </a:gridCol>
                <a:gridCol w="1132840">
                  <a:extLst>
                    <a:ext uri="{9D8B030D-6E8A-4147-A177-3AD203B41FA5}">
                      <a16:colId xmlns:a16="http://schemas.microsoft.com/office/drawing/2014/main" xmlns="" val="1671774837"/>
                    </a:ext>
                  </a:extLst>
                </a:gridCol>
                <a:gridCol w="1132840">
                  <a:extLst>
                    <a:ext uri="{9D8B030D-6E8A-4147-A177-3AD203B41FA5}">
                      <a16:colId xmlns:a16="http://schemas.microsoft.com/office/drawing/2014/main" xmlns="" val="1042921663"/>
                    </a:ext>
                  </a:extLst>
                </a:gridCol>
                <a:gridCol w="1132840">
                  <a:extLst>
                    <a:ext uri="{9D8B030D-6E8A-4147-A177-3AD203B41FA5}">
                      <a16:colId xmlns:a16="http://schemas.microsoft.com/office/drawing/2014/main" xmlns="" val="1140046485"/>
                    </a:ext>
                  </a:extLst>
                </a:gridCol>
                <a:gridCol w="1132840">
                  <a:extLst>
                    <a:ext uri="{9D8B030D-6E8A-4147-A177-3AD203B41FA5}">
                      <a16:colId xmlns:a16="http://schemas.microsoft.com/office/drawing/2014/main" xmlns="" val="1773304150"/>
                    </a:ext>
                  </a:extLst>
                </a:gridCol>
                <a:gridCol w="1132840">
                  <a:extLst>
                    <a:ext uri="{9D8B030D-6E8A-4147-A177-3AD203B41FA5}">
                      <a16:colId xmlns:a16="http://schemas.microsoft.com/office/drawing/2014/main" xmlns="" val="1528819555"/>
                    </a:ext>
                  </a:extLst>
                </a:gridCol>
                <a:gridCol w="1132840">
                  <a:extLst>
                    <a:ext uri="{9D8B030D-6E8A-4147-A177-3AD203B41FA5}">
                      <a16:colId xmlns:a16="http://schemas.microsoft.com/office/drawing/2014/main" xmlns="" val="3985123976"/>
                    </a:ext>
                  </a:extLst>
                </a:gridCol>
                <a:gridCol w="1132840">
                  <a:extLst>
                    <a:ext uri="{9D8B030D-6E8A-4147-A177-3AD203B41FA5}">
                      <a16:colId xmlns:a16="http://schemas.microsoft.com/office/drawing/2014/main" xmlns="" val="1999644776"/>
                    </a:ext>
                  </a:extLst>
                </a:gridCol>
                <a:gridCol w="1132840">
                  <a:extLst>
                    <a:ext uri="{9D8B030D-6E8A-4147-A177-3AD203B41FA5}">
                      <a16:colId xmlns:a16="http://schemas.microsoft.com/office/drawing/2014/main" xmlns=""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xmlns=""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xmlns=""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xmlns=""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xmlns=""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xmlns=""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xmlns=""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xmlns=""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xmlns=""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xmlns=""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xmlns=""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xmlns=""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xmlns=""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xmlns=""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xmlns=""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xmlns=""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xmlns=""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xmlns=""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xmlns=""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xmlns="" id="{268D639A-62F0-4F2B-B632-5A45CD6DD132}"/>
              </a:ext>
              <a:ext uri="{C183D7F6-B498-43B3-948B-1728B52AA6E4}">
                <adec:decorative xmlns:adec="http://schemas.microsoft.com/office/drawing/2017/decorative" xmlns=""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xmlns=""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xmlns=""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xmlns=""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xmlns=""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xmlns=""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xmlns=""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xmlns=""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xmlns=""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xmlns=""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xmlns=""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xmlns=""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xmlns=""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xmlns=""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xmlns=""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xmlns=""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xmlns=""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xmlns=""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xmlns=""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xmlns=""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xmlns=""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xmlns=""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xmlns=""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xmlns=""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xmlns=""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xmlns=""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xmlns=""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xmlns=""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xmlns=""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xmlns=""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xmlns=""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xmlns=""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xmlns=""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xmlns=""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xmlns=""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xmlns=""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xmlns=""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xmlns=""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xmlns=""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xmlns=""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xmlns=""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xmlns=""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xmlns=""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xmlns=""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xmlns=""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xmlns=""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xmlns=""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xmlns=""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xmlns=""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xmlns=""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xmlns=""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xmlns=""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xmlns=""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xmlns=""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xmlns=""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xmlns=""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xmlns=""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xmlns="" id="{A3D7D3F3-ED08-4CA9-8310-32E50A7BB0A5}"/>
              </a:ext>
              <a:ext uri="{C183D7F6-B498-43B3-948B-1728B52AA6E4}">
                <adec:decorative xmlns:adec="http://schemas.microsoft.com/office/drawing/2017/decorative" xmlns=""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xmlns=""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xmlns=""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xmlns=""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xmlns=""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xmlns=""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xmlns="" id="{8CBC1BB2-55FC-4E8F-A171-32FAA820D2B7}"/>
              </a:ext>
              <a:ext uri="{C183D7F6-B498-43B3-948B-1728B52AA6E4}">
                <adec:decorative xmlns:adec="http://schemas.microsoft.com/office/drawing/2017/decorative" xmlns=""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B31A2EAE-EBE4-4CB7-9D0A-105837E80B0E}"/>
              </a:ext>
              <a:ext uri="{C183D7F6-B498-43B3-948B-1728B52AA6E4}">
                <adec:decorative xmlns:adec="http://schemas.microsoft.com/office/drawing/2017/decorative" xmlns=""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xmlns=""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xmlns=""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xmlns=""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xmlns=""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xmlns=""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xmlns=""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xmlns=""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xmlns=""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xmlns=""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xmlns=""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xmlns=""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xmlns=""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xmlns=""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xmlns=""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xmlns=""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xmlns=""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xmlns=""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xmlns=""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xmlns=""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xmlns=""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xmlns=""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xmlns=""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xmlns=""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xmlns=""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xmlns=""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xmlns=""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xmlns="" id="{A86744F2-5246-4A0A-B119-35E7FB76A0D8}"/>
              </a:ext>
              <a:ext uri="{C183D7F6-B498-43B3-948B-1728B52AA6E4}">
                <adec:decorative xmlns:adec="http://schemas.microsoft.com/office/drawing/2017/decorative" xmlns=""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3213" y="2625426"/>
            <a:ext cx="9532257" cy="1010145"/>
          </a:xfrm>
        </p:spPr>
        <p:txBody>
          <a:bodyPr>
            <a:noAutofit/>
          </a:bodyPr>
          <a:lstStyle/>
          <a:p>
            <a:r>
              <a:rPr lang="en-US" sz="3200" b="1" dirty="0" smtClean="0"/>
              <a:t>MULTIOBJECTIVE COMPUTATIONAL RNA DESIGN USING CHEMICAL REACTION OPTIMIZATION</a:t>
            </a:r>
            <a:endParaRPr lang="en-US" sz="3200" b="1" dirty="0"/>
          </a:p>
        </p:txBody>
      </p:sp>
      <p:sp>
        <p:nvSpPr>
          <p:cNvPr id="5" name="Text Placeholder 9">
            <a:extLst>
              <a:ext uri="{FF2B5EF4-FFF2-40B4-BE49-F238E27FC236}">
                <a16:creationId xmlns:a16="http://schemas.microsoft.com/office/drawing/2014/main" xmlns="" id="{939EAE20-443B-4528-BBD6-32BD19163C1F}"/>
              </a:ext>
            </a:extLst>
          </p:cNvPr>
          <p:cNvSpPr txBox="1">
            <a:spLocks/>
          </p:cNvSpPr>
          <p:nvPr/>
        </p:nvSpPr>
        <p:spPr>
          <a:xfrm>
            <a:off x="838200" y="4440196"/>
            <a:ext cx="10515600" cy="21418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dirty="0" err="1" smtClean="0"/>
              <a:t>Mahfujur</a:t>
            </a:r>
            <a:r>
              <a:rPr lang="en-US" sz="1800" dirty="0" smtClean="0"/>
              <a:t> Rahman Afnan</a:t>
            </a:r>
            <a:r>
              <a:rPr lang="en-US" sz="1800" baseline="30000" dirty="0" smtClean="0"/>
              <a:t>1  </a:t>
            </a:r>
            <a:r>
              <a:rPr lang="en-US" sz="1800" dirty="0" err="1" smtClean="0"/>
              <a:t>Naeema</a:t>
            </a:r>
            <a:r>
              <a:rPr lang="en-US" sz="1800" dirty="0" smtClean="0"/>
              <a:t> </a:t>
            </a:r>
            <a:r>
              <a:rPr lang="en-US" sz="1800" dirty="0" err="1" smtClean="0"/>
              <a:t>Binthe</a:t>
            </a:r>
            <a:r>
              <a:rPr lang="en-US" sz="1800" dirty="0" smtClean="0"/>
              <a:t> Ashraf</a:t>
            </a:r>
            <a:r>
              <a:rPr lang="en-US" sz="1800" baseline="30000" dirty="0" smtClean="0"/>
              <a:t>2</a:t>
            </a:r>
            <a:r>
              <a:rPr lang="en-US" sz="1800" dirty="0" smtClean="0"/>
              <a:t> and Md. </a:t>
            </a:r>
            <a:r>
              <a:rPr lang="en-US" sz="1800" dirty="0" err="1" smtClean="0"/>
              <a:t>Rafiqul</a:t>
            </a:r>
            <a:r>
              <a:rPr lang="en-US" sz="1800" dirty="0" smtClean="0"/>
              <a:t> Islam</a:t>
            </a:r>
            <a:r>
              <a:rPr lang="en-US" sz="1800" baseline="30000" dirty="0"/>
              <a:t>3</a:t>
            </a:r>
            <a:endParaRPr lang="en-US" sz="1800" baseline="30000" dirty="0" smtClean="0"/>
          </a:p>
          <a:p>
            <a:pPr>
              <a:lnSpc>
                <a:spcPct val="100000"/>
              </a:lnSpc>
            </a:pPr>
            <a:r>
              <a:rPr lang="en-US" sz="1800" baseline="30000" dirty="0" smtClean="0"/>
              <a:t> 1 2 3 </a:t>
            </a:r>
            <a:r>
              <a:rPr lang="en-US" sz="1800" dirty="0" smtClean="0"/>
              <a:t>Computer Science and Engineering Discipline, Khulna University, Khulna-9208, Bangladesh.</a:t>
            </a:r>
          </a:p>
          <a:p>
            <a:pPr>
              <a:lnSpc>
                <a:spcPct val="100000"/>
              </a:lnSpc>
            </a:pPr>
            <a:r>
              <a:rPr lang="en-US" sz="1800" baseline="30000" dirty="0" smtClean="0"/>
              <a:t>1</a:t>
            </a:r>
            <a:r>
              <a:rPr lang="en-US" sz="1800" dirty="0" smtClean="0"/>
              <a:t> </a:t>
            </a:r>
            <a:r>
              <a:rPr lang="en-US" sz="1800" dirty="0" smtClean="0">
                <a:hlinkClick r:id="rId2"/>
              </a:rPr>
              <a:t>afnan1635@cseku.ac.bd</a:t>
            </a:r>
            <a:endParaRPr lang="en-US" sz="1800" dirty="0" smtClean="0"/>
          </a:p>
          <a:p>
            <a:pPr>
              <a:lnSpc>
                <a:spcPct val="100000"/>
              </a:lnSpc>
            </a:pPr>
            <a:r>
              <a:rPr lang="en-US" sz="1800" baseline="30000" dirty="0" smtClean="0"/>
              <a:t>2</a:t>
            </a:r>
            <a:r>
              <a:rPr lang="en-US" sz="1800" dirty="0" smtClean="0"/>
              <a:t> </a:t>
            </a:r>
            <a:r>
              <a:rPr lang="en-US" sz="1800" dirty="0" smtClean="0">
                <a:hlinkClick r:id="rId3"/>
              </a:rPr>
              <a:t>naeema1631@cseku.ac.bd</a:t>
            </a:r>
            <a:r>
              <a:rPr lang="en-US" sz="1800" dirty="0" smtClean="0"/>
              <a:t> </a:t>
            </a:r>
          </a:p>
          <a:p>
            <a:pPr>
              <a:lnSpc>
                <a:spcPct val="100000"/>
              </a:lnSpc>
            </a:pPr>
            <a:r>
              <a:rPr lang="en-US" sz="1800" baseline="30000" dirty="0"/>
              <a:t>3</a:t>
            </a:r>
            <a:r>
              <a:rPr lang="en-US" sz="1800" baseline="30000" dirty="0" smtClean="0"/>
              <a:t> </a:t>
            </a:r>
            <a:r>
              <a:rPr lang="en-US" sz="1800" dirty="0" smtClean="0">
                <a:hlinkClick r:id="rId4"/>
              </a:rPr>
              <a:t>dmri1978@gmail.com</a:t>
            </a:r>
            <a:r>
              <a:rPr lang="en-US" sz="1800" dirty="0" smtClean="0"/>
              <a:t> </a:t>
            </a:r>
          </a:p>
          <a:p>
            <a:pPr>
              <a:lnSpc>
                <a:spcPct val="100000"/>
              </a:lnSpc>
            </a:pPr>
            <a:endParaRPr lang="en-IN" sz="1800" dirty="0"/>
          </a:p>
        </p:txBody>
      </p:sp>
      <p:sp>
        <p:nvSpPr>
          <p:cNvPr id="6" name="Google Shape;433;p39"/>
          <p:cNvSpPr/>
          <p:nvPr/>
        </p:nvSpPr>
        <p:spPr>
          <a:xfrm>
            <a:off x="1135742" y="4817884"/>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solidFill>
            <a:schemeClr val="accent2"/>
          </a:solidFill>
          <a:ln w="12175" cap="rnd" cmpd="sng">
            <a:solidFill>
              <a:schemeClr val="accent3">
                <a:lumMod val="75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FFFF"/>
              </a:solidFill>
            </a:endParaRPr>
          </a:p>
        </p:txBody>
      </p:sp>
      <p:grpSp>
        <p:nvGrpSpPr>
          <p:cNvPr id="7" name="Google Shape;457;p39"/>
          <p:cNvGrpSpPr/>
          <p:nvPr/>
        </p:nvGrpSpPr>
        <p:grpSpPr>
          <a:xfrm>
            <a:off x="4199900" y="5702327"/>
            <a:ext cx="391001" cy="264089"/>
            <a:chOff x="564675" y="1700625"/>
            <a:chExt cx="465200" cy="314200"/>
          </a:xfrm>
          <a:solidFill>
            <a:schemeClr val="accent2"/>
          </a:solidFill>
        </p:grpSpPr>
        <p:sp>
          <p:nvSpPr>
            <p:cNvPr id="8" name="Google Shape;458;p39"/>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accent3">
                  <a:lumMod val="75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FFFF"/>
                </a:solidFill>
              </a:endParaRPr>
            </a:p>
          </p:txBody>
        </p:sp>
        <p:sp>
          <p:nvSpPr>
            <p:cNvPr id="9" name="Google Shape;459;p39"/>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accent3">
                  <a:lumMod val="75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FFFF"/>
                </a:solidFill>
              </a:endParaRPr>
            </a:p>
          </p:txBody>
        </p:sp>
        <p:sp>
          <p:nvSpPr>
            <p:cNvPr id="10" name="Google Shape;460;p39"/>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accent3">
                  <a:lumMod val="75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FFFF"/>
                </a:solidFill>
              </a:endParaRPr>
            </a:p>
          </p:txBody>
        </p:sp>
      </p:grpSp>
      <p:sp>
        <p:nvSpPr>
          <p:cNvPr id="11" name="Title 1"/>
          <p:cNvSpPr txBox="1">
            <a:spLocks/>
          </p:cNvSpPr>
          <p:nvPr/>
        </p:nvSpPr>
        <p:spPr>
          <a:xfrm>
            <a:off x="4650238" y="801302"/>
            <a:ext cx="3131301" cy="622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600" b="1" dirty="0" smtClean="0">
                <a:solidFill>
                  <a:schemeClr val="accent1">
                    <a:lumMod val="75000"/>
                  </a:schemeClr>
                </a:solidFill>
                <a:latin typeface="+mn-lt"/>
              </a:rPr>
              <a:t>PAPER ID: 61</a:t>
            </a:r>
            <a:endParaRPr lang="en-US" sz="3600" b="1" dirty="0">
              <a:solidFill>
                <a:schemeClr val="accent1">
                  <a:lumMod val="75000"/>
                </a:schemeClr>
              </a:solidFill>
              <a:latin typeface="+mn-lt"/>
            </a:endParaRPr>
          </a:p>
        </p:txBody>
      </p:sp>
      <p:sp>
        <p:nvSpPr>
          <p:cNvPr id="12" name="Title 1"/>
          <p:cNvSpPr txBox="1">
            <a:spLocks/>
          </p:cNvSpPr>
          <p:nvPr/>
        </p:nvSpPr>
        <p:spPr>
          <a:xfrm>
            <a:off x="5436980" y="1933415"/>
            <a:ext cx="1318037" cy="622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600" b="1" dirty="0" smtClean="0">
                <a:solidFill>
                  <a:schemeClr val="accent1">
                    <a:lumMod val="75000"/>
                  </a:schemeClr>
                </a:solidFill>
                <a:latin typeface="+mn-lt"/>
              </a:rPr>
              <a:t>TITLE</a:t>
            </a:r>
            <a:endParaRPr lang="en-US" sz="3600" b="1" dirty="0">
              <a:solidFill>
                <a:schemeClr val="accent1">
                  <a:lumMod val="75000"/>
                </a:schemeClr>
              </a:solidFill>
              <a:latin typeface="+mn-lt"/>
            </a:endParaRPr>
          </a:p>
        </p:txBody>
      </p:sp>
      <p:cxnSp>
        <p:nvCxnSpPr>
          <p:cNvPr id="13" name="Straight Connector 12"/>
          <p:cNvCxnSpPr/>
          <p:nvPr/>
        </p:nvCxnSpPr>
        <p:spPr>
          <a:xfrm flipV="1">
            <a:off x="1688278" y="1709787"/>
            <a:ext cx="9015581" cy="10759"/>
          </a:xfrm>
          <a:prstGeom prst="line">
            <a:avLst/>
          </a:prstGeom>
        </p:spPr>
        <p:style>
          <a:lnRef idx="3">
            <a:schemeClr val="accent1"/>
          </a:lnRef>
          <a:fillRef idx="0">
            <a:schemeClr val="accent1"/>
          </a:fillRef>
          <a:effectRef idx="2">
            <a:schemeClr val="accent1"/>
          </a:effectRef>
          <a:fontRef idx="minor">
            <a:schemeClr val="tx1"/>
          </a:fontRef>
        </p:style>
      </p:cxnSp>
      <p:sp>
        <p:nvSpPr>
          <p:cNvPr id="14" name="Oval 13"/>
          <p:cNvSpPr/>
          <p:nvPr/>
        </p:nvSpPr>
        <p:spPr>
          <a:xfrm>
            <a:off x="5684358" y="4137170"/>
            <a:ext cx="156874" cy="154744"/>
          </a:xfrm>
          <a:prstGeom prst="ellipse">
            <a:avLst/>
          </a:prstGeom>
          <a:solidFill>
            <a:srgbClr val="71A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910905" y="4137170"/>
            <a:ext cx="156874" cy="154744"/>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137452" y="4137170"/>
            <a:ext cx="156874" cy="154744"/>
          </a:xfrm>
          <a:prstGeom prst="ellipse">
            <a:avLst/>
          </a:prstGeom>
          <a:solidFill>
            <a:srgbClr val="F0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363999" y="4137170"/>
            <a:ext cx="156874" cy="154744"/>
          </a:xfrm>
          <a:prstGeom prst="ellipse">
            <a:avLst/>
          </a:prstGeom>
          <a:solidFill>
            <a:srgbClr val="33B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4" descr="Open Book">
            <a:extLst>
              <a:ext uri="{FF2B5EF4-FFF2-40B4-BE49-F238E27FC236}">
                <a16:creationId xmlns:a16="http://schemas.microsoft.com/office/drawing/2014/main" xmlns="" id="{DEFE964D-9F1C-4F69-ADD3-0E1AB324E19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070554" y="675859"/>
            <a:ext cx="873485" cy="873485"/>
          </a:xfrm>
          <a:prstGeom prst="rect">
            <a:avLst/>
          </a:prstGeom>
        </p:spPr>
      </p:pic>
      <p:pic>
        <p:nvPicPr>
          <p:cNvPr id="19" name="Graphic 3" descr="Blackboard">
            <a:extLst>
              <a:ext uri="{FF2B5EF4-FFF2-40B4-BE49-F238E27FC236}">
                <a16:creationId xmlns:a16="http://schemas.microsoft.com/office/drawing/2014/main" xmlns="" id="{A4298283-DDB8-4365-95A1-90935E16BE2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4650238" y="1795470"/>
            <a:ext cx="898490" cy="898490"/>
          </a:xfrm>
          <a:prstGeom prst="rect">
            <a:avLst/>
          </a:prstGeom>
        </p:spPr>
      </p:pic>
    </p:spTree>
    <p:extLst>
      <p:ext uri="{BB962C8B-B14F-4D97-AF65-F5344CB8AC3E}">
        <p14:creationId xmlns:p14="http://schemas.microsoft.com/office/powerpoint/2010/main" val="2084308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xmlns=""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xmlns=""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xmlns=""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D34CEF4-01D3-4AF7-9E84-F43030ACA972}"/>
              </a:ext>
            </a:extLst>
          </p:cNvPr>
          <p:cNvSpPr>
            <a:spLocks noGrp="1"/>
          </p:cNvSpPr>
          <p:nvPr>
            <p:ph type="title"/>
          </p:nvPr>
        </p:nvSpPr>
        <p:spPr>
          <a:xfrm>
            <a:off x="2025818" y="1396160"/>
            <a:ext cx="5406902" cy="1483312"/>
          </a:xfrm>
        </p:spPr>
        <p:txBody>
          <a:bodyPr anchor="ctr">
            <a:normAutofit/>
          </a:bodyPr>
          <a:lstStyle/>
          <a:p>
            <a:r>
              <a:rPr lang="en-GB" dirty="0" smtClean="0">
                <a:latin typeface="Franklin Gothic Book" panose="020B0503020102020204" pitchFamily="34" charset="0"/>
                <a:cs typeface="Segoe UI" panose="020B0502040204020203" pitchFamily="34" charset="0"/>
              </a:rPr>
              <a:t>Abstract</a:t>
            </a:r>
            <a:endParaRPr lang="en-US" dirty="0">
              <a:latin typeface="Franklin Gothic Book" panose="020B0503020102020204" pitchFamily="34" charset="0"/>
              <a:cs typeface="Segoe UI" panose="020B0502040204020203" pitchFamily="34" charset="0"/>
            </a:endParaRPr>
          </a:p>
        </p:txBody>
      </p:sp>
      <p:sp>
        <p:nvSpPr>
          <p:cNvPr id="5" name="Content Placeholder 2">
            <a:extLst>
              <a:ext uri="{FF2B5EF4-FFF2-40B4-BE49-F238E27FC236}">
                <a16:creationId xmlns:a16="http://schemas.microsoft.com/office/drawing/2014/main" xmlns="" id="{31EFD88C-EC41-4850-9D1D-676D6AEE0358}"/>
              </a:ext>
            </a:extLst>
          </p:cNvPr>
          <p:cNvSpPr>
            <a:spLocks noGrp="1"/>
          </p:cNvSpPr>
          <p:nvPr>
            <p:ph idx="1"/>
          </p:nvPr>
        </p:nvSpPr>
        <p:spPr>
          <a:xfrm>
            <a:off x="2025818" y="2875215"/>
            <a:ext cx="5092738" cy="3237818"/>
          </a:xfrm>
        </p:spPr>
        <p:txBody>
          <a:bodyPr vert="horz" lIns="91440" tIns="45720" rIns="91440" bIns="45720" rtlCol="0" anchor="t">
            <a:noAutofit/>
          </a:bodyPr>
          <a:lstStyle/>
          <a:p>
            <a:pPr algn="just"/>
            <a:r>
              <a:rPr lang="en-GB" sz="2000" b="1" dirty="0"/>
              <a:t>In this paper, we propose a </a:t>
            </a:r>
            <a:r>
              <a:rPr lang="en-GB" sz="2000" b="1" dirty="0" err="1"/>
              <a:t>multiobjective</a:t>
            </a:r>
            <a:r>
              <a:rPr lang="en-GB" sz="2000" b="1" dirty="0"/>
              <a:t> approach based on </a:t>
            </a:r>
            <a:r>
              <a:rPr lang="en-GB" sz="2000" b="1" dirty="0" err="1"/>
              <a:t>metaheuristic</a:t>
            </a:r>
            <a:r>
              <a:rPr lang="en-GB" sz="2000" b="1" dirty="0"/>
              <a:t> algorithm named Chemical Reaction Optimization (CRO) combined with a non-dominated sorting phenomenon for computational RNA design (CRD) problem. Using 29 structures of </a:t>
            </a:r>
            <a:r>
              <a:rPr lang="en-GB" sz="2000" b="1" dirty="0" err="1"/>
              <a:t>RfamDataset</a:t>
            </a:r>
            <a:r>
              <a:rPr lang="en-GB" sz="2000" b="1" dirty="0"/>
              <a:t>, the results of our proposed method are compared with other states of the art algorithms to demonstrate that, the performance of our proposed method is satisfactory and it gives more stable sequences with l</a:t>
            </a:r>
            <a:r>
              <a:rPr lang="en-US" sz="2000" b="1" dirty="0" err="1"/>
              <a:t>ess</a:t>
            </a:r>
            <a:r>
              <a:rPr lang="en-US" sz="2000" b="1" dirty="0"/>
              <a:t> execution time.</a:t>
            </a:r>
            <a:endParaRPr lang="en-US" sz="2000" b="1" dirty="0"/>
          </a:p>
        </p:txBody>
      </p:sp>
      <p:pic>
        <p:nvPicPr>
          <p:cNvPr id="6" name="Graphic 3" descr="Books on Shelf">
            <a:extLst>
              <a:ext uri="{FF2B5EF4-FFF2-40B4-BE49-F238E27FC236}">
                <a16:creationId xmlns:a16="http://schemas.microsoft.com/office/drawing/2014/main" xmlns="" id="{3DE94ADA-0031-43D4-A79A-B89B9599308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24403" y="1630434"/>
            <a:ext cx="1001415" cy="1010507"/>
          </a:xfrm>
          <a:prstGeom prst="rect">
            <a:avLst/>
          </a:prstGeom>
        </p:spPr>
      </p:pic>
      <p:sp>
        <p:nvSpPr>
          <p:cNvPr id="19" name="Oval 18">
            <a:extLst>
              <a:ext uri="{FF2B5EF4-FFF2-40B4-BE49-F238E27FC236}">
                <a16:creationId xmlns:a16="http://schemas.microsoft.com/office/drawing/2014/main" xmlns="" id="{233E4AB5-6FC1-4454-9421-850EF5A4ADF3}"/>
              </a:ext>
              <a:ext uri="{C183D7F6-B498-43B3-948B-1728B52AA6E4}">
                <adec:decorative xmlns:adec="http://schemas.microsoft.com/office/drawing/2017/decorative" xmlns="" val="1"/>
              </a:ext>
            </a:extLst>
          </p:cNvPr>
          <p:cNvSpPr/>
          <p:nvPr/>
        </p:nvSpPr>
        <p:spPr>
          <a:xfrm rot="5400000">
            <a:off x="9103391" y="455745"/>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xmlns="" id="{40123448-0B37-4226-B26C-A3081E6142FF}"/>
              </a:ext>
              <a:ext uri="{C183D7F6-B498-43B3-948B-1728B52AA6E4}">
                <adec:decorative xmlns:adec="http://schemas.microsoft.com/office/drawing/2017/decorative" xmlns="" val="1"/>
              </a:ext>
            </a:extLst>
          </p:cNvPr>
          <p:cNvSpPr/>
          <p:nvPr/>
        </p:nvSpPr>
        <p:spPr>
          <a:xfrm rot="5400000">
            <a:off x="8840935" y="2365711"/>
            <a:ext cx="2112264" cy="211226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1" name="Oval 20">
            <a:extLst>
              <a:ext uri="{FF2B5EF4-FFF2-40B4-BE49-F238E27FC236}">
                <a16:creationId xmlns:a16="http://schemas.microsoft.com/office/drawing/2014/main" xmlns="" id="{355211EE-8286-42CD-A4AF-EDD1186B28A3}"/>
              </a:ext>
              <a:ext uri="{C183D7F6-B498-43B3-948B-1728B52AA6E4}">
                <adec:decorative xmlns:adec="http://schemas.microsoft.com/office/drawing/2017/decorative" xmlns="" val="1"/>
              </a:ext>
            </a:extLst>
          </p:cNvPr>
          <p:cNvSpPr/>
          <p:nvPr/>
        </p:nvSpPr>
        <p:spPr>
          <a:xfrm rot="5400000">
            <a:off x="9103391" y="4800441"/>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xmlns="" id="{91394D4E-BC7A-418D-B233-6C374456AEAE}"/>
              </a:ext>
              <a:ext uri="{C183D7F6-B498-43B3-948B-1728B52AA6E4}">
                <adec:decorative xmlns:adec="http://schemas.microsoft.com/office/drawing/2017/decorative" xmlns="" val="1"/>
              </a:ext>
            </a:extLst>
          </p:cNvPr>
          <p:cNvCxnSpPr>
            <a:cxnSpLocks/>
            <a:stCxn id="19" idx="6"/>
            <a:endCxn id="20" idx="2"/>
          </p:cNvCxnSpPr>
          <p:nvPr/>
        </p:nvCxnSpPr>
        <p:spPr>
          <a:xfrm flipH="1">
            <a:off x="9897067" y="2043245"/>
            <a:ext cx="74" cy="322466"/>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61AAA85B-D8C7-43BE-844A-625265015123}"/>
              </a:ext>
              <a:ext uri="{C183D7F6-B498-43B3-948B-1728B52AA6E4}">
                <adec:decorative xmlns:adec="http://schemas.microsoft.com/office/drawing/2017/decorative" xmlns="" val="1"/>
              </a:ext>
            </a:extLst>
          </p:cNvPr>
          <p:cNvCxnSpPr>
            <a:cxnSpLocks/>
            <a:stCxn id="20" idx="6"/>
            <a:endCxn id="21" idx="2"/>
          </p:cNvCxnSpPr>
          <p:nvPr/>
        </p:nvCxnSpPr>
        <p:spPr>
          <a:xfrm>
            <a:off x="9897067" y="4477975"/>
            <a:ext cx="74" cy="322466"/>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xmlns="" id="{6BEBF752-C33D-4EC4-8210-F7B1D3A10097}"/>
              </a:ext>
            </a:extLst>
          </p:cNvPr>
          <p:cNvSpPr/>
          <p:nvPr/>
        </p:nvSpPr>
        <p:spPr>
          <a:xfrm>
            <a:off x="9211267" y="787831"/>
            <a:ext cx="1371600" cy="923330"/>
          </a:xfrm>
          <a:prstGeom prst="rect">
            <a:avLst/>
          </a:prstGeom>
        </p:spPr>
        <p:txBody>
          <a:bodyPr wrap="square" lIns="0" tIns="0" rIns="0" bIns="0" anchor="ctr">
            <a:spAutoFit/>
          </a:bodyPr>
          <a:lstStyle/>
          <a:p>
            <a:pPr algn="ctr"/>
            <a:r>
              <a:rPr lang="en-GB" sz="2000" b="1" dirty="0" smtClean="0">
                <a:solidFill>
                  <a:schemeClr val="bg1"/>
                </a:solidFill>
              </a:rPr>
              <a:t>Input </a:t>
            </a:r>
          </a:p>
          <a:p>
            <a:pPr algn="ctr"/>
            <a:r>
              <a:rPr lang="en-GB" sz="2000" b="1" dirty="0" smtClean="0">
                <a:solidFill>
                  <a:schemeClr val="bg1"/>
                </a:solidFill>
              </a:rPr>
              <a:t>Secondary</a:t>
            </a:r>
            <a:endParaRPr lang="en-GB" sz="2000" b="1" dirty="0" smtClean="0">
              <a:solidFill>
                <a:schemeClr val="bg1"/>
              </a:solidFill>
            </a:endParaRPr>
          </a:p>
          <a:p>
            <a:pPr algn="ctr"/>
            <a:r>
              <a:rPr lang="en-GB" sz="2000" b="1" dirty="0" smtClean="0">
                <a:solidFill>
                  <a:schemeClr val="bg1"/>
                </a:solidFill>
              </a:rPr>
              <a:t>Structure</a:t>
            </a:r>
            <a:endParaRPr lang="en-US" sz="2000" b="1" dirty="0">
              <a:solidFill>
                <a:schemeClr val="bg1"/>
              </a:solidFill>
            </a:endParaRPr>
          </a:p>
        </p:txBody>
      </p:sp>
      <p:sp>
        <p:nvSpPr>
          <p:cNvPr id="50" name="Rectangle 49">
            <a:extLst>
              <a:ext uri="{FF2B5EF4-FFF2-40B4-BE49-F238E27FC236}">
                <a16:creationId xmlns:a16="http://schemas.microsoft.com/office/drawing/2014/main" xmlns="" id="{6BEBF752-C33D-4EC4-8210-F7B1D3A10097}"/>
              </a:ext>
            </a:extLst>
          </p:cNvPr>
          <p:cNvSpPr/>
          <p:nvPr/>
        </p:nvSpPr>
        <p:spPr>
          <a:xfrm>
            <a:off x="9211267" y="5095126"/>
            <a:ext cx="1371600" cy="923330"/>
          </a:xfrm>
          <a:prstGeom prst="rect">
            <a:avLst/>
          </a:prstGeom>
        </p:spPr>
        <p:txBody>
          <a:bodyPr wrap="square" lIns="0" tIns="0" rIns="0" bIns="0" anchor="ctr">
            <a:spAutoFit/>
          </a:bodyPr>
          <a:lstStyle/>
          <a:p>
            <a:pPr algn="ctr"/>
            <a:r>
              <a:rPr lang="en-GB" sz="2000" b="1" dirty="0" smtClean="0">
                <a:solidFill>
                  <a:schemeClr val="bg1"/>
                </a:solidFill>
              </a:rPr>
              <a:t>Output</a:t>
            </a:r>
          </a:p>
          <a:p>
            <a:pPr algn="ctr"/>
            <a:r>
              <a:rPr lang="en-GB" sz="2000" b="1" dirty="0" smtClean="0">
                <a:solidFill>
                  <a:schemeClr val="bg1"/>
                </a:solidFill>
              </a:rPr>
              <a:t>Primary</a:t>
            </a:r>
            <a:endParaRPr lang="en-GB" sz="2000" b="1" dirty="0" smtClean="0">
              <a:solidFill>
                <a:schemeClr val="bg1"/>
              </a:solidFill>
            </a:endParaRPr>
          </a:p>
          <a:p>
            <a:pPr algn="ctr"/>
            <a:r>
              <a:rPr lang="en-GB" sz="2000" b="1" dirty="0" smtClean="0">
                <a:solidFill>
                  <a:schemeClr val="bg1"/>
                </a:solidFill>
              </a:rPr>
              <a:t>Structure</a:t>
            </a:r>
            <a:endParaRPr lang="en-US" sz="2000" b="1" dirty="0">
              <a:solidFill>
                <a:schemeClr val="bg1"/>
              </a:solidFill>
            </a:endParaRPr>
          </a:p>
        </p:txBody>
      </p:sp>
      <p:sp>
        <p:nvSpPr>
          <p:cNvPr id="52" name="Rectangle 51">
            <a:extLst>
              <a:ext uri="{FF2B5EF4-FFF2-40B4-BE49-F238E27FC236}">
                <a16:creationId xmlns:a16="http://schemas.microsoft.com/office/drawing/2014/main" xmlns="" id="{6BEBF752-C33D-4EC4-8210-F7B1D3A10097}"/>
              </a:ext>
            </a:extLst>
          </p:cNvPr>
          <p:cNvSpPr/>
          <p:nvPr/>
        </p:nvSpPr>
        <p:spPr>
          <a:xfrm>
            <a:off x="9211267" y="3265278"/>
            <a:ext cx="1479624" cy="307777"/>
          </a:xfrm>
          <a:prstGeom prst="rect">
            <a:avLst/>
          </a:prstGeom>
        </p:spPr>
        <p:txBody>
          <a:bodyPr wrap="square" lIns="0" tIns="0" rIns="0" bIns="0" anchor="ctr">
            <a:spAutoFit/>
          </a:bodyPr>
          <a:lstStyle/>
          <a:p>
            <a:pPr algn="ctr"/>
            <a:r>
              <a:rPr lang="en-GB" sz="2000" b="1" dirty="0" smtClean="0">
                <a:solidFill>
                  <a:schemeClr val="bg1"/>
                </a:solidFill>
              </a:rPr>
              <a:t>RNA DESIGN</a:t>
            </a:r>
            <a:endParaRPr lang="en-US" sz="2000" b="1" dirty="0">
              <a:solidFill>
                <a:schemeClr val="bg1"/>
              </a:solidFill>
            </a:endParaRPr>
          </a:p>
        </p:txBody>
      </p:sp>
      <p:sp>
        <p:nvSpPr>
          <p:cNvPr id="53" name="Oval 52"/>
          <p:cNvSpPr/>
          <p:nvPr/>
        </p:nvSpPr>
        <p:spPr>
          <a:xfrm>
            <a:off x="4311011" y="2058316"/>
            <a:ext cx="156874" cy="154744"/>
          </a:xfrm>
          <a:prstGeom prst="ellipse">
            <a:avLst/>
          </a:prstGeom>
          <a:solidFill>
            <a:srgbClr val="71A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537558" y="2058316"/>
            <a:ext cx="156874" cy="154744"/>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764105" y="2058316"/>
            <a:ext cx="156874" cy="154744"/>
          </a:xfrm>
          <a:prstGeom prst="ellipse">
            <a:avLst/>
          </a:prstGeom>
          <a:solidFill>
            <a:srgbClr val="F0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990652" y="2058316"/>
            <a:ext cx="156874" cy="154744"/>
          </a:xfrm>
          <a:prstGeom prst="ellipse">
            <a:avLst/>
          </a:prstGeom>
          <a:solidFill>
            <a:srgbClr val="33B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893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500" fill="hold"/>
                                        <p:tgtEl>
                                          <p:spTgt spid="20"/>
                                        </p:tgtEl>
                                        <p:attrNameLst>
                                          <p:attrName>ppt_x</p:attrName>
                                        </p:attrNameLst>
                                      </p:cBhvr>
                                      <p:tavLst>
                                        <p:tav tm="0">
                                          <p:val>
                                            <p:strVal val="1+#ppt_w/2"/>
                                          </p:val>
                                        </p:tav>
                                        <p:tav tm="100000">
                                          <p:val>
                                            <p:strVal val="#ppt_x"/>
                                          </p:val>
                                        </p:tav>
                                      </p:tavLst>
                                    </p:anim>
                                    <p:anim calcmode="lin" valueType="num">
                                      <p:cBhvr additive="base">
                                        <p:cTn id="15" dur="500" fill="hold"/>
                                        <p:tgtEl>
                                          <p:spTgt spid="20"/>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1+#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xmlns="" id="{364CFD90-D0E1-4BC3-9D8B-7503E2632C39}"/>
              </a:ext>
              <a:ext uri="{C183D7F6-B498-43B3-948B-1728B52AA6E4}">
                <adec:decorative xmlns:adec="http://schemas.microsoft.com/office/drawing/2017/decorative" xmlns=""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13" name="Oval 12">
            <a:extLst>
              <a:ext uri="{FF2B5EF4-FFF2-40B4-BE49-F238E27FC236}">
                <a16:creationId xmlns:a16="http://schemas.microsoft.com/office/drawing/2014/main" xmlns="" id="{E3ECCC05-FF78-40FA-84FF-172821D8B58A}"/>
              </a:ext>
              <a:ext uri="{C183D7F6-B498-43B3-948B-1728B52AA6E4}">
                <adec:decorative xmlns:adec="http://schemas.microsoft.com/office/drawing/2017/decorative" xmlns="" val="1"/>
              </a:ext>
            </a:extLst>
          </p:cNvPr>
          <p:cNvSpPr/>
          <p:nvPr/>
        </p:nvSpPr>
        <p:spPr>
          <a:xfrm>
            <a:off x="5149850" y="2795434"/>
            <a:ext cx="1892301" cy="181958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mj-lt"/>
              </a:rPr>
              <a:t>OVERVIEW</a:t>
            </a:r>
            <a:endParaRPr lang="en-US" b="1" dirty="0">
              <a:latin typeface="+mj-lt"/>
            </a:endParaRPr>
          </a:p>
        </p:txBody>
      </p:sp>
      <p:sp>
        <p:nvSpPr>
          <p:cNvPr id="16" name="Rectangle: Rounded Corners 15">
            <a:extLst>
              <a:ext uri="{FF2B5EF4-FFF2-40B4-BE49-F238E27FC236}">
                <a16:creationId xmlns:a16="http://schemas.microsoft.com/office/drawing/2014/main" xmlns="" id="{D6178536-4D8A-4FF2-BBDC-4B3E7E0FCF26}"/>
              </a:ext>
              <a:ext uri="{C183D7F6-B498-43B3-948B-1728B52AA6E4}">
                <adec:decorative xmlns:adec="http://schemas.microsoft.com/office/drawing/2017/decorative" xmlns=""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CONCLUSIONS</a:t>
            </a:r>
            <a:endParaRPr lang="en-US" sz="1600" b="1" dirty="0"/>
          </a:p>
        </p:txBody>
      </p:sp>
      <p:sp>
        <p:nvSpPr>
          <p:cNvPr id="15" name="Oval 14">
            <a:extLst>
              <a:ext uri="{FF2B5EF4-FFF2-40B4-BE49-F238E27FC236}">
                <a16:creationId xmlns:a16="http://schemas.microsoft.com/office/drawing/2014/main" xmlns="" id="{416F1356-9015-4B5C-9C64-3C1D963E5F59}"/>
              </a:ext>
              <a:ext uri="{C183D7F6-B498-43B3-948B-1728B52AA6E4}">
                <adec:decorative xmlns:adec="http://schemas.microsoft.com/office/drawing/2017/decorative" xmlns=""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xmlns="" id="{EB7F2E37-0ACF-4E8A-9C1D-EC5B65BA2906}"/>
              </a:ext>
              <a:ext uri="{C183D7F6-B498-43B3-948B-1728B52AA6E4}">
                <adec:decorative xmlns:adec="http://schemas.microsoft.com/office/drawing/2017/decorative" xmlns=""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PERFORMANCE</a:t>
            </a:r>
          </a:p>
          <a:p>
            <a:pPr algn="ctr"/>
            <a:r>
              <a:rPr lang="en-GB" sz="2000" b="1" dirty="0" smtClean="0"/>
              <a:t>EVALUATION</a:t>
            </a:r>
            <a:endParaRPr lang="en-US" sz="2000" b="1" dirty="0"/>
          </a:p>
        </p:txBody>
      </p:sp>
      <p:sp>
        <p:nvSpPr>
          <p:cNvPr id="20" name="Oval 19">
            <a:extLst>
              <a:ext uri="{FF2B5EF4-FFF2-40B4-BE49-F238E27FC236}">
                <a16:creationId xmlns:a16="http://schemas.microsoft.com/office/drawing/2014/main" xmlns="" id="{88F812F5-70AF-4FBD-80D9-D59B3C456D5E}"/>
              </a:ext>
              <a:ext uri="{C183D7F6-B498-43B3-948B-1728B52AA6E4}">
                <adec:decorative xmlns:adec="http://schemas.microsoft.com/office/drawing/2017/decorative" xmlns=""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xmlns="" id="{952C5002-7E64-4069-ACA0-6876E54A9B46}"/>
              </a:ext>
              <a:ext uri="{C183D7F6-B498-43B3-948B-1728B52AA6E4}">
                <adec:decorative xmlns:adec="http://schemas.microsoft.com/office/drawing/2017/decorative" xmlns=""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t>EXPERIMENTAL SETUP </a:t>
            </a:r>
            <a:endParaRPr lang="en-US" sz="2000" b="1" dirty="0" smtClean="0"/>
          </a:p>
          <a:p>
            <a:pPr algn="r"/>
            <a:r>
              <a:rPr lang="en-US" sz="2000" b="1" dirty="0" smtClean="0"/>
              <a:t>AND </a:t>
            </a:r>
            <a:r>
              <a:rPr lang="en-US" sz="2000" b="1" dirty="0"/>
              <a:t>DATASET</a:t>
            </a:r>
            <a:endParaRPr lang="en-US" sz="2000" b="1" dirty="0"/>
          </a:p>
        </p:txBody>
      </p:sp>
      <p:sp>
        <p:nvSpPr>
          <p:cNvPr id="22" name="Oval 21">
            <a:extLst>
              <a:ext uri="{FF2B5EF4-FFF2-40B4-BE49-F238E27FC236}">
                <a16:creationId xmlns:a16="http://schemas.microsoft.com/office/drawing/2014/main" xmlns="" id="{A49C5F3A-6F0D-4A0F-AE6E-92F342C22ACD}"/>
              </a:ext>
              <a:ext uri="{C183D7F6-B498-43B3-948B-1728B52AA6E4}">
                <adec:decorative xmlns:adec="http://schemas.microsoft.com/office/drawing/2017/decorative" xmlns=""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xmlns="" id="{94A75A79-A67A-4A23-8588-7FC5EB9A5183}"/>
              </a:ext>
              <a:ext uri="{C183D7F6-B498-43B3-948B-1728B52AA6E4}">
                <adec:decorative xmlns:adec="http://schemas.microsoft.com/office/drawing/2017/decorative" xmlns=""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INTRODUCTION</a:t>
            </a:r>
            <a:endParaRPr lang="en-US" sz="2000" b="1" dirty="0"/>
          </a:p>
        </p:txBody>
      </p:sp>
      <p:sp>
        <p:nvSpPr>
          <p:cNvPr id="26" name="Oval 25">
            <a:extLst>
              <a:ext uri="{FF2B5EF4-FFF2-40B4-BE49-F238E27FC236}">
                <a16:creationId xmlns:a16="http://schemas.microsoft.com/office/drawing/2014/main" xmlns="" id="{BBC62739-FA35-49F8-8929-743B31F55A69}"/>
              </a:ext>
              <a:ext uri="{C183D7F6-B498-43B3-948B-1728B52AA6E4}">
                <adec:decorative xmlns:adec="http://schemas.microsoft.com/office/drawing/2017/decorative" xmlns=""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xmlns="" id="{71BB375D-5EE6-4428-9817-2C7DB6B94332}"/>
              </a:ext>
              <a:ext uri="{C183D7F6-B498-43B3-948B-1728B52AA6E4}">
                <adec:decorative xmlns:adec="http://schemas.microsoft.com/office/drawing/2017/decorative" xmlns="" val="1"/>
              </a:ext>
            </a:extLst>
          </p:cNvPr>
          <p:cNvSpPr/>
          <p:nvPr/>
        </p:nvSpPr>
        <p:spPr>
          <a:xfrm>
            <a:off x="391988" y="3334726"/>
            <a:ext cx="3890809"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MULTIOBJECTIVE COMPUTATIONAL </a:t>
            </a:r>
            <a:r>
              <a:rPr lang="en-US" sz="1600" b="1" dirty="0" smtClean="0"/>
              <a:t>               RNA DESIGN PROBLEM</a:t>
            </a:r>
            <a:endParaRPr lang="en-US" sz="1600" b="1" dirty="0"/>
          </a:p>
        </p:txBody>
      </p:sp>
      <p:sp>
        <p:nvSpPr>
          <p:cNvPr id="28" name="Oval 27">
            <a:extLst>
              <a:ext uri="{FF2B5EF4-FFF2-40B4-BE49-F238E27FC236}">
                <a16:creationId xmlns:a16="http://schemas.microsoft.com/office/drawing/2014/main" xmlns="" id="{B3A511B7-C7F3-4107-9962-1E10D2E087DD}"/>
              </a:ext>
              <a:ext uri="{C183D7F6-B498-43B3-948B-1728B52AA6E4}">
                <adec:decorative xmlns:adec="http://schemas.microsoft.com/office/drawing/2017/decorative" xmlns=""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xmlns="" id="{D4D7D4B6-62C2-45AB-89A5-3A41DA021FD2}"/>
              </a:ext>
              <a:ext uri="{C183D7F6-B498-43B3-948B-1728B52AA6E4}">
                <adec:decorative xmlns:adec="http://schemas.microsoft.com/office/drawing/2017/decorative" xmlns=""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MULTIOBJECTIVE </a:t>
            </a:r>
            <a:endParaRPr lang="en-US" sz="2000" b="1" dirty="0" smtClean="0"/>
          </a:p>
          <a:p>
            <a:r>
              <a:rPr lang="en-US" sz="2000" b="1" dirty="0" smtClean="0"/>
              <a:t>CRO FOR </a:t>
            </a:r>
            <a:r>
              <a:rPr lang="en-US" sz="2000" b="1" dirty="0"/>
              <a:t>CRD </a:t>
            </a:r>
            <a:endParaRPr lang="en-US" sz="2000" b="1" dirty="0"/>
          </a:p>
        </p:txBody>
      </p:sp>
      <p:sp>
        <p:nvSpPr>
          <p:cNvPr id="30" name="Oval 29">
            <a:extLst>
              <a:ext uri="{FF2B5EF4-FFF2-40B4-BE49-F238E27FC236}">
                <a16:creationId xmlns:a16="http://schemas.microsoft.com/office/drawing/2014/main" xmlns="" id="{83902602-D4BC-4D44-AC14-BB55A86C5D06}"/>
              </a:ext>
              <a:ext uri="{C183D7F6-B498-43B3-948B-1728B52AA6E4}">
                <adec:decorative xmlns:adec="http://schemas.microsoft.com/office/drawing/2017/decorative" xmlns=""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xmlns="" id="{044C3643-8A0E-47C1-BEB8-C73203B5E58D}"/>
              </a:ext>
            </a:extLst>
          </p:cNvPr>
          <p:cNvGrpSpPr/>
          <p:nvPr/>
        </p:nvGrpSpPr>
        <p:grpSpPr>
          <a:xfrm>
            <a:off x="7782913" y="3530422"/>
            <a:ext cx="347680" cy="347683"/>
            <a:chOff x="6854486" y="3913764"/>
            <a:chExt cx="287338" cy="287341"/>
          </a:xfrm>
          <a:solidFill>
            <a:schemeClr val="bg1"/>
          </a:solidFill>
        </p:grpSpPr>
        <p:sp>
          <p:nvSpPr>
            <p:cNvPr id="32" name="Freeform 372">
              <a:extLst>
                <a:ext uri="{FF2B5EF4-FFF2-40B4-BE49-F238E27FC236}">
                  <a16:creationId xmlns:a16="http://schemas.microsoft.com/office/drawing/2014/main" xmlns="" id="{56E8F5A5-5318-470B-8F42-337C264086AA}"/>
                </a:ext>
              </a:extLst>
            </p:cNvPr>
            <p:cNvSpPr>
              <a:spLocks/>
            </p:cNvSpPr>
            <p:nvPr/>
          </p:nvSpPr>
          <p:spPr bwMode="auto">
            <a:xfrm>
              <a:off x="6854486" y="4009017"/>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xmlns="" id="{6AA1356D-8F1B-4281-BEC5-5B4EBF7467B1}"/>
                </a:ext>
              </a:extLst>
            </p:cNvPr>
            <p:cNvSpPr>
              <a:spLocks/>
            </p:cNvSpPr>
            <p:nvPr/>
          </p:nvSpPr>
          <p:spPr bwMode="auto">
            <a:xfrm>
              <a:off x="6873530" y="3913764"/>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xmlns="" id="{6FB02354-C73F-4DCF-8004-E9CCA66963EA}"/>
              </a:ext>
            </a:extLst>
          </p:cNvPr>
          <p:cNvSpPr>
            <a:spLocks noEditPoints="1"/>
          </p:cNvSpPr>
          <p:nvPr/>
        </p:nvSpPr>
        <p:spPr bwMode="auto">
          <a:xfrm>
            <a:off x="4717582" y="1798141"/>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xmlns=""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xmlns=""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xmlns=""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xmlns="" id="{5BC0E3F0-447D-4721-AB1F-C8243BA36671}"/>
              </a:ext>
            </a:extLst>
          </p:cNvPr>
          <p:cNvGrpSpPr/>
          <p:nvPr/>
        </p:nvGrpSpPr>
        <p:grpSpPr>
          <a:xfrm>
            <a:off x="7127700" y="1828144"/>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xmlns=""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xmlns=""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xmlns=""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3" name="Title 1">
            <a:extLst>
              <a:ext uri="{FF2B5EF4-FFF2-40B4-BE49-F238E27FC236}">
                <a16:creationId xmlns:a16="http://schemas.microsoft.com/office/drawing/2014/main" xmlns="" id="{2D34CEF4-01D3-4AF7-9E84-F43030ACA972}"/>
              </a:ext>
            </a:extLst>
          </p:cNvPr>
          <p:cNvSpPr txBox="1">
            <a:spLocks/>
          </p:cNvSpPr>
          <p:nvPr/>
        </p:nvSpPr>
        <p:spPr>
          <a:xfrm>
            <a:off x="1587500" y="47483"/>
            <a:ext cx="5406902" cy="1483312"/>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latin typeface="Franklin Gothic Book" panose="020B0503020102020204" pitchFamily="34" charset="0"/>
                <a:cs typeface="Segoe UI" panose="020B0502040204020203" pitchFamily="34" charset="0"/>
              </a:rPr>
              <a:t>Objectives</a:t>
            </a:r>
            <a:endParaRPr lang="en-US" dirty="0">
              <a:latin typeface="Franklin Gothic Book" panose="020B0503020102020204" pitchFamily="34" charset="0"/>
              <a:cs typeface="Segoe UI" panose="020B0502040204020203" pitchFamily="34" charset="0"/>
            </a:endParaRPr>
          </a:p>
        </p:txBody>
      </p:sp>
      <p:pic>
        <p:nvPicPr>
          <p:cNvPr id="44" name="Graphic 3" descr="Books on Shelf">
            <a:extLst>
              <a:ext uri="{FF2B5EF4-FFF2-40B4-BE49-F238E27FC236}">
                <a16:creationId xmlns:a16="http://schemas.microsoft.com/office/drawing/2014/main" xmlns="" id="{3DE94ADA-0031-43D4-A79A-B89B959930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86085" y="281757"/>
            <a:ext cx="1001415" cy="1010507"/>
          </a:xfrm>
          <a:prstGeom prst="rect">
            <a:avLst/>
          </a:prstGeom>
        </p:spPr>
      </p:pic>
      <p:grpSp>
        <p:nvGrpSpPr>
          <p:cNvPr id="49" name="Group 48" descr="Icon of human being and speech bubble. ">
            <a:extLst>
              <a:ext uri="{FF2B5EF4-FFF2-40B4-BE49-F238E27FC236}">
                <a16:creationId xmlns:a16="http://schemas.microsoft.com/office/drawing/2014/main" xmlns="" id="{E7EE81F4-E278-4BA7-8923-0D6DD1FEBDFA}"/>
              </a:ext>
            </a:extLst>
          </p:cNvPr>
          <p:cNvGrpSpPr/>
          <p:nvPr/>
        </p:nvGrpSpPr>
        <p:grpSpPr>
          <a:xfrm>
            <a:off x="4747418" y="5381284"/>
            <a:ext cx="284163" cy="285751"/>
            <a:chOff x="3171788" y="779462"/>
            <a:chExt cx="284163" cy="285751"/>
          </a:xfrm>
          <a:solidFill>
            <a:schemeClr val="bg1"/>
          </a:solidFill>
        </p:grpSpPr>
        <p:sp>
          <p:nvSpPr>
            <p:cNvPr id="50" name="Freeform 2993">
              <a:extLst>
                <a:ext uri="{FF2B5EF4-FFF2-40B4-BE49-F238E27FC236}">
                  <a16:creationId xmlns:a16="http://schemas.microsoft.com/office/drawing/2014/main" xmlns=""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994">
              <a:extLst>
                <a:ext uri="{FF2B5EF4-FFF2-40B4-BE49-F238E27FC236}">
                  <a16:creationId xmlns:a16="http://schemas.microsoft.com/office/drawing/2014/main" xmlns=""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6" name="Oval 55"/>
          <p:cNvSpPr/>
          <p:nvPr/>
        </p:nvSpPr>
        <p:spPr>
          <a:xfrm>
            <a:off x="4411760" y="703607"/>
            <a:ext cx="156874" cy="154744"/>
          </a:xfrm>
          <a:prstGeom prst="ellipse">
            <a:avLst/>
          </a:prstGeom>
          <a:solidFill>
            <a:srgbClr val="71A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638307" y="703607"/>
            <a:ext cx="156874" cy="154744"/>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864854" y="703607"/>
            <a:ext cx="156874" cy="154744"/>
          </a:xfrm>
          <a:prstGeom prst="ellipse">
            <a:avLst/>
          </a:prstGeom>
          <a:solidFill>
            <a:srgbClr val="F0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091401" y="703607"/>
            <a:ext cx="156874" cy="154744"/>
          </a:xfrm>
          <a:prstGeom prst="ellipse">
            <a:avLst/>
          </a:prstGeom>
          <a:solidFill>
            <a:srgbClr val="33B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b="1" dirty="0">
                <a:solidFill>
                  <a:schemeClr val="bg1"/>
                </a:solidFill>
              </a:rPr>
              <a:t>INTRODUCTION</a:t>
            </a:r>
            <a:endParaRPr lang="en-US" sz="4400" b="1" dirty="0">
              <a:solidFill>
                <a:schemeClr val="bg1"/>
              </a:solidFill>
              <a:latin typeface="Franklin Gothic Book" panose="020B0503020102020204" pitchFamily="34" charset="0"/>
              <a:cs typeface="Segoe UI" panose="020B0502040204020203" pitchFamily="34"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1003770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383320" y="4259308"/>
            <a:ext cx="6849447" cy="1957302"/>
          </a:xfrm>
        </p:spPr>
        <p:txBody>
          <a:bodyPr anchor="t">
            <a:noAutofit/>
          </a:bodyPr>
          <a:lstStyle/>
          <a:p>
            <a:pPr algn="r"/>
            <a:r>
              <a:rPr lang="en-US" sz="4800" b="1" dirty="0">
                <a:solidFill>
                  <a:schemeClr val="bg1"/>
                </a:solidFill>
              </a:rPr>
              <a:t>MULTIOBJECTIVE COMPUTATIONAL </a:t>
            </a:r>
            <a:r>
              <a:rPr lang="en-US" sz="4800" b="1" dirty="0" smtClean="0">
                <a:solidFill>
                  <a:schemeClr val="bg1"/>
                </a:solidFill>
              </a:rPr>
              <a:t>RNA DESIGN PROBLEM</a:t>
            </a:r>
            <a:r>
              <a:rPr lang="en-US" sz="4800" b="1" dirty="0">
                <a:solidFill>
                  <a:schemeClr val="bg1"/>
                </a:solidFill>
              </a:rPr>
              <a:t/>
            </a:r>
            <a:br>
              <a:rPr lang="en-US" sz="4800" b="1" dirty="0">
                <a:solidFill>
                  <a:schemeClr val="bg1"/>
                </a:solidFill>
              </a:rPr>
            </a:br>
            <a:endParaRPr lang="en-US" sz="4800" dirty="0">
              <a:solidFill>
                <a:schemeClr val="bg1"/>
              </a:solidFill>
              <a:latin typeface="Franklin Gothic Book" panose="020B0503020102020204" pitchFamily="34" charset="0"/>
              <a:cs typeface="Segoe UI" panose="020B0502040204020203" pitchFamily="34"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1869989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654295" y="4418260"/>
            <a:ext cx="5609222" cy="1363215"/>
          </a:xfrm>
        </p:spPr>
        <p:txBody>
          <a:bodyPr anchor="t">
            <a:normAutofit fontScale="90000"/>
          </a:bodyPr>
          <a:lstStyle/>
          <a:p>
            <a:pPr algn="r"/>
            <a:r>
              <a:rPr lang="en-US" b="1" dirty="0">
                <a:solidFill>
                  <a:schemeClr val="bg1"/>
                </a:solidFill>
              </a:rPr>
              <a:t>MULTIOBJECTIVE CRO </a:t>
            </a:r>
            <a:r>
              <a:rPr lang="en-US" b="1" dirty="0" smtClean="0">
                <a:solidFill>
                  <a:schemeClr val="bg1"/>
                </a:solidFill>
              </a:rPr>
              <a:t>FOR </a:t>
            </a:r>
            <a:r>
              <a:rPr lang="en-US" b="1" dirty="0">
                <a:solidFill>
                  <a:schemeClr val="bg1"/>
                </a:solidFill>
              </a:rPr>
              <a:t>CRD </a:t>
            </a:r>
            <a:r>
              <a:rPr lang="en-US" sz="4400" dirty="0">
                <a:solidFill>
                  <a:schemeClr val="bg1"/>
                </a:solidFill>
              </a:rPr>
              <a:t/>
            </a:r>
            <a:br>
              <a:rPr lang="en-US" sz="4400" dirty="0">
                <a:solidFill>
                  <a:schemeClr val="bg1"/>
                </a:solidFill>
              </a:rPr>
            </a:br>
            <a:endParaRPr lang="en-US" sz="4400" dirty="0">
              <a:solidFill>
                <a:schemeClr val="bg1"/>
              </a:solidFill>
              <a:latin typeface="Franklin Gothic Book" panose="020B0503020102020204" pitchFamily="34" charset="0"/>
              <a:cs typeface="Segoe UI" panose="020B0502040204020203" pitchFamily="34"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973944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415915" y="4490109"/>
            <a:ext cx="6784257" cy="1363215"/>
          </a:xfrm>
        </p:spPr>
        <p:txBody>
          <a:bodyPr anchor="t">
            <a:noAutofit/>
          </a:bodyPr>
          <a:lstStyle/>
          <a:p>
            <a:pPr algn="r"/>
            <a:r>
              <a:rPr lang="en-US" sz="5400" b="1" dirty="0" smtClean="0">
                <a:solidFill>
                  <a:schemeClr val="bg1"/>
                </a:solidFill>
              </a:rPr>
              <a:t>EXPERIMENTAL SETUP AND DATASET</a:t>
            </a:r>
            <a:endParaRPr lang="en-US" sz="5400" b="1" dirty="0">
              <a:solidFill>
                <a:schemeClr val="bg1"/>
              </a:solidFill>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1911626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713289" y="4490109"/>
            <a:ext cx="5609222" cy="1507568"/>
          </a:xfrm>
        </p:spPr>
        <p:txBody>
          <a:bodyPr anchor="t">
            <a:noAutofit/>
          </a:bodyPr>
          <a:lstStyle/>
          <a:p>
            <a:pPr algn="r"/>
            <a:r>
              <a:rPr lang="en-US" sz="5400" b="1" dirty="0">
                <a:solidFill>
                  <a:schemeClr val="bg1"/>
                </a:solidFill>
              </a:rPr>
              <a:t>PERFORMANCE</a:t>
            </a:r>
            <a:br>
              <a:rPr lang="en-US" sz="5400" b="1" dirty="0">
                <a:solidFill>
                  <a:schemeClr val="bg1"/>
                </a:solidFill>
              </a:rPr>
            </a:br>
            <a:r>
              <a:rPr lang="en-GB" sz="5400" b="1" dirty="0">
                <a:solidFill>
                  <a:schemeClr val="bg1"/>
                </a:solidFill>
              </a:rPr>
              <a:t>EVALUATION</a:t>
            </a:r>
            <a:endParaRPr lang="en-US" sz="5400" b="1" dirty="0">
              <a:solidFill>
                <a:schemeClr val="bg1"/>
              </a:solidFill>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2742012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purl.org/dc/dcmitype/"/>
    <ds:schemaRef ds:uri="http://purl.org/dc/elements/1.1/"/>
    <ds:schemaRef ds:uri="http://schemas.openxmlformats.org/package/2006/metadata/core-properties"/>
    <ds:schemaRef ds:uri="http://purl.org/dc/terms/"/>
    <ds:schemaRef ds:uri="http://schemas.microsoft.com/office/2006/documentManagement/types"/>
    <ds:schemaRef ds:uri="http://www.w3.org/XML/1998/namespace"/>
    <ds:schemaRef ds:uri="16c05727-aa75-4e4a-9b5f-8a80a1165891"/>
    <ds:schemaRef ds:uri="http://schemas.microsoft.com/office/infopath/2007/PartnerControl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894</Words>
  <Application>Microsoft Office PowerPoint</Application>
  <PresentationFormat>Widescreen</PresentationFormat>
  <Paragraphs>131</Paragraphs>
  <Slides>20</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Century Gothic</vt:lpstr>
      <vt:lpstr>Elephant</vt:lpstr>
      <vt:lpstr>Franklin Gothic Book</vt:lpstr>
      <vt:lpstr>Segoe UI</vt:lpstr>
      <vt:lpstr>Segoe UI Light</vt:lpstr>
      <vt:lpstr>Office Theme</vt:lpstr>
      <vt:lpstr>WELCOME</vt:lpstr>
      <vt:lpstr>MULTIOBJECTIVE COMPUTATIONAL RNA DESIGN USING CHEMICAL REACTION OPTIMIZATION</vt:lpstr>
      <vt:lpstr>Abstract</vt:lpstr>
      <vt:lpstr>Project analysis slide 2</vt:lpstr>
      <vt:lpstr>INTRODUCTION</vt:lpstr>
      <vt:lpstr>MULTIOBJECTIVE COMPUTATIONAL RNA DESIGN PROBLEM </vt:lpstr>
      <vt:lpstr>MULTIOBJECTIVE CRO FOR CRD  </vt:lpstr>
      <vt:lpstr>EXPERIMENTAL SETUP AND DATASET</vt:lpstr>
      <vt:lpstr>PERFORMANCE EVALUATION</vt:lpstr>
      <vt:lpstr>CONCLUSIONS</vt:lpstr>
      <vt:lpstr>PowerPoint Presentation</vt:lpstr>
      <vt:lpstr>Project analysis slide 3</vt:lpstr>
      <vt:lpstr>Project analysis slide 4</vt:lpstr>
      <vt:lpstr>Project analysis slide 5</vt:lpstr>
      <vt:lpstr>Project analysis slide 6</vt:lpstr>
      <vt:lpstr>Project analysis slide 7</vt:lpstr>
      <vt:lpstr>Project analysis slide 8</vt:lpstr>
      <vt:lpstr>Project analysis slide 10</vt:lpstr>
      <vt:lpstr>Thank You</vt:lpstr>
      <vt:lpstr>Project analysis slide 11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2020-09-05T01:39:49Z</dcterms:created>
  <dcterms:modified xsi:type="dcterms:W3CDTF">2020-09-05T02:58:36Z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