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5"/>
  </p:notesMasterIdLst>
  <p:sldIdLst>
    <p:sldId id="256" r:id="rId2"/>
    <p:sldId id="257" r:id="rId3"/>
    <p:sldId id="258" r:id="rId4"/>
    <p:sldId id="264" r:id="rId5"/>
    <p:sldId id="263" r:id="rId6"/>
    <p:sldId id="265" r:id="rId7"/>
    <p:sldId id="272" r:id="rId8"/>
    <p:sldId id="266" r:id="rId9"/>
    <p:sldId id="273" r:id="rId10"/>
    <p:sldId id="261" r:id="rId11"/>
    <p:sldId id="262"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C49E48-018A-40ED-8B3C-A7B70AF67293}">
          <p14:sldIdLst>
            <p14:sldId id="256"/>
          </p14:sldIdLst>
        </p14:section>
        <p14:section name="Untitled Section" id="{B5BD6079-6D28-4D9A-A827-09E6A5CCF4B7}">
          <p14:sldIdLst>
            <p14:sldId id="257"/>
            <p14:sldId id="258"/>
            <p14:sldId id="264"/>
            <p14:sldId id="263"/>
            <p14:sldId id="265"/>
            <p14:sldId id="272"/>
            <p14:sldId id="266"/>
            <p14:sldId id="273"/>
            <p14:sldId id="261"/>
            <p14:sldId id="262"/>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43" autoAdjust="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5EB635-FF1C-4E6C-BB77-6ED34836C0B7}" type="datetimeFigureOut">
              <a:rPr lang="en-US" smtClean="0"/>
              <a:t>4/16/2018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5438A-6AD4-46AC-B567-CB8F17F396F1}" type="slidenum">
              <a:rPr lang="en-US" smtClean="0"/>
              <a:t>‹#›</a:t>
            </a:fld>
            <a:endParaRPr lang="en-US"/>
          </a:p>
        </p:txBody>
      </p:sp>
    </p:spTree>
    <p:extLst>
      <p:ext uri="{BB962C8B-B14F-4D97-AF65-F5344CB8AC3E}">
        <p14:creationId xmlns:p14="http://schemas.microsoft.com/office/powerpoint/2010/main" val="3732852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A5438A-6AD4-46AC-B567-CB8F17F396F1}" type="slidenum">
              <a:rPr lang="en-US" smtClean="0"/>
              <a:t>5</a:t>
            </a:fld>
            <a:endParaRPr lang="en-US"/>
          </a:p>
        </p:txBody>
      </p:sp>
    </p:spTree>
    <p:extLst>
      <p:ext uri="{BB962C8B-B14F-4D97-AF65-F5344CB8AC3E}">
        <p14:creationId xmlns:p14="http://schemas.microsoft.com/office/powerpoint/2010/main" val="1110447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07023FF-8027-4576-AD38-71218DBD2649}"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44710-F1A0-45C3-9B16-73A1310F24EC}" type="slidenum">
              <a:rPr lang="en-US" smtClean="0"/>
              <a:t>‹#›</a:t>
            </a:fld>
            <a:endParaRPr lang="en-US"/>
          </a:p>
        </p:txBody>
      </p:sp>
    </p:spTree>
    <p:extLst>
      <p:ext uri="{BB962C8B-B14F-4D97-AF65-F5344CB8AC3E}">
        <p14:creationId xmlns:p14="http://schemas.microsoft.com/office/powerpoint/2010/main" val="289461008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7023FF-8027-4576-AD38-71218DBD2649}"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44710-F1A0-45C3-9B16-73A1310F24EC}" type="slidenum">
              <a:rPr lang="en-US" smtClean="0"/>
              <a:t>‹#›</a:t>
            </a:fld>
            <a:endParaRPr lang="en-US"/>
          </a:p>
        </p:txBody>
      </p:sp>
    </p:spTree>
    <p:extLst>
      <p:ext uri="{BB962C8B-B14F-4D97-AF65-F5344CB8AC3E}">
        <p14:creationId xmlns:p14="http://schemas.microsoft.com/office/powerpoint/2010/main" val="37688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7023FF-8027-4576-AD38-71218DBD2649}"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44710-F1A0-45C3-9B16-73A1310F24EC}" type="slidenum">
              <a:rPr lang="en-US" smtClean="0"/>
              <a:t>‹#›</a:t>
            </a:fld>
            <a:endParaRPr lang="en-US"/>
          </a:p>
        </p:txBody>
      </p:sp>
    </p:spTree>
    <p:extLst>
      <p:ext uri="{BB962C8B-B14F-4D97-AF65-F5344CB8AC3E}">
        <p14:creationId xmlns:p14="http://schemas.microsoft.com/office/powerpoint/2010/main" val="1551562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7023FF-8027-4576-AD38-71218DBD2649}"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44710-F1A0-45C3-9B16-73A1310F24EC}"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86240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7023FF-8027-4576-AD38-71218DBD2649}"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44710-F1A0-45C3-9B16-73A1310F24EC}" type="slidenum">
              <a:rPr lang="en-US" smtClean="0"/>
              <a:t>‹#›</a:t>
            </a:fld>
            <a:endParaRPr lang="en-US"/>
          </a:p>
        </p:txBody>
      </p:sp>
    </p:spTree>
    <p:extLst>
      <p:ext uri="{BB962C8B-B14F-4D97-AF65-F5344CB8AC3E}">
        <p14:creationId xmlns:p14="http://schemas.microsoft.com/office/powerpoint/2010/main" val="4133870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07023FF-8027-4576-AD38-71218DBD2649}" type="datetimeFigureOut">
              <a:rPr lang="en-US" smtClean="0"/>
              <a:t>4/16/2018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A44710-F1A0-45C3-9B16-73A1310F24EC}" type="slidenum">
              <a:rPr lang="en-US" smtClean="0"/>
              <a:t>‹#›</a:t>
            </a:fld>
            <a:endParaRPr lang="en-US"/>
          </a:p>
        </p:txBody>
      </p:sp>
    </p:spTree>
    <p:extLst>
      <p:ext uri="{BB962C8B-B14F-4D97-AF65-F5344CB8AC3E}">
        <p14:creationId xmlns:p14="http://schemas.microsoft.com/office/powerpoint/2010/main" val="1053063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07023FF-8027-4576-AD38-71218DBD2649}" type="datetimeFigureOut">
              <a:rPr lang="en-US" smtClean="0"/>
              <a:t>4/16/2018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A44710-F1A0-45C3-9B16-73A1310F24EC}" type="slidenum">
              <a:rPr lang="en-US" smtClean="0"/>
              <a:t>‹#›</a:t>
            </a:fld>
            <a:endParaRPr lang="en-US"/>
          </a:p>
        </p:txBody>
      </p:sp>
    </p:spTree>
    <p:extLst>
      <p:ext uri="{BB962C8B-B14F-4D97-AF65-F5344CB8AC3E}">
        <p14:creationId xmlns:p14="http://schemas.microsoft.com/office/powerpoint/2010/main" val="2982347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7023FF-8027-4576-AD38-71218DBD2649}"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44710-F1A0-45C3-9B16-73A1310F24EC}" type="slidenum">
              <a:rPr lang="en-US" smtClean="0"/>
              <a:t>‹#›</a:t>
            </a:fld>
            <a:endParaRPr lang="en-US"/>
          </a:p>
        </p:txBody>
      </p:sp>
    </p:spTree>
    <p:extLst>
      <p:ext uri="{BB962C8B-B14F-4D97-AF65-F5344CB8AC3E}">
        <p14:creationId xmlns:p14="http://schemas.microsoft.com/office/powerpoint/2010/main" val="1289595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7023FF-8027-4576-AD38-71218DBD2649}"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44710-F1A0-45C3-9B16-73A1310F24EC}" type="slidenum">
              <a:rPr lang="en-US" smtClean="0"/>
              <a:t>‹#›</a:t>
            </a:fld>
            <a:endParaRPr lang="en-US"/>
          </a:p>
        </p:txBody>
      </p:sp>
    </p:spTree>
    <p:extLst>
      <p:ext uri="{BB962C8B-B14F-4D97-AF65-F5344CB8AC3E}">
        <p14:creationId xmlns:p14="http://schemas.microsoft.com/office/powerpoint/2010/main" val="2711908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7023FF-8027-4576-AD38-71218DBD2649}"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44710-F1A0-45C3-9B16-73A1310F24EC}" type="slidenum">
              <a:rPr lang="en-US" smtClean="0"/>
              <a:t>‹#›</a:t>
            </a:fld>
            <a:endParaRPr lang="en-US"/>
          </a:p>
        </p:txBody>
      </p:sp>
    </p:spTree>
    <p:extLst>
      <p:ext uri="{BB962C8B-B14F-4D97-AF65-F5344CB8AC3E}">
        <p14:creationId xmlns:p14="http://schemas.microsoft.com/office/powerpoint/2010/main" val="2898883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7023FF-8027-4576-AD38-71218DBD2649}"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44710-F1A0-45C3-9B16-73A1310F24EC}" type="slidenum">
              <a:rPr lang="en-US" smtClean="0"/>
              <a:t>‹#›</a:t>
            </a:fld>
            <a:endParaRPr lang="en-US"/>
          </a:p>
        </p:txBody>
      </p:sp>
    </p:spTree>
    <p:extLst>
      <p:ext uri="{BB962C8B-B14F-4D97-AF65-F5344CB8AC3E}">
        <p14:creationId xmlns:p14="http://schemas.microsoft.com/office/powerpoint/2010/main" val="401958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07023FF-8027-4576-AD38-71218DBD2649}"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44710-F1A0-45C3-9B16-73A1310F24EC}" type="slidenum">
              <a:rPr lang="en-US" smtClean="0"/>
              <a:t>‹#›</a:t>
            </a:fld>
            <a:endParaRPr lang="en-US"/>
          </a:p>
        </p:txBody>
      </p:sp>
    </p:spTree>
    <p:extLst>
      <p:ext uri="{BB962C8B-B14F-4D97-AF65-F5344CB8AC3E}">
        <p14:creationId xmlns:p14="http://schemas.microsoft.com/office/powerpoint/2010/main" val="1419505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7023FF-8027-4576-AD38-71218DBD2649}" type="datetimeFigureOut">
              <a:rPr lang="en-US" smtClean="0"/>
              <a:t>4/16/2018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A44710-F1A0-45C3-9B16-73A1310F24EC}" type="slidenum">
              <a:rPr lang="en-US" smtClean="0"/>
              <a:t>‹#›</a:t>
            </a:fld>
            <a:endParaRPr lang="en-US"/>
          </a:p>
        </p:txBody>
      </p:sp>
    </p:spTree>
    <p:extLst>
      <p:ext uri="{BB962C8B-B14F-4D97-AF65-F5344CB8AC3E}">
        <p14:creationId xmlns:p14="http://schemas.microsoft.com/office/powerpoint/2010/main" val="2787340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7023FF-8027-4576-AD38-71218DBD2649}" type="datetimeFigureOut">
              <a:rPr lang="en-US" smtClean="0"/>
              <a:t>4/16/2018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A44710-F1A0-45C3-9B16-73A1310F24EC}" type="slidenum">
              <a:rPr lang="en-US" smtClean="0"/>
              <a:t>‹#›</a:t>
            </a:fld>
            <a:endParaRPr lang="en-US"/>
          </a:p>
        </p:txBody>
      </p:sp>
    </p:spTree>
    <p:extLst>
      <p:ext uri="{BB962C8B-B14F-4D97-AF65-F5344CB8AC3E}">
        <p14:creationId xmlns:p14="http://schemas.microsoft.com/office/powerpoint/2010/main" val="73392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07023FF-8027-4576-AD38-71218DBD2649}" type="datetimeFigureOut">
              <a:rPr lang="en-US" smtClean="0"/>
              <a:t>4/16/2018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A44710-F1A0-45C3-9B16-73A1310F24EC}" type="slidenum">
              <a:rPr lang="en-US" smtClean="0"/>
              <a:t>‹#›</a:t>
            </a:fld>
            <a:endParaRPr lang="en-US"/>
          </a:p>
        </p:txBody>
      </p:sp>
    </p:spTree>
    <p:extLst>
      <p:ext uri="{BB962C8B-B14F-4D97-AF65-F5344CB8AC3E}">
        <p14:creationId xmlns:p14="http://schemas.microsoft.com/office/powerpoint/2010/main" val="304454940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7023FF-8027-4576-AD38-71218DBD2649}"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44710-F1A0-45C3-9B16-73A1310F24EC}" type="slidenum">
              <a:rPr lang="en-US" smtClean="0"/>
              <a:t>‹#›</a:t>
            </a:fld>
            <a:endParaRPr lang="en-US"/>
          </a:p>
        </p:txBody>
      </p:sp>
    </p:spTree>
    <p:extLst>
      <p:ext uri="{BB962C8B-B14F-4D97-AF65-F5344CB8AC3E}">
        <p14:creationId xmlns:p14="http://schemas.microsoft.com/office/powerpoint/2010/main" val="425888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7023FF-8027-4576-AD38-71218DBD2649}"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44710-F1A0-45C3-9B16-73A1310F24EC}" type="slidenum">
              <a:rPr lang="en-US" smtClean="0"/>
              <a:t>‹#›</a:t>
            </a:fld>
            <a:endParaRPr lang="en-US"/>
          </a:p>
        </p:txBody>
      </p:sp>
    </p:spTree>
    <p:extLst>
      <p:ext uri="{BB962C8B-B14F-4D97-AF65-F5344CB8AC3E}">
        <p14:creationId xmlns:p14="http://schemas.microsoft.com/office/powerpoint/2010/main" val="1968041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07023FF-8027-4576-AD38-71218DBD2649}" type="datetimeFigureOut">
              <a:rPr lang="en-US" smtClean="0"/>
              <a:t>4/16/2018</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9A44710-F1A0-45C3-9B16-73A1310F24EC}" type="slidenum">
              <a:rPr lang="en-US" smtClean="0"/>
              <a:t>‹#›</a:t>
            </a:fld>
            <a:endParaRPr lang="en-US"/>
          </a:p>
        </p:txBody>
      </p:sp>
    </p:spTree>
    <p:extLst>
      <p:ext uri="{BB962C8B-B14F-4D97-AF65-F5344CB8AC3E}">
        <p14:creationId xmlns:p14="http://schemas.microsoft.com/office/powerpoint/2010/main" val="381884096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4510" y="1108507"/>
            <a:ext cx="9144000" cy="1454582"/>
          </a:xfrm>
        </p:spPr>
        <p:txBody>
          <a:bodyPr>
            <a:normAutofit fontScale="90000"/>
          </a:bodyPr>
          <a:lstStyle/>
          <a:p>
            <a:r>
              <a:rPr lang="en-US" sz="2000" b="1" dirty="0"/>
              <a:t> </a:t>
            </a:r>
            <a:r>
              <a:rPr lang="en-US" sz="6600" b="1" dirty="0" smtClean="0"/>
              <a:t> </a:t>
            </a:r>
            <a:r>
              <a:rPr lang="en-US" sz="3200" b="1" dirty="0" smtClean="0"/>
              <a:t> A Presentation on</a:t>
            </a:r>
            <a:br>
              <a:rPr lang="en-US" sz="3200" b="1" dirty="0" smtClean="0"/>
            </a:br>
            <a:r>
              <a:rPr lang="en-US" sz="5400" b="1" dirty="0" smtClean="0"/>
              <a:t>Big Data Security</a:t>
            </a:r>
            <a:endParaRPr lang="en-US" dirty="0"/>
          </a:p>
        </p:txBody>
      </p:sp>
      <p:sp>
        <p:nvSpPr>
          <p:cNvPr id="3" name="Subtitle 2"/>
          <p:cNvSpPr>
            <a:spLocks noGrp="1"/>
          </p:cNvSpPr>
          <p:nvPr>
            <p:ph type="subTitle" idx="1"/>
          </p:nvPr>
        </p:nvSpPr>
        <p:spPr>
          <a:xfrm>
            <a:off x="5389418" y="3768293"/>
            <a:ext cx="4849092" cy="1655762"/>
          </a:xfrm>
        </p:spPr>
        <p:txBody>
          <a:bodyPr>
            <a:normAutofit/>
          </a:bodyPr>
          <a:lstStyle/>
          <a:p>
            <a:pPr algn="just"/>
            <a:r>
              <a:rPr lang="en-US" dirty="0" smtClean="0">
                <a:solidFill>
                  <a:schemeClr val="tx1">
                    <a:lumMod val="95000"/>
                    <a:lumOff val="5000"/>
                  </a:schemeClr>
                </a:solidFill>
              </a:rPr>
              <a:t>Group Members:</a:t>
            </a:r>
          </a:p>
          <a:p>
            <a:pPr algn="just"/>
            <a:r>
              <a:rPr lang="en-US" dirty="0" smtClean="0">
                <a:solidFill>
                  <a:schemeClr val="tx1">
                    <a:lumMod val="95000"/>
                    <a:lumOff val="5000"/>
                  </a:schemeClr>
                </a:solidFill>
              </a:rPr>
              <a:t>Name: Miss </a:t>
            </a:r>
            <a:r>
              <a:rPr lang="en-US" dirty="0" err="1" smtClean="0">
                <a:solidFill>
                  <a:schemeClr val="tx1">
                    <a:lumMod val="95000"/>
                    <a:lumOff val="5000"/>
                  </a:schemeClr>
                </a:solidFill>
              </a:rPr>
              <a:t>Rokeya</a:t>
            </a:r>
            <a:r>
              <a:rPr lang="en-US" dirty="0" smtClean="0">
                <a:solidFill>
                  <a:schemeClr val="tx1">
                    <a:lumMod val="95000"/>
                    <a:lumOff val="5000"/>
                  </a:schemeClr>
                </a:solidFill>
              </a:rPr>
              <a:t> </a:t>
            </a:r>
            <a:r>
              <a:rPr lang="en-US" dirty="0" err="1" smtClean="0">
                <a:solidFill>
                  <a:schemeClr val="tx1">
                    <a:lumMod val="95000"/>
                    <a:lumOff val="5000"/>
                  </a:schemeClr>
                </a:solidFill>
              </a:rPr>
              <a:t>Akter</a:t>
            </a:r>
            <a:r>
              <a:rPr lang="en-US" dirty="0" smtClean="0">
                <a:solidFill>
                  <a:schemeClr val="tx1">
                    <a:lumMod val="95000"/>
                    <a:lumOff val="5000"/>
                  </a:schemeClr>
                </a:solidFill>
              </a:rPr>
              <a:t>(160210) </a:t>
            </a:r>
          </a:p>
          <a:p>
            <a:pPr algn="just"/>
            <a:r>
              <a:rPr lang="en-US" dirty="0">
                <a:solidFill>
                  <a:schemeClr val="tx1">
                    <a:lumMod val="95000"/>
                    <a:lumOff val="5000"/>
                  </a:schemeClr>
                </a:solidFill>
              </a:rPr>
              <a:t> </a:t>
            </a:r>
            <a:r>
              <a:rPr lang="en-US" dirty="0" smtClean="0">
                <a:solidFill>
                  <a:schemeClr val="tx1">
                    <a:lumMod val="95000"/>
                    <a:lumOff val="5000"/>
                  </a:schemeClr>
                </a:solidFill>
              </a:rPr>
              <a:t>            </a:t>
            </a:r>
            <a:r>
              <a:rPr lang="en-US" dirty="0" err="1" smtClean="0">
                <a:solidFill>
                  <a:schemeClr val="tx1">
                    <a:lumMod val="95000"/>
                    <a:lumOff val="5000"/>
                  </a:schemeClr>
                </a:solidFill>
              </a:rPr>
              <a:t>Ferdousi</a:t>
            </a:r>
            <a:r>
              <a:rPr lang="en-US" dirty="0" smtClean="0">
                <a:solidFill>
                  <a:schemeClr val="tx1">
                    <a:lumMod val="95000"/>
                    <a:lumOff val="5000"/>
                  </a:schemeClr>
                </a:solidFill>
              </a:rPr>
              <a:t> </a:t>
            </a:r>
            <a:r>
              <a:rPr lang="en-US" dirty="0" err="1" smtClean="0">
                <a:solidFill>
                  <a:schemeClr val="tx1">
                    <a:lumMod val="95000"/>
                    <a:lumOff val="5000"/>
                  </a:schemeClr>
                </a:solidFill>
              </a:rPr>
              <a:t>Haque</a:t>
            </a:r>
            <a:r>
              <a:rPr lang="en-US" dirty="0" smtClean="0">
                <a:solidFill>
                  <a:schemeClr val="tx1">
                    <a:lumMod val="95000"/>
                    <a:lumOff val="5000"/>
                  </a:schemeClr>
                </a:solidFill>
              </a:rPr>
              <a:t>(160228)                          </a:t>
            </a:r>
            <a:endParaRPr lang="en-US" dirty="0">
              <a:solidFill>
                <a:schemeClr val="tx1">
                  <a:lumMod val="95000"/>
                  <a:lumOff val="5000"/>
                </a:schemeClr>
              </a:solidFill>
            </a:endParaRPr>
          </a:p>
        </p:txBody>
      </p:sp>
      <p:sp>
        <p:nvSpPr>
          <p:cNvPr id="4" name="Footer Placeholder 3"/>
          <p:cNvSpPr>
            <a:spLocks noGrp="1"/>
          </p:cNvSpPr>
          <p:nvPr>
            <p:ph type="ftr" sz="quarter" idx="11"/>
          </p:nvPr>
        </p:nvSpPr>
        <p:spPr bwMode="auto">
          <a:xfrm>
            <a:off x="304800" y="6410325"/>
            <a:ext cx="3581400" cy="36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mtClean="0">
                <a:solidFill>
                  <a:srgbClr val="FFFFFF"/>
                </a:solidFill>
              </a:rPr>
              <a:t>Transaction</a:t>
            </a:r>
          </a:p>
        </p:txBody>
      </p:sp>
    </p:spTree>
    <p:extLst>
      <p:ext uri="{BB962C8B-B14F-4D97-AF65-F5344CB8AC3E}">
        <p14:creationId xmlns:p14="http://schemas.microsoft.com/office/powerpoint/2010/main" val="39603141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TextBox 2"/>
          <p:cNvSpPr txBox="1"/>
          <p:nvPr/>
        </p:nvSpPr>
        <p:spPr>
          <a:xfrm>
            <a:off x="1233054" y="2355273"/>
            <a:ext cx="9725891" cy="3539430"/>
          </a:xfrm>
          <a:prstGeom prst="rect">
            <a:avLst/>
          </a:prstGeom>
          <a:noFill/>
        </p:spPr>
        <p:txBody>
          <a:bodyPr wrap="square" rtlCol="0">
            <a:spAutoFit/>
          </a:bodyPr>
          <a:lstStyle/>
          <a:p>
            <a:r>
              <a:rPr lang="en-US" sz="2800" dirty="0"/>
              <a:t> </a:t>
            </a:r>
            <a:r>
              <a:rPr lang="en-US" sz="3200" dirty="0"/>
              <a:t>The scope of big data security is limited not only to the</a:t>
            </a:r>
            <a:br>
              <a:rPr lang="en-US" sz="3200" dirty="0"/>
            </a:br>
            <a:r>
              <a:rPr lang="en-US" sz="3200" dirty="0"/>
              <a:t>current data set but also historical </a:t>
            </a:r>
            <a:r>
              <a:rPr lang="en-US" sz="3200" dirty="0" smtClean="0"/>
              <a:t>data</a:t>
            </a:r>
            <a:r>
              <a:rPr lang="en-US" sz="3200" dirty="0"/>
              <a:t>. Some possible methods and techniques to ensure security and privacy in Big Data have been discussed above. Moreover, we noted that correlation of massive data is the key which is the basis of use of Big Data as well as the reason of Big Data security and privacy issues. </a:t>
            </a:r>
          </a:p>
        </p:txBody>
      </p:sp>
    </p:spTree>
    <p:extLst>
      <p:ext uri="{BB962C8B-B14F-4D97-AF65-F5344CB8AC3E}">
        <p14:creationId xmlns:p14="http://schemas.microsoft.com/office/powerpoint/2010/main" val="24092997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TextBox 2"/>
          <p:cNvSpPr txBox="1"/>
          <p:nvPr/>
        </p:nvSpPr>
        <p:spPr>
          <a:xfrm>
            <a:off x="711958" y="2214694"/>
            <a:ext cx="10768083" cy="4832092"/>
          </a:xfrm>
          <a:prstGeom prst="rect">
            <a:avLst/>
          </a:prstGeom>
          <a:noFill/>
        </p:spPr>
        <p:txBody>
          <a:bodyPr wrap="square" rtlCol="0">
            <a:spAutoFit/>
          </a:bodyPr>
          <a:lstStyle/>
          <a:p>
            <a:r>
              <a:rPr lang="en-US" sz="2800" dirty="0"/>
              <a:t>In the real time data, volume, velocity, variety increases at the very high rate so to deal with these challenges simultaneously, modifications in already implemented algorithms are required to develop more reliable and flexible system. </a:t>
            </a:r>
          </a:p>
          <a:p>
            <a:r>
              <a:rPr lang="en-US" sz="2800" dirty="0"/>
              <a:t>Some problems are already solved and some are about to be solved and some solved issues wants further attention to modify the algorithms to maximize the accuracy and speed. </a:t>
            </a:r>
            <a:br>
              <a:rPr lang="en-US" sz="2800" dirty="0"/>
            </a:br>
            <a:endParaRPr lang="en-US" sz="2800" dirty="0"/>
          </a:p>
          <a:p>
            <a:endParaRPr lang="en-US" sz="2800" dirty="0" smtClean="0"/>
          </a:p>
          <a:p>
            <a:endParaRPr lang="en-US" sz="2800" dirty="0"/>
          </a:p>
          <a:p>
            <a:endParaRPr lang="en-US" sz="2800" dirty="0"/>
          </a:p>
        </p:txBody>
      </p:sp>
    </p:spTree>
    <p:extLst>
      <p:ext uri="{BB962C8B-B14F-4D97-AF65-F5344CB8AC3E}">
        <p14:creationId xmlns:p14="http://schemas.microsoft.com/office/powerpoint/2010/main" val="4160596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br>
              <a:rPr lang="en-US" dirty="0" smtClean="0"/>
            </a:br>
            <a:r>
              <a:rPr lang="en-US" dirty="0" smtClean="0"/>
              <a:t> </a:t>
            </a:r>
            <a:endParaRPr lang="en-US" dirty="0"/>
          </a:p>
        </p:txBody>
      </p:sp>
      <p:sp>
        <p:nvSpPr>
          <p:cNvPr id="3" name="TextBox 2"/>
          <p:cNvSpPr txBox="1"/>
          <p:nvPr/>
        </p:nvSpPr>
        <p:spPr>
          <a:xfrm>
            <a:off x="180109" y="1959901"/>
            <a:ext cx="12192000" cy="4955203"/>
          </a:xfrm>
          <a:prstGeom prst="rect">
            <a:avLst/>
          </a:prstGeom>
          <a:noFill/>
        </p:spPr>
        <p:txBody>
          <a:bodyPr wrap="square" rtlCol="0">
            <a:spAutoFit/>
          </a:bodyPr>
          <a:lstStyle/>
          <a:p>
            <a:pPr marL="285750" indent="-285750">
              <a:buFont typeface="Wingdings" panose="05000000000000000000" pitchFamily="2" charset="2"/>
              <a:buChar char="q"/>
            </a:pPr>
            <a:r>
              <a:rPr lang="en-US" sz="2000" dirty="0" err="1"/>
              <a:t>Nikunj</a:t>
            </a:r>
            <a:r>
              <a:rPr lang="en-US" sz="2000" dirty="0"/>
              <a:t> Joshi, </a:t>
            </a:r>
            <a:r>
              <a:rPr lang="en-US" sz="2000" dirty="0" err="1"/>
              <a:t>Bintu</a:t>
            </a:r>
            <a:r>
              <a:rPr lang="en-US" sz="2000" dirty="0"/>
              <a:t> </a:t>
            </a:r>
            <a:r>
              <a:rPr lang="en-US" sz="2000" dirty="0" err="1"/>
              <a:t>Kadhiwala</a:t>
            </a:r>
            <a:r>
              <a:rPr lang="en-US" sz="2000" dirty="0"/>
              <a:t> , Big Data Security and Privacy Issues – A </a:t>
            </a:r>
            <a:r>
              <a:rPr lang="en-US" sz="2000" dirty="0" smtClean="0"/>
              <a:t>Survey ,2017 pp 2-6</a:t>
            </a:r>
          </a:p>
          <a:p>
            <a:pPr marL="285750" indent="-285750">
              <a:buFont typeface="Wingdings" panose="05000000000000000000" pitchFamily="2" charset="2"/>
              <a:buChar char="q"/>
            </a:pPr>
            <a:r>
              <a:rPr lang="en-US" sz="2000" dirty="0"/>
              <a:t>S. </a:t>
            </a:r>
            <a:r>
              <a:rPr lang="en-US" sz="2000" dirty="0" err="1"/>
              <a:t>Sudarsan</a:t>
            </a:r>
            <a:r>
              <a:rPr lang="en-US" sz="2000" dirty="0"/>
              <a:t>, R. </a:t>
            </a:r>
            <a:r>
              <a:rPr lang="en-US" sz="2000" dirty="0" err="1"/>
              <a:t>Jetley</a:t>
            </a:r>
            <a:r>
              <a:rPr lang="en-US" sz="2000" dirty="0"/>
              <a:t> and S. </a:t>
            </a:r>
            <a:r>
              <a:rPr lang="en-US" sz="2000" dirty="0" err="1"/>
              <a:t>Ramaswamy</a:t>
            </a:r>
            <a:r>
              <a:rPr lang="en-US" sz="2000" dirty="0"/>
              <a:t>, "Security and Privacy of Big Data", Studies in Big Data, 2015, pp. </a:t>
            </a:r>
            <a:r>
              <a:rPr lang="en-US" sz="2000" dirty="0" smtClean="0"/>
              <a:t>2-9.</a:t>
            </a:r>
          </a:p>
          <a:p>
            <a:pPr marL="285750" indent="-285750">
              <a:buFont typeface="Wingdings" panose="05000000000000000000" pitchFamily="2" charset="2"/>
              <a:buChar char="q"/>
            </a:pPr>
            <a:r>
              <a:rPr lang="it-IT" sz="2000" dirty="0"/>
              <a:t>MATTURDI Bardi1, ZHOU Xianwei2, LI Shuai2, LIN </a:t>
            </a:r>
            <a:r>
              <a:rPr lang="it-IT" sz="2000" dirty="0" smtClean="0"/>
              <a:t>Fuhong2</a:t>
            </a:r>
            <a:r>
              <a:rPr lang="it-IT" sz="2000" dirty="0"/>
              <a:t> </a:t>
            </a:r>
            <a:r>
              <a:rPr lang="it-IT" sz="2000" dirty="0" smtClean="0"/>
              <a:t>, </a:t>
            </a:r>
            <a:r>
              <a:rPr lang="en-US" sz="2000" dirty="0"/>
              <a:t>Big Data Security and Privacy: A </a:t>
            </a:r>
            <a:r>
              <a:rPr lang="en-US" sz="2000" dirty="0" smtClean="0"/>
              <a:t>Review</a:t>
            </a:r>
          </a:p>
          <a:p>
            <a:pPr marL="285750" indent="-285750">
              <a:buFont typeface="Wingdings" panose="05000000000000000000" pitchFamily="2" charset="2"/>
              <a:buChar char="q"/>
            </a:pPr>
            <a:r>
              <a:rPr lang="en-US" sz="2000" dirty="0"/>
              <a:t>B. </a:t>
            </a:r>
            <a:r>
              <a:rPr lang="en-US" sz="2000" dirty="0" err="1"/>
              <a:t>Matturdi</a:t>
            </a:r>
            <a:r>
              <a:rPr lang="en-US" sz="2000" dirty="0"/>
              <a:t>, X. Zhou, S. Li, F. Lin, “Big Data security and privacy: A review”, Big Data, Cloud &amp; Mobile Computing, China Communications vol.11, issue: 14, 2014, pp. 135 – 145. </a:t>
            </a:r>
            <a:endParaRPr lang="en-US" sz="2000" dirty="0" smtClean="0"/>
          </a:p>
          <a:p>
            <a:pPr marL="285750" indent="-285750">
              <a:buFont typeface="Wingdings" panose="05000000000000000000" pitchFamily="2" charset="2"/>
              <a:buChar char="q"/>
            </a:pPr>
            <a:r>
              <a:rPr lang="en-US" sz="2000" dirty="0"/>
              <a:t> M. Chen, S. Mao and Y. Liu, "Big Data: A Survey", Mobile Networks and Applications, vol. 19, no. 2, 2014, pp. 171-209. </a:t>
            </a:r>
            <a:endParaRPr lang="en-US" sz="2000" dirty="0" smtClean="0"/>
          </a:p>
          <a:p>
            <a:pPr marL="285750" indent="-285750">
              <a:buFont typeface="Wingdings" panose="05000000000000000000" pitchFamily="2" charset="2"/>
              <a:buChar char="q"/>
            </a:pPr>
            <a:r>
              <a:rPr lang="en-US" sz="2000" dirty="0"/>
              <a:t>E. </a:t>
            </a:r>
            <a:r>
              <a:rPr lang="en-US" sz="2000" dirty="0" err="1"/>
              <a:t>Bertino</a:t>
            </a:r>
            <a:r>
              <a:rPr lang="en-US" sz="2000" dirty="0"/>
              <a:t>, "Big Data - Security and Privacy", 2015 IEEE International Congress on Big Data, 2015, pp. </a:t>
            </a:r>
            <a:r>
              <a:rPr lang="en-US" sz="2000" dirty="0" smtClean="0"/>
              <a:t>57-61</a:t>
            </a:r>
            <a:r>
              <a:rPr lang="en-US" sz="2000" dirty="0"/>
              <a:t>. </a:t>
            </a:r>
            <a:endParaRPr lang="en-US" sz="2000" dirty="0" smtClean="0"/>
          </a:p>
          <a:p>
            <a:pPr marL="285750" indent="-285750">
              <a:buFont typeface="Wingdings" panose="05000000000000000000" pitchFamily="2" charset="2"/>
              <a:buChar char="q"/>
            </a:pPr>
            <a:r>
              <a:rPr lang="en-US" sz="2000" dirty="0"/>
              <a:t>L. Xu and W. Shi, "Security Theories and Practices for Big Data", </a:t>
            </a:r>
            <a:r>
              <a:rPr lang="en-US" sz="2000" dirty="0" smtClean="0"/>
              <a:t>Big Data </a:t>
            </a:r>
            <a:r>
              <a:rPr lang="en-US" sz="2000" dirty="0"/>
              <a:t>Concepts, Theories, and Applications, 2016, pp. 157-192. </a:t>
            </a:r>
            <a:endParaRPr lang="en-US" sz="2000" dirty="0" smtClean="0"/>
          </a:p>
          <a:p>
            <a:pPr marL="285750" indent="-285750">
              <a:buFont typeface="Wingdings" panose="05000000000000000000" pitchFamily="2" charset="2"/>
              <a:buChar char="q"/>
            </a:pPr>
            <a:r>
              <a:rPr lang="en-US" dirty="0"/>
              <a:t>Y. </a:t>
            </a:r>
            <a:r>
              <a:rPr lang="en-US" dirty="0" err="1"/>
              <a:t>Demchenko</a:t>
            </a:r>
            <a:r>
              <a:rPr lang="en-US" dirty="0"/>
              <a:t>, C. Ngo, C. de </a:t>
            </a:r>
            <a:r>
              <a:rPr lang="en-US" dirty="0" err="1"/>
              <a:t>Laat</a:t>
            </a:r>
            <a:r>
              <a:rPr lang="en-US" dirty="0"/>
              <a:t>, P. </a:t>
            </a:r>
            <a:r>
              <a:rPr lang="en-US" dirty="0" err="1"/>
              <a:t>Membrey</a:t>
            </a:r>
            <a:r>
              <a:rPr lang="en-US" dirty="0"/>
              <a:t> and D. </a:t>
            </a:r>
            <a:r>
              <a:rPr lang="en-US" dirty="0" err="1"/>
              <a:t>Gordijenko</a:t>
            </a:r>
            <a:r>
              <a:rPr lang="en-US" dirty="0" smtClean="0"/>
              <a:t>, "</a:t>
            </a:r>
            <a:r>
              <a:rPr lang="en-US" dirty="0"/>
              <a:t>Big Security for Big Data: Addressing Security Challenges for the </a:t>
            </a:r>
            <a:r>
              <a:rPr lang="en-US" dirty="0" smtClean="0"/>
              <a:t>Big Data </a:t>
            </a:r>
            <a:r>
              <a:rPr lang="en-US" dirty="0"/>
              <a:t>Infrastructure", Lecture Notes in Computer Science, 2014, pp. </a:t>
            </a:r>
            <a:r>
              <a:rPr lang="en-US" dirty="0" smtClean="0"/>
              <a:t>76-94</a:t>
            </a:r>
            <a:r>
              <a:rPr lang="en-US" sz="2000" dirty="0" smtClean="0"/>
              <a:t> </a:t>
            </a:r>
            <a:endParaRPr lang="en-US" sz="2000" dirty="0" smtClean="0"/>
          </a:p>
          <a:p>
            <a:pPr marL="285750" indent="-285750">
              <a:buFont typeface="Wingdings" panose="05000000000000000000" pitchFamily="2" charset="2"/>
              <a:buChar char="q"/>
            </a:pPr>
            <a:r>
              <a:rPr lang="en-US" dirty="0" err="1"/>
              <a:t>Nikunj</a:t>
            </a:r>
            <a:r>
              <a:rPr lang="en-US" dirty="0"/>
              <a:t> </a:t>
            </a:r>
            <a:r>
              <a:rPr lang="en-US" dirty="0" err="1"/>
              <a:t>Joshi,Bintu</a:t>
            </a:r>
            <a:r>
              <a:rPr lang="en-US" dirty="0"/>
              <a:t> </a:t>
            </a:r>
            <a:r>
              <a:rPr lang="en-US" dirty="0" err="1"/>
              <a:t>Kadhiwala,Big</a:t>
            </a:r>
            <a:r>
              <a:rPr lang="en-US" dirty="0"/>
              <a:t> Data Security and Privacy Issues A Survey, 2017,pp.1-5</a:t>
            </a:r>
            <a:r>
              <a:rPr lang="en-US" sz="2000" dirty="0"/>
              <a:t> </a:t>
            </a:r>
            <a:br>
              <a:rPr lang="en-US" sz="2000" dirty="0"/>
            </a:br>
            <a:r>
              <a:rPr lang="en-US" sz="2000" dirty="0"/>
              <a:t/>
            </a:r>
            <a:br>
              <a:rPr lang="en-US" sz="2000" dirty="0"/>
            </a:br>
            <a:r>
              <a:rPr lang="en-US" sz="2000" dirty="0"/>
              <a:t/>
            </a:r>
            <a:br>
              <a:rPr lang="en-US" sz="2000" dirty="0"/>
            </a:br>
            <a:endParaRPr lang="en-US" sz="2000" dirty="0" smtClean="0"/>
          </a:p>
        </p:txBody>
      </p:sp>
      <p:sp>
        <p:nvSpPr>
          <p:cNvPr id="4" name="Footer Placeholder 3"/>
          <p:cNvSpPr>
            <a:spLocks noGrp="1"/>
          </p:cNvSpPr>
          <p:nvPr>
            <p:ph type="ftr" sz="quarter" idx="11"/>
          </p:nvPr>
        </p:nvSpPr>
        <p:spPr bwMode="auto">
          <a:xfrm>
            <a:off x="304800" y="6410325"/>
            <a:ext cx="3581400" cy="36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dirty="0" smtClean="0">
                <a:solidFill>
                  <a:srgbClr val="FFFFFF"/>
                </a:solidFill>
              </a:rPr>
              <a:t>Transaction</a:t>
            </a:r>
          </a:p>
        </p:txBody>
      </p:sp>
    </p:spTree>
    <p:extLst>
      <p:ext uri="{BB962C8B-B14F-4D97-AF65-F5344CB8AC3E}">
        <p14:creationId xmlns:p14="http://schemas.microsoft.com/office/powerpoint/2010/main" val="11656975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br>
              <a:rPr lang="en-US" dirty="0" smtClean="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619" y="2336223"/>
            <a:ext cx="9642762" cy="2762250"/>
          </a:xfrm>
          <a:prstGeom prst="rect">
            <a:avLst/>
          </a:prstGeom>
        </p:spPr>
      </p:pic>
      <p:sp>
        <p:nvSpPr>
          <p:cNvPr id="4" name="Footer Placeholder 3"/>
          <p:cNvSpPr txBox="1">
            <a:spLocks/>
          </p:cNvSpPr>
          <p:nvPr/>
        </p:nvSpPr>
        <p:spPr bwMode="auto">
          <a:xfrm>
            <a:off x="304800" y="6410325"/>
            <a:ext cx="3581400" cy="3667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latinLnBrk="0" hangingPunct="1">
              <a:spcBef>
                <a:spcPct val="0"/>
              </a:spcBef>
              <a:spcAft>
                <a:spcPct val="0"/>
              </a:spcAft>
              <a:defRPr kumimoji="0" sz="1200" kern="1200">
                <a:solidFill>
                  <a:schemeClr val="tx1"/>
                </a:solidFill>
                <a:latin typeface="Helvetica" panose="020B0604020202020204"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Helvetica" panose="020B0604020202020204"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Helvetica" panose="020B0604020202020204"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Helvetica" panose="020B0604020202020204"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Helvetica" panose="020B0604020202020204"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smtClean="0">
                <a:ln>
                  <a:noFill/>
                </a:ln>
                <a:solidFill>
                  <a:srgbClr val="FFFFFF"/>
                </a:solidFill>
                <a:effectLst/>
                <a:uLnTx/>
                <a:uFillTx/>
                <a:latin typeface="Helvetica" panose="020B0604020202020204" pitchFamily="34" charset="0"/>
                <a:ea typeface="+mn-ea"/>
                <a:cs typeface="+mn-cs"/>
              </a:rPr>
              <a:t>Transaction</a:t>
            </a:r>
          </a:p>
        </p:txBody>
      </p:sp>
    </p:spTree>
    <p:extLst>
      <p:ext uri="{BB962C8B-B14F-4D97-AF65-F5344CB8AC3E}">
        <p14:creationId xmlns:p14="http://schemas.microsoft.com/office/powerpoint/2010/main" val="1686188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62108"/>
            <a:ext cx="10515600" cy="1131166"/>
          </a:xfrm>
        </p:spPr>
        <p:txBody>
          <a:bodyPr/>
          <a:lstStyle/>
          <a:p>
            <a:r>
              <a:rPr lang="en-US" dirty="0" smtClean="0"/>
              <a:t>Background Topics :</a:t>
            </a:r>
            <a:endParaRPr lang="en-US" dirty="0"/>
          </a:p>
        </p:txBody>
      </p:sp>
      <p:sp>
        <p:nvSpPr>
          <p:cNvPr id="6" name="Rectangle 5"/>
          <p:cNvSpPr/>
          <p:nvPr/>
        </p:nvSpPr>
        <p:spPr>
          <a:xfrm>
            <a:off x="630472" y="1731820"/>
            <a:ext cx="10931056" cy="450272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endParaRPr lang="en-US" sz="3200" dirty="0" smtClean="0"/>
          </a:p>
          <a:p>
            <a:endParaRPr lang="en-US" sz="3200" dirty="0" smtClean="0"/>
          </a:p>
          <a:p>
            <a:endParaRPr lang="en-US" sz="3200" dirty="0"/>
          </a:p>
          <a:p>
            <a:pPr marL="457200" indent="-457200">
              <a:buFont typeface="Arial" panose="020B0604020202020204" pitchFamily="34" charset="0"/>
              <a:buChar char="•"/>
            </a:pPr>
            <a:r>
              <a:rPr lang="en-US" sz="3200" dirty="0"/>
              <a:t>Data - Data is limitless and present everywhere in the universe</a:t>
            </a:r>
            <a:endParaRPr lang="en-US" sz="3200" dirty="0"/>
          </a:p>
          <a:p>
            <a:pPr marL="285750" indent="-285750">
              <a:buFont typeface="Arial" panose="020B0604020202020204" pitchFamily="34" charset="0"/>
              <a:buChar char="•"/>
            </a:pPr>
            <a:r>
              <a:rPr lang="en-US" sz="3200" dirty="0" smtClean="0"/>
              <a:t> </a:t>
            </a:r>
            <a:r>
              <a:rPr lang="en-US" sz="3200" dirty="0" smtClean="0"/>
              <a:t> Big </a:t>
            </a:r>
            <a:r>
              <a:rPr lang="en-US" sz="3200" dirty="0" smtClean="0"/>
              <a:t>data:</a:t>
            </a:r>
            <a:endParaRPr lang="en-US" sz="3200" dirty="0"/>
          </a:p>
          <a:p>
            <a:r>
              <a:rPr lang="en-US" sz="3200" b="1" dirty="0"/>
              <a:t>Big data is defined as massive data sets having large, more varied and complex structure with the difficulties of storing, analyzing and visualizing for further processes</a:t>
            </a:r>
            <a:r>
              <a:rPr lang="en-US" sz="3200" b="1" dirty="0" smtClean="0"/>
              <a:t>.</a:t>
            </a:r>
          </a:p>
          <a:p>
            <a:endParaRPr lang="en-US" sz="3200" b="1" dirty="0"/>
          </a:p>
          <a:p>
            <a:pPr marL="457200" indent="-457200">
              <a:buFont typeface="Arial" panose="020B0604020202020204" pitchFamily="34" charset="0"/>
              <a:buChar char="•"/>
            </a:pPr>
            <a:r>
              <a:rPr lang="en-US" sz="3200" dirty="0" smtClean="0"/>
              <a:t> Security – </a:t>
            </a:r>
            <a:r>
              <a:rPr lang="en-US" sz="2800" dirty="0" smtClean="0"/>
              <a:t>Security means to protect something.</a:t>
            </a:r>
          </a:p>
          <a:p>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576560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just"/>
            <a:r>
              <a:rPr lang="en-US" dirty="0" smtClean="0"/>
              <a:t>Problem Definition :</a:t>
            </a:r>
            <a:endParaRPr lang="en-US" dirty="0"/>
          </a:p>
        </p:txBody>
      </p:sp>
      <p:sp>
        <p:nvSpPr>
          <p:cNvPr id="6" name="TextBox 5"/>
          <p:cNvSpPr txBox="1"/>
          <p:nvPr/>
        </p:nvSpPr>
        <p:spPr>
          <a:xfrm>
            <a:off x="1007918" y="1828800"/>
            <a:ext cx="10176164" cy="369332"/>
          </a:xfrm>
          <a:prstGeom prst="rect">
            <a:avLst/>
          </a:prstGeom>
          <a:noFill/>
        </p:spPr>
        <p:txBody>
          <a:bodyPr wrap="square" rtlCol="0">
            <a:spAutoFit/>
          </a:bodyPr>
          <a:lstStyle/>
          <a:p>
            <a:endParaRPr lang="en-US" dirty="0"/>
          </a:p>
        </p:txBody>
      </p:sp>
      <p:sp>
        <p:nvSpPr>
          <p:cNvPr id="2" name="Rounded Rectangle 1"/>
          <p:cNvSpPr/>
          <p:nvPr/>
        </p:nvSpPr>
        <p:spPr>
          <a:xfrm>
            <a:off x="1295402" y="2008910"/>
            <a:ext cx="9504218" cy="396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2800" dirty="0" smtClean="0">
                <a:solidFill>
                  <a:schemeClr val="tx1">
                    <a:lumMod val="95000"/>
                    <a:lumOff val="5000"/>
                  </a:schemeClr>
                </a:solidFill>
              </a:rPr>
              <a:t>BIG Data is actually increasing day by day in many aspect such as </a:t>
            </a:r>
            <a:r>
              <a:rPr lang="en-US" sz="2800" dirty="0">
                <a:solidFill>
                  <a:schemeClr val="tx1">
                    <a:lumMod val="95000"/>
                    <a:lumOff val="5000"/>
                  </a:schemeClr>
                </a:solidFill>
              </a:rPr>
              <a:t>scientific research, </a:t>
            </a:r>
            <a:r>
              <a:rPr lang="en-US" sz="2800" dirty="0" smtClean="0">
                <a:solidFill>
                  <a:schemeClr val="tx1">
                    <a:lumMod val="95000"/>
                    <a:lumOff val="5000"/>
                  </a:schemeClr>
                </a:solidFill>
              </a:rPr>
              <a:t>finance, business and social medias etc. </a:t>
            </a:r>
          </a:p>
          <a:p>
            <a:r>
              <a:rPr lang="en-US" sz="2800" dirty="0" smtClean="0">
                <a:solidFill>
                  <a:schemeClr val="tx1">
                    <a:lumMod val="95000"/>
                    <a:lumOff val="5000"/>
                  </a:schemeClr>
                </a:solidFill>
              </a:rPr>
              <a:t>All the fields produces huge amount of  data.  </a:t>
            </a:r>
          </a:p>
          <a:p>
            <a:r>
              <a:rPr lang="en-US" sz="2800" dirty="0" smtClean="0">
                <a:solidFill>
                  <a:schemeClr val="tx1">
                    <a:lumMod val="95000"/>
                    <a:lumOff val="5000"/>
                  </a:schemeClr>
                </a:solidFill>
              </a:rPr>
              <a:t>So, the </a:t>
            </a:r>
            <a:r>
              <a:rPr lang="en-US" sz="2800" dirty="0">
                <a:solidFill>
                  <a:schemeClr val="tx1">
                    <a:lumMod val="95000"/>
                    <a:lumOff val="5000"/>
                  </a:schemeClr>
                </a:solidFill>
              </a:rPr>
              <a:t>tasks of ensuring Big Data security </a:t>
            </a:r>
            <a:r>
              <a:rPr lang="en-US" sz="2800" dirty="0" smtClean="0">
                <a:solidFill>
                  <a:schemeClr val="tx1">
                    <a:lumMod val="95000"/>
                    <a:lumOff val="5000"/>
                  </a:schemeClr>
                </a:solidFill>
              </a:rPr>
              <a:t>become </a:t>
            </a:r>
            <a:r>
              <a:rPr lang="en-US" sz="2800" dirty="0">
                <a:solidFill>
                  <a:schemeClr val="tx1">
                    <a:lumMod val="95000"/>
                    <a:lumOff val="5000"/>
                  </a:schemeClr>
                </a:solidFill>
              </a:rPr>
              <a:t>more difficult as information </a:t>
            </a:r>
            <a:r>
              <a:rPr lang="en-US" sz="2800" dirty="0" smtClean="0">
                <a:solidFill>
                  <a:schemeClr val="tx1">
                    <a:lumMod val="95000"/>
                    <a:lumOff val="5000"/>
                  </a:schemeClr>
                </a:solidFill>
              </a:rPr>
              <a:t>is</a:t>
            </a:r>
            <a:r>
              <a:rPr lang="en-US" sz="2800" dirty="0">
                <a:solidFill>
                  <a:schemeClr val="tx1">
                    <a:lumMod val="95000"/>
                    <a:lumOff val="5000"/>
                  </a:schemeClr>
                </a:solidFill>
              </a:rPr>
              <a:t> </a:t>
            </a:r>
            <a:r>
              <a:rPr lang="en-US" sz="2800" dirty="0" smtClean="0">
                <a:solidFill>
                  <a:schemeClr val="tx1">
                    <a:lumMod val="95000"/>
                    <a:lumOff val="5000"/>
                  </a:schemeClr>
                </a:solidFill>
              </a:rPr>
              <a:t>increased</a:t>
            </a:r>
            <a:r>
              <a:rPr lang="en-US" sz="2800" dirty="0">
                <a:solidFill>
                  <a:schemeClr val="tx1">
                    <a:lumMod val="95000"/>
                    <a:lumOff val="5000"/>
                  </a:schemeClr>
                </a:solidFill>
              </a:rPr>
              <a:t>. </a:t>
            </a:r>
            <a:r>
              <a:rPr lang="en-US" sz="2800" dirty="0"/>
              <a:t/>
            </a:r>
            <a:br>
              <a:rPr lang="en-US" sz="2800" dirty="0"/>
            </a:br>
            <a:r>
              <a:rPr lang="en-US" sz="2400" dirty="0"/>
              <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1950400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BIG </a:t>
            </a:r>
            <a:r>
              <a:rPr lang="en-US" dirty="0" smtClean="0"/>
              <a:t>DATA:</a:t>
            </a:r>
            <a:endParaRPr lang="en-US" dirty="0"/>
          </a:p>
        </p:txBody>
      </p:sp>
      <p:sp>
        <p:nvSpPr>
          <p:cNvPr id="5" name="TextBox 4"/>
          <p:cNvSpPr txBox="1"/>
          <p:nvPr/>
        </p:nvSpPr>
        <p:spPr>
          <a:xfrm>
            <a:off x="286603" y="1690688"/>
            <a:ext cx="11682484" cy="2677656"/>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A. HACE </a:t>
            </a:r>
            <a:r>
              <a:rPr lang="en-US" sz="2400" dirty="0" smtClean="0"/>
              <a:t>Theorem:   </a:t>
            </a:r>
          </a:p>
          <a:p>
            <a:r>
              <a:rPr lang="en-US" sz="2400" dirty="0"/>
              <a:t> </a:t>
            </a:r>
            <a:r>
              <a:rPr lang="en-US" sz="2400" dirty="0" smtClean="0"/>
              <a:t>                                HACE theorem means  Heterogeneous</a:t>
            </a:r>
            <a:r>
              <a:rPr lang="en-US" sz="2400" dirty="0"/>
              <a:t>, Autonomous, Complex and Evolving . </a:t>
            </a:r>
          </a:p>
          <a:p>
            <a:r>
              <a:rPr lang="en-US" sz="2400" dirty="0" smtClean="0"/>
              <a:t> </a:t>
            </a:r>
            <a:r>
              <a:rPr lang="en-US" sz="2400" dirty="0"/>
              <a:t>Exploring Big Data is identical to combining information from various heterogeneous sources that indicate variety of data.</a:t>
            </a:r>
            <a:r>
              <a:rPr lang="en-US" sz="2400" dirty="0"/>
              <a:t> </a:t>
            </a:r>
            <a:br>
              <a:rPr lang="en-US" sz="2400" dirty="0"/>
            </a:br>
            <a:endParaRPr lang="en-US" sz="2400" dirty="0" smtClean="0"/>
          </a:p>
          <a:p>
            <a:endParaRPr lang="en-US" sz="2400" b="1" dirty="0"/>
          </a:p>
        </p:txBody>
      </p:sp>
    </p:spTree>
    <p:extLst>
      <p:ext uri="{BB962C8B-B14F-4D97-AF65-F5344CB8AC3E}">
        <p14:creationId xmlns:p14="http://schemas.microsoft.com/office/powerpoint/2010/main" val="3903369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 big data</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1417" y="2115084"/>
            <a:ext cx="7744692" cy="4073236"/>
          </a:xfrm>
          <a:prstGeom prst="rect">
            <a:avLst/>
          </a:prstGeom>
        </p:spPr>
      </p:pic>
      <p:sp>
        <p:nvSpPr>
          <p:cNvPr id="4" name="Rectangle 3"/>
          <p:cNvSpPr/>
          <p:nvPr/>
        </p:nvSpPr>
        <p:spPr>
          <a:xfrm>
            <a:off x="5125801" y="6368481"/>
            <a:ext cx="1566326" cy="369332"/>
          </a:xfrm>
          <a:prstGeom prst="rect">
            <a:avLst/>
          </a:prstGeom>
        </p:spPr>
        <p:txBody>
          <a:bodyPr wrap="none">
            <a:spAutoFit/>
          </a:bodyPr>
          <a:lstStyle/>
          <a:p>
            <a:r>
              <a:rPr lang="en-US" dirty="0"/>
              <a:t> </a:t>
            </a:r>
            <a:r>
              <a:rPr lang="en-US" dirty="0" smtClean="0"/>
              <a:t>Fig1:  </a:t>
            </a:r>
            <a:r>
              <a:rPr lang="en-US" dirty="0"/>
              <a:t>Big Data</a:t>
            </a:r>
          </a:p>
        </p:txBody>
      </p:sp>
      <p:sp>
        <p:nvSpPr>
          <p:cNvPr id="5" name="TextBox 4"/>
          <p:cNvSpPr txBox="1"/>
          <p:nvPr/>
        </p:nvSpPr>
        <p:spPr>
          <a:xfrm>
            <a:off x="2202873" y="1565564"/>
            <a:ext cx="8326582" cy="923330"/>
          </a:xfrm>
          <a:prstGeom prst="rect">
            <a:avLst/>
          </a:prstGeom>
          <a:noFill/>
        </p:spPr>
        <p:txBody>
          <a:bodyPr wrap="square" rtlCol="0">
            <a:spAutoFit/>
          </a:bodyPr>
          <a:lstStyle/>
          <a:p>
            <a:r>
              <a:rPr lang="en-US" dirty="0" smtClean="0"/>
              <a:t>Elephant is </a:t>
            </a:r>
            <a:r>
              <a:rPr lang="en-US" dirty="0"/>
              <a:t>treated as “Big Data</a:t>
            </a:r>
            <a:r>
              <a:rPr lang="en-US" dirty="0" smtClean="0"/>
              <a:t>”,:</a:t>
            </a:r>
            <a:endParaRPr lang="en-US" dirty="0"/>
          </a:p>
          <a:p>
            <a:r>
              <a:rPr lang="en-US" dirty="0" smtClean="0"/>
              <a:t>It </a:t>
            </a:r>
            <a:r>
              <a:rPr lang="en-US" dirty="0"/>
              <a:t>is not surprising that each blind man feels elephant like a rope, a hose or a wall as shown in  Fig1</a:t>
            </a:r>
          </a:p>
        </p:txBody>
      </p:sp>
    </p:spTree>
    <p:extLst>
      <p:ext uri="{BB962C8B-B14F-4D97-AF65-F5344CB8AC3E}">
        <p14:creationId xmlns:p14="http://schemas.microsoft.com/office/powerpoint/2010/main" val="3807292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BIG DATA</a:t>
            </a:r>
            <a:r>
              <a:rPr lang="en-US" dirty="0" smtClean="0"/>
              <a:t>: (</a:t>
            </a:r>
            <a:r>
              <a:rPr lang="en-US" dirty="0" err="1" smtClean="0"/>
              <a:t>cont</a:t>
            </a:r>
            <a:r>
              <a:rPr lang="en-US" dirty="0" smtClean="0"/>
              <a:t>….)</a:t>
            </a:r>
            <a:endParaRPr lang="en-US" dirty="0"/>
          </a:p>
        </p:txBody>
      </p:sp>
      <p:sp>
        <p:nvSpPr>
          <p:cNvPr id="4" name="TextBox 3"/>
          <p:cNvSpPr txBox="1"/>
          <p:nvPr/>
        </p:nvSpPr>
        <p:spPr>
          <a:xfrm>
            <a:off x="567396" y="1835834"/>
            <a:ext cx="11057207" cy="5632311"/>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B. The 5V’s of Big </a:t>
            </a:r>
            <a:r>
              <a:rPr lang="en-US" sz="2400" dirty="0" smtClean="0"/>
              <a:t>Data :</a:t>
            </a:r>
          </a:p>
          <a:p>
            <a:r>
              <a:rPr lang="en-US" sz="2400" dirty="0" smtClean="0"/>
              <a:t> Big Data can be characterized by 5Vs - volume, velocity, variety, veracity, and value as in  the below fig.2</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smtClean="0"/>
          </a:p>
          <a:p>
            <a:endParaRPr lang="en-US" dirty="0"/>
          </a:p>
          <a:p>
            <a:r>
              <a:rPr lang="en-US" dirty="0" smtClean="0"/>
              <a:t>                                                                         </a:t>
            </a:r>
          </a:p>
          <a:p>
            <a:r>
              <a:rPr lang="en-US" dirty="0"/>
              <a:t> </a:t>
            </a:r>
            <a:r>
              <a:rPr lang="en-US" dirty="0" smtClean="0"/>
              <a:t>                                                                            Fig:2</a:t>
            </a:r>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4255" y="2701636"/>
            <a:ext cx="5347854" cy="3796146"/>
          </a:xfrm>
          <a:prstGeom prst="rect">
            <a:avLst/>
          </a:prstGeom>
        </p:spPr>
      </p:pic>
    </p:spTree>
    <p:extLst>
      <p:ext uri="{BB962C8B-B14F-4D97-AF65-F5344CB8AC3E}">
        <p14:creationId xmlns:p14="http://schemas.microsoft.com/office/powerpoint/2010/main" val="521540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CHALLENGES OF BIG DATA</a:t>
            </a:r>
            <a:r>
              <a:rPr lang="en-US" dirty="0"/>
              <a:t> </a:t>
            </a:r>
            <a:br>
              <a:rPr lang="en-US" dirty="0"/>
            </a:br>
            <a:endParaRPr lang="en-US" dirty="0"/>
          </a:p>
        </p:txBody>
      </p:sp>
      <p:sp>
        <p:nvSpPr>
          <p:cNvPr id="3" name="TextBox 2"/>
          <p:cNvSpPr txBox="1"/>
          <p:nvPr/>
        </p:nvSpPr>
        <p:spPr>
          <a:xfrm>
            <a:off x="913775" y="1687354"/>
            <a:ext cx="10225280" cy="4462760"/>
          </a:xfrm>
          <a:prstGeom prst="rect">
            <a:avLst/>
          </a:prstGeom>
          <a:noFill/>
        </p:spPr>
        <p:txBody>
          <a:bodyPr wrap="square" rtlCol="0">
            <a:spAutoFit/>
          </a:bodyPr>
          <a:lstStyle/>
          <a:p>
            <a:r>
              <a:rPr lang="en-US" sz="2400" dirty="0" smtClean="0"/>
              <a:t>The </a:t>
            </a:r>
            <a:r>
              <a:rPr lang="en-US" sz="2400" b="1" dirty="0"/>
              <a:t>CHALLENGES OF BIG DATA</a:t>
            </a:r>
            <a:r>
              <a:rPr lang="en-US" sz="2400" dirty="0" smtClean="0"/>
              <a:t> are </a:t>
            </a:r>
            <a:r>
              <a:rPr lang="en-US" sz="2400" dirty="0"/>
              <a:t>given in the below</a:t>
            </a:r>
            <a:br>
              <a:rPr lang="en-US" sz="2400" dirty="0"/>
            </a:br>
            <a:r>
              <a:rPr lang="en-US" sz="2800" dirty="0"/>
              <a:t>A. Heterogeneity</a:t>
            </a:r>
            <a:br>
              <a:rPr lang="en-US" sz="2800" dirty="0"/>
            </a:br>
            <a:r>
              <a:rPr lang="en-US" sz="2800" dirty="0"/>
              <a:t>B. Data Life Cycle Management</a:t>
            </a:r>
            <a:br>
              <a:rPr lang="en-US" sz="2800" dirty="0"/>
            </a:br>
            <a:r>
              <a:rPr lang="en-US" sz="2800" dirty="0"/>
              <a:t>C</a:t>
            </a:r>
            <a:r>
              <a:rPr lang="en-US" sz="2800" dirty="0" smtClean="0"/>
              <a:t>. </a:t>
            </a:r>
            <a:r>
              <a:rPr lang="en-US" sz="2800" dirty="0"/>
              <a:t>Scalability </a:t>
            </a:r>
            <a:r>
              <a:rPr lang="en-US" sz="2800" dirty="0"/>
              <a:t/>
            </a:r>
            <a:br>
              <a:rPr lang="en-US" sz="2800" dirty="0"/>
            </a:br>
            <a:r>
              <a:rPr lang="en-US" sz="2800" dirty="0"/>
              <a:t>D. </a:t>
            </a:r>
            <a:r>
              <a:rPr lang="en-US" sz="2800" dirty="0" smtClean="0"/>
              <a:t>Data </a:t>
            </a:r>
            <a:r>
              <a:rPr lang="en-US" sz="2800" dirty="0"/>
              <a:t>Processing</a:t>
            </a:r>
            <a:r>
              <a:rPr lang="en-US" sz="2800" dirty="0"/>
              <a:t/>
            </a:r>
            <a:br>
              <a:rPr lang="en-US" sz="2800" dirty="0"/>
            </a:br>
            <a:r>
              <a:rPr lang="en-US" sz="2800" dirty="0"/>
              <a:t>E. </a:t>
            </a:r>
            <a:r>
              <a:rPr lang="en-US" sz="2800" dirty="0" smtClean="0"/>
              <a:t>Data </a:t>
            </a:r>
            <a:r>
              <a:rPr lang="en-US" sz="2800" dirty="0"/>
              <a:t>preparation</a:t>
            </a:r>
            <a:r>
              <a:rPr lang="en-US" sz="2800" dirty="0"/>
              <a:t/>
            </a:r>
            <a:br>
              <a:rPr lang="en-US" sz="2800" dirty="0"/>
            </a:br>
            <a:r>
              <a:rPr lang="en-US" sz="2800" dirty="0"/>
              <a:t>F. </a:t>
            </a:r>
            <a:r>
              <a:rPr lang="en-US" sz="2800" i="1" dirty="0"/>
              <a:t>Data Visualization</a:t>
            </a:r>
            <a:r>
              <a:rPr lang="en-US" sz="2800" dirty="0"/>
              <a:t> </a:t>
            </a:r>
            <a:r>
              <a:rPr lang="en-US" sz="2800" dirty="0"/>
              <a:t/>
            </a:r>
            <a:br>
              <a:rPr lang="en-US" sz="2800" dirty="0"/>
            </a:br>
            <a:r>
              <a:rPr lang="en-US" sz="2800" dirty="0"/>
              <a:t>G. </a:t>
            </a:r>
            <a:r>
              <a:rPr lang="en-US" sz="2800" dirty="0"/>
              <a:t>Programming models</a:t>
            </a:r>
            <a:r>
              <a:rPr lang="en-US" sz="2400" dirty="0"/>
              <a:t> </a:t>
            </a:r>
            <a:r>
              <a:rPr lang="en-US" sz="2800" dirty="0" smtClean="0"/>
              <a:t/>
            </a:r>
            <a:br>
              <a:rPr lang="en-US" sz="2800" dirty="0" smtClean="0"/>
            </a:br>
            <a:r>
              <a:rPr lang="en-US" sz="2800" dirty="0" smtClean="0"/>
              <a:t>H. </a:t>
            </a:r>
            <a:r>
              <a:rPr lang="en-US" sz="2400" dirty="0" smtClean="0"/>
              <a:t>Security </a:t>
            </a:r>
            <a:r>
              <a:rPr lang="en-US" sz="2400" dirty="0"/>
              <a:t>and Privacy</a:t>
            </a:r>
            <a:r>
              <a:rPr lang="en-US" sz="2400" dirty="0"/>
              <a:t/>
            </a:r>
            <a:br>
              <a:rPr lang="en-US" sz="2400" dirty="0"/>
            </a:br>
            <a:r>
              <a:rPr lang="en-US" dirty="0"/>
              <a:t/>
            </a:r>
            <a:br>
              <a:rPr lang="en-US" dirty="0"/>
            </a:br>
            <a:endParaRPr lang="en-US" dirty="0"/>
          </a:p>
        </p:txBody>
      </p:sp>
    </p:spTree>
    <p:extLst>
      <p:ext uri="{BB962C8B-B14F-4D97-AF65-F5344CB8AC3E}">
        <p14:creationId xmlns:p14="http://schemas.microsoft.com/office/powerpoint/2010/main" val="2092835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161" y="145335"/>
            <a:ext cx="10364451" cy="1596177"/>
          </a:xfrm>
        </p:spPr>
        <p:txBody>
          <a:bodyPr/>
          <a:lstStyle/>
          <a:p>
            <a:r>
              <a:rPr lang="en-US" dirty="0" smtClean="0"/>
              <a:t>Security Issues Of Big Data:</a:t>
            </a:r>
            <a:br>
              <a:rPr lang="en-US" dirty="0" smtClean="0"/>
            </a:br>
            <a:endParaRPr lang="en-US" dirty="0"/>
          </a:p>
        </p:txBody>
      </p:sp>
      <p:sp>
        <p:nvSpPr>
          <p:cNvPr id="3" name="TextBox 2"/>
          <p:cNvSpPr txBox="1"/>
          <p:nvPr/>
        </p:nvSpPr>
        <p:spPr>
          <a:xfrm>
            <a:off x="846161" y="1937982"/>
            <a:ext cx="11041039" cy="369332"/>
          </a:xfrm>
          <a:prstGeom prst="rect">
            <a:avLst/>
          </a:prstGeom>
          <a:noFill/>
        </p:spPr>
        <p:txBody>
          <a:bodyPr wrap="square" rtlCol="0">
            <a:spAutoFit/>
          </a:bodyPr>
          <a:lstStyle/>
          <a:p>
            <a:pPr marL="285750" indent="-285750">
              <a:buFont typeface="Wingdings" panose="05000000000000000000" pitchFamily="2" charset="2"/>
              <a:buChar char="v"/>
            </a:pPr>
            <a:endParaRPr lang="en-US" dirty="0"/>
          </a:p>
        </p:txBody>
      </p:sp>
      <p:sp>
        <p:nvSpPr>
          <p:cNvPr id="4" name="TextBox 3"/>
          <p:cNvSpPr txBox="1"/>
          <p:nvPr/>
        </p:nvSpPr>
        <p:spPr>
          <a:xfrm>
            <a:off x="439627" y="1165569"/>
            <a:ext cx="11177517" cy="4278094"/>
          </a:xfrm>
          <a:prstGeom prst="rect">
            <a:avLst/>
          </a:prstGeom>
          <a:noFill/>
        </p:spPr>
        <p:txBody>
          <a:bodyPr wrap="square" rtlCol="0">
            <a:spAutoFit/>
          </a:bodyPr>
          <a:lstStyle/>
          <a:p>
            <a:pPr marL="285750" indent="-285750">
              <a:buFont typeface="Wingdings" panose="05000000000000000000" pitchFamily="2" charset="2"/>
              <a:buChar char="q"/>
            </a:pPr>
            <a:r>
              <a:rPr lang="en-US" sz="2400" dirty="0" smtClean="0"/>
              <a:t>CIA</a:t>
            </a:r>
            <a:r>
              <a:rPr lang="en-US" sz="2400" dirty="0"/>
              <a:t> </a:t>
            </a:r>
            <a:r>
              <a:rPr lang="en-US" sz="2400" dirty="0" smtClean="0"/>
              <a:t>means </a:t>
            </a:r>
            <a:r>
              <a:rPr lang="en-US" sz="2400" i="1" dirty="0" smtClean="0"/>
              <a:t>Confidentiality</a:t>
            </a:r>
            <a:r>
              <a:rPr lang="en-US" sz="2400" i="1" dirty="0"/>
              <a:t>, Integrity, </a:t>
            </a:r>
            <a:r>
              <a:rPr lang="en-US" sz="2400" i="1" dirty="0" smtClean="0"/>
              <a:t>Availability</a:t>
            </a:r>
            <a:endParaRPr lang="en-US" sz="2400" dirty="0" smtClean="0"/>
          </a:p>
          <a:p>
            <a:pPr marL="285750" indent="-285750">
              <a:buFont typeface="Wingdings" panose="05000000000000000000" pitchFamily="2" charset="2"/>
              <a:buChar char="q"/>
            </a:pPr>
            <a:r>
              <a:rPr lang="en-US" sz="2400" dirty="0" smtClean="0"/>
              <a:t>PAIN</a:t>
            </a:r>
            <a:r>
              <a:rPr lang="en-US" sz="2400" dirty="0"/>
              <a:t> </a:t>
            </a:r>
            <a:r>
              <a:rPr lang="en-US" sz="2400" dirty="0" smtClean="0"/>
              <a:t>means </a:t>
            </a:r>
            <a:r>
              <a:rPr lang="en-US" sz="2400" i="1" dirty="0" smtClean="0"/>
              <a:t>Privacy</a:t>
            </a:r>
            <a:r>
              <a:rPr lang="en-US" sz="2400" i="1" dirty="0"/>
              <a:t>, Authentication, Integrity, </a:t>
            </a:r>
            <a:r>
              <a:rPr lang="en-US" sz="2400" i="1" dirty="0" smtClean="0"/>
              <a:t>Non-repudiation</a:t>
            </a:r>
            <a:endParaRPr lang="en-US" sz="2400" dirty="0"/>
          </a:p>
          <a:p>
            <a:pPr marL="285750" indent="-285750">
              <a:buFont typeface="Wingdings" panose="05000000000000000000" pitchFamily="2" charset="2"/>
              <a:buChar char="q"/>
            </a:pPr>
            <a:r>
              <a:rPr lang="en-US" sz="2400" dirty="0" smtClean="0"/>
              <a:t>Hence favoring the literature study , main security and privacy issues of big </a:t>
            </a:r>
          </a:p>
          <a:p>
            <a:r>
              <a:rPr lang="en-US" sz="2400" dirty="0" smtClean="0"/>
              <a:t>Data are…………………..</a:t>
            </a:r>
            <a:endParaRPr lang="en-US" sz="2400" dirty="0"/>
          </a:p>
          <a:p>
            <a:endParaRPr lang="en-US" sz="2800" dirty="0" smtClean="0"/>
          </a:p>
          <a:p>
            <a:r>
              <a:rPr lang="en-US" sz="2800" dirty="0" smtClean="0"/>
              <a:t>1.Confidentiality</a:t>
            </a:r>
            <a:r>
              <a:rPr lang="en-US" sz="2400" dirty="0" smtClean="0"/>
              <a:t> – </a:t>
            </a:r>
          </a:p>
          <a:p>
            <a:r>
              <a:rPr lang="en-US" sz="2400" dirty="0" smtClean="0"/>
              <a:t>2. Integrity </a:t>
            </a:r>
            <a:r>
              <a:rPr lang="en-US" sz="2400" dirty="0" smtClean="0"/>
              <a:t>– </a:t>
            </a:r>
          </a:p>
          <a:p>
            <a:r>
              <a:rPr lang="en-US" sz="2400" dirty="0" smtClean="0"/>
              <a:t>3.</a:t>
            </a:r>
            <a:r>
              <a:rPr lang="en-US" sz="2400" dirty="0"/>
              <a:t> Availability </a:t>
            </a:r>
            <a:endParaRPr lang="en-US" sz="2400" dirty="0" smtClean="0"/>
          </a:p>
          <a:p>
            <a:r>
              <a:rPr lang="en-US" sz="2400" dirty="0" smtClean="0"/>
              <a:t>4.</a:t>
            </a:r>
            <a:r>
              <a:rPr lang="en-US" sz="2400" dirty="0"/>
              <a:t> Monitoring and </a:t>
            </a:r>
            <a:r>
              <a:rPr lang="en-US" sz="2400" dirty="0" smtClean="0"/>
              <a:t>auditing</a:t>
            </a:r>
          </a:p>
          <a:p>
            <a:r>
              <a:rPr lang="en-US" sz="2400" dirty="0" smtClean="0"/>
              <a:t>5.</a:t>
            </a:r>
            <a:r>
              <a:rPr lang="en-US" sz="2400" dirty="0"/>
              <a:t> Key management</a:t>
            </a:r>
          </a:p>
          <a:p>
            <a:r>
              <a:rPr lang="en-US" sz="2400" dirty="0"/>
              <a:t>6. Data privacy </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5798" y="2307314"/>
            <a:ext cx="3491346" cy="1232546"/>
          </a:xfrm>
          <a:prstGeom prst="rect">
            <a:avLst/>
          </a:prstGeom>
        </p:spPr>
      </p:pic>
    </p:spTree>
    <p:extLst>
      <p:ext uri="{BB962C8B-B14F-4D97-AF65-F5344CB8AC3E}">
        <p14:creationId xmlns:p14="http://schemas.microsoft.com/office/powerpoint/2010/main" val="3890281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a:t>
            </a:r>
            <a:r>
              <a:rPr lang="en-US" dirty="0" smtClean="0"/>
              <a:t> DATA SECURITY TECHNIQUES</a:t>
            </a:r>
            <a:endParaRPr lang="en-US" dirty="0"/>
          </a:p>
        </p:txBody>
      </p:sp>
      <p:sp>
        <p:nvSpPr>
          <p:cNvPr id="3" name="TextBox 2"/>
          <p:cNvSpPr txBox="1"/>
          <p:nvPr/>
        </p:nvSpPr>
        <p:spPr>
          <a:xfrm>
            <a:off x="913775" y="1925782"/>
            <a:ext cx="10364451" cy="2677656"/>
          </a:xfrm>
          <a:prstGeom prst="rect">
            <a:avLst/>
          </a:prstGeom>
          <a:noFill/>
        </p:spPr>
        <p:txBody>
          <a:bodyPr wrap="square" rtlCol="0">
            <a:spAutoFit/>
          </a:bodyPr>
          <a:lstStyle/>
          <a:p>
            <a:r>
              <a:rPr lang="en-US" sz="2800" dirty="0" smtClean="0"/>
              <a:t>We can categorized the techniques of big data security into four. They are</a:t>
            </a:r>
          </a:p>
          <a:p>
            <a:pPr marL="342900" indent="-342900">
              <a:buAutoNum type="arabicPeriod"/>
            </a:pPr>
            <a:r>
              <a:rPr lang="en-US" sz="2800" dirty="0"/>
              <a:t>O</a:t>
            </a:r>
            <a:r>
              <a:rPr lang="en-US" sz="2800" dirty="0" smtClean="0"/>
              <a:t>ral </a:t>
            </a:r>
            <a:r>
              <a:rPr lang="en-US" sz="2800" dirty="0"/>
              <a:t>and written pledges </a:t>
            </a:r>
            <a:r>
              <a:rPr lang="en-US" sz="2800" dirty="0" smtClean="0"/>
              <a:t>–</a:t>
            </a:r>
          </a:p>
          <a:p>
            <a:r>
              <a:rPr lang="en-US" sz="2800" dirty="0"/>
              <a:t>2. </a:t>
            </a:r>
            <a:r>
              <a:rPr lang="en-US" sz="2800" dirty="0" smtClean="0"/>
              <a:t>Cryptography </a:t>
            </a:r>
            <a:r>
              <a:rPr lang="en-US" sz="2800" dirty="0"/>
              <a:t>-</a:t>
            </a:r>
            <a:endParaRPr lang="en-US" sz="2800" dirty="0" smtClean="0"/>
          </a:p>
          <a:p>
            <a:r>
              <a:rPr lang="en-US" sz="2800" dirty="0"/>
              <a:t>3. Tracking, monitoring or auditing software -</a:t>
            </a:r>
            <a:endParaRPr lang="en-US" sz="2800" dirty="0" smtClean="0"/>
          </a:p>
          <a:p>
            <a:r>
              <a:rPr lang="en-US" sz="2800" dirty="0"/>
              <a:t>4. integrated Rule-Oriented Data (</a:t>
            </a:r>
            <a:r>
              <a:rPr lang="en-US" sz="2800" dirty="0" err="1"/>
              <a:t>iRODS</a:t>
            </a:r>
            <a:r>
              <a:rPr lang="en-US" sz="2800" dirty="0"/>
              <a:t>) -</a:t>
            </a:r>
          </a:p>
        </p:txBody>
      </p:sp>
    </p:spTree>
    <p:extLst>
      <p:ext uri="{BB962C8B-B14F-4D97-AF65-F5344CB8AC3E}">
        <p14:creationId xmlns:p14="http://schemas.microsoft.com/office/powerpoint/2010/main" val="3065421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1386</TotalTime>
  <Words>737</Words>
  <Application>Microsoft Office PowerPoint</Application>
  <PresentationFormat>Widescreen</PresentationFormat>
  <Paragraphs>101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Helvetica</vt:lpstr>
      <vt:lpstr>Tw Cen MT</vt:lpstr>
      <vt:lpstr>Wingdings</vt:lpstr>
      <vt:lpstr>Droplet</vt:lpstr>
      <vt:lpstr>   A Presentation on Big Data Security</vt:lpstr>
      <vt:lpstr>Background Topics :</vt:lpstr>
      <vt:lpstr>Problem Definition :</vt:lpstr>
      <vt:lpstr>CHARACTERISTICS OF BIG DATA:</vt:lpstr>
      <vt:lpstr>Represent big data</vt:lpstr>
      <vt:lpstr>CHARACTERISTICS OF BIG DATA: (cont….)</vt:lpstr>
      <vt:lpstr>CHALLENGES OF BIG DATA  </vt:lpstr>
      <vt:lpstr>Security Issues Of Big Data: </vt:lpstr>
      <vt:lpstr>BiG DATA SECURITY TECHNIQUES</vt:lpstr>
      <vt:lpstr>Conclusion </vt:lpstr>
      <vt:lpstr>Summary </vt:lpstr>
      <vt:lpstr>References:  </vt:lpstr>
      <vt:lpstr>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Security</dc:title>
  <dc:creator>Farin</dc:creator>
  <cp:lastModifiedBy>Farin</cp:lastModifiedBy>
  <cp:revision>78</cp:revision>
  <dcterms:created xsi:type="dcterms:W3CDTF">2018-03-21T13:26:17Z</dcterms:created>
  <dcterms:modified xsi:type="dcterms:W3CDTF">2018-04-16T10:29:00Z</dcterms:modified>
</cp:coreProperties>
</file>