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2" r:id="rId4"/>
    <p:sldId id="271" r:id="rId5"/>
    <p:sldId id="263" r:id="rId6"/>
    <p:sldId id="266" r:id="rId7"/>
    <p:sldId id="267" r:id="rId8"/>
    <p:sldId id="258" r:id="rId9"/>
    <p:sldId id="260" r:id="rId10"/>
    <p:sldId id="261" r:id="rId11"/>
    <p:sldId id="259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5D833-D244-F02F-1E7A-CB7171AC10EA}" v="61" dt="2024-12-05T13:06:17.430"/>
    <p1510:client id="{0C069D95-01C0-63BC-588B-26BAF9D4D6BF}" v="154" dt="2024-12-04T17:51:28.663"/>
    <p1510:client id="{0DFD1D0E-1FA7-C372-F3D9-30185A9E5400}" v="10" dt="2024-12-05T12:54:31.605"/>
    <p1510:client id="{132EB58B-243E-63E9-6976-B78F35D5C2C8}" v="80" dt="2024-12-04T10:32:10.365"/>
    <p1510:client id="{15C7F8E8-EC00-1B1E-8707-E15399647404}" v="176" dt="2024-12-04T15:39:06.483"/>
    <p1510:client id="{3E34D491-77BD-1E5A-53C0-D6531B3841FC}" v="373" dt="2024-12-04T10:14:56.258"/>
    <p1510:client id="{69344F3A-B8B2-A375-1A86-54EED3F77D77}" v="21" dt="2024-12-05T11:09:10.917"/>
    <p1510:client id="{6BD17494-18A1-0C91-F740-D01AC0AB2CD7}" v="77" dt="2024-12-05T12:08:50.308"/>
    <p1510:client id="{7E0EF51B-9637-C555-929F-2A08BAAF6896}" v="65" dt="2024-12-04T10:07:25.687"/>
    <p1510:client id="{CF2A6C40-B494-4DE0-DE20-5E1CBC6B32C3}" v="45" dt="2024-12-04T11:37:02.680"/>
    <p1510:client id="{E0D187F8-AA63-268C-858D-EB1604576382}" v="55" dt="2024-12-04T10:34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29F80-C4D1-424D-8045-84BDF4B420CD}" type="datetimeFigureOut"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6DF0-6061-405A-B94F-903FEF2997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FERENC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JAMES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Ferenc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Här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är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teknologierna</a:t>
            </a:r>
            <a:r>
              <a:rPr lang="en-US">
                <a:ea typeface="Calibri"/>
                <a:cs typeface="Calibri"/>
              </a:rPr>
              <a:t> vi </a:t>
            </a:r>
            <a:r>
              <a:rPr lang="en-US" err="1">
                <a:ea typeface="Calibri"/>
                <a:cs typeface="Calibri"/>
              </a:rPr>
              <a:t>använde</a:t>
            </a:r>
            <a:r>
              <a:rPr lang="en-US">
                <a:ea typeface="Calibri"/>
                <a:cs typeface="Calibri"/>
              </a:rPr>
              <a:t>.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Vanlig</a:t>
            </a:r>
            <a:r>
              <a:rPr lang="en-US">
                <a:ea typeface="Calibri"/>
                <a:cs typeface="Calibri"/>
              </a:rPr>
              <a:t> html </a:t>
            </a:r>
            <a:r>
              <a:rPr lang="en-US" err="1">
                <a:ea typeface="Calibri"/>
                <a:cs typeface="Calibri"/>
              </a:rPr>
              <a:t>css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javascript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samt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såklart</a:t>
            </a:r>
            <a:r>
              <a:rPr lang="en-US">
                <a:ea typeface="Calibri"/>
                <a:cs typeface="Calibri"/>
              </a:rPr>
              <a:t> Sass.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Varför</a:t>
            </a:r>
            <a:r>
              <a:rPr lang="en-US">
                <a:ea typeface="Calibri"/>
                <a:cs typeface="Calibri"/>
              </a:rPr>
              <a:t> det blev så </a:t>
            </a:r>
            <a:r>
              <a:rPr lang="en-US" err="1">
                <a:ea typeface="Calibri"/>
                <a:cs typeface="Calibri"/>
              </a:rPr>
              <a:t>mycket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javascript</a:t>
            </a:r>
            <a:r>
              <a:rPr lang="en-US">
                <a:ea typeface="Calibri"/>
                <a:cs typeface="Calibri"/>
              </a:rPr>
              <a:t> var </a:t>
            </a:r>
            <a:r>
              <a:rPr lang="en-US" err="1">
                <a:ea typeface="Calibri"/>
                <a:cs typeface="Calibri"/>
              </a:rPr>
              <a:t>pga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interkativa</a:t>
            </a:r>
            <a:r>
              <a:rPr lang="en-US">
                <a:ea typeface="Calibri"/>
                <a:cs typeface="Calibri"/>
              </a:rPr>
              <a:t> element som vi </a:t>
            </a:r>
            <a:r>
              <a:rPr lang="en-US" err="1">
                <a:ea typeface="Calibri"/>
                <a:cs typeface="Calibri"/>
              </a:rPr>
              <a:t>har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på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hemsidan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som</a:t>
            </a:r>
            <a:r>
              <a:rPr lang="en-US">
                <a:ea typeface="Calibri"/>
                <a:cs typeface="Calibri"/>
              </a:rPr>
              <a:t> jag ska visa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Ferenc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Ferenc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ARWIN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ARWIN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Topias</a:t>
            </a:r>
            <a:br>
              <a:rPr lang="en-US" b="1">
                <a:ea typeface="Calibri"/>
                <a:cs typeface="+mn-lt"/>
              </a:rPr>
            </a:br>
            <a:br>
              <a:rPr lang="en-US" b="1">
                <a:ea typeface="Calibri"/>
                <a:cs typeface="+mn-lt"/>
              </a:rPr>
            </a:br>
            <a:r>
              <a:rPr lang="en-US" b="1">
                <a:ea typeface="Calibri"/>
                <a:cs typeface="Calibri"/>
              </a:rPr>
              <a:t>Planning poker var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av de </a:t>
            </a:r>
            <a:r>
              <a:rPr lang="en-US" b="1" err="1">
                <a:ea typeface="Calibri"/>
                <a:cs typeface="Calibri"/>
              </a:rPr>
              <a:t>första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sakerna</a:t>
            </a:r>
            <a:r>
              <a:rPr lang="en-US" b="1">
                <a:ea typeface="Calibri"/>
                <a:cs typeface="Calibri"/>
              </a:rPr>
              <a:t> vi </a:t>
            </a:r>
            <a:r>
              <a:rPr lang="en-US" b="1" err="1">
                <a:ea typeface="Calibri"/>
                <a:cs typeface="Calibri"/>
              </a:rPr>
              <a:t>gjorde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efter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att</a:t>
            </a:r>
            <a:r>
              <a:rPr lang="en-US" b="1">
                <a:ea typeface="Calibri"/>
                <a:cs typeface="Calibri"/>
              </a:rPr>
              <a:t> vi hade </a:t>
            </a:r>
            <a:r>
              <a:rPr lang="en-US" b="1" err="1">
                <a:ea typeface="Calibri"/>
                <a:cs typeface="Calibri"/>
              </a:rPr>
              <a:t>skrivit</a:t>
            </a:r>
            <a:r>
              <a:rPr lang="en-US" b="1">
                <a:ea typeface="Calibri"/>
                <a:cs typeface="Calibri"/>
              </a:rPr>
              <a:t> in tasks/</a:t>
            </a:r>
            <a:r>
              <a:rPr lang="en-US" b="1" err="1">
                <a:ea typeface="Calibri"/>
                <a:cs typeface="Calibri"/>
              </a:rPr>
              <a:t>uppgifter</a:t>
            </a:r>
            <a:r>
              <a:rPr lang="en-US" b="1">
                <a:ea typeface="Calibri"/>
                <a:cs typeface="Calibri"/>
              </a:rPr>
              <a:t> I project </a:t>
            </a:r>
            <a:r>
              <a:rPr lang="en-US" b="1" err="1">
                <a:ea typeface="Calibri"/>
                <a:cs typeface="Calibri"/>
              </a:rPr>
              <a:t>brädan</a:t>
            </a:r>
            <a:r>
              <a:rPr lang="en-US" b="1">
                <a:ea typeface="Calibri"/>
                <a:cs typeface="Calibri"/>
              </a:rPr>
              <a:t>. Vi </a:t>
            </a:r>
            <a:r>
              <a:rPr lang="en-US" b="1" err="1">
                <a:ea typeface="Calibri"/>
                <a:cs typeface="Calibri"/>
              </a:rPr>
              <a:t>använde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oss</a:t>
            </a:r>
            <a:r>
              <a:rPr lang="en-US" b="1">
                <a:ea typeface="Calibri"/>
                <a:cs typeface="Calibri"/>
              </a:rPr>
              <a:t> av </a:t>
            </a:r>
            <a:r>
              <a:rPr lang="en-US" b="1" err="1">
                <a:ea typeface="Calibri"/>
                <a:cs typeface="Calibri"/>
              </a:rPr>
              <a:t>fibonacci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skvensen</a:t>
            </a:r>
            <a:r>
              <a:rPr lang="en-US" b="1">
                <a:ea typeface="Calibri"/>
                <a:cs typeface="Calibri"/>
              </a:rPr>
              <a:t> 1,2,3,5,8 </a:t>
            </a:r>
            <a:r>
              <a:rPr lang="en-US" b="1" err="1">
                <a:ea typeface="Calibri"/>
                <a:cs typeface="Calibri"/>
              </a:rPr>
              <a:t>storypoints</a:t>
            </a:r>
            <a:r>
              <a:rPr lang="en-US" b="1">
                <a:ea typeface="Calibri"/>
                <a:cs typeface="Calibri"/>
              </a:rPr>
              <a:t>. Detta </a:t>
            </a:r>
            <a:r>
              <a:rPr lang="en-US" b="1" err="1">
                <a:ea typeface="Calibri"/>
                <a:cs typeface="Calibri"/>
              </a:rPr>
              <a:t>skapade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demokratisk</a:t>
            </a:r>
            <a:r>
              <a:rPr lang="en-US" b="1">
                <a:ea typeface="Calibri"/>
                <a:cs typeface="Calibri"/>
              </a:rPr>
              <a:t> process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alla</a:t>
            </a:r>
            <a:r>
              <a:rPr lang="en-US" b="1">
                <a:ea typeface="Calibri"/>
                <a:cs typeface="Calibri"/>
              </a:rPr>
              <a:t> I </a:t>
            </a:r>
            <a:r>
              <a:rPr lang="en-US" b="1" err="1">
                <a:ea typeface="Calibri"/>
                <a:cs typeface="Calibri"/>
              </a:rPr>
              <a:t>teamet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bidrog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och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fick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sina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röster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hörda</a:t>
            </a:r>
            <a:r>
              <a:rPr lang="en-US" b="1">
                <a:ea typeface="Calibri"/>
                <a:cs typeface="Calibri"/>
              </a:rPr>
              <a:t>. Det </a:t>
            </a:r>
            <a:r>
              <a:rPr lang="en-US" b="1" err="1">
                <a:ea typeface="Calibri"/>
                <a:cs typeface="Calibri"/>
              </a:rPr>
              <a:t>gav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oss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också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andra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fördelar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som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förbättrad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kommunikation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och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ökat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engagemang</a:t>
            </a:r>
            <a:r>
              <a:rPr lang="en-US" b="1">
                <a:ea typeface="Calibri"/>
                <a:cs typeface="Calibri"/>
              </a:rPr>
              <a:t> för det </a:t>
            </a:r>
            <a:r>
              <a:rPr lang="en-US" b="1" err="1">
                <a:ea typeface="Calibri"/>
                <a:cs typeface="Calibri"/>
              </a:rPr>
              <a:t>är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alltid</a:t>
            </a:r>
            <a:r>
              <a:rPr lang="en-US" b="1">
                <a:ea typeface="Calibri"/>
                <a:cs typeface="Calibri"/>
              </a:rPr>
              <a:t> "</a:t>
            </a:r>
            <a:r>
              <a:rPr lang="en-US" b="1" err="1">
                <a:ea typeface="Calibri"/>
                <a:cs typeface="Calibri"/>
              </a:rPr>
              <a:t>kul</a:t>
            </a:r>
            <a:r>
              <a:rPr lang="en-US" b="1">
                <a:ea typeface="Calibri"/>
                <a:cs typeface="Calibri"/>
              </a:rPr>
              <a:t>" </a:t>
            </a:r>
            <a:r>
              <a:rPr lang="en-US" b="1" err="1">
                <a:ea typeface="Calibri"/>
                <a:cs typeface="Calibri"/>
              </a:rPr>
              <a:t>att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få</a:t>
            </a:r>
            <a:r>
              <a:rPr lang="en-US" b="1">
                <a:ea typeface="Calibri"/>
                <a:cs typeface="Calibri"/>
              </a:rPr>
              <a:t> sin </a:t>
            </a:r>
            <a:r>
              <a:rPr lang="en-US" b="1" err="1">
                <a:ea typeface="Calibri"/>
                <a:cs typeface="Calibri"/>
              </a:rPr>
              <a:t>röst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hörd</a:t>
            </a:r>
            <a:r>
              <a:rPr lang="en-US" b="1">
                <a:ea typeface="Calibri"/>
                <a:cs typeface="Calibri"/>
              </a:rPr>
              <a:t>. Sen hade vi oavsett vad kommunikation som en grundpelare I </a:t>
            </a:r>
            <a:br>
              <a:rPr lang="en-US" b="1">
                <a:ea typeface="Calibri"/>
                <a:cs typeface="+mn-lt"/>
              </a:rPr>
            </a:br>
            <a:r>
              <a:rPr lang="en-US" b="1">
                <a:ea typeface="Calibri"/>
                <a:cs typeface="+mn-lt"/>
              </a:rPr>
              <a:t>Men </a:t>
            </a:r>
            <a:r>
              <a:rPr lang="en-US" b="1" err="1">
                <a:ea typeface="Calibri"/>
                <a:cs typeface="+mn-lt"/>
              </a:rPr>
              <a:t>allt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är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inte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alltid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guld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och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gröna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skogar</a:t>
            </a:r>
            <a:r>
              <a:rPr lang="en-US" b="1">
                <a:ea typeface="Calibri"/>
                <a:cs typeface="+mn-lt"/>
              </a:rPr>
              <a:t>., vi hade </a:t>
            </a:r>
            <a:r>
              <a:rPr lang="en-US" b="1" err="1">
                <a:ea typeface="Calibri"/>
                <a:cs typeface="+mn-lt"/>
              </a:rPr>
              <a:t>små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utmaningar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som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att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vissa</a:t>
            </a:r>
            <a:r>
              <a:rPr lang="en-US" b="1">
                <a:ea typeface="Calibri"/>
                <a:cs typeface="+mn-lt"/>
              </a:rPr>
              <a:t> tasks hade för lite </a:t>
            </a:r>
            <a:r>
              <a:rPr lang="en-US" b="1" err="1">
                <a:ea typeface="Calibri"/>
                <a:cs typeface="+mn-lt"/>
              </a:rPr>
              <a:t>instruktioner</a:t>
            </a:r>
            <a:r>
              <a:rPr lang="en-US" b="1">
                <a:ea typeface="Calibri"/>
                <a:cs typeface="+mn-lt"/>
              </a:rPr>
              <a:t>, ex </a:t>
            </a:r>
            <a:r>
              <a:rPr lang="en-US" b="1" err="1">
                <a:ea typeface="Calibri"/>
                <a:cs typeface="+mn-lt"/>
              </a:rPr>
              <a:t>att</a:t>
            </a:r>
            <a:r>
              <a:rPr lang="en-US" b="1">
                <a:ea typeface="Calibri"/>
                <a:cs typeface="+mn-lt"/>
              </a:rPr>
              <a:t> det bara </a:t>
            </a:r>
            <a:r>
              <a:rPr lang="en-US" b="1" err="1">
                <a:ea typeface="Calibri"/>
                <a:cs typeface="+mn-lt"/>
              </a:rPr>
              <a:t>stod</a:t>
            </a:r>
            <a:r>
              <a:rPr lang="en-US" b="1">
                <a:ea typeface="Calibri"/>
                <a:cs typeface="+mn-lt"/>
              </a:rPr>
              <a:t> "Footer" men </a:t>
            </a:r>
            <a:r>
              <a:rPr lang="en-US" b="1" err="1">
                <a:ea typeface="Calibri"/>
                <a:cs typeface="+mn-lt"/>
              </a:rPr>
              <a:t>efter</a:t>
            </a:r>
            <a:r>
              <a:rPr lang="en-US" b="1">
                <a:ea typeface="Calibri"/>
                <a:cs typeface="+mn-lt"/>
              </a:rPr>
              <a:t> vi </a:t>
            </a:r>
            <a:r>
              <a:rPr lang="en-US" b="1" err="1">
                <a:ea typeface="Calibri"/>
                <a:cs typeface="+mn-lt"/>
              </a:rPr>
              <a:t>snackat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ihop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oss</a:t>
            </a:r>
            <a:r>
              <a:rPr lang="en-US" b="1">
                <a:ea typeface="Calibri"/>
                <a:cs typeface="+mn-lt"/>
              </a:rPr>
              <a:t> under </a:t>
            </a:r>
            <a:r>
              <a:rPr lang="en-US" b="1" err="1">
                <a:ea typeface="Calibri"/>
                <a:cs typeface="+mn-lt"/>
              </a:rPr>
              <a:t>en</a:t>
            </a:r>
            <a:r>
              <a:rPr lang="en-US" b="1">
                <a:ea typeface="Calibri"/>
                <a:cs typeface="+mn-lt"/>
              </a:rPr>
              <a:t> daily standup </a:t>
            </a:r>
            <a:r>
              <a:rPr lang="en-US" b="1" err="1">
                <a:ea typeface="Calibri"/>
                <a:cs typeface="+mn-lt"/>
              </a:rPr>
              <a:t>så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förbättrade</a:t>
            </a:r>
            <a:r>
              <a:rPr lang="en-US" b="1">
                <a:ea typeface="Calibri"/>
                <a:cs typeface="+mn-lt"/>
              </a:rPr>
              <a:t> vi </a:t>
            </a:r>
            <a:r>
              <a:rPr lang="en-US" b="1" err="1">
                <a:ea typeface="Calibri"/>
                <a:cs typeface="+mn-lt"/>
              </a:rPr>
              <a:t>arbetet</a:t>
            </a:r>
            <a:r>
              <a:rPr lang="en-US" b="1">
                <a:ea typeface="Calibri"/>
                <a:cs typeface="+mn-lt"/>
              </a:rPr>
              <a:t> </a:t>
            </a:r>
            <a:r>
              <a:rPr lang="en-US" b="1" err="1">
                <a:ea typeface="Calibri"/>
                <a:cs typeface="+mn-lt"/>
              </a:rPr>
              <a:t>framöver</a:t>
            </a:r>
            <a:r>
              <a:rPr lang="en-US" b="1">
                <a:ea typeface="Calibri"/>
                <a:cs typeface="+mn-lt"/>
              </a:rPr>
              <a:t>. </a:t>
            </a:r>
            <a:br>
              <a:rPr lang="en-US" b="1">
                <a:ea typeface="Calibri"/>
                <a:cs typeface="+mn-lt"/>
              </a:rPr>
            </a:br>
            <a:br>
              <a:rPr lang="en-US" b="1">
                <a:ea typeface="Calibri"/>
                <a:cs typeface="+mn-lt"/>
              </a:rPr>
            </a:br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Topias</a:t>
            </a:r>
            <a:br>
              <a:rPr lang="en-US" b="1">
                <a:ea typeface="Calibri"/>
                <a:cs typeface="+mn-lt"/>
              </a:rPr>
            </a:br>
            <a:br>
              <a:rPr lang="en-US" b="1">
                <a:ea typeface="Calibri"/>
                <a:cs typeface="+mn-lt"/>
              </a:rPr>
            </a:br>
            <a:r>
              <a:rPr lang="en-US" b="1">
                <a:ea typeface="Calibri"/>
                <a:cs typeface="Calibri"/>
              </a:rPr>
              <a:t>För </a:t>
            </a:r>
            <a:r>
              <a:rPr lang="en-US" b="1" err="1">
                <a:ea typeface="Calibri"/>
                <a:cs typeface="Calibri"/>
              </a:rPr>
              <a:t>skapande</a:t>
            </a:r>
            <a:r>
              <a:rPr lang="en-US" b="1">
                <a:ea typeface="Calibri"/>
                <a:cs typeface="Calibri"/>
              </a:rPr>
              <a:t> av </a:t>
            </a:r>
            <a:r>
              <a:rPr lang="en-US" b="1" err="1">
                <a:ea typeface="Calibri"/>
                <a:cs typeface="Calibri"/>
              </a:rPr>
              <a:t>våran</a:t>
            </a:r>
            <a:r>
              <a:rPr lang="en-US" b="1">
                <a:ea typeface="Calibri"/>
                <a:cs typeface="Calibri"/>
              </a:rPr>
              <a:t> wireframe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använde</a:t>
            </a:r>
            <a:r>
              <a:rPr lang="en-US" b="1">
                <a:ea typeface="Calibri"/>
                <a:cs typeface="Calibri"/>
              </a:rPr>
              <a:t> vi Figma </a:t>
            </a:r>
            <a:r>
              <a:rPr lang="en-US" b="1" err="1">
                <a:ea typeface="Calibri"/>
                <a:cs typeface="Calibri"/>
              </a:rPr>
              <a:t>som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verktyg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vi hade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gemensamm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yta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där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kunde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sketcha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och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skissa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fritt</a:t>
            </a:r>
            <a:r>
              <a:rPr lang="en-US" b="1">
                <a:ea typeface="Calibri"/>
                <a:cs typeface="Calibri"/>
              </a:rPr>
              <a:t>.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det var </a:t>
            </a:r>
            <a:r>
              <a:rPr lang="en-US" b="1" err="1">
                <a:ea typeface="Calibri"/>
                <a:cs typeface="Calibri"/>
              </a:rPr>
              <a:t>inte</a:t>
            </a:r>
            <a:r>
              <a:rPr lang="en-US" b="1">
                <a:ea typeface="Calibri"/>
                <a:cs typeface="Calibri"/>
              </a:rPr>
              <a:t> bara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person </a:t>
            </a:r>
            <a:r>
              <a:rPr lang="en-US" b="1" err="1">
                <a:ea typeface="Calibri"/>
                <a:cs typeface="Calibri"/>
              </a:rPr>
              <a:t>som</a:t>
            </a:r>
            <a:r>
              <a:rPr lang="en-US" b="1">
                <a:ea typeface="Calibri"/>
                <a:cs typeface="Calibri"/>
              </a:rPr>
              <a:t> var </a:t>
            </a:r>
            <a:r>
              <a:rPr lang="en-US" b="1" err="1">
                <a:ea typeface="Calibri"/>
                <a:cs typeface="Calibri"/>
              </a:rPr>
              <a:t>ansvarig</a:t>
            </a:r>
            <a:r>
              <a:rPr lang="en-US" b="1">
                <a:ea typeface="Calibri"/>
                <a:cs typeface="Calibri"/>
              </a:rPr>
              <a:t> för </a:t>
            </a:r>
            <a:r>
              <a:rPr lang="en-US" b="1" err="1">
                <a:ea typeface="Calibri"/>
                <a:cs typeface="Calibri"/>
              </a:rPr>
              <a:t>designen</a:t>
            </a:r>
            <a:r>
              <a:rPr lang="en-US" b="1">
                <a:ea typeface="Calibri"/>
                <a:cs typeface="Calibri"/>
              </a:rPr>
              <a:t> av </a:t>
            </a:r>
            <a:r>
              <a:rPr lang="en-US" b="1" err="1">
                <a:ea typeface="Calibri"/>
                <a:cs typeface="Calibri"/>
              </a:rPr>
              <a:t>hemsidan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utan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samarbetade</a:t>
            </a:r>
            <a:r>
              <a:rPr lang="en-US" b="1">
                <a:ea typeface="Calibri"/>
                <a:cs typeface="Calibri"/>
              </a:rPr>
              <a:t>. *prata om </a:t>
            </a:r>
            <a:r>
              <a:rPr lang="en-US" b="1" err="1">
                <a:ea typeface="Calibri"/>
                <a:cs typeface="Calibri"/>
              </a:rPr>
              <a:t>bilden</a:t>
            </a:r>
            <a:r>
              <a:rPr lang="en-US" b="1">
                <a:ea typeface="Calibri"/>
                <a:cs typeface="Calibri"/>
              </a:rPr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TOPIAS</a:t>
            </a:r>
            <a:br>
              <a:rPr lang="en-US" b="1">
                <a:ea typeface="Calibri"/>
                <a:cs typeface="+mn-lt"/>
              </a:rPr>
            </a:br>
            <a:br>
              <a:rPr lang="en-US" b="1">
                <a:ea typeface="Calibri"/>
                <a:cs typeface="+mn-lt"/>
              </a:rPr>
            </a:b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för </a:t>
            </a:r>
            <a:r>
              <a:rPr lang="en-US" b="1" err="1">
                <a:ea typeface="Calibri"/>
                <a:cs typeface="Calibri"/>
              </a:rPr>
              <a:t>vårat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projekt</a:t>
            </a:r>
            <a:r>
              <a:rPr lang="en-US" b="1">
                <a:ea typeface="Calibri"/>
                <a:cs typeface="Calibri"/>
              </a:rPr>
              <a:t> hade vi </a:t>
            </a:r>
            <a:r>
              <a:rPr lang="en-US" b="1" err="1">
                <a:ea typeface="Calibri"/>
                <a:cs typeface="Calibri"/>
              </a:rPr>
              <a:t>totalt</a:t>
            </a:r>
            <a:r>
              <a:rPr lang="en-US" b="1">
                <a:ea typeface="Calibri"/>
                <a:cs typeface="Calibri"/>
              </a:rPr>
              <a:t> 4 </a:t>
            </a:r>
            <a:r>
              <a:rPr lang="en-US" b="1" err="1">
                <a:ea typeface="Calibri"/>
                <a:cs typeface="Calibri"/>
              </a:rPr>
              <a:t>stycken</a:t>
            </a:r>
            <a:r>
              <a:rPr lang="en-US" b="1">
                <a:ea typeface="Calibri"/>
                <a:cs typeface="Calibri"/>
              </a:rPr>
              <a:t> sprints.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första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sprinten</a:t>
            </a:r>
            <a:r>
              <a:rPr lang="en-US" b="1">
                <a:ea typeface="Calibri"/>
                <a:cs typeface="Calibri"/>
              </a:rPr>
              <a:t> hade vi </a:t>
            </a:r>
            <a:r>
              <a:rPr lang="en-US" b="1" err="1">
                <a:ea typeface="Calibri"/>
                <a:cs typeface="Calibri"/>
              </a:rPr>
              <a:t>som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planeringssprint</a:t>
            </a:r>
            <a:r>
              <a:rPr lang="en-US" b="1">
                <a:ea typeface="Calibri"/>
                <a:cs typeface="Calibri"/>
              </a:rPr>
              <a:t>, </a:t>
            </a:r>
            <a:r>
              <a:rPr lang="en-US" b="1" err="1">
                <a:ea typeface="Calibri"/>
                <a:cs typeface="Calibri"/>
              </a:rPr>
              <a:t>där</a:t>
            </a:r>
            <a:r>
              <a:rPr lang="en-US" b="1">
                <a:ea typeface="Calibri"/>
                <a:cs typeface="Calibri"/>
              </a:rPr>
              <a:t> vi </a:t>
            </a:r>
            <a:r>
              <a:rPr lang="en-US" b="1" err="1">
                <a:ea typeface="Calibri"/>
                <a:cs typeface="Calibri"/>
              </a:rPr>
              <a:t>planerar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projektet</a:t>
            </a:r>
            <a:r>
              <a:rPr lang="en-US" b="1">
                <a:ea typeface="Calibri"/>
                <a:cs typeface="Calibri"/>
              </a:rPr>
              <a:t> I sin </a:t>
            </a:r>
            <a:r>
              <a:rPr lang="en-US" b="1" err="1">
                <a:ea typeface="Calibri"/>
                <a:cs typeface="Calibri"/>
              </a:rPr>
              <a:t>helhet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och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började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skriva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grund</a:t>
            </a:r>
            <a:r>
              <a:rPr lang="en-US" b="1">
                <a:ea typeface="Calibri"/>
                <a:cs typeface="Calibri"/>
              </a:rPr>
              <a:t> html </a:t>
            </a:r>
            <a:r>
              <a:rPr lang="en-US" b="1" err="1">
                <a:ea typeface="Calibri"/>
                <a:cs typeface="Calibri"/>
              </a:rPr>
              <a:t>koden</a:t>
            </a:r>
            <a:r>
              <a:rPr lang="en-US" b="1">
                <a:ea typeface="Calibri"/>
                <a:cs typeface="Calibri"/>
              </a:rPr>
              <a:t>, </a:t>
            </a:r>
            <a:r>
              <a:rPr lang="en-US" b="1" err="1">
                <a:ea typeface="Calibri"/>
                <a:cs typeface="Calibri"/>
              </a:rPr>
              <a:t>hur</a:t>
            </a:r>
            <a:r>
              <a:rPr lang="en-US" b="1">
                <a:ea typeface="Calibri"/>
                <a:cs typeface="Calibri"/>
              </a:rPr>
              <a:t> vi ska ha standups</a:t>
            </a:r>
            <a:br>
              <a:rPr lang="en-US" b="1">
                <a:ea typeface="Calibri"/>
                <a:cs typeface="+mn-lt"/>
              </a:rPr>
            </a:br>
            <a:r>
              <a:rPr lang="en-US" b="1">
                <a:ea typeface="Calibri"/>
                <a:cs typeface="Calibri"/>
              </a:rPr>
              <a:t>Sprint 2 </a:t>
            </a:r>
            <a:r>
              <a:rPr lang="en-US" b="1" err="1">
                <a:ea typeface="Calibri"/>
                <a:cs typeface="Calibri"/>
              </a:rPr>
              <a:t>blev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mer</a:t>
            </a:r>
            <a:r>
              <a:rPr lang="en-US" b="1">
                <a:ea typeface="Calibri"/>
                <a:cs typeface="Calibri"/>
              </a:rPr>
              <a:t> av research sprint för </a:t>
            </a:r>
            <a:r>
              <a:rPr lang="en-US" b="1" err="1">
                <a:ea typeface="Calibri"/>
                <a:cs typeface="Calibri"/>
              </a:rPr>
              <a:t>då</a:t>
            </a:r>
            <a:r>
              <a:rPr lang="en-US" b="1">
                <a:ea typeface="Calibri"/>
                <a:cs typeface="Calibri"/>
              </a:rPr>
              <a:t> tog vi tog vi </a:t>
            </a:r>
            <a:r>
              <a:rPr lang="en-US" b="1" err="1">
                <a:ea typeface="Calibri"/>
                <a:cs typeface="Calibri"/>
              </a:rPr>
              <a:t>fram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vilken</a:t>
            </a:r>
            <a:r>
              <a:rPr lang="en-US" b="1">
                <a:ea typeface="Calibri"/>
                <a:cs typeface="Calibri"/>
              </a:rPr>
              <a:t> wireframe vi ska ha, </a:t>
            </a:r>
            <a:r>
              <a:rPr lang="en-US" b="1" err="1">
                <a:ea typeface="Calibri"/>
                <a:cs typeface="Calibri"/>
              </a:rPr>
              <a:t>vilken</a:t>
            </a:r>
            <a:r>
              <a:rPr lang="en-US" b="1">
                <a:ea typeface="Calibri"/>
                <a:cs typeface="Calibri"/>
              </a:rPr>
              <a:t> text </a:t>
            </a:r>
            <a:r>
              <a:rPr lang="en-US" b="1" err="1">
                <a:ea typeface="Calibri"/>
                <a:cs typeface="Calibri"/>
              </a:rPr>
              <a:t>sidan</a:t>
            </a:r>
            <a:r>
              <a:rPr lang="en-US" b="1">
                <a:ea typeface="Calibri"/>
                <a:cs typeface="Calibri"/>
              </a:rPr>
              <a:t> ska </a:t>
            </a:r>
            <a:r>
              <a:rPr lang="en-US" b="1" err="1">
                <a:ea typeface="Calibri"/>
                <a:cs typeface="Calibri"/>
              </a:rPr>
              <a:t>innehålla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m.m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m.m.</a:t>
            </a:r>
            <a:r>
              <a:rPr lang="en-US" b="1">
                <a:ea typeface="Calibri"/>
                <a:cs typeface="Calibri"/>
              </a:rPr>
              <a:t> </a:t>
            </a:r>
            <a:br>
              <a:rPr lang="en-US" b="1">
                <a:ea typeface="Calibri"/>
                <a:cs typeface="+mn-lt"/>
              </a:rPr>
            </a:br>
            <a:r>
              <a:rPr lang="en-US" b="1">
                <a:ea typeface="Calibri"/>
                <a:cs typeface="Calibri"/>
              </a:rPr>
              <a:t>Sprint 3  Sprint 3 var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"</a:t>
            </a:r>
            <a:r>
              <a:rPr lang="en-US" b="1" err="1">
                <a:ea typeface="Calibri"/>
                <a:cs typeface="Calibri"/>
              </a:rPr>
              <a:t>bestäm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dag</a:t>
            </a:r>
            <a:r>
              <a:rPr lang="en-US" b="1">
                <a:ea typeface="Calibri"/>
                <a:cs typeface="Calibri"/>
              </a:rPr>
              <a:t>" </a:t>
            </a:r>
            <a:r>
              <a:rPr lang="en-US" b="1" err="1">
                <a:ea typeface="Calibri"/>
                <a:cs typeface="Calibri"/>
              </a:rPr>
              <a:t>Där</a:t>
            </a:r>
            <a:r>
              <a:rPr lang="en-US" b="1">
                <a:ea typeface="Calibri"/>
                <a:cs typeface="Calibri"/>
              </a:rPr>
              <a:t> vi </a:t>
            </a:r>
            <a:r>
              <a:rPr lang="en-US" b="1" err="1">
                <a:ea typeface="Calibri"/>
                <a:cs typeface="Calibri"/>
              </a:rPr>
              <a:t>gemensammt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beslutade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många</a:t>
            </a:r>
            <a:r>
              <a:rPr lang="en-US" b="1">
                <a:ea typeface="Calibri"/>
                <a:cs typeface="Calibri"/>
              </a:rPr>
              <a:t> av de </a:t>
            </a:r>
            <a:r>
              <a:rPr lang="en-US" b="1" err="1">
                <a:ea typeface="Calibri"/>
                <a:cs typeface="Calibri"/>
              </a:rPr>
              <a:t>större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besluten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framöver</a:t>
            </a:r>
            <a:r>
              <a:rPr lang="en-US" b="1">
                <a:ea typeface="Calibri"/>
                <a:cs typeface="Calibri"/>
              </a:rPr>
              <a:t> med </a:t>
            </a:r>
            <a:r>
              <a:rPr lang="en-US" b="1" err="1">
                <a:ea typeface="Calibri"/>
                <a:cs typeface="Calibri"/>
              </a:rPr>
              <a:t>kodningen</a:t>
            </a:r>
            <a:r>
              <a:rPr lang="en-US" b="1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b="1">
                <a:ea typeface="Calibri"/>
                <a:cs typeface="Calibri"/>
              </a:rPr>
              <a:t>sprint 4 </a:t>
            </a:r>
            <a:r>
              <a:rPr lang="en-US" b="1" err="1">
                <a:ea typeface="Calibri"/>
                <a:cs typeface="Calibri"/>
              </a:rPr>
              <a:t>Kodningensprinten</a:t>
            </a:r>
            <a:r>
              <a:rPr lang="en-US" b="1">
                <a:ea typeface="Calibri"/>
                <a:cs typeface="Calibri"/>
              </a:rPr>
              <a:t>! </a:t>
            </a:r>
            <a:r>
              <a:rPr lang="en-US" b="1" err="1">
                <a:ea typeface="Calibri"/>
                <a:cs typeface="Calibri"/>
              </a:rPr>
              <a:t>Här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kodades</a:t>
            </a:r>
            <a:r>
              <a:rPr lang="en-US" b="1">
                <a:ea typeface="Calibri"/>
                <a:cs typeface="Calibri"/>
              </a:rPr>
              <a:t> det </a:t>
            </a:r>
            <a:r>
              <a:rPr lang="en-US" b="1" err="1">
                <a:ea typeface="Calibri"/>
                <a:cs typeface="Calibri"/>
              </a:rPr>
              <a:t>på</a:t>
            </a:r>
            <a:r>
              <a:rPr lang="en-US" b="1">
                <a:ea typeface="Calibri"/>
                <a:cs typeface="Calibri"/>
              </a:rPr>
              <a:t> för </a:t>
            </a:r>
            <a:r>
              <a:rPr lang="en-US" b="1" err="1">
                <a:ea typeface="Calibri"/>
                <a:cs typeface="Calibri"/>
              </a:rPr>
              <a:t>fullt</a:t>
            </a:r>
            <a:r>
              <a:rPr lang="en-US" b="1">
                <a:ea typeface="Calibri"/>
                <a:cs typeface="Calibri"/>
              </a:rPr>
              <a:t>, </a:t>
            </a:r>
            <a:r>
              <a:rPr lang="en-US" b="1" err="1">
                <a:ea typeface="Calibri"/>
                <a:cs typeface="Calibri"/>
              </a:rPr>
              <a:t>alla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ansvarde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minst</a:t>
            </a:r>
            <a:r>
              <a:rPr lang="en-US" b="1">
                <a:ea typeface="Calibri"/>
                <a:cs typeface="Calibri"/>
              </a:rPr>
              <a:t> för 1 del. </a:t>
            </a:r>
            <a:r>
              <a:rPr lang="en-US" b="1" err="1">
                <a:ea typeface="Calibri"/>
                <a:cs typeface="Calibri"/>
              </a:rPr>
              <a:t>Exempelvis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hade James </a:t>
            </a:r>
            <a:r>
              <a:rPr lang="en-US" b="1" err="1">
                <a:ea typeface="Calibri"/>
                <a:cs typeface="Calibri"/>
              </a:rPr>
              <a:t>footern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och</a:t>
            </a:r>
            <a:r>
              <a:rPr lang="en-US" b="1">
                <a:ea typeface="Calibri"/>
                <a:cs typeface="Calibri"/>
              </a:rPr>
              <a:t> Arwin </a:t>
            </a:r>
            <a:r>
              <a:rPr lang="en-US" b="1" err="1">
                <a:ea typeface="Calibri"/>
                <a:cs typeface="Calibri"/>
              </a:rPr>
              <a:t>headern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 b="1">
                <a:ea typeface="Calibri"/>
                <a:cs typeface="Calibri"/>
              </a:rPr>
              <a:t>Vi </a:t>
            </a:r>
            <a:r>
              <a:rPr lang="en-US" b="1" err="1">
                <a:ea typeface="Calibri"/>
                <a:cs typeface="Calibri"/>
              </a:rPr>
              <a:t>täknte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orginellt</a:t>
            </a:r>
            <a:r>
              <a:rPr lang="en-US" b="1">
                <a:ea typeface="Calibri"/>
                <a:cs typeface="Calibri"/>
              </a:rPr>
              <a:t> ha </a:t>
            </a:r>
            <a:r>
              <a:rPr lang="en-US" b="1" err="1">
                <a:ea typeface="Calibri"/>
                <a:cs typeface="Calibri"/>
              </a:rPr>
              <a:t>en</a:t>
            </a:r>
            <a:r>
              <a:rPr lang="en-US" b="1">
                <a:ea typeface="Calibri"/>
                <a:cs typeface="Calibri"/>
              </a:rPr>
              <a:t> 5:e sprint men tack </a:t>
            </a:r>
            <a:r>
              <a:rPr lang="en-US" b="1" err="1">
                <a:ea typeface="Calibri"/>
                <a:cs typeface="Calibri"/>
              </a:rPr>
              <a:t>vare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att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allt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fungerade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relativt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smidigt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så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hann</a:t>
            </a:r>
            <a:r>
              <a:rPr lang="en-US" b="1">
                <a:ea typeface="Calibri"/>
                <a:cs typeface="Calibri"/>
              </a:rPr>
              <a:t> vi </a:t>
            </a:r>
            <a:r>
              <a:rPr lang="en-US" b="1" err="1">
                <a:ea typeface="Calibri"/>
                <a:cs typeface="Calibri"/>
              </a:rPr>
              <a:t>klart</a:t>
            </a:r>
            <a:r>
              <a:rPr lang="en-US" b="1">
                <a:ea typeface="Calibri"/>
                <a:cs typeface="Calibri"/>
              </a:rPr>
              <a:t> med </a:t>
            </a:r>
            <a:r>
              <a:rPr lang="en-US" b="1" err="1">
                <a:ea typeface="Calibri"/>
                <a:cs typeface="Calibri"/>
              </a:rPr>
              <a:t>allt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inom</a:t>
            </a:r>
            <a:r>
              <a:rPr lang="en-US" b="1">
                <a:ea typeface="Calibri"/>
                <a:cs typeface="Calibri"/>
              </a:rPr>
              <a:t> sprint 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A6DF0-6061-405A-B94F-903FEF29971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erenc02.github.io/Blockchain-101-KryptoBrosha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jumping over a hurdle&#10;&#10;Description automatically generated">
            <a:extLst>
              <a:ext uri="{FF2B5EF4-FFF2-40B4-BE49-F238E27FC236}">
                <a16:creationId xmlns:a16="http://schemas.microsoft.com/office/drawing/2014/main" id="{69E1AC72-2824-B389-2BFA-55A82001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2" r="1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Varför vi älskar arbeta agilt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Topias/James/Arwin/Ferenc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8C81F-1CD5-DD0C-19DC-BEE446FD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777" y="1338852"/>
            <a:ext cx="4236331" cy="165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Rastanty Cortez"/>
              </a:rPr>
              <a:t>Retrospective</a:t>
            </a:r>
            <a:endParaRPr lang="en-US" sz="9600">
              <a:latin typeface="Rastanty Cortez"/>
            </a:endParaRPr>
          </a:p>
        </p:txBody>
      </p:sp>
      <p:pic>
        <p:nvPicPr>
          <p:cNvPr id="4" name="Content Placeholder 3" descr="A group of men sitting at a table&#10;&#10;Description automatically generated">
            <a:extLst>
              <a:ext uri="{FF2B5EF4-FFF2-40B4-BE49-F238E27FC236}">
                <a16:creationId xmlns:a16="http://schemas.microsoft.com/office/drawing/2014/main" id="{AAE66842-64D9-6ABB-046E-40F966D2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1445" r="-1" b="-1"/>
          <a:stretch/>
        </p:blipFill>
        <p:spPr>
          <a:xfrm>
            <a:off x="1" y="-14743"/>
            <a:ext cx="7860208" cy="68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oup of men looking at a screen&#10;&#10;Description automatically generated">
            <a:extLst>
              <a:ext uri="{FF2B5EF4-FFF2-40B4-BE49-F238E27FC236}">
                <a16:creationId xmlns:a16="http://schemas.microsoft.com/office/drawing/2014/main" id="{2693C73D-9C1B-08D0-8AD2-255F2CC6B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3332"/>
          <a:stretch/>
        </p:blipFill>
        <p:spPr>
          <a:xfrm>
            <a:off x="5272686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13D41-4267-2286-28E8-BD355283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7" y="307238"/>
            <a:ext cx="4662175" cy="3286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  <a:latin typeface="Constantia"/>
              </a:rPr>
              <a:t>Sprint Review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0A9B-2B71-4364-8EA5-2C89CF43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Coding /Technology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71F5E2A-50D6-8D3B-E097-584A4D92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3079366"/>
            <a:ext cx="5596128" cy="22167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21012-D1B3-E206-FB95-D52E3A1A1872}"/>
              </a:ext>
            </a:extLst>
          </p:cNvPr>
          <p:cNvGrpSpPr/>
          <p:nvPr/>
        </p:nvGrpSpPr>
        <p:grpSpPr>
          <a:xfrm>
            <a:off x="6210302" y="3477916"/>
            <a:ext cx="5596128" cy="1419647"/>
            <a:chOff x="306614" y="2054940"/>
            <a:chExt cx="10832853" cy="2748119"/>
          </a:xfrm>
        </p:grpSpPr>
        <p:pic>
          <p:nvPicPr>
            <p:cNvPr id="4" name="Picture 3" descr="HTML - Wikipedia">
              <a:extLst>
                <a:ext uri="{FF2B5EF4-FFF2-40B4-BE49-F238E27FC236}">
                  <a16:creationId xmlns:a16="http://schemas.microsoft.com/office/drawing/2014/main" id="{EBCAD88D-A560-651D-E24F-4A4AE0B4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614" y="2057400"/>
              <a:ext cx="2743200" cy="2743200"/>
            </a:xfrm>
            <a:prstGeom prst="rect">
              <a:avLst/>
            </a:prstGeom>
          </p:spPr>
        </p:pic>
        <p:pic>
          <p:nvPicPr>
            <p:cNvPr id="5" name="Picture 4" descr="JavaScript Logo, symbol, meaning, history, PNG, brand">
              <a:extLst>
                <a:ext uri="{FF2B5EF4-FFF2-40B4-BE49-F238E27FC236}">
                  <a16:creationId xmlns:a16="http://schemas.microsoft.com/office/drawing/2014/main" id="{C76B82B0-D75F-BE2C-3C66-9948774A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4971" y="2058761"/>
              <a:ext cx="4856842" cy="2740478"/>
            </a:xfrm>
            <a:prstGeom prst="rect">
              <a:avLst/>
            </a:prstGeom>
          </p:spPr>
        </p:pic>
        <p:pic>
          <p:nvPicPr>
            <p:cNvPr id="6" name="Picture 5" descr="File:CSS3 logo and wordmark.svg - Wikipedia">
              <a:extLst>
                <a:ext uri="{FF2B5EF4-FFF2-40B4-BE49-F238E27FC236}">
                  <a16:creationId xmlns:a16="http://schemas.microsoft.com/office/drawing/2014/main" id="{22AA13A8-A5E2-6AD2-7BDA-47CDCBE3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6186" y="2054940"/>
              <a:ext cx="1972130" cy="274811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99FC899-2734-78AB-090D-8E2A8C3C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16702" y="2275671"/>
              <a:ext cx="3022765" cy="2301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95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F9035-7BA3-B570-7502-41B855E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2C44-9204-3A4C-CC09-6C38F3DC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ea typeface="+mn-lt"/>
                <a:cs typeface="+mn-lt"/>
                <a:hlinkClick r:id="rId3"/>
              </a:rPr>
              <a:t>https://ferenc02.github.io/Blockchain-101-KryptoBroshan/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C0A0-B8E5-08B1-CEDE-AAF8358A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Frågor?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D49A9-B9BB-809E-E8C4-171EF4B7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2" y="1642109"/>
            <a:ext cx="2469624" cy="1010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/>
              <a:t>Gruppens Uppdelning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F4860-81AC-10B1-DB27-E9128B8DA057}"/>
              </a:ext>
            </a:extLst>
          </p:cNvPr>
          <p:cNvGrpSpPr/>
          <p:nvPr/>
        </p:nvGrpSpPr>
        <p:grpSpPr>
          <a:xfrm>
            <a:off x="4054251" y="1126669"/>
            <a:ext cx="3703320" cy="2037332"/>
            <a:chOff x="842818" y="2055091"/>
            <a:chExt cx="2743200" cy="1509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938C5C-63BA-6E00-9D6F-98812F61D74B}"/>
                </a:ext>
              </a:extLst>
            </p:cNvPr>
            <p:cNvSpPr txBox="1"/>
            <p:nvPr/>
          </p:nvSpPr>
          <p:spPr>
            <a:xfrm>
              <a:off x="842818" y="2055091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34440">
                <a:spcAft>
                  <a:spcPts val="600"/>
                </a:spcAft>
              </a:pPr>
              <a:r>
                <a:rPr lang="en-US" sz="243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Primär</a:t>
              </a:r>
              <a:r>
                <a:rPr lang="en-US" sz="24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Scrum master:</a:t>
              </a:r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B314516-00BB-655E-9EE0-1BA96ED8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0232" y="2716501"/>
              <a:ext cx="1952625" cy="84772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A7802-C672-396A-B23E-BB08FF90572D}"/>
              </a:ext>
            </a:extLst>
          </p:cNvPr>
          <p:cNvGrpSpPr/>
          <p:nvPr/>
        </p:nvGrpSpPr>
        <p:grpSpPr>
          <a:xfrm>
            <a:off x="7927572" y="1126669"/>
            <a:ext cx="3703320" cy="2037332"/>
            <a:chOff x="8485908" y="2055091"/>
            <a:chExt cx="2743200" cy="15091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0BC543-9F9B-E8B2-D738-B509E6AB43C5}"/>
                </a:ext>
              </a:extLst>
            </p:cNvPr>
            <p:cNvSpPr txBox="1"/>
            <p:nvPr/>
          </p:nvSpPr>
          <p:spPr>
            <a:xfrm>
              <a:off x="8485908" y="2055091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34440">
                <a:spcAft>
                  <a:spcPts val="600"/>
                </a:spcAft>
              </a:pPr>
              <a:r>
                <a:rPr lang="en-US" sz="243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Primär</a:t>
              </a:r>
              <a:r>
                <a:rPr lang="en-US" sz="24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Product Owner</a:t>
              </a:r>
              <a:endParaRPr lang="en-US"/>
            </a:p>
          </p:txBody>
        </p:sp>
        <p:pic>
          <p:nvPicPr>
            <p:cNvPr id="13" name="Picture 12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5CA2C8AC-2137-6165-5053-5202A6F23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8940" y="2716501"/>
              <a:ext cx="1933575" cy="8477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39575C-9447-F1BD-D7A9-85B7918011DC}"/>
              </a:ext>
            </a:extLst>
          </p:cNvPr>
          <p:cNvGrpSpPr/>
          <p:nvPr/>
        </p:nvGrpSpPr>
        <p:grpSpPr>
          <a:xfrm>
            <a:off x="4054251" y="3808178"/>
            <a:ext cx="3703320" cy="2037335"/>
            <a:chOff x="6292272" y="2031999"/>
            <a:chExt cx="2743200" cy="1509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5E631-6C16-0AE1-7FB7-2C5EB6A53AC3}"/>
                </a:ext>
              </a:extLst>
            </p:cNvPr>
            <p:cNvSpPr txBox="1"/>
            <p:nvPr/>
          </p:nvSpPr>
          <p:spPr>
            <a:xfrm>
              <a:off x="6292272" y="2031999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34440">
                <a:spcAft>
                  <a:spcPts val="600"/>
                </a:spcAft>
              </a:pPr>
              <a:r>
                <a:rPr lang="en-US" sz="243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Sekundär</a:t>
              </a:r>
              <a:r>
                <a:rPr lang="en-US" sz="24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Scrum master:</a:t>
              </a:r>
              <a:endParaRPr lang="en-US"/>
            </a:p>
          </p:txBody>
        </p:sp>
        <p:pic>
          <p:nvPicPr>
            <p:cNvPr id="21" name="Picture 20" descr="A person wearing glasses and smiling&#10;&#10;Description automatically generated">
              <a:extLst>
                <a:ext uri="{FF2B5EF4-FFF2-40B4-BE49-F238E27FC236}">
                  <a16:creationId xmlns:a16="http://schemas.microsoft.com/office/drawing/2014/main" id="{E402F36C-0F5F-DDF8-BA0A-59F5305D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1485" y="2693411"/>
              <a:ext cx="1933575" cy="8477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87C36-AB2D-2ABF-91EA-C8BB1798259B}"/>
              </a:ext>
            </a:extLst>
          </p:cNvPr>
          <p:cNvGrpSpPr/>
          <p:nvPr/>
        </p:nvGrpSpPr>
        <p:grpSpPr>
          <a:xfrm>
            <a:off x="7932998" y="3887146"/>
            <a:ext cx="3703320" cy="1879393"/>
            <a:chOff x="9037060" y="2031999"/>
            <a:chExt cx="2746229" cy="13936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3097E-FE81-3D40-F02C-8F2BE8D9A857}"/>
                </a:ext>
              </a:extLst>
            </p:cNvPr>
            <p:cNvSpPr txBox="1"/>
            <p:nvPr/>
          </p:nvSpPr>
          <p:spPr>
            <a:xfrm>
              <a:off x="9040089" y="2031999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25296">
                <a:spcAft>
                  <a:spcPts val="600"/>
                </a:spcAft>
              </a:pPr>
              <a:r>
                <a:rPr lang="en-US" sz="2412" kern="1200" err="1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Sekundär</a:t>
              </a:r>
              <a:r>
                <a:rPr lang="en-US" sz="24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 </a:t>
              </a:r>
              <a:r>
                <a:rPr lang="en-US" sz="24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Product Owner</a:t>
              </a:r>
              <a:endParaRPr lang="en-US"/>
            </a:p>
          </p:txBody>
        </p:sp>
        <p:pic>
          <p:nvPicPr>
            <p:cNvPr id="22" name="Picture 21" descr="A person sitting on a bench&#10;&#10;Description automatically generated">
              <a:extLst>
                <a:ext uri="{FF2B5EF4-FFF2-40B4-BE49-F238E27FC236}">
                  <a16:creationId xmlns:a16="http://schemas.microsoft.com/office/drawing/2014/main" id="{F5DDB96E-83D1-08D1-3AB3-DF83715AC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7060" y="2577955"/>
              <a:ext cx="1876425" cy="847725"/>
            </a:xfrm>
            <a:prstGeom prst="rect">
              <a:avLst/>
            </a:prstGeom>
          </p:spPr>
        </p:pic>
      </p:grpSp>
      <p:pic>
        <p:nvPicPr>
          <p:cNvPr id="26" name="Picture 25" descr="Free vector graphic: Cycle, Recycling, Recycle, Arrows - Free Image on ...">
            <a:extLst>
              <a:ext uri="{FF2B5EF4-FFF2-40B4-BE49-F238E27FC236}">
                <a16:creationId xmlns:a16="http://schemas.microsoft.com/office/drawing/2014/main" id="{96B5FD2A-3959-C9A3-EEB8-148C062A6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218" y="3321628"/>
            <a:ext cx="2021927" cy="20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6C4B-7C3F-A034-FA74-A9BA09A6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som verktyg</a:t>
            </a:r>
          </a:p>
        </p:txBody>
      </p:sp>
      <p:pic>
        <p:nvPicPr>
          <p:cNvPr id="4" name="Platshållare för innehåll 3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473CDE5F-6460-4260-89A4-05ABEF8FF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049" y="1525563"/>
            <a:ext cx="10001564" cy="48217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778FAF-2271-A93A-B36A-2FFDB5A9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22" y="299509"/>
            <a:ext cx="2660067" cy="625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61CD3-34B5-7D00-1110-0FBC1433BBA9}"/>
              </a:ext>
            </a:extLst>
          </p:cNvPr>
          <p:cNvSpPr txBox="1"/>
          <p:nvPr/>
        </p:nvSpPr>
        <p:spPr>
          <a:xfrm>
            <a:off x="6760883" y="2125222"/>
            <a:ext cx="4434721" cy="11450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Docs: Allt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agil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dokumentation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Web: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Där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all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kodning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finns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Old_Documents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Gamla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dokument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4DB-154C-7A19-A7D2-288F178E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57179"/>
          </a:xfrm>
        </p:spPr>
        <p:txBody>
          <a:bodyPr/>
          <a:lstStyle/>
          <a:p>
            <a:pPr algn="ctr"/>
            <a:r>
              <a:rPr lang="en-US" err="1"/>
              <a:t>Github</a:t>
            </a:r>
            <a:r>
              <a:rPr lang="en-US"/>
              <a:t> Projects</a:t>
            </a:r>
          </a:p>
        </p:txBody>
      </p:sp>
      <p:pic>
        <p:nvPicPr>
          <p:cNvPr id="4" name="Platshållare för innehåll 3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F4923505-3942-54E1-0B1D-F7510DBF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641" y="1807255"/>
            <a:ext cx="7088676" cy="4351338"/>
          </a:xfrm>
          <a:ln>
            <a:solidFill>
              <a:srgbClr val="4472C4"/>
            </a:solidFill>
          </a:ln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26F6B848-FB0C-59D0-311F-88990677382D}"/>
              </a:ext>
            </a:extLst>
          </p:cNvPr>
          <p:cNvSpPr txBox="1"/>
          <p:nvPr/>
        </p:nvSpPr>
        <p:spPr>
          <a:xfrm>
            <a:off x="7825560" y="3071603"/>
            <a:ext cx="35421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Vi använde </a:t>
            </a:r>
            <a:r>
              <a:rPr lang="sv-SE" err="1"/>
              <a:t>github</a:t>
            </a:r>
            <a:r>
              <a:rPr lang="sv-SE"/>
              <a:t> </a:t>
            </a:r>
            <a:r>
              <a:rPr lang="sv-SE" err="1"/>
              <a:t>projects</a:t>
            </a:r>
          </a:p>
          <a:p>
            <a:r>
              <a:rPr lang="sv-SE"/>
              <a:t>för våra backloggar under sprinter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5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3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F1C30-7D82-73B1-8FE5-C8BDB8A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Planning Poker</a:t>
            </a:r>
          </a:p>
        </p:txBody>
      </p:sp>
      <p:pic>
        <p:nvPicPr>
          <p:cNvPr id="3" name="Bildobjekt 2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94A197C0-4B92-86F1-D171-1935A99E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9" y="2115994"/>
            <a:ext cx="6147087" cy="4187767"/>
          </a:xfrm>
          <a:prstGeom prst="rect">
            <a:avLst/>
          </a:prstGeom>
        </p:spPr>
      </p:pic>
      <p:pic>
        <p:nvPicPr>
          <p:cNvPr id="5" name="Platshållare för innehåll 4" descr="A powerpoint theme background for planning poker in SCRUM">
            <a:extLst>
              <a:ext uri="{FF2B5EF4-FFF2-40B4-BE49-F238E27FC236}">
                <a16:creationId xmlns:a16="http://schemas.microsoft.com/office/drawing/2014/main" id="{0235B566-5136-CD13-062A-744AF0C4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1389"/>
          <a:stretch/>
        </p:blipFill>
        <p:spPr>
          <a:xfrm>
            <a:off x="7014032" y="2116215"/>
            <a:ext cx="4340234" cy="44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D41A7-635B-90EA-246E-8D827700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Figma</a:t>
            </a:r>
            <a:r>
              <a:rPr lang="en-US" sz="3600">
                <a:solidFill>
                  <a:srgbClr val="FFFFFF"/>
                </a:solidFill>
              </a:rPr>
              <a:t>/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wireframe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Platshållare för innehåll 3" descr="En bild som visar text, skärmbild, programvara, Datorikon&#10;&#10;Automatiskt genererad beskrivning">
            <a:extLst>
              <a:ext uri="{FF2B5EF4-FFF2-40B4-BE49-F238E27FC236}">
                <a16:creationId xmlns:a16="http://schemas.microsoft.com/office/drawing/2014/main" id="{CDD45A40-FD5A-C508-D49D-9BFCACC2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6229" y="1242166"/>
            <a:ext cx="7527148" cy="4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045E1-596F-1370-6D25-27CD4B73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Sprints</a:t>
            </a:r>
          </a:p>
        </p:txBody>
      </p:sp>
      <p:pic>
        <p:nvPicPr>
          <p:cNvPr id="7" name="Platshållare för innehåll 6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C038BCD8-49AE-3668-3EF5-CE3348E4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882152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0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AB719-41C4-7F35-2222-E55FEFCB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4" y="2995418"/>
            <a:ext cx="5436475" cy="12884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omic Sans MS"/>
              </a:rPr>
              <a:t>Daily Standups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6C5BA4A-F684-E746-3CED-844415D8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7661" y="4880607"/>
            <a:ext cx="3115442" cy="1429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4" name="Content Placeholder 3" descr="A person in glasses holding a microphone in front of a crowd of men&#10;&#10;Description automatically generated">
            <a:extLst>
              <a:ext uri="{FF2B5EF4-FFF2-40B4-BE49-F238E27FC236}">
                <a16:creationId xmlns:a16="http://schemas.microsoft.com/office/drawing/2014/main" id="{0C944723-B886-AF16-23DE-729BA37B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9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07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Varför vi älskar arbeta agilt</vt:lpstr>
      <vt:lpstr>Gruppens Uppdelning</vt:lpstr>
      <vt:lpstr>Github som verktyg</vt:lpstr>
      <vt:lpstr>PowerPoint Presentation</vt:lpstr>
      <vt:lpstr>Github Projects</vt:lpstr>
      <vt:lpstr>Planning Poker</vt:lpstr>
      <vt:lpstr>Figma/ wireframe </vt:lpstr>
      <vt:lpstr>Sprints</vt:lpstr>
      <vt:lpstr>Daily Standups</vt:lpstr>
      <vt:lpstr>Retrospective</vt:lpstr>
      <vt:lpstr>Sprint Review</vt:lpstr>
      <vt:lpstr>Coding /Technology</vt:lpstr>
      <vt:lpstr>Website: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2024-12-04T09:40:57Z</dcterms:created>
  <dcterms:modified xsi:type="dcterms:W3CDTF">2024-12-05T13:34:08Z</dcterms:modified>
</cp:coreProperties>
</file>