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8" r:id="rId2"/>
    <p:sldId id="259" r:id="rId3"/>
    <p:sldId id="293" r:id="rId4"/>
    <p:sldId id="299" r:id="rId5"/>
    <p:sldId id="295" r:id="rId6"/>
    <p:sldId id="297" r:id="rId7"/>
    <p:sldId id="296" r:id="rId8"/>
    <p:sldId id="278" r:id="rId9"/>
    <p:sldId id="279" r:id="rId10"/>
    <p:sldId id="280" r:id="rId11"/>
    <p:sldId id="281" r:id="rId12"/>
    <p:sldId id="305" r:id="rId13"/>
    <p:sldId id="283" r:id="rId14"/>
    <p:sldId id="285" r:id="rId15"/>
    <p:sldId id="288" r:id="rId16"/>
    <p:sldId id="289" r:id="rId17"/>
    <p:sldId id="290" r:id="rId18"/>
    <p:sldId id="292" r:id="rId19"/>
    <p:sldId id="291" r:id="rId20"/>
    <p:sldId id="306" r:id="rId21"/>
    <p:sldId id="308" r:id="rId22"/>
    <p:sldId id="309" r:id="rId23"/>
    <p:sldId id="311" r:id="rId24"/>
    <p:sldId id="302" r:id="rId25"/>
    <p:sldId id="303" r:id="rId26"/>
    <p:sldId id="310" r:id="rId2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75372-84C8-054F-9BB3-DEC194F7EFDB}" type="doc">
      <dgm:prSet loTypeId="urn:microsoft.com/office/officeart/2005/8/layout/default" loCatId="" qsTypeId="urn:microsoft.com/office/officeart/2005/8/quickstyle/simple5" qsCatId="simple" csTypeId="urn:microsoft.com/office/officeart/2005/8/colors/accent1_2" csCatId="accent1" phldr="1"/>
      <dgm:spPr/>
    </dgm:pt>
    <dgm:pt modelId="{F63C5031-2EBD-AE46-B04C-DA59DA1360D5}">
      <dgm:prSet phldrT="[Text]" custT="1"/>
      <dgm:spPr/>
      <dgm:t>
        <a:bodyPr/>
        <a:lstStyle/>
        <a:p>
          <a:r>
            <a:rPr lang="hu-HU" sz="1800" noProof="0" dirty="0" smtClean="0">
              <a:solidFill>
                <a:srgbClr val="002060"/>
              </a:solidFill>
              <a:latin typeface="Helvetica Light"/>
              <a:cs typeface="Helvetica Light"/>
            </a:rPr>
            <a:t>mi a kategorikus kijelentés?</a:t>
          </a:r>
          <a:endParaRPr lang="hu-HU" sz="1800" noProof="0" dirty="0">
            <a:solidFill>
              <a:srgbClr val="002060"/>
            </a:solidFill>
            <a:latin typeface="Helvetica Light"/>
            <a:cs typeface="Helvetica Light"/>
          </a:endParaRPr>
        </a:p>
      </dgm:t>
    </dgm:pt>
    <dgm:pt modelId="{94001EE3-5AA4-B441-9D11-5296E13253CC}" type="parTrans" cxnId="{1E3CE57B-E0E5-E04A-8D91-1DAD3D758EDD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443FB65C-C10E-B649-8274-54A59325E9B1}" type="sibTrans" cxnId="{1E3CE57B-E0E5-E04A-8D91-1DAD3D758EDD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6C9E8F00-1BC1-D14F-9746-9EDE0D0A5FBB}">
      <dgm:prSet custT="1"/>
      <dgm:spPr/>
      <dgm:t>
        <a:bodyPr/>
        <a:lstStyle/>
        <a:p>
          <a:r>
            <a:rPr lang="hu-HU" sz="1800" noProof="0" dirty="0" smtClean="0">
              <a:solidFill>
                <a:srgbClr val="002060"/>
              </a:solidFill>
              <a:latin typeface="Helvetica Light"/>
              <a:cs typeface="Helvetica Light"/>
            </a:rPr>
            <a:t>osztályozása, típusai</a:t>
          </a:r>
          <a:endParaRPr lang="hu-HU" sz="1800" noProof="0" dirty="0">
            <a:solidFill>
              <a:srgbClr val="002060"/>
            </a:solidFill>
            <a:latin typeface="Helvetica Light"/>
            <a:cs typeface="Helvetica Light"/>
          </a:endParaRPr>
        </a:p>
      </dgm:t>
    </dgm:pt>
    <dgm:pt modelId="{2B531E1D-7291-4B4A-B6CB-427850954986}" type="parTrans" cxnId="{35BC11E5-9BB3-1D41-BA42-2901619FB38B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EE900F36-7C87-7D49-8F2D-9A74B5268795}" type="sibTrans" cxnId="{35BC11E5-9BB3-1D41-BA42-2901619FB38B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663E87AE-3A85-1647-93B4-966BDEA90177}">
      <dgm:prSet custT="1"/>
      <dgm:spPr/>
      <dgm:t>
        <a:bodyPr/>
        <a:lstStyle/>
        <a:p>
          <a:r>
            <a:rPr lang="hu-HU" sz="1800" noProof="0" dirty="0" smtClean="0">
              <a:solidFill>
                <a:srgbClr val="002060"/>
              </a:solidFill>
              <a:latin typeface="Helvetica Light"/>
              <a:cs typeface="Helvetica Light"/>
            </a:rPr>
            <a:t>ábrázolása</a:t>
          </a:r>
        </a:p>
        <a:p>
          <a:r>
            <a:rPr lang="hu-HU" sz="1800" noProof="0" dirty="0" smtClean="0">
              <a:solidFill>
                <a:srgbClr val="002060"/>
              </a:solidFill>
              <a:latin typeface="Helvetica Light"/>
              <a:cs typeface="Helvetica Light"/>
            </a:rPr>
            <a:t>Euler-diagramon</a:t>
          </a:r>
          <a:endParaRPr lang="hu-HU" sz="1800" noProof="0" dirty="0">
            <a:solidFill>
              <a:srgbClr val="002060"/>
            </a:solidFill>
            <a:latin typeface="Helvetica Light"/>
            <a:cs typeface="Helvetica Light"/>
          </a:endParaRPr>
        </a:p>
      </dgm:t>
    </dgm:pt>
    <dgm:pt modelId="{8B86C50A-1F7E-BA4A-9EFA-1A5E2A1E3EB1}" type="parTrans" cxnId="{1B2BC58A-BBB1-8148-B2F1-B68A5571300F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23FFE278-2D54-BA48-8FFA-01A6DF8E828E}" type="sibTrans" cxnId="{1B2BC58A-BBB1-8148-B2F1-B68A5571300F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8BA7A805-C8FD-FE4D-A542-EF39CDD61296}">
      <dgm:prSet phldrT="[Text]" custT="1"/>
      <dgm:spPr/>
      <dgm:t>
        <a:bodyPr/>
        <a:lstStyle/>
        <a:p>
          <a:r>
            <a:rPr lang="hu-HU" sz="1800" noProof="0" dirty="0" smtClean="0">
              <a:solidFill>
                <a:srgbClr val="002060"/>
              </a:solidFill>
              <a:latin typeface="Helvetica Light"/>
              <a:cs typeface="Helvetica Light"/>
            </a:rPr>
            <a:t>szerkezete</a:t>
          </a:r>
          <a:endParaRPr lang="hu-HU" sz="1800" noProof="0" dirty="0">
            <a:solidFill>
              <a:srgbClr val="002060"/>
            </a:solidFill>
            <a:latin typeface="Helvetica Light"/>
            <a:cs typeface="Helvetica Light"/>
          </a:endParaRPr>
        </a:p>
      </dgm:t>
    </dgm:pt>
    <dgm:pt modelId="{10C6D3A4-C55D-6E40-85E8-4FA484C00556}" type="parTrans" cxnId="{E7782A9C-2FC6-CF4C-B280-BFD546F42CBA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B75E7228-BCD2-1740-A5DB-630745649398}" type="sibTrans" cxnId="{E7782A9C-2FC6-CF4C-B280-BFD546F42CBA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B8953E97-5589-F144-A75C-1D11DED8BDFD}">
      <dgm:prSet phldrT="[Text]" custT="1"/>
      <dgm:spPr/>
      <dgm:t>
        <a:bodyPr/>
        <a:lstStyle/>
        <a:p>
          <a:r>
            <a:rPr lang="hu-HU" sz="1800" noProof="0" dirty="0" smtClean="0">
              <a:solidFill>
                <a:srgbClr val="002060"/>
              </a:solidFill>
              <a:latin typeface="Helvetica Light"/>
              <a:cs typeface="Helvetica Light"/>
            </a:rPr>
            <a:t>a kategorikus kijelentések közötti viszonyok</a:t>
          </a:r>
          <a:endParaRPr lang="hu-HU" sz="1800" noProof="0" dirty="0">
            <a:solidFill>
              <a:srgbClr val="002060"/>
            </a:solidFill>
            <a:latin typeface="Helvetica Light"/>
            <a:cs typeface="Helvetica Light"/>
          </a:endParaRPr>
        </a:p>
      </dgm:t>
    </dgm:pt>
    <dgm:pt modelId="{B0F66FB4-61A9-1349-BA5F-BC39D47ADC4D}" type="sibTrans" cxnId="{119AFE00-B2B5-7A4C-BE48-683B61F374C1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1C8AF88A-56F1-544E-87C8-E19EF5FABD31}" type="parTrans" cxnId="{119AFE00-B2B5-7A4C-BE48-683B61F374C1}">
      <dgm:prSet/>
      <dgm:spPr/>
      <dgm:t>
        <a:bodyPr/>
        <a:lstStyle/>
        <a:p>
          <a:endParaRPr lang="hu-HU" sz="1200" noProof="0">
            <a:solidFill>
              <a:schemeClr val="bg2">
                <a:lumMod val="75000"/>
              </a:schemeClr>
            </a:solidFill>
            <a:latin typeface="Helvetica Light"/>
            <a:cs typeface="Helvetica Light"/>
          </a:endParaRPr>
        </a:p>
      </dgm:t>
    </dgm:pt>
    <dgm:pt modelId="{F20B0345-5B7C-6D4A-ADA5-344D9701A2BE}" type="pres">
      <dgm:prSet presAssocID="{5BA75372-84C8-054F-9BB3-DEC194F7EFDB}" presName="diagram" presStyleCnt="0">
        <dgm:presLayoutVars>
          <dgm:dir/>
          <dgm:resizeHandles val="exact"/>
        </dgm:presLayoutVars>
      </dgm:prSet>
      <dgm:spPr/>
    </dgm:pt>
    <dgm:pt modelId="{33F1E0E2-DF44-E449-B375-7BD0795EAFCC}" type="pres">
      <dgm:prSet presAssocID="{F63C5031-2EBD-AE46-B04C-DA59DA1360D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F1AD4-4C59-DB4F-BE2E-FC037764F245}" type="pres">
      <dgm:prSet presAssocID="{443FB65C-C10E-B649-8274-54A59325E9B1}" presName="sibTrans" presStyleCnt="0"/>
      <dgm:spPr/>
    </dgm:pt>
    <dgm:pt modelId="{2B984098-7773-BD4F-88CD-E3432DF760D9}" type="pres">
      <dgm:prSet presAssocID="{8BA7A805-C8FD-FE4D-A542-EF39CDD612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01D93-BDBB-A14E-8140-8665BF3F44BD}" type="pres">
      <dgm:prSet presAssocID="{B75E7228-BCD2-1740-A5DB-630745649398}" presName="sibTrans" presStyleCnt="0"/>
      <dgm:spPr/>
    </dgm:pt>
    <dgm:pt modelId="{714A1284-CBE6-9E4C-AF47-B424C0E0CE9B}" type="pres">
      <dgm:prSet presAssocID="{6C9E8F00-1BC1-D14F-9746-9EDE0D0A5FB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E1EDD-A579-CD4A-B5C7-4B98EFCEBA73}" type="pres">
      <dgm:prSet presAssocID="{EE900F36-7C87-7D49-8F2D-9A74B5268795}" presName="sibTrans" presStyleCnt="0"/>
      <dgm:spPr/>
    </dgm:pt>
    <dgm:pt modelId="{E2D3573A-3F71-4F4C-AC26-0292775E01F7}" type="pres">
      <dgm:prSet presAssocID="{663E87AE-3A85-1647-93B4-966BDEA9017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0703C-E23C-8B4C-AD43-4A80BBA29CDC}" type="pres">
      <dgm:prSet presAssocID="{23FFE278-2D54-BA48-8FFA-01A6DF8E828E}" presName="sibTrans" presStyleCnt="0"/>
      <dgm:spPr/>
    </dgm:pt>
    <dgm:pt modelId="{59ACD7E4-A46F-6B49-A1D6-5E1F0794225F}" type="pres">
      <dgm:prSet presAssocID="{B8953E97-5589-F144-A75C-1D11DED8BD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2BC58A-BBB1-8148-B2F1-B68A5571300F}" srcId="{5BA75372-84C8-054F-9BB3-DEC194F7EFDB}" destId="{663E87AE-3A85-1647-93B4-966BDEA90177}" srcOrd="3" destOrd="0" parTransId="{8B86C50A-1F7E-BA4A-9EFA-1A5E2A1E3EB1}" sibTransId="{23FFE278-2D54-BA48-8FFA-01A6DF8E828E}"/>
    <dgm:cxn modelId="{35BC11E5-9BB3-1D41-BA42-2901619FB38B}" srcId="{5BA75372-84C8-054F-9BB3-DEC194F7EFDB}" destId="{6C9E8F00-1BC1-D14F-9746-9EDE0D0A5FBB}" srcOrd="2" destOrd="0" parTransId="{2B531E1D-7291-4B4A-B6CB-427850954986}" sibTransId="{EE900F36-7C87-7D49-8F2D-9A74B5268795}"/>
    <dgm:cxn modelId="{1E3CE57B-E0E5-E04A-8D91-1DAD3D758EDD}" srcId="{5BA75372-84C8-054F-9BB3-DEC194F7EFDB}" destId="{F63C5031-2EBD-AE46-B04C-DA59DA1360D5}" srcOrd="0" destOrd="0" parTransId="{94001EE3-5AA4-B441-9D11-5296E13253CC}" sibTransId="{443FB65C-C10E-B649-8274-54A59325E9B1}"/>
    <dgm:cxn modelId="{9727F3DC-4F4B-4C44-ACC7-18AE022D1F0B}" type="presOf" srcId="{8BA7A805-C8FD-FE4D-A542-EF39CDD61296}" destId="{2B984098-7773-BD4F-88CD-E3432DF760D9}" srcOrd="0" destOrd="0" presId="urn:microsoft.com/office/officeart/2005/8/layout/default"/>
    <dgm:cxn modelId="{119AFE00-B2B5-7A4C-BE48-683B61F374C1}" srcId="{5BA75372-84C8-054F-9BB3-DEC194F7EFDB}" destId="{B8953E97-5589-F144-A75C-1D11DED8BDFD}" srcOrd="4" destOrd="0" parTransId="{1C8AF88A-56F1-544E-87C8-E19EF5FABD31}" sibTransId="{B0F66FB4-61A9-1349-BA5F-BC39D47ADC4D}"/>
    <dgm:cxn modelId="{52FF8DEE-6B02-438F-8BFA-BC4FB0A641E1}" type="presOf" srcId="{663E87AE-3A85-1647-93B4-966BDEA90177}" destId="{E2D3573A-3F71-4F4C-AC26-0292775E01F7}" srcOrd="0" destOrd="0" presId="urn:microsoft.com/office/officeart/2005/8/layout/default"/>
    <dgm:cxn modelId="{8D257DB5-456A-4FDF-A801-C716B6BC6224}" type="presOf" srcId="{6C9E8F00-1BC1-D14F-9746-9EDE0D0A5FBB}" destId="{714A1284-CBE6-9E4C-AF47-B424C0E0CE9B}" srcOrd="0" destOrd="0" presId="urn:microsoft.com/office/officeart/2005/8/layout/default"/>
    <dgm:cxn modelId="{CBB82A8B-B0D1-48A6-9A22-790DBF680B1D}" type="presOf" srcId="{B8953E97-5589-F144-A75C-1D11DED8BDFD}" destId="{59ACD7E4-A46F-6B49-A1D6-5E1F0794225F}" srcOrd="0" destOrd="0" presId="urn:microsoft.com/office/officeart/2005/8/layout/default"/>
    <dgm:cxn modelId="{FFC789B1-0FBA-4106-A7BD-C51079764F2B}" type="presOf" srcId="{5BA75372-84C8-054F-9BB3-DEC194F7EFDB}" destId="{F20B0345-5B7C-6D4A-ADA5-344D9701A2BE}" srcOrd="0" destOrd="0" presId="urn:microsoft.com/office/officeart/2005/8/layout/default"/>
    <dgm:cxn modelId="{266538B1-B303-4615-9DAF-863E7E0E903C}" type="presOf" srcId="{F63C5031-2EBD-AE46-B04C-DA59DA1360D5}" destId="{33F1E0E2-DF44-E449-B375-7BD0795EAFCC}" srcOrd="0" destOrd="0" presId="urn:microsoft.com/office/officeart/2005/8/layout/default"/>
    <dgm:cxn modelId="{E7782A9C-2FC6-CF4C-B280-BFD546F42CBA}" srcId="{5BA75372-84C8-054F-9BB3-DEC194F7EFDB}" destId="{8BA7A805-C8FD-FE4D-A542-EF39CDD61296}" srcOrd="1" destOrd="0" parTransId="{10C6D3A4-C55D-6E40-85E8-4FA484C00556}" sibTransId="{B75E7228-BCD2-1740-A5DB-630745649398}"/>
    <dgm:cxn modelId="{932EC74E-7C46-44FD-BB05-CE16E43507F8}" type="presParOf" srcId="{F20B0345-5B7C-6D4A-ADA5-344D9701A2BE}" destId="{33F1E0E2-DF44-E449-B375-7BD0795EAFCC}" srcOrd="0" destOrd="0" presId="urn:microsoft.com/office/officeart/2005/8/layout/default"/>
    <dgm:cxn modelId="{456E48ED-8B78-40D7-9353-62C8AEF3B7CF}" type="presParOf" srcId="{F20B0345-5B7C-6D4A-ADA5-344D9701A2BE}" destId="{FDCF1AD4-4C59-DB4F-BE2E-FC037764F245}" srcOrd="1" destOrd="0" presId="urn:microsoft.com/office/officeart/2005/8/layout/default"/>
    <dgm:cxn modelId="{4D38B70F-4B8F-4325-B7D5-CBAEA1D8A83D}" type="presParOf" srcId="{F20B0345-5B7C-6D4A-ADA5-344D9701A2BE}" destId="{2B984098-7773-BD4F-88CD-E3432DF760D9}" srcOrd="2" destOrd="0" presId="urn:microsoft.com/office/officeart/2005/8/layout/default"/>
    <dgm:cxn modelId="{3D17880C-565B-430A-B87C-7260F058456D}" type="presParOf" srcId="{F20B0345-5B7C-6D4A-ADA5-344D9701A2BE}" destId="{57A01D93-BDBB-A14E-8140-8665BF3F44BD}" srcOrd="3" destOrd="0" presId="urn:microsoft.com/office/officeart/2005/8/layout/default"/>
    <dgm:cxn modelId="{BFD933E6-91DF-40F1-A2E3-625E1C77A52C}" type="presParOf" srcId="{F20B0345-5B7C-6D4A-ADA5-344D9701A2BE}" destId="{714A1284-CBE6-9E4C-AF47-B424C0E0CE9B}" srcOrd="4" destOrd="0" presId="urn:microsoft.com/office/officeart/2005/8/layout/default"/>
    <dgm:cxn modelId="{F316B6BA-3514-4574-879C-470E8BC59882}" type="presParOf" srcId="{F20B0345-5B7C-6D4A-ADA5-344D9701A2BE}" destId="{319E1EDD-A579-CD4A-B5C7-4B98EFCEBA73}" srcOrd="5" destOrd="0" presId="urn:microsoft.com/office/officeart/2005/8/layout/default"/>
    <dgm:cxn modelId="{C88930B2-ADE0-4FB3-AD8B-C62BE36FC8F1}" type="presParOf" srcId="{F20B0345-5B7C-6D4A-ADA5-344D9701A2BE}" destId="{E2D3573A-3F71-4F4C-AC26-0292775E01F7}" srcOrd="6" destOrd="0" presId="urn:microsoft.com/office/officeart/2005/8/layout/default"/>
    <dgm:cxn modelId="{7752F199-8377-4C82-BD18-8AFE7062F172}" type="presParOf" srcId="{F20B0345-5B7C-6D4A-ADA5-344D9701A2BE}" destId="{F940703C-E23C-8B4C-AD43-4A80BBA29CDC}" srcOrd="7" destOrd="0" presId="urn:microsoft.com/office/officeart/2005/8/layout/default"/>
    <dgm:cxn modelId="{8295D9DA-283E-4069-9614-101A7E5F8B7E}" type="presParOf" srcId="{F20B0345-5B7C-6D4A-ADA5-344D9701A2BE}" destId="{59ACD7E4-A46F-6B49-A1D6-5E1F0794225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71441-32E6-4581-9236-C1BC9529C7B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8AF2377-5663-4014-AB8B-043408AC0D4F}">
      <dgm:prSet phldrT="[Text]"/>
      <dgm:spPr/>
      <dgm:t>
        <a:bodyPr/>
        <a:lstStyle/>
        <a:p>
          <a:r>
            <a:rPr lang="hu-HU" dirty="0" smtClean="0"/>
            <a:t>S=</a:t>
          </a:r>
          <a:r>
            <a:rPr lang="hu-HU" dirty="0" err="1" smtClean="0"/>
            <a:t>S</a:t>
          </a:r>
          <a:endParaRPr lang="hu-HU" dirty="0" smtClean="0"/>
        </a:p>
        <a:p>
          <a:r>
            <a:rPr lang="hu-HU" dirty="0" smtClean="0"/>
            <a:t>P=</a:t>
          </a:r>
          <a:r>
            <a:rPr lang="hu-HU" dirty="0" err="1" smtClean="0"/>
            <a:t>P</a:t>
          </a:r>
          <a:endParaRPr lang="hu-HU" dirty="0"/>
        </a:p>
      </dgm:t>
    </dgm:pt>
    <dgm:pt modelId="{F0C58AF3-0380-46E1-8E5C-9ABA46F43F95}" type="parTrans" cxnId="{53EC7C7D-B605-441F-AAB6-2585E0FC20ED}">
      <dgm:prSet/>
      <dgm:spPr/>
      <dgm:t>
        <a:bodyPr/>
        <a:lstStyle/>
        <a:p>
          <a:endParaRPr lang="hu-HU"/>
        </a:p>
      </dgm:t>
    </dgm:pt>
    <dgm:pt modelId="{0E0CABFD-1304-4890-A74D-E09A1A5C9F37}" type="sibTrans" cxnId="{53EC7C7D-B605-441F-AAB6-2585E0FC20ED}">
      <dgm:prSet/>
      <dgm:spPr/>
      <dgm:t>
        <a:bodyPr/>
        <a:lstStyle/>
        <a:p>
          <a:endParaRPr lang="hu-HU"/>
        </a:p>
      </dgm:t>
    </dgm:pt>
    <dgm:pt modelId="{F10DBEC6-4A2A-4E44-800B-5962BAF2264F}">
      <dgm:prSet phldrT="[Text]"/>
      <dgm:spPr/>
      <dgm:t>
        <a:bodyPr/>
        <a:lstStyle/>
        <a:p>
          <a:r>
            <a:rPr lang="hu-HU" dirty="0" smtClean="0"/>
            <a:t>A kijelentés típusa különbözik</a:t>
          </a:r>
          <a:endParaRPr lang="hu-HU" dirty="0"/>
        </a:p>
      </dgm:t>
    </dgm:pt>
    <dgm:pt modelId="{C894D585-9FFE-4CC7-AB41-FE9D40D78900}" type="parTrans" cxnId="{ED8EA15B-543F-4203-9A9D-5BAD6D62F0A5}">
      <dgm:prSet/>
      <dgm:spPr/>
      <dgm:t>
        <a:bodyPr/>
        <a:lstStyle/>
        <a:p>
          <a:endParaRPr lang="hu-HU"/>
        </a:p>
      </dgm:t>
    </dgm:pt>
    <dgm:pt modelId="{2B179593-DC39-416A-AB3F-6B6139172095}" type="sibTrans" cxnId="{ED8EA15B-543F-4203-9A9D-5BAD6D62F0A5}">
      <dgm:prSet/>
      <dgm:spPr/>
      <dgm:t>
        <a:bodyPr/>
        <a:lstStyle/>
        <a:p>
          <a:endParaRPr lang="hu-HU"/>
        </a:p>
      </dgm:t>
    </dgm:pt>
    <dgm:pt modelId="{2465B04A-443D-4647-BE73-D36773B89C41}">
      <dgm:prSet phldrT="[Text]"/>
      <dgm:spPr/>
      <dgm:t>
        <a:bodyPr/>
        <a:lstStyle/>
        <a:p>
          <a:r>
            <a:rPr lang="hu-HU" dirty="0" smtClean="0"/>
            <a:t>Egyik kijelentés igazságértékéből következtethetünk a másik tag  igazságértékére</a:t>
          </a:r>
          <a:endParaRPr lang="hu-HU" dirty="0"/>
        </a:p>
      </dgm:t>
    </dgm:pt>
    <dgm:pt modelId="{D590A0AB-6443-4189-9C1B-1A8FDC26E3A1}" type="parTrans" cxnId="{127E9792-9985-49FE-81EA-6A3CA3085ADA}">
      <dgm:prSet/>
      <dgm:spPr/>
      <dgm:t>
        <a:bodyPr/>
        <a:lstStyle/>
        <a:p>
          <a:endParaRPr lang="hu-HU"/>
        </a:p>
      </dgm:t>
    </dgm:pt>
    <dgm:pt modelId="{F339E5EC-FFF7-4263-A3B9-F223B66EEF70}" type="sibTrans" cxnId="{127E9792-9985-49FE-81EA-6A3CA3085ADA}">
      <dgm:prSet/>
      <dgm:spPr/>
      <dgm:t>
        <a:bodyPr/>
        <a:lstStyle/>
        <a:p>
          <a:endParaRPr lang="hu-HU"/>
        </a:p>
      </dgm:t>
    </dgm:pt>
    <dgm:pt modelId="{3A280BE6-1F9F-4E72-843D-1ED69E803875}" type="pres">
      <dgm:prSet presAssocID="{FB871441-32E6-4581-9236-C1BC9529C7B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hu-HU"/>
        </a:p>
      </dgm:t>
    </dgm:pt>
    <dgm:pt modelId="{BE2B1AC7-FEE3-42CF-8C13-7A4E050EBC15}" type="pres">
      <dgm:prSet presAssocID="{68AF2377-5663-4014-AB8B-043408AC0D4F}" presName="composite" presStyleCnt="0"/>
      <dgm:spPr/>
    </dgm:pt>
    <dgm:pt modelId="{9B2CED19-803E-4B60-8D04-4C2C8506F802}" type="pres">
      <dgm:prSet presAssocID="{68AF2377-5663-4014-AB8B-043408AC0D4F}" presName="LShape" presStyleLbl="alignNode1" presStyleIdx="0" presStyleCnt="5"/>
      <dgm:spPr/>
    </dgm:pt>
    <dgm:pt modelId="{7C181DEB-1ED2-458A-BD7A-C7B17DD00A3D}" type="pres">
      <dgm:prSet presAssocID="{68AF2377-5663-4014-AB8B-043408AC0D4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08FC0E4-C6BE-4BF8-9CEB-2B074980F93E}" type="pres">
      <dgm:prSet presAssocID="{68AF2377-5663-4014-AB8B-043408AC0D4F}" presName="Triangle" presStyleLbl="alignNode1" presStyleIdx="1" presStyleCnt="5"/>
      <dgm:spPr/>
    </dgm:pt>
    <dgm:pt modelId="{E64725DE-3EAC-4618-A306-6799EC471780}" type="pres">
      <dgm:prSet presAssocID="{0E0CABFD-1304-4890-A74D-E09A1A5C9F37}" presName="sibTrans" presStyleCnt="0"/>
      <dgm:spPr/>
    </dgm:pt>
    <dgm:pt modelId="{E2B0F949-33EF-49B1-AE89-EDB6417E3C57}" type="pres">
      <dgm:prSet presAssocID="{0E0CABFD-1304-4890-A74D-E09A1A5C9F37}" presName="space" presStyleCnt="0"/>
      <dgm:spPr/>
    </dgm:pt>
    <dgm:pt modelId="{0572F33E-B424-45E3-BA3E-9A4C492EA285}" type="pres">
      <dgm:prSet presAssocID="{F10DBEC6-4A2A-4E44-800B-5962BAF2264F}" presName="composite" presStyleCnt="0"/>
      <dgm:spPr/>
    </dgm:pt>
    <dgm:pt modelId="{F63268B6-59A2-4376-BFA9-9B8954EDC017}" type="pres">
      <dgm:prSet presAssocID="{F10DBEC6-4A2A-4E44-800B-5962BAF2264F}" presName="LShape" presStyleLbl="alignNode1" presStyleIdx="2" presStyleCnt="5"/>
      <dgm:spPr/>
    </dgm:pt>
    <dgm:pt modelId="{7FF3FEA1-91FB-4AE7-83FD-6D2B53916ED7}" type="pres">
      <dgm:prSet presAssocID="{F10DBEC6-4A2A-4E44-800B-5962BAF2264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A15608B-E7BB-4D71-BBCB-B84A6255D384}" type="pres">
      <dgm:prSet presAssocID="{F10DBEC6-4A2A-4E44-800B-5962BAF2264F}" presName="Triangle" presStyleLbl="alignNode1" presStyleIdx="3" presStyleCnt="5"/>
      <dgm:spPr/>
    </dgm:pt>
    <dgm:pt modelId="{23999136-E865-4D7D-BEFD-AB7AF08145C3}" type="pres">
      <dgm:prSet presAssocID="{2B179593-DC39-416A-AB3F-6B6139172095}" presName="sibTrans" presStyleCnt="0"/>
      <dgm:spPr/>
    </dgm:pt>
    <dgm:pt modelId="{F4535767-8C8A-4886-AEDB-CCA8B1D28612}" type="pres">
      <dgm:prSet presAssocID="{2B179593-DC39-416A-AB3F-6B6139172095}" presName="space" presStyleCnt="0"/>
      <dgm:spPr/>
    </dgm:pt>
    <dgm:pt modelId="{D8B98D8B-2241-4830-A04E-D39D6C76D01E}" type="pres">
      <dgm:prSet presAssocID="{2465B04A-443D-4647-BE73-D36773B89C41}" presName="composite" presStyleCnt="0"/>
      <dgm:spPr/>
    </dgm:pt>
    <dgm:pt modelId="{F0FE3FC9-3D29-481A-B835-071D1EDA539F}" type="pres">
      <dgm:prSet presAssocID="{2465B04A-443D-4647-BE73-D36773B89C41}" presName="LShape" presStyleLbl="alignNode1" presStyleIdx="4" presStyleCnt="5"/>
      <dgm:spPr/>
    </dgm:pt>
    <dgm:pt modelId="{9157381B-028D-40C3-988C-CC64EE9E1E90}" type="pres">
      <dgm:prSet presAssocID="{2465B04A-443D-4647-BE73-D36773B89C4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7834FB88-CB10-4E11-B8BA-70874577B1E6}" type="presOf" srcId="{FB871441-32E6-4581-9236-C1BC9529C7B4}" destId="{3A280BE6-1F9F-4E72-843D-1ED69E803875}" srcOrd="0" destOrd="0" presId="urn:microsoft.com/office/officeart/2009/3/layout/StepUpProcess"/>
    <dgm:cxn modelId="{A9B56AF1-D2C8-434D-943B-9AFB91D227B2}" type="presOf" srcId="{F10DBEC6-4A2A-4E44-800B-5962BAF2264F}" destId="{7FF3FEA1-91FB-4AE7-83FD-6D2B53916ED7}" srcOrd="0" destOrd="0" presId="urn:microsoft.com/office/officeart/2009/3/layout/StepUpProcess"/>
    <dgm:cxn modelId="{880014B9-0C36-440D-9E25-5E7760F7EBEF}" type="presOf" srcId="{2465B04A-443D-4647-BE73-D36773B89C41}" destId="{9157381B-028D-40C3-988C-CC64EE9E1E90}" srcOrd="0" destOrd="0" presId="urn:microsoft.com/office/officeart/2009/3/layout/StepUpProcess"/>
    <dgm:cxn modelId="{53EC7C7D-B605-441F-AAB6-2585E0FC20ED}" srcId="{FB871441-32E6-4581-9236-C1BC9529C7B4}" destId="{68AF2377-5663-4014-AB8B-043408AC0D4F}" srcOrd="0" destOrd="0" parTransId="{F0C58AF3-0380-46E1-8E5C-9ABA46F43F95}" sibTransId="{0E0CABFD-1304-4890-A74D-E09A1A5C9F37}"/>
    <dgm:cxn modelId="{127E9792-9985-49FE-81EA-6A3CA3085ADA}" srcId="{FB871441-32E6-4581-9236-C1BC9529C7B4}" destId="{2465B04A-443D-4647-BE73-D36773B89C41}" srcOrd="2" destOrd="0" parTransId="{D590A0AB-6443-4189-9C1B-1A8FDC26E3A1}" sibTransId="{F339E5EC-FFF7-4263-A3B9-F223B66EEF70}"/>
    <dgm:cxn modelId="{ED8EA15B-543F-4203-9A9D-5BAD6D62F0A5}" srcId="{FB871441-32E6-4581-9236-C1BC9529C7B4}" destId="{F10DBEC6-4A2A-4E44-800B-5962BAF2264F}" srcOrd="1" destOrd="0" parTransId="{C894D585-9FFE-4CC7-AB41-FE9D40D78900}" sibTransId="{2B179593-DC39-416A-AB3F-6B6139172095}"/>
    <dgm:cxn modelId="{4C1CF525-58D1-452C-9BE7-E6F5D273205B}" type="presOf" srcId="{68AF2377-5663-4014-AB8B-043408AC0D4F}" destId="{7C181DEB-1ED2-458A-BD7A-C7B17DD00A3D}" srcOrd="0" destOrd="0" presId="urn:microsoft.com/office/officeart/2009/3/layout/StepUpProcess"/>
    <dgm:cxn modelId="{BF7FBE29-0049-47AD-9D95-08D9FC32D9C7}" type="presParOf" srcId="{3A280BE6-1F9F-4E72-843D-1ED69E803875}" destId="{BE2B1AC7-FEE3-42CF-8C13-7A4E050EBC15}" srcOrd="0" destOrd="0" presId="urn:microsoft.com/office/officeart/2009/3/layout/StepUpProcess"/>
    <dgm:cxn modelId="{581BEF9A-175A-4575-91C7-D51B2248CDD0}" type="presParOf" srcId="{BE2B1AC7-FEE3-42CF-8C13-7A4E050EBC15}" destId="{9B2CED19-803E-4B60-8D04-4C2C8506F802}" srcOrd="0" destOrd="0" presId="urn:microsoft.com/office/officeart/2009/3/layout/StepUpProcess"/>
    <dgm:cxn modelId="{A70144CB-87ED-4675-909E-EF1007E58042}" type="presParOf" srcId="{BE2B1AC7-FEE3-42CF-8C13-7A4E050EBC15}" destId="{7C181DEB-1ED2-458A-BD7A-C7B17DD00A3D}" srcOrd="1" destOrd="0" presId="urn:microsoft.com/office/officeart/2009/3/layout/StepUpProcess"/>
    <dgm:cxn modelId="{6D0DE8AA-7658-46CD-B8A3-F49AA1D28D75}" type="presParOf" srcId="{BE2B1AC7-FEE3-42CF-8C13-7A4E050EBC15}" destId="{108FC0E4-C6BE-4BF8-9CEB-2B074980F93E}" srcOrd="2" destOrd="0" presId="urn:microsoft.com/office/officeart/2009/3/layout/StepUpProcess"/>
    <dgm:cxn modelId="{8F19CEDF-29E7-4DE4-93F5-DEB8DC0F2ABE}" type="presParOf" srcId="{3A280BE6-1F9F-4E72-843D-1ED69E803875}" destId="{E64725DE-3EAC-4618-A306-6799EC471780}" srcOrd="1" destOrd="0" presId="urn:microsoft.com/office/officeart/2009/3/layout/StepUpProcess"/>
    <dgm:cxn modelId="{A8CA5DCC-2D9E-40C6-8934-A48EC2D852C8}" type="presParOf" srcId="{E64725DE-3EAC-4618-A306-6799EC471780}" destId="{E2B0F949-33EF-49B1-AE89-EDB6417E3C57}" srcOrd="0" destOrd="0" presId="urn:microsoft.com/office/officeart/2009/3/layout/StepUpProcess"/>
    <dgm:cxn modelId="{E804B5A4-2E15-4910-A228-6C15B52E458F}" type="presParOf" srcId="{3A280BE6-1F9F-4E72-843D-1ED69E803875}" destId="{0572F33E-B424-45E3-BA3E-9A4C492EA285}" srcOrd="2" destOrd="0" presId="urn:microsoft.com/office/officeart/2009/3/layout/StepUpProcess"/>
    <dgm:cxn modelId="{90FDCE10-79DE-4ADD-9E73-0FC764DA5617}" type="presParOf" srcId="{0572F33E-B424-45E3-BA3E-9A4C492EA285}" destId="{F63268B6-59A2-4376-BFA9-9B8954EDC017}" srcOrd="0" destOrd="0" presId="urn:microsoft.com/office/officeart/2009/3/layout/StepUpProcess"/>
    <dgm:cxn modelId="{5EC4DAF5-540E-446E-8253-111558AD521C}" type="presParOf" srcId="{0572F33E-B424-45E3-BA3E-9A4C492EA285}" destId="{7FF3FEA1-91FB-4AE7-83FD-6D2B53916ED7}" srcOrd="1" destOrd="0" presId="urn:microsoft.com/office/officeart/2009/3/layout/StepUpProcess"/>
    <dgm:cxn modelId="{CA8F45EA-27A7-4C93-A810-BBE1AE610F6C}" type="presParOf" srcId="{0572F33E-B424-45E3-BA3E-9A4C492EA285}" destId="{6A15608B-E7BB-4D71-BBCB-B84A6255D384}" srcOrd="2" destOrd="0" presId="urn:microsoft.com/office/officeart/2009/3/layout/StepUpProcess"/>
    <dgm:cxn modelId="{493E1631-4B7D-4A71-A5D2-2FCCAA6B9804}" type="presParOf" srcId="{3A280BE6-1F9F-4E72-843D-1ED69E803875}" destId="{23999136-E865-4D7D-BEFD-AB7AF08145C3}" srcOrd="3" destOrd="0" presId="urn:microsoft.com/office/officeart/2009/3/layout/StepUpProcess"/>
    <dgm:cxn modelId="{FD51C9EC-C1AF-4466-A532-EDD24F5A35AE}" type="presParOf" srcId="{23999136-E865-4D7D-BEFD-AB7AF08145C3}" destId="{F4535767-8C8A-4886-AEDB-CCA8B1D28612}" srcOrd="0" destOrd="0" presId="urn:microsoft.com/office/officeart/2009/3/layout/StepUpProcess"/>
    <dgm:cxn modelId="{35C15944-0AC2-4DAA-BA53-314F40C5379B}" type="presParOf" srcId="{3A280BE6-1F9F-4E72-843D-1ED69E803875}" destId="{D8B98D8B-2241-4830-A04E-D39D6C76D01E}" srcOrd="4" destOrd="0" presId="urn:microsoft.com/office/officeart/2009/3/layout/StepUpProcess"/>
    <dgm:cxn modelId="{68F737E6-E07A-484B-86F7-259C64C3A6A4}" type="presParOf" srcId="{D8B98D8B-2241-4830-A04E-D39D6C76D01E}" destId="{F0FE3FC9-3D29-481A-B835-071D1EDA539F}" srcOrd="0" destOrd="0" presId="urn:microsoft.com/office/officeart/2009/3/layout/StepUpProcess"/>
    <dgm:cxn modelId="{B85F9CFD-6424-43CF-ADE3-273D31684705}" type="presParOf" srcId="{D8B98D8B-2241-4830-A04E-D39D6C76D01E}" destId="{9157381B-028D-40C3-988C-CC64EE9E1E9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1E0E2-DF44-E449-B375-7BD0795EAFCC}">
      <dsp:nvSpPr>
        <dsp:cNvPr id="0" name=""/>
        <dsp:cNvSpPr/>
      </dsp:nvSpPr>
      <dsp:spPr>
        <a:xfrm>
          <a:off x="0" y="287970"/>
          <a:ext cx="2316882" cy="139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noProof="0" dirty="0" smtClean="0">
              <a:solidFill>
                <a:srgbClr val="002060"/>
              </a:solidFill>
              <a:latin typeface="Helvetica Light"/>
              <a:cs typeface="Helvetica Light"/>
            </a:rPr>
            <a:t>mi a kategorikus kijelentés?</a:t>
          </a:r>
          <a:endParaRPr lang="hu-HU" sz="1800" kern="1200" noProof="0" dirty="0">
            <a:solidFill>
              <a:srgbClr val="002060"/>
            </a:solidFill>
            <a:latin typeface="Helvetica Light"/>
            <a:cs typeface="Helvetica Light"/>
          </a:endParaRPr>
        </a:p>
      </dsp:txBody>
      <dsp:txXfrm>
        <a:off x="0" y="287970"/>
        <a:ext cx="2316882" cy="1390129"/>
      </dsp:txXfrm>
    </dsp:sp>
    <dsp:sp modelId="{2B984098-7773-BD4F-88CD-E3432DF760D9}">
      <dsp:nvSpPr>
        <dsp:cNvPr id="0" name=""/>
        <dsp:cNvSpPr/>
      </dsp:nvSpPr>
      <dsp:spPr>
        <a:xfrm>
          <a:off x="2548570" y="287970"/>
          <a:ext cx="2316882" cy="139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noProof="0" dirty="0" smtClean="0">
              <a:solidFill>
                <a:srgbClr val="002060"/>
              </a:solidFill>
              <a:latin typeface="Helvetica Light"/>
              <a:cs typeface="Helvetica Light"/>
            </a:rPr>
            <a:t>szerkezete</a:t>
          </a:r>
          <a:endParaRPr lang="hu-HU" sz="1800" kern="1200" noProof="0" dirty="0">
            <a:solidFill>
              <a:srgbClr val="002060"/>
            </a:solidFill>
            <a:latin typeface="Helvetica Light"/>
            <a:cs typeface="Helvetica Light"/>
          </a:endParaRPr>
        </a:p>
      </dsp:txBody>
      <dsp:txXfrm>
        <a:off x="2548570" y="287970"/>
        <a:ext cx="2316882" cy="1390129"/>
      </dsp:txXfrm>
    </dsp:sp>
    <dsp:sp modelId="{714A1284-CBE6-9E4C-AF47-B424C0E0CE9B}">
      <dsp:nvSpPr>
        <dsp:cNvPr id="0" name=""/>
        <dsp:cNvSpPr/>
      </dsp:nvSpPr>
      <dsp:spPr>
        <a:xfrm>
          <a:off x="5097140" y="287970"/>
          <a:ext cx="2316882" cy="139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noProof="0" dirty="0" smtClean="0">
              <a:solidFill>
                <a:srgbClr val="002060"/>
              </a:solidFill>
              <a:latin typeface="Helvetica Light"/>
              <a:cs typeface="Helvetica Light"/>
            </a:rPr>
            <a:t>osztályozása, típusai</a:t>
          </a:r>
          <a:endParaRPr lang="hu-HU" sz="1800" kern="1200" noProof="0" dirty="0">
            <a:solidFill>
              <a:srgbClr val="002060"/>
            </a:solidFill>
            <a:latin typeface="Helvetica Light"/>
            <a:cs typeface="Helvetica Light"/>
          </a:endParaRPr>
        </a:p>
      </dsp:txBody>
      <dsp:txXfrm>
        <a:off x="5097140" y="287970"/>
        <a:ext cx="2316882" cy="1390129"/>
      </dsp:txXfrm>
    </dsp:sp>
    <dsp:sp modelId="{E2D3573A-3F71-4F4C-AC26-0292775E01F7}">
      <dsp:nvSpPr>
        <dsp:cNvPr id="0" name=""/>
        <dsp:cNvSpPr/>
      </dsp:nvSpPr>
      <dsp:spPr>
        <a:xfrm>
          <a:off x="1274285" y="1909788"/>
          <a:ext cx="2316882" cy="139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noProof="0" dirty="0" smtClean="0">
              <a:solidFill>
                <a:srgbClr val="002060"/>
              </a:solidFill>
              <a:latin typeface="Helvetica Light"/>
              <a:cs typeface="Helvetica Light"/>
            </a:rPr>
            <a:t>ábrázolása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noProof="0" dirty="0" smtClean="0">
              <a:solidFill>
                <a:srgbClr val="002060"/>
              </a:solidFill>
              <a:latin typeface="Helvetica Light"/>
              <a:cs typeface="Helvetica Light"/>
            </a:rPr>
            <a:t>Euler-diagramon</a:t>
          </a:r>
          <a:endParaRPr lang="hu-HU" sz="1800" kern="1200" noProof="0" dirty="0">
            <a:solidFill>
              <a:srgbClr val="002060"/>
            </a:solidFill>
            <a:latin typeface="Helvetica Light"/>
            <a:cs typeface="Helvetica Light"/>
          </a:endParaRPr>
        </a:p>
      </dsp:txBody>
      <dsp:txXfrm>
        <a:off x="1274285" y="1909788"/>
        <a:ext cx="2316882" cy="1390129"/>
      </dsp:txXfrm>
    </dsp:sp>
    <dsp:sp modelId="{59ACD7E4-A46F-6B49-A1D6-5E1F0794225F}">
      <dsp:nvSpPr>
        <dsp:cNvPr id="0" name=""/>
        <dsp:cNvSpPr/>
      </dsp:nvSpPr>
      <dsp:spPr>
        <a:xfrm>
          <a:off x="3822855" y="1909788"/>
          <a:ext cx="2316882" cy="139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noProof="0" dirty="0" smtClean="0">
              <a:solidFill>
                <a:srgbClr val="002060"/>
              </a:solidFill>
              <a:latin typeface="Helvetica Light"/>
              <a:cs typeface="Helvetica Light"/>
            </a:rPr>
            <a:t>a kategorikus kijelentések közötti viszonyok</a:t>
          </a:r>
          <a:endParaRPr lang="hu-HU" sz="1800" kern="1200" noProof="0" dirty="0">
            <a:solidFill>
              <a:srgbClr val="002060"/>
            </a:solidFill>
            <a:latin typeface="Helvetica Light"/>
            <a:cs typeface="Helvetica Light"/>
          </a:endParaRPr>
        </a:p>
      </dsp:txBody>
      <dsp:txXfrm>
        <a:off x="3822855" y="1909788"/>
        <a:ext cx="2316882" cy="1390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ED19-803E-4B60-8D04-4C2C8506F802}">
      <dsp:nvSpPr>
        <dsp:cNvPr id="0" name=""/>
        <dsp:cNvSpPr/>
      </dsp:nvSpPr>
      <dsp:spPr>
        <a:xfrm rot="5400000">
          <a:off x="473732" y="919504"/>
          <a:ext cx="1425321" cy="237170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1DEB-1ED2-458A-BD7A-C7B17DD00A3D}">
      <dsp:nvSpPr>
        <dsp:cNvPr id="0" name=""/>
        <dsp:cNvSpPr/>
      </dsp:nvSpPr>
      <dsp:spPr>
        <a:xfrm>
          <a:off x="235811" y="1628132"/>
          <a:ext cx="2141186" cy="187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S=</a:t>
          </a:r>
          <a:r>
            <a:rPr lang="hu-HU" sz="2000" kern="1200" dirty="0" err="1" smtClean="0"/>
            <a:t>S</a:t>
          </a:r>
          <a:endParaRPr lang="hu-HU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P=</a:t>
          </a:r>
          <a:r>
            <a:rPr lang="hu-HU" sz="2000" kern="1200" dirty="0" err="1" smtClean="0"/>
            <a:t>P</a:t>
          </a:r>
          <a:endParaRPr lang="hu-HU" sz="2000" kern="1200" dirty="0"/>
        </a:p>
      </dsp:txBody>
      <dsp:txXfrm>
        <a:off x="235811" y="1628132"/>
        <a:ext cx="2141186" cy="1876875"/>
      </dsp:txXfrm>
    </dsp:sp>
    <dsp:sp modelId="{108FC0E4-C6BE-4BF8-9CEB-2B074980F93E}">
      <dsp:nvSpPr>
        <dsp:cNvPr id="0" name=""/>
        <dsp:cNvSpPr/>
      </dsp:nvSpPr>
      <dsp:spPr>
        <a:xfrm>
          <a:off x="1973000" y="744896"/>
          <a:ext cx="403997" cy="4039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268B6-59A2-4376-BFA9-9B8954EDC017}">
      <dsp:nvSpPr>
        <dsp:cNvPr id="0" name=""/>
        <dsp:cNvSpPr/>
      </dsp:nvSpPr>
      <dsp:spPr>
        <a:xfrm rot="5400000">
          <a:off x="3094962" y="270878"/>
          <a:ext cx="1425321" cy="237170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3FEA1-91FB-4AE7-83FD-6D2B53916ED7}">
      <dsp:nvSpPr>
        <dsp:cNvPr id="0" name=""/>
        <dsp:cNvSpPr/>
      </dsp:nvSpPr>
      <dsp:spPr>
        <a:xfrm>
          <a:off x="2857041" y="979506"/>
          <a:ext cx="2141186" cy="187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A kijelentés típusa különbözik</a:t>
          </a:r>
          <a:endParaRPr lang="hu-HU" sz="2000" kern="1200" dirty="0"/>
        </a:p>
      </dsp:txBody>
      <dsp:txXfrm>
        <a:off x="2857041" y="979506"/>
        <a:ext cx="2141186" cy="1876875"/>
      </dsp:txXfrm>
    </dsp:sp>
    <dsp:sp modelId="{6A15608B-E7BB-4D71-BBCB-B84A6255D384}">
      <dsp:nvSpPr>
        <dsp:cNvPr id="0" name=""/>
        <dsp:cNvSpPr/>
      </dsp:nvSpPr>
      <dsp:spPr>
        <a:xfrm>
          <a:off x="4594230" y="96270"/>
          <a:ext cx="403997" cy="4039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E3FC9-3D29-481A-B835-071D1EDA539F}">
      <dsp:nvSpPr>
        <dsp:cNvPr id="0" name=""/>
        <dsp:cNvSpPr/>
      </dsp:nvSpPr>
      <dsp:spPr>
        <a:xfrm rot="5400000">
          <a:off x="5716193" y="-377747"/>
          <a:ext cx="1425321" cy="237170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7381B-028D-40C3-988C-CC64EE9E1E90}">
      <dsp:nvSpPr>
        <dsp:cNvPr id="0" name=""/>
        <dsp:cNvSpPr/>
      </dsp:nvSpPr>
      <dsp:spPr>
        <a:xfrm>
          <a:off x="5478271" y="330880"/>
          <a:ext cx="2141186" cy="187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Egyik kijelentés igazságértékéből következtethetünk a másik tag  igazságértékére</a:t>
          </a:r>
          <a:endParaRPr lang="hu-HU" sz="2000" kern="1200" dirty="0"/>
        </a:p>
      </dsp:txBody>
      <dsp:txXfrm>
        <a:off x="5478271" y="330880"/>
        <a:ext cx="2141186" cy="187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8D1A9-C04E-4CEC-9983-A690EEA3D51C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D3257-59DD-4B8B-BA8C-A042C69D1D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91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B354-834E-364D-830D-EDD315CEA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1F4DD6-1D59-4FF5-B319-A347B562EC83}" type="slidenum">
              <a:rPr lang="hu-HU" smtClean="0"/>
              <a:t>‹#›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18ED86-EB12-4C03-961A-B8A60BBA57C0}" type="datetimeFigureOut">
              <a:rPr lang="hu-HU" smtClean="0"/>
              <a:t>2020. 05. 07.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716085"/>
          </a:xfrm>
        </p:spPr>
        <p:txBody>
          <a:bodyPr>
            <a:normAutofit/>
          </a:bodyPr>
          <a:lstStyle/>
          <a:p>
            <a:pPr algn="ctr"/>
            <a:r>
              <a:rPr lang="hu-HU" sz="36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 </a:t>
            </a:r>
            <a:endParaRPr lang="hu-HU" sz="36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28018033"/>
              </p:ext>
            </p:extLst>
          </p:nvPr>
        </p:nvGraphicFramePr>
        <p:xfrm>
          <a:off x="683570" y="1072094"/>
          <a:ext cx="7414023" cy="35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4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részlegesen állító kijelenés – S i P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432" y="1200150"/>
            <a:ext cx="7620000" cy="3600450"/>
          </a:xfrm>
        </p:spPr>
        <p:txBody>
          <a:bodyPr/>
          <a:lstStyle/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Standard </a:t>
            </a:r>
            <a:r>
              <a:rPr lang="hu-HU" dirty="0">
                <a:latin typeface="Helvetica Light"/>
              </a:rPr>
              <a:t>formája: </a:t>
            </a:r>
            <a:r>
              <a:rPr lang="hu-HU" dirty="0" smtClean="0">
                <a:latin typeface="Helvetica Light"/>
              </a:rPr>
              <a:t>Van olyan S, ami P (némely S P).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pl. </a:t>
            </a:r>
            <a:r>
              <a:rPr lang="hu-HU" dirty="0" smtClean="0">
                <a:latin typeface="Helvetica Light"/>
              </a:rPr>
              <a:t>Van olyan hal, amely édesvízben él.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S: hal, P: édesvízben él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- kvantorai</a:t>
            </a:r>
            <a:r>
              <a:rPr lang="hu-HU" dirty="0">
                <a:latin typeface="Helvetica Light"/>
              </a:rPr>
              <a:t>: </a:t>
            </a:r>
            <a:r>
              <a:rPr lang="hu-HU" dirty="0" smtClean="0">
                <a:latin typeface="Helvetica Light"/>
              </a:rPr>
              <a:t>van olyan, némely, egyes, létezik, néhány, sok, kevés stb.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endParaRPr lang="hu-HU" dirty="0">
              <a:latin typeface="Helvetica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88087" y="3147814"/>
            <a:ext cx="6132185" cy="1281430"/>
            <a:chOff x="801122" y="3147814"/>
            <a:chExt cx="6132185" cy="1281430"/>
          </a:xfrm>
        </p:grpSpPr>
        <p:pic>
          <p:nvPicPr>
            <p:cNvPr id="4" name="Picture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60032" y="3147814"/>
              <a:ext cx="2073275" cy="12814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1122" y="3509015"/>
              <a:ext cx="40324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hu-HU" sz="2200" dirty="0">
                  <a:latin typeface="Helvetica Light"/>
                </a:rPr>
                <a:t>Ábrázolása Euler-diagramon: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8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részlegesen tagadó kijelenés – S o P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432" y="1200150"/>
            <a:ext cx="7620000" cy="3600450"/>
          </a:xfrm>
        </p:spPr>
        <p:txBody>
          <a:bodyPr/>
          <a:lstStyle/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Standard </a:t>
            </a:r>
            <a:r>
              <a:rPr lang="hu-HU" dirty="0">
                <a:latin typeface="Helvetica Light"/>
              </a:rPr>
              <a:t>formája: </a:t>
            </a:r>
            <a:r>
              <a:rPr lang="hu-HU" dirty="0" smtClean="0">
                <a:latin typeface="Helvetica Light"/>
              </a:rPr>
              <a:t>Van olyan S, ami nem P. 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pl</a:t>
            </a:r>
            <a:r>
              <a:rPr lang="hu-HU" dirty="0">
                <a:latin typeface="Helvetica Light"/>
              </a:rPr>
              <a:t>. </a:t>
            </a:r>
            <a:r>
              <a:rPr lang="hu-HU" dirty="0" smtClean="0">
                <a:latin typeface="Helvetica Light"/>
              </a:rPr>
              <a:t>Van olyan hal, amely nem sós vízben él.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S: hal, P: sós vízben él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- kvantorai</a:t>
            </a:r>
            <a:r>
              <a:rPr lang="hu-HU" dirty="0">
                <a:latin typeface="Helvetica Light"/>
              </a:rPr>
              <a:t>: </a:t>
            </a:r>
            <a:r>
              <a:rPr lang="hu-HU" dirty="0" smtClean="0">
                <a:latin typeface="Helvetica Light"/>
              </a:rPr>
              <a:t>van olyan... amely nem, némely… nem, létezik…, amely nem, néhány .. nem, sok… nem, stb.</a:t>
            </a:r>
          </a:p>
          <a:p>
            <a:pPr marL="114300" indent="0">
              <a:buNone/>
            </a:pPr>
            <a:endParaRPr lang="hu-HU" dirty="0">
              <a:latin typeface="Helvetica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3291830"/>
            <a:ext cx="6120680" cy="1247190"/>
            <a:chOff x="827584" y="3075806"/>
            <a:chExt cx="6120680" cy="12471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3075806"/>
              <a:ext cx="2016224" cy="124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27584" y="3363838"/>
              <a:ext cx="40324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hu-HU" sz="2200" dirty="0">
                  <a:latin typeface="Helvetica Light"/>
                </a:rPr>
                <a:t>Ábrázolása Euler-diagramon: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6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411510"/>
            <a:ext cx="7776864" cy="438909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hu-HU" b="1" dirty="0">
                <a:latin typeface="Helvetica Light"/>
              </a:rPr>
              <a:t>II. TÉTEL </a:t>
            </a:r>
            <a:r>
              <a:rPr lang="hu-HU" b="1" dirty="0" smtClean="0">
                <a:latin typeface="Helvetica Light"/>
              </a:rPr>
              <a:t>, A pont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Adottak a következő kijelentések</a:t>
            </a:r>
            <a:r>
              <a:rPr lang="hu-HU" dirty="0" smtClean="0">
                <a:latin typeface="Helvetica Light"/>
              </a:rPr>
              <a:t>: …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b="1" dirty="0">
                <a:latin typeface="Helvetica Light"/>
              </a:rPr>
              <a:t>A. </a:t>
            </a:r>
            <a:r>
              <a:rPr lang="hu-HU" dirty="0">
                <a:latin typeface="Helvetica Light"/>
              </a:rPr>
              <a:t>Szögezzétek le az 2-es és 4-es kijelentésnek megfelelő logikai formulákat! </a:t>
            </a:r>
            <a:r>
              <a:rPr lang="hu-HU" dirty="0" smtClean="0">
                <a:latin typeface="Helvetica Light"/>
              </a:rPr>
              <a:t>					</a:t>
            </a:r>
            <a:r>
              <a:rPr lang="hu-HU" b="1" dirty="0" smtClean="0">
                <a:latin typeface="Helvetica Light"/>
              </a:rPr>
              <a:t>2 </a:t>
            </a:r>
            <a:r>
              <a:rPr lang="hu-HU" b="1" dirty="0">
                <a:latin typeface="Helvetica Light"/>
              </a:rPr>
              <a:t>pont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1. Egy </a:t>
            </a:r>
            <a:r>
              <a:rPr lang="hu-HU" dirty="0" err="1">
                <a:latin typeface="Helvetica Light"/>
              </a:rPr>
              <a:t>közvéleményformáló</a:t>
            </a:r>
            <a:r>
              <a:rPr lang="hu-HU" dirty="0">
                <a:latin typeface="Helvetica Light"/>
              </a:rPr>
              <a:t> személy sem félénk</a:t>
            </a:r>
            <a:r>
              <a:rPr lang="hu-HU" dirty="0" smtClean="0">
                <a:latin typeface="Helvetica Light"/>
              </a:rPr>
              <a:t>.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	SeP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2. Némely természeti erőforrás nem megújuló</a:t>
            </a:r>
            <a:r>
              <a:rPr lang="hu-HU" dirty="0" smtClean="0">
                <a:latin typeface="Helvetica Light"/>
              </a:rPr>
              <a:t>.</a:t>
            </a: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	</a:t>
            </a:r>
            <a:r>
              <a:rPr lang="hu-HU" dirty="0" smtClean="0">
                <a:latin typeface="Helvetica Light"/>
              </a:rPr>
              <a:t>SoP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3. Néhány egyetemista sikeres vállalkozó</a:t>
            </a:r>
            <a:r>
              <a:rPr lang="hu-HU" dirty="0" smtClean="0">
                <a:latin typeface="Helvetica Light"/>
              </a:rPr>
              <a:t>.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	SiP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4. Minden kozmetikum romlandó termék</a:t>
            </a:r>
            <a:r>
              <a:rPr lang="hu-HU" dirty="0" smtClean="0">
                <a:latin typeface="Helvetica Light"/>
              </a:rPr>
              <a:t>.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	SaP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endParaRPr lang="hu-HU" b="1" dirty="0" smtClean="0"/>
          </a:p>
          <a:p>
            <a:pPr marL="1143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7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kijelentések közötti viszonyok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953924"/>
              </p:ext>
            </p:extLst>
          </p:nvPr>
        </p:nvGraphicFramePr>
        <p:xfrm>
          <a:off x="839788" y="1200150"/>
          <a:ext cx="76200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2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kijelentések közötti viszonyok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8144" y="1670373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Helvetica Light"/>
              </a:rPr>
              <a:t>Igazságértékek:</a:t>
            </a:r>
          </a:p>
          <a:p>
            <a:r>
              <a:rPr lang="hu-HU" dirty="0" smtClean="0">
                <a:latin typeface="Helvetica Light"/>
              </a:rPr>
              <a:t>igaz = 1</a:t>
            </a:r>
          </a:p>
          <a:p>
            <a:r>
              <a:rPr lang="hu-HU" dirty="0" smtClean="0">
                <a:latin typeface="Helvetica Light"/>
              </a:rPr>
              <a:t>hamis = 0</a:t>
            </a:r>
          </a:p>
          <a:p>
            <a:r>
              <a:rPr lang="hu-HU" dirty="0" smtClean="0">
                <a:latin typeface="Helvetica Light"/>
              </a:rPr>
              <a:t>valószínű = ?</a:t>
            </a:r>
            <a:endParaRPr lang="hu-HU" dirty="0">
              <a:latin typeface="Helvetica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8741" y="3219822"/>
            <a:ext cx="3515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Színkód:</a:t>
            </a:r>
          </a:p>
          <a:p>
            <a:r>
              <a:rPr lang="hu-HU" dirty="0" smtClean="0">
                <a:solidFill>
                  <a:srgbClr val="00B050"/>
                </a:solidFill>
              </a:rPr>
              <a:t>A két tag igazságértéke megegyezik.</a:t>
            </a:r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FF0000"/>
                </a:solidFill>
              </a:rPr>
              <a:t>A két tag igazságértéke különbözik.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Egyik tag igazságértékéből nem tudunk következtetni a másikéra.</a:t>
            </a:r>
            <a:endParaRPr lang="hu-HU" dirty="0">
              <a:solidFill>
                <a:srgbClr val="0070C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04691" y="1131590"/>
            <a:ext cx="4024048" cy="3600400"/>
            <a:chOff x="704691" y="1131590"/>
            <a:chExt cx="4024048" cy="3600400"/>
          </a:xfrm>
        </p:grpSpPr>
        <p:grpSp>
          <p:nvGrpSpPr>
            <p:cNvPr id="21" name="Group 20"/>
            <p:cNvGrpSpPr/>
            <p:nvPr/>
          </p:nvGrpSpPr>
          <p:grpSpPr>
            <a:xfrm>
              <a:off x="704691" y="1469678"/>
              <a:ext cx="4024048" cy="3262312"/>
              <a:chOff x="1331639" y="1482338"/>
              <a:chExt cx="4024048" cy="326231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979712" y="1851670"/>
                <a:ext cx="2736304" cy="25202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1331639" y="1482338"/>
                <a:ext cx="4024048" cy="3262312"/>
                <a:chOff x="1331639" y="1482338"/>
                <a:chExt cx="4024048" cy="326231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971311" y="1482338"/>
                  <a:ext cx="27363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600" dirty="0" smtClean="0">
                      <a:latin typeface="Helvetica Light"/>
                    </a:rPr>
                    <a:t>ellentét</a:t>
                  </a:r>
                  <a:endParaRPr lang="hu-HU" sz="1600" dirty="0">
                    <a:latin typeface="Helvetica Light"/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1331639" y="1482338"/>
                  <a:ext cx="3815264" cy="3246084"/>
                  <a:chOff x="1331639" y="1482338"/>
                  <a:chExt cx="3815264" cy="3246084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979712" y="1851670"/>
                    <a:ext cx="2736304" cy="25202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flipV="1">
                    <a:off x="1979712" y="1851670"/>
                    <a:ext cx="2736304" cy="252028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TextBox 3"/>
                  <p:cNvSpPr txBox="1"/>
                  <p:nvPr/>
                </p:nvSpPr>
                <p:spPr>
                  <a:xfrm rot="2615897">
                    <a:off x="1883802" y="2588268"/>
                    <a:ext cx="1658651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72000" rIns="144000" rtlCol="0" anchor="ctr" anchorCtr="0">
                    <a:spAutoFit/>
                  </a:bodyPr>
                  <a:lstStyle/>
                  <a:p>
                    <a:pPr algn="ctr"/>
                    <a:r>
                      <a:rPr lang="hu-HU" sz="1600" dirty="0" smtClean="0">
                        <a:latin typeface="Helvetica Light"/>
                      </a:rPr>
                      <a:t>ellentmondás</a:t>
                    </a:r>
                    <a:endParaRPr lang="hu-HU" sz="1600" dirty="0">
                      <a:latin typeface="Helvetica Light"/>
                    </a:endParaRP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979712" y="4375318"/>
                    <a:ext cx="27363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1600" dirty="0" smtClean="0">
                        <a:latin typeface="Helvetica Light"/>
                      </a:rPr>
                      <a:t>alárendelt ellentét</a:t>
                    </a:r>
                    <a:endParaRPr lang="hu-HU" sz="1600" dirty="0">
                      <a:latin typeface="Helvetica Light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 rot="19016641">
                    <a:off x="2732443" y="2981964"/>
                    <a:ext cx="1763287" cy="33855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72000" rIns="144000" rtlCol="0" anchor="ctr" anchorCtr="0">
                    <a:spAutoFit/>
                  </a:bodyPr>
                  <a:lstStyle/>
                  <a:p>
                    <a:pPr algn="ctr"/>
                    <a:r>
                      <a:rPr lang="hu-HU" sz="1600" dirty="0" smtClean="0">
                        <a:latin typeface="Helvetica Light"/>
                      </a:rPr>
                      <a:t>ellentmondás</a:t>
                    </a:r>
                    <a:endParaRPr lang="hu-HU" sz="1600" dirty="0">
                      <a:latin typeface="Helvetica Light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540424" y="1851670"/>
                    <a:ext cx="430887" cy="25202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 anchorCtr="0">
                    <a:spAutoFit/>
                  </a:bodyPr>
                  <a:lstStyle/>
                  <a:p>
                    <a:r>
                      <a:rPr lang="hu-HU" sz="1600" dirty="0" smtClean="0">
                        <a:latin typeface="Helvetica Light"/>
                      </a:rPr>
                      <a:t>Alá- és </a:t>
                    </a:r>
                    <a:r>
                      <a:rPr lang="hu-HU" sz="1600" dirty="0" err="1" smtClean="0">
                        <a:latin typeface="Helvetica Light"/>
                      </a:rPr>
                      <a:t>fölérendelő</a:t>
                    </a:r>
                    <a:r>
                      <a:rPr lang="hu-HU" sz="1600" dirty="0" smtClean="0">
                        <a:latin typeface="Helvetica Light"/>
                      </a:rPr>
                      <a:t> viszony</a:t>
                    </a:r>
                    <a:endParaRPr lang="hu-HU" sz="1600" dirty="0">
                      <a:latin typeface="Helvetica Light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16016" y="1855038"/>
                    <a:ext cx="430887" cy="25202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 anchorCtr="0">
                    <a:spAutoFit/>
                  </a:bodyPr>
                  <a:lstStyle/>
                  <a:p>
                    <a:r>
                      <a:rPr lang="hu-HU" sz="1600" dirty="0" smtClean="0">
                        <a:latin typeface="Helvetica Light"/>
                      </a:rPr>
                      <a:t>Alá- és </a:t>
                    </a:r>
                    <a:r>
                      <a:rPr lang="hu-HU" sz="1600" dirty="0" err="1" smtClean="0">
                        <a:latin typeface="Helvetica Light"/>
                      </a:rPr>
                      <a:t>fölérendelő</a:t>
                    </a:r>
                    <a:r>
                      <a:rPr lang="hu-HU" sz="1600" dirty="0" smtClean="0">
                        <a:latin typeface="Helvetica Light"/>
                      </a:rPr>
                      <a:t> viszony</a:t>
                    </a:r>
                    <a:endParaRPr lang="hu-HU" sz="1600" dirty="0">
                      <a:latin typeface="Helvetica Light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31640" y="1482338"/>
                    <a:ext cx="6396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SaP</a:t>
                    </a:r>
                    <a:endParaRPr lang="hu-HU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331639" y="4359090"/>
                    <a:ext cx="6396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dirty="0" smtClean="0"/>
                      <a:t>SiP</a:t>
                    </a:r>
                    <a:endParaRPr lang="hu-HU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4707615" y="4375318"/>
                  <a:ext cx="639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dirty="0" smtClean="0"/>
                    <a:t>SoP</a:t>
                  </a:r>
                  <a:endParaRPr lang="hu-HU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716016" y="1485706"/>
                  <a:ext cx="639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dirty="0" smtClean="0"/>
                    <a:t>SeP</a:t>
                  </a:r>
                  <a:endParaRPr lang="hu-HU" dirty="0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1547664" y="1131590"/>
              <a:ext cx="2199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err="1" smtClean="0">
                  <a:latin typeface="Helvetica Light"/>
                </a:rPr>
                <a:t>Boetius-négyzet</a:t>
              </a:r>
              <a:endParaRPr lang="hu-HU" b="1" dirty="0">
                <a:latin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0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924" y="363159"/>
            <a:ext cx="8229600" cy="743783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ellentmondó viszony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33194" y="955057"/>
            <a:ext cx="2599246" cy="2269932"/>
            <a:chOff x="604602" y="1102054"/>
            <a:chExt cx="2474766" cy="2269932"/>
          </a:xfrm>
        </p:grpSpPr>
        <p:grpSp>
          <p:nvGrpSpPr>
            <p:cNvPr id="21" name="Group 20"/>
            <p:cNvGrpSpPr/>
            <p:nvPr/>
          </p:nvGrpSpPr>
          <p:grpSpPr>
            <a:xfrm>
              <a:off x="638735" y="1102054"/>
              <a:ext cx="2031916" cy="2002369"/>
              <a:chOff x="1376305" y="1548430"/>
              <a:chExt cx="3339711" cy="28235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979712" y="1851670"/>
                <a:ext cx="2736304" cy="25202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1376305" y="1548430"/>
                <a:ext cx="3339711" cy="2823520"/>
                <a:chOff x="1376305" y="1548430"/>
                <a:chExt cx="3339711" cy="282352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979712" y="1851670"/>
                  <a:ext cx="2736304" cy="25202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 rot="2829163">
                  <a:off x="1785653" y="2519811"/>
                  <a:ext cx="1657218" cy="433479"/>
                </a:xfrm>
                <a:prstGeom prst="rect">
                  <a:avLst/>
                </a:prstGeom>
                <a:noFill/>
              </p:spPr>
              <p:txBody>
                <a:bodyPr vert="horz" wrap="square" lIns="72000" rIns="144000" rtlCol="0" anchor="ctr" anchorCtr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ellentmondás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18764986">
                  <a:off x="2695169" y="2895067"/>
                  <a:ext cx="1956709" cy="433479"/>
                </a:xfrm>
                <a:prstGeom prst="rect">
                  <a:avLst/>
                </a:prstGeom>
                <a:noFill/>
              </p:spPr>
              <p:txBody>
                <a:bodyPr vert="horz" wrap="square" lIns="72000" rIns="144000" rtlCol="0" anchor="ctr" anchorCtr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ellentmondás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76305" y="1548430"/>
                  <a:ext cx="828478" cy="390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SaP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2575313" y="1120294"/>
              <a:ext cx="50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latin typeface="Helvetica Light"/>
                </a:rPr>
                <a:t>SeP</a:t>
              </a:r>
              <a:endParaRPr lang="hu-HU" sz="1200" dirty="0">
                <a:latin typeface="Helvetica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4602" y="3094987"/>
              <a:ext cx="50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latin typeface="Helvetica Light"/>
                </a:rPr>
                <a:t>SiP</a:t>
              </a:r>
              <a:endParaRPr lang="hu-HU" sz="1200" dirty="0">
                <a:latin typeface="Helvetica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5313" y="3094986"/>
              <a:ext cx="50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latin typeface="Helvetica Light"/>
                </a:rPr>
                <a:t>SoP</a:t>
              </a:r>
              <a:endParaRPr lang="hu-HU" sz="1200" dirty="0">
                <a:latin typeface="Helvetica Light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-972616" y="843558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67544" y="2715766"/>
            <a:ext cx="5638601" cy="2271601"/>
            <a:chOff x="528097" y="2676413"/>
            <a:chExt cx="5638601" cy="2271601"/>
          </a:xfrm>
        </p:grpSpPr>
        <p:grpSp>
          <p:nvGrpSpPr>
            <p:cNvPr id="57" name="Group 56"/>
            <p:cNvGrpSpPr/>
            <p:nvPr/>
          </p:nvGrpSpPr>
          <p:grpSpPr>
            <a:xfrm>
              <a:off x="528097" y="2676413"/>
              <a:ext cx="2649447" cy="2271397"/>
              <a:chOff x="2939143" y="2638627"/>
              <a:chExt cx="2649447" cy="227139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939143" y="2638627"/>
                <a:ext cx="2649447" cy="2271397"/>
                <a:chOff x="604602" y="1102054"/>
                <a:chExt cx="2474766" cy="2269728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638735" y="1102054"/>
                  <a:ext cx="2031916" cy="2002369"/>
                  <a:chOff x="1376305" y="1548430"/>
                  <a:chExt cx="3339711" cy="282352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979712" y="1851670"/>
                    <a:ext cx="2736304" cy="25202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 rot="2829163">
                    <a:off x="2440555" y="3110219"/>
                    <a:ext cx="1657218" cy="425266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72000" rIns="144000" rtlCol="0" anchor="ctr" anchorCtr="0">
                    <a:spAutoFit/>
                  </a:bodyPr>
                  <a:lstStyle/>
                  <a:p>
                    <a:pPr algn="ctr"/>
                    <a:r>
                      <a:rPr lang="hu-HU" sz="1200" dirty="0" smtClean="0">
                        <a:solidFill>
                          <a:srgbClr val="FF0000"/>
                        </a:solidFill>
                        <a:latin typeface="Helvetica Light"/>
                      </a:rPr>
                      <a:t>1</a:t>
                    </a:r>
                    <a:r>
                      <a:rPr lang="hu-HU" sz="12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a:t>⇔ 0</a:t>
                    </a:r>
                    <a:endParaRPr lang="hu-HU" sz="1200" dirty="0">
                      <a:solidFill>
                        <a:srgbClr val="FF0000"/>
                      </a:solidFill>
                      <a:latin typeface="Helvetica Light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6305" y="1548430"/>
                    <a:ext cx="828477" cy="390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1200" dirty="0" smtClean="0">
                        <a:latin typeface="Helvetica Light"/>
                      </a:rPr>
                      <a:t>SaP</a:t>
                    </a:r>
                    <a:endParaRPr lang="hu-HU" sz="1200" dirty="0">
                      <a:latin typeface="Helvetica Light"/>
                    </a:endParaRPr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2575313" y="1120294"/>
                  <a:ext cx="504055" cy="27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SeP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04602" y="3094987"/>
                  <a:ext cx="504055" cy="27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SiP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575313" y="3094986"/>
                  <a:ext cx="504055" cy="27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SoP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3376166" y="2855347"/>
                <a:ext cx="1774857" cy="179779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547916" y="2678082"/>
              <a:ext cx="2618782" cy="2269932"/>
              <a:chOff x="5724128" y="2640297"/>
              <a:chExt cx="2618782" cy="22699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724128" y="2640297"/>
                <a:ext cx="2618782" cy="2269932"/>
                <a:chOff x="604602" y="1102054"/>
                <a:chExt cx="2474766" cy="2269932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38735" y="1102054"/>
                  <a:ext cx="2031916" cy="2002369"/>
                  <a:chOff x="1376305" y="1548430"/>
                  <a:chExt cx="3339711" cy="282352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979712" y="1851670"/>
                    <a:ext cx="2736304" cy="25202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 rot="2781742">
                    <a:off x="2685388" y="2896686"/>
                    <a:ext cx="1976276" cy="43024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72000" rIns="144000" rtlCol="0" anchor="ctr" anchorCtr="0">
                    <a:spAutoFit/>
                  </a:bodyPr>
                  <a:lstStyle/>
                  <a:p>
                    <a:pPr algn="ctr"/>
                    <a:r>
                      <a:rPr lang="hu-HU" sz="1200" dirty="0">
                        <a:solidFill>
                          <a:srgbClr val="FF0000"/>
                        </a:solidFill>
                        <a:latin typeface="Helvetica Light"/>
                      </a:rPr>
                      <a:t>0</a:t>
                    </a:r>
                    <a:r>
                      <a:rPr lang="hu-HU" sz="12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a:t>⇔ </a:t>
                    </a:r>
                    <a:r>
                      <a:rPr lang="hu-HU" sz="12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a:t>1</a:t>
                    </a:r>
                    <a:endParaRPr lang="hu-HU" sz="1200" dirty="0">
                      <a:solidFill>
                        <a:srgbClr val="FF0000"/>
                      </a:solidFill>
                      <a:latin typeface="Helvetica Light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76305" y="1548430"/>
                    <a:ext cx="828478" cy="390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1200" dirty="0" smtClean="0">
                        <a:latin typeface="Helvetica Light"/>
                      </a:rPr>
                      <a:t>SaP</a:t>
                    </a:r>
                    <a:endParaRPr lang="hu-HU" sz="1200" dirty="0">
                      <a:latin typeface="Helvetica Light"/>
                    </a:endParaRPr>
                  </a:p>
                </p:txBody>
              </p: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2575313" y="1120294"/>
                  <a:ext cx="504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SeP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04602" y="3094987"/>
                  <a:ext cx="504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SiP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575313" y="3094986"/>
                  <a:ext cx="504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SoP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148730" y="2853836"/>
                <a:ext cx="1761678" cy="179930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683568" y="987574"/>
            <a:ext cx="521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Helvetica Light"/>
              </a:rPr>
              <a:t>SaP és SoP között, illetve SeP és SiP között áll fenn.</a:t>
            </a:r>
            <a:endParaRPr lang="hu-HU" dirty="0">
              <a:latin typeface="Helvetica Light"/>
            </a:endParaRPr>
          </a:p>
          <a:p>
            <a:r>
              <a:rPr lang="hu-HU" dirty="0" smtClean="0">
                <a:latin typeface="Helvetica Light"/>
              </a:rPr>
              <a:t>Olyan kijelentések között áll fenn, melyeknek minősége is, mennyisége is különbözik.</a:t>
            </a:r>
          </a:p>
          <a:p>
            <a:r>
              <a:rPr lang="hu-HU" dirty="0" smtClean="0">
                <a:latin typeface="Helvetica Light"/>
              </a:rPr>
              <a:t>Az ellentmondó kijelentések </a:t>
            </a:r>
            <a:r>
              <a:rPr lang="hu-HU" dirty="0" smtClean="0">
                <a:solidFill>
                  <a:srgbClr val="FF0000"/>
                </a:solidFill>
                <a:latin typeface="Helvetica Light"/>
              </a:rPr>
              <a:t>nem lehetnek </a:t>
            </a:r>
            <a:r>
              <a:rPr lang="hu-HU" dirty="0" err="1" smtClean="0">
                <a:solidFill>
                  <a:srgbClr val="FF0000"/>
                </a:solidFill>
                <a:latin typeface="Helvetica Light"/>
              </a:rPr>
              <a:t>egyidőben</a:t>
            </a:r>
            <a:r>
              <a:rPr lang="hu-HU" dirty="0" smtClean="0">
                <a:solidFill>
                  <a:srgbClr val="FF0000"/>
                </a:solidFill>
                <a:latin typeface="Helvetica Light"/>
              </a:rPr>
              <a:t> sem igazak, sem hamisak.</a:t>
            </a:r>
            <a:endParaRPr lang="hu-HU" dirty="0">
              <a:solidFill>
                <a:srgbClr val="FF0000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40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924" y="363159"/>
            <a:ext cx="8229600" cy="743783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ellentétes viszony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-972616" y="843558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568" y="996259"/>
            <a:ext cx="521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Helvetica Light"/>
              </a:rPr>
              <a:t>SaP és SeP között áll fenn.</a:t>
            </a:r>
            <a:endParaRPr lang="hu-HU" dirty="0">
              <a:latin typeface="Helvetica Light"/>
            </a:endParaRPr>
          </a:p>
          <a:p>
            <a:r>
              <a:rPr lang="hu-HU" dirty="0" smtClean="0">
                <a:latin typeface="Helvetica Light"/>
              </a:rPr>
              <a:t>Olyan kijelentések között áll fenn, melyeknek minősége különbözik, mennyisége egyetemes.</a:t>
            </a:r>
          </a:p>
          <a:p>
            <a:r>
              <a:rPr lang="hu-HU" dirty="0" smtClean="0">
                <a:latin typeface="Helvetica Light"/>
              </a:rPr>
              <a:t>Az ellentétes kijelentések </a:t>
            </a:r>
            <a:r>
              <a:rPr lang="hu-HU" dirty="0" smtClean="0">
                <a:solidFill>
                  <a:srgbClr val="FF0000"/>
                </a:solidFill>
                <a:latin typeface="Helvetica Light"/>
              </a:rPr>
              <a:t>nem lehetnek </a:t>
            </a:r>
            <a:r>
              <a:rPr lang="hu-HU" dirty="0" err="1" smtClean="0">
                <a:solidFill>
                  <a:srgbClr val="FF0000"/>
                </a:solidFill>
                <a:latin typeface="Helvetica Light"/>
              </a:rPr>
              <a:t>egyidőben</a:t>
            </a:r>
            <a:r>
              <a:rPr lang="hu-HU" dirty="0" smtClean="0">
                <a:solidFill>
                  <a:srgbClr val="FF0000"/>
                </a:solidFill>
                <a:latin typeface="Helvetica Light"/>
              </a:rPr>
              <a:t> igazak, </a:t>
            </a:r>
            <a:r>
              <a:rPr lang="hu-HU" dirty="0" smtClean="0">
                <a:solidFill>
                  <a:srgbClr val="0070C0"/>
                </a:solidFill>
                <a:latin typeface="Helvetica Light"/>
              </a:rPr>
              <a:t>de lehetnek </a:t>
            </a:r>
            <a:r>
              <a:rPr lang="hu-HU" dirty="0" err="1" smtClean="0">
                <a:solidFill>
                  <a:srgbClr val="0070C0"/>
                </a:solidFill>
                <a:latin typeface="Helvetica Light"/>
              </a:rPr>
              <a:t>egyidőben</a:t>
            </a:r>
            <a:r>
              <a:rPr lang="hu-HU" dirty="0" smtClean="0">
                <a:solidFill>
                  <a:srgbClr val="0070C0"/>
                </a:solidFill>
                <a:latin typeface="Helvetica Light"/>
              </a:rPr>
              <a:t> hamisak</a:t>
            </a:r>
            <a:r>
              <a:rPr lang="hu-HU" dirty="0" smtClean="0">
                <a:latin typeface="Helvetica Light"/>
              </a:rPr>
              <a:t>.</a:t>
            </a:r>
            <a:endParaRPr lang="hu-HU" dirty="0">
              <a:latin typeface="Helvetica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5537" y="2715969"/>
            <a:ext cx="3240360" cy="2304053"/>
            <a:chOff x="395537" y="2593132"/>
            <a:chExt cx="3240360" cy="2304053"/>
          </a:xfrm>
        </p:grpSpPr>
        <p:grpSp>
          <p:nvGrpSpPr>
            <p:cNvPr id="25" name="Group 24"/>
            <p:cNvGrpSpPr/>
            <p:nvPr/>
          </p:nvGrpSpPr>
          <p:grpSpPr>
            <a:xfrm>
              <a:off x="395537" y="2593132"/>
              <a:ext cx="3240360" cy="2304053"/>
              <a:chOff x="412516" y="1069422"/>
              <a:chExt cx="3026719" cy="230236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12516" y="1069422"/>
                <a:ext cx="2258135" cy="2035001"/>
                <a:chOff x="1004486" y="1502416"/>
                <a:chExt cx="3711530" cy="2869534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004486" y="1502416"/>
                  <a:ext cx="1200299" cy="39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SaP = 1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579768" y="1120294"/>
                <a:ext cx="859467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SeP = 0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4602" y="3094987"/>
                <a:ext cx="504055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SiP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575313" y="3094986"/>
                <a:ext cx="504055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SoP</a:t>
                </a:r>
                <a:endParaRPr lang="hu-HU" sz="1200" dirty="0">
                  <a:latin typeface="Helvetica Light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04057" y="2715766"/>
              <a:ext cx="163570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372200" y="699187"/>
            <a:ext cx="2086707" cy="1954622"/>
            <a:chOff x="6494630" y="699187"/>
            <a:chExt cx="2086707" cy="1954621"/>
          </a:xfrm>
        </p:grpSpPr>
        <p:grpSp>
          <p:nvGrpSpPr>
            <p:cNvPr id="79" name="Group 78"/>
            <p:cNvGrpSpPr/>
            <p:nvPr/>
          </p:nvGrpSpPr>
          <p:grpSpPr>
            <a:xfrm>
              <a:off x="6494630" y="837688"/>
              <a:ext cx="2086707" cy="1816120"/>
              <a:chOff x="604601" y="1102054"/>
              <a:chExt cx="2559352" cy="230550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04601" y="1102054"/>
                <a:ext cx="2066049" cy="2002369"/>
                <a:chOff x="1320203" y="1548430"/>
                <a:chExt cx="3395813" cy="282352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320203" y="1548430"/>
                  <a:ext cx="884582" cy="440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000" dirty="0" smtClean="0">
                      <a:latin typeface="Helvetica Light"/>
                    </a:rPr>
                    <a:t>SaP</a:t>
                  </a:r>
                  <a:endParaRPr lang="hu-HU" sz="1000" dirty="0">
                    <a:latin typeface="Helvetica Light"/>
                  </a:endParaRP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2582174" y="1102054"/>
                <a:ext cx="581779" cy="31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 smtClean="0">
                    <a:latin typeface="Helvetica Light"/>
                  </a:rPr>
                  <a:t>SeP</a:t>
                </a:r>
                <a:endParaRPr lang="hu-HU" sz="1000" dirty="0">
                  <a:latin typeface="Helvetica Light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4602" y="3094987"/>
                <a:ext cx="504055" cy="31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 smtClean="0">
                    <a:latin typeface="Helvetica Light"/>
                  </a:rPr>
                  <a:t>SiP</a:t>
                </a:r>
                <a:endParaRPr lang="hu-HU" sz="1000" dirty="0">
                  <a:latin typeface="Helvetica Ligh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575313" y="3094986"/>
                <a:ext cx="588640" cy="31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 smtClean="0">
                    <a:latin typeface="Helvetica Light"/>
                  </a:rPr>
                  <a:t>SoP</a:t>
                </a:r>
                <a:endParaRPr lang="hu-HU" sz="1000" dirty="0">
                  <a:latin typeface="Helvetica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939024" y="699187"/>
              <a:ext cx="1167973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u-HU" sz="1200" dirty="0" smtClean="0">
                  <a:latin typeface="Helvetica Light"/>
                </a:rPr>
                <a:t>ellentét</a:t>
              </a:r>
              <a:endParaRPr lang="hu-HU" sz="1200" dirty="0">
                <a:latin typeface="Helvetica Ligh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507852" y="2715766"/>
            <a:ext cx="3152380" cy="2304053"/>
            <a:chOff x="3480522" y="2715765"/>
            <a:chExt cx="3152380" cy="2304053"/>
          </a:xfrm>
        </p:grpSpPr>
        <p:grpSp>
          <p:nvGrpSpPr>
            <p:cNvPr id="46" name="Group 45"/>
            <p:cNvGrpSpPr/>
            <p:nvPr/>
          </p:nvGrpSpPr>
          <p:grpSpPr>
            <a:xfrm>
              <a:off x="3480522" y="2715765"/>
              <a:ext cx="3152380" cy="2304053"/>
              <a:chOff x="412516" y="1069422"/>
              <a:chExt cx="2944540" cy="230236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12516" y="1069422"/>
                <a:ext cx="2258135" cy="2035001"/>
                <a:chOff x="1004486" y="1502416"/>
                <a:chExt cx="3711530" cy="2869534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04486" y="1502416"/>
                  <a:ext cx="1200299" cy="39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SaP = 0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2497589" y="1069422"/>
                <a:ext cx="859467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SeP = ?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4602" y="3094987"/>
                <a:ext cx="504055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SiP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575313" y="3094986"/>
                <a:ext cx="504055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SoP</a:t>
                </a:r>
                <a:endParaRPr lang="hu-HU" sz="1200" dirty="0">
                  <a:latin typeface="Helvetica Light"/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4193630" y="2838399"/>
              <a:ext cx="163570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7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924" y="363159"/>
            <a:ext cx="8229600" cy="743783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alárendelt ellentétes viszony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-972616" y="843558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568" y="987574"/>
            <a:ext cx="521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Helvetica Light"/>
              </a:rPr>
              <a:t>SiP és SoP között áll fenn.</a:t>
            </a:r>
            <a:endParaRPr lang="hu-HU" dirty="0">
              <a:latin typeface="Helvetica Light"/>
            </a:endParaRPr>
          </a:p>
          <a:p>
            <a:r>
              <a:rPr lang="hu-HU" dirty="0" smtClean="0">
                <a:latin typeface="Helvetica Light"/>
              </a:rPr>
              <a:t>Olyan kijelentések között áll fenn, melyeknek minősége különbözik, mennyisége részleges.</a:t>
            </a:r>
          </a:p>
          <a:p>
            <a:r>
              <a:rPr lang="hu-HU" dirty="0" smtClean="0">
                <a:latin typeface="Helvetica Light"/>
              </a:rPr>
              <a:t>Az alárendelt ellentétes kijelentések </a:t>
            </a:r>
            <a:r>
              <a:rPr lang="hu-HU" dirty="0" smtClean="0">
                <a:solidFill>
                  <a:srgbClr val="0070C0"/>
                </a:solidFill>
                <a:latin typeface="Helvetica Light"/>
              </a:rPr>
              <a:t>lehetnek </a:t>
            </a:r>
            <a:r>
              <a:rPr lang="hu-HU" dirty="0" err="1" smtClean="0">
                <a:solidFill>
                  <a:srgbClr val="0070C0"/>
                </a:solidFill>
                <a:latin typeface="Helvetica Light"/>
              </a:rPr>
              <a:t>egyidőben</a:t>
            </a:r>
            <a:r>
              <a:rPr lang="hu-HU" dirty="0" smtClean="0">
                <a:solidFill>
                  <a:srgbClr val="0070C0"/>
                </a:solidFill>
                <a:latin typeface="Helvetica Light"/>
              </a:rPr>
              <a:t> igazak, </a:t>
            </a:r>
            <a:r>
              <a:rPr lang="hu-HU" dirty="0" smtClean="0">
                <a:solidFill>
                  <a:srgbClr val="FF0000"/>
                </a:solidFill>
                <a:latin typeface="Helvetica Light"/>
              </a:rPr>
              <a:t>de nem lehetnek </a:t>
            </a:r>
            <a:r>
              <a:rPr lang="hu-HU" dirty="0" err="1" smtClean="0">
                <a:solidFill>
                  <a:srgbClr val="FF0000"/>
                </a:solidFill>
                <a:latin typeface="Helvetica Light"/>
              </a:rPr>
              <a:t>egyidőben</a:t>
            </a:r>
            <a:r>
              <a:rPr lang="hu-HU" dirty="0" smtClean="0">
                <a:solidFill>
                  <a:srgbClr val="FF0000"/>
                </a:solidFill>
                <a:latin typeface="Helvetica Light"/>
              </a:rPr>
              <a:t> hamisak.</a:t>
            </a:r>
            <a:endParaRPr lang="hu-HU" dirty="0">
              <a:solidFill>
                <a:srgbClr val="FF0000"/>
              </a:solidFill>
              <a:latin typeface="Helvetica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536" y="2611980"/>
            <a:ext cx="3136383" cy="2264027"/>
            <a:chOff x="411534" y="2611980"/>
            <a:chExt cx="3136383" cy="2264027"/>
          </a:xfrm>
        </p:grpSpPr>
        <p:grpSp>
          <p:nvGrpSpPr>
            <p:cNvPr id="25" name="Group 24"/>
            <p:cNvGrpSpPr/>
            <p:nvPr/>
          </p:nvGrpSpPr>
          <p:grpSpPr>
            <a:xfrm>
              <a:off x="411534" y="2611980"/>
              <a:ext cx="3136383" cy="2264027"/>
              <a:chOff x="427458" y="1088255"/>
              <a:chExt cx="2929598" cy="226236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27458" y="1317104"/>
                <a:ext cx="2243193" cy="2033514"/>
                <a:chOff x="1029045" y="1851670"/>
                <a:chExt cx="3686971" cy="2867438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029045" y="4328801"/>
                  <a:ext cx="1200299" cy="390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200" dirty="0" smtClean="0">
                      <a:latin typeface="Helvetica Light"/>
                    </a:rPr>
                    <a:t>SiP = 1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497589" y="3073824"/>
                <a:ext cx="859467" cy="276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u-HU" sz="1200" dirty="0" smtClean="0">
                    <a:latin typeface="Helvetica Light"/>
                  </a:rPr>
                  <a:t>SoP = ?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01799" y="1088256"/>
                <a:ext cx="504055" cy="276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SaP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40885" y="1088255"/>
                <a:ext cx="504055" cy="276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SeP</a:t>
                </a:r>
                <a:endParaRPr lang="hu-HU" sz="1200" dirty="0">
                  <a:latin typeface="Helvetica Light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45491" y="4779614"/>
              <a:ext cx="163570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368746" y="892400"/>
            <a:ext cx="2086707" cy="2028562"/>
            <a:chOff x="6494630" y="837688"/>
            <a:chExt cx="2086707" cy="2028562"/>
          </a:xfrm>
        </p:grpSpPr>
        <p:grpSp>
          <p:nvGrpSpPr>
            <p:cNvPr id="79" name="Group 78"/>
            <p:cNvGrpSpPr/>
            <p:nvPr/>
          </p:nvGrpSpPr>
          <p:grpSpPr>
            <a:xfrm>
              <a:off x="6494630" y="837688"/>
              <a:ext cx="2086707" cy="1816120"/>
              <a:chOff x="604601" y="1102054"/>
              <a:chExt cx="2559352" cy="230550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04601" y="1102054"/>
                <a:ext cx="2066049" cy="2002369"/>
                <a:chOff x="1320203" y="1548430"/>
                <a:chExt cx="3395813" cy="282352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320203" y="1548430"/>
                  <a:ext cx="884582" cy="440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000" dirty="0" smtClean="0">
                      <a:latin typeface="Helvetica Light"/>
                    </a:rPr>
                    <a:t>SaP</a:t>
                  </a:r>
                  <a:endParaRPr lang="hu-HU" sz="1000" dirty="0">
                    <a:latin typeface="Helvetica Light"/>
                  </a:endParaRP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2582174" y="1102054"/>
                <a:ext cx="581779" cy="31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 smtClean="0">
                    <a:latin typeface="Helvetica Light"/>
                  </a:rPr>
                  <a:t>SeP</a:t>
                </a:r>
                <a:endParaRPr lang="hu-HU" sz="1000" dirty="0">
                  <a:latin typeface="Helvetica Light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4602" y="3094987"/>
                <a:ext cx="504055" cy="31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 smtClean="0">
                    <a:latin typeface="Helvetica Light"/>
                  </a:rPr>
                  <a:t>SiP</a:t>
                </a:r>
                <a:endParaRPr lang="hu-HU" sz="1000" dirty="0">
                  <a:latin typeface="Helvetica Ligh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575313" y="3094986"/>
                <a:ext cx="588640" cy="31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 smtClean="0">
                    <a:latin typeface="Helvetica Light"/>
                  </a:rPr>
                  <a:t>SoP</a:t>
                </a:r>
                <a:endParaRPr lang="hu-HU" sz="1000" dirty="0">
                  <a:latin typeface="Helvetica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929424" y="2404585"/>
              <a:ext cx="1167973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hu-HU" sz="1200" dirty="0">
                  <a:latin typeface="Helvetica Light"/>
                </a:rPr>
                <a:t>a</a:t>
              </a:r>
              <a:r>
                <a:rPr lang="hu-HU" sz="1200" dirty="0" smtClean="0">
                  <a:latin typeface="Helvetica Light"/>
                </a:rPr>
                <a:t>lárendelt ellentét</a:t>
              </a:r>
              <a:endParaRPr lang="hu-HU" sz="1200" dirty="0">
                <a:latin typeface="Helvetica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47919" y="2643759"/>
            <a:ext cx="3091877" cy="2192046"/>
            <a:chOff x="3547917" y="2697129"/>
            <a:chExt cx="3091877" cy="2192046"/>
          </a:xfrm>
        </p:grpSpPr>
        <p:grpSp>
          <p:nvGrpSpPr>
            <p:cNvPr id="46" name="Group 45"/>
            <p:cNvGrpSpPr/>
            <p:nvPr/>
          </p:nvGrpSpPr>
          <p:grpSpPr>
            <a:xfrm>
              <a:off x="3547917" y="2697129"/>
              <a:ext cx="3091877" cy="2192046"/>
              <a:chOff x="475467" y="1152531"/>
              <a:chExt cx="2888026" cy="219043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75467" y="1317104"/>
                <a:ext cx="2195184" cy="2025862"/>
                <a:chOff x="1107953" y="1851670"/>
                <a:chExt cx="3608063" cy="285664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979712" y="1851670"/>
                  <a:ext cx="2736304" cy="25202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107953" y="4318011"/>
                  <a:ext cx="1200299" cy="390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SaP = 0</a:t>
                  </a:r>
                  <a:endParaRPr lang="hu-HU" sz="1200" dirty="0">
                    <a:latin typeface="Helvetica Light"/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2504026" y="3053011"/>
                <a:ext cx="859467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SoP = 1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01799" y="1157792"/>
                <a:ext cx="504055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SaP</a:t>
                </a:r>
                <a:endParaRPr lang="hu-HU" sz="1200" dirty="0">
                  <a:latin typeface="Helvetica Ligh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81733" y="1152531"/>
                <a:ext cx="504055" cy="27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00" dirty="0" smtClean="0">
                    <a:latin typeface="Helvetica Light"/>
                  </a:rPr>
                  <a:t>SeP</a:t>
                </a:r>
                <a:endParaRPr lang="hu-HU" sz="1200" dirty="0">
                  <a:latin typeface="Helvetica Light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4232440" y="4801935"/>
              <a:ext cx="163570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09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924" y="363159"/>
            <a:ext cx="8229600" cy="743783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alá-és </a:t>
            </a:r>
            <a:r>
              <a:rPr lang="hu-HU" sz="3200" noProof="0" dirty="0" err="1" smtClean="0">
                <a:solidFill>
                  <a:srgbClr val="002060"/>
                </a:solidFill>
                <a:latin typeface="Helvetica Light"/>
                <a:cs typeface="Helvetica Light"/>
              </a:rPr>
              <a:t>fölérendelő</a:t>
            </a:r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 viszony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-972616" y="843558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888" y="160818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 Light"/>
              </a:rPr>
              <a:t>SaP </a:t>
            </a:r>
            <a:r>
              <a:rPr lang="hu-HU" dirty="0" smtClean="0">
                <a:latin typeface="Helvetica Light"/>
              </a:rPr>
              <a:t>és SiP, illetve SeP és SoP között áll fenn.</a:t>
            </a:r>
            <a:endParaRPr lang="hu-HU" dirty="0">
              <a:latin typeface="Helvetica Light"/>
            </a:endParaRPr>
          </a:p>
          <a:p>
            <a:r>
              <a:rPr lang="hu-HU" dirty="0" smtClean="0">
                <a:latin typeface="Helvetica Light"/>
              </a:rPr>
              <a:t>Olyan kijelentések között áll fenn, melyeknek minősége megegyezik, mennyisége különbözik.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758673" y="1326735"/>
            <a:ext cx="3362140" cy="3082005"/>
            <a:chOff x="1225799" y="1482338"/>
            <a:chExt cx="4227327" cy="3286861"/>
          </a:xfrm>
        </p:grpSpPr>
        <p:grpSp>
          <p:nvGrpSpPr>
            <p:cNvPr id="55" name="Group 54"/>
            <p:cNvGrpSpPr/>
            <p:nvPr/>
          </p:nvGrpSpPr>
          <p:grpSpPr>
            <a:xfrm>
              <a:off x="1225799" y="1482338"/>
              <a:ext cx="4227327" cy="3270633"/>
              <a:chOff x="1225799" y="1482338"/>
              <a:chExt cx="4227327" cy="32706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979712" y="1851670"/>
                <a:ext cx="2736304" cy="2520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25799" y="1855038"/>
                <a:ext cx="851350" cy="2520280"/>
              </a:xfrm>
              <a:prstGeom prst="rect">
                <a:avLst/>
              </a:prstGeom>
              <a:noFill/>
            </p:spPr>
            <p:txBody>
              <a:bodyPr vert="vert270" wrap="square" rtlCol="0" anchor="ctr" anchorCtr="0">
                <a:spAutoFit/>
              </a:bodyPr>
              <a:lstStyle/>
              <a:p>
                <a:pPr algn="ctr"/>
                <a:r>
                  <a:rPr lang="hu-HU" sz="1600" dirty="0" smtClean="0">
                    <a:latin typeface="Helvetica Light"/>
                  </a:rPr>
                  <a:t>Alá- és </a:t>
                </a:r>
                <a:r>
                  <a:rPr lang="hu-HU" sz="1600" dirty="0" err="1" smtClean="0">
                    <a:latin typeface="Helvetica Light"/>
                  </a:rPr>
                  <a:t>fölérendelő</a:t>
                </a:r>
                <a:r>
                  <a:rPr lang="hu-HU" sz="1600" dirty="0" smtClean="0">
                    <a:latin typeface="Helvetica Light"/>
                  </a:rPr>
                  <a:t> viszony</a:t>
                </a:r>
                <a:endParaRPr lang="hu-HU" sz="1600" dirty="0">
                  <a:latin typeface="Helvetica Light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01776" y="1855038"/>
                <a:ext cx="851350" cy="2520280"/>
              </a:xfrm>
              <a:prstGeom prst="rect">
                <a:avLst/>
              </a:prstGeom>
              <a:noFill/>
            </p:spPr>
            <p:txBody>
              <a:bodyPr vert="vert270" wrap="square" rtlCol="0" anchor="ctr" anchorCtr="0">
                <a:spAutoFit/>
              </a:bodyPr>
              <a:lstStyle/>
              <a:p>
                <a:pPr algn="ctr"/>
                <a:r>
                  <a:rPr lang="hu-HU" sz="1600" dirty="0" smtClean="0">
                    <a:latin typeface="Helvetica Light"/>
                  </a:rPr>
                  <a:t>Alá- és </a:t>
                </a:r>
                <a:r>
                  <a:rPr lang="hu-HU" sz="1600" dirty="0" err="1" smtClean="0">
                    <a:latin typeface="Helvetica Light"/>
                  </a:rPr>
                  <a:t>fölérendelő</a:t>
                </a:r>
                <a:r>
                  <a:rPr lang="hu-HU" sz="1600" dirty="0" smtClean="0">
                    <a:latin typeface="Helvetica Light"/>
                  </a:rPr>
                  <a:t> viszony</a:t>
                </a:r>
                <a:endParaRPr lang="hu-HU" sz="1600" dirty="0">
                  <a:latin typeface="Helvetica Ligh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31640" y="1482338"/>
                <a:ext cx="816070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SaP</a:t>
                </a:r>
                <a:endParaRPr lang="hu-HU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331639" y="4359090"/>
                <a:ext cx="639672" cy="393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smtClean="0"/>
                  <a:t>SiP</a:t>
                </a:r>
                <a:endParaRPr lang="hu-HU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707615" y="4375318"/>
              <a:ext cx="745511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SoP</a:t>
              </a:r>
              <a:endParaRPr lang="hu-HU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39619" y="1485706"/>
              <a:ext cx="816069" cy="39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SeP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924" y="363159"/>
            <a:ext cx="8229600" cy="743783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alá-és </a:t>
            </a:r>
            <a:r>
              <a:rPr lang="hu-HU" sz="3200" noProof="0" dirty="0" err="1" smtClean="0">
                <a:solidFill>
                  <a:srgbClr val="002060"/>
                </a:solidFill>
                <a:latin typeface="Helvetica Light"/>
                <a:cs typeface="Helvetica Light"/>
              </a:rPr>
              <a:t>fölérendelő</a:t>
            </a:r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 viszony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-972616" y="843558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5663" y="1781403"/>
            <a:ext cx="6924691" cy="3050387"/>
            <a:chOff x="815661" y="1781403"/>
            <a:chExt cx="6924691" cy="3050387"/>
          </a:xfrm>
        </p:grpSpPr>
        <p:sp>
          <p:nvSpPr>
            <p:cNvPr id="60" name="TextBox 59"/>
            <p:cNvSpPr txBox="1"/>
            <p:nvPr/>
          </p:nvSpPr>
          <p:spPr>
            <a:xfrm>
              <a:off x="815661" y="1781403"/>
              <a:ext cx="6924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hu-HU" dirty="0" smtClean="0">
                  <a:solidFill>
                    <a:srgbClr val="0070C0"/>
                  </a:solidFill>
                  <a:latin typeface="Helvetica Light"/>
                </a:rPr>
                <a:t>A fölérendelt igazságából és az alárendelt hamisságából nem tudunk következtetni.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60951" y="2976007"/>
              <a:ext cx="3857315" cy="1855783"/>
              <a:chOff x="2460951" y="2976007"/>
              <a:chExt cx="3857315" cy="185578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460951" y="2976007"/>
                <a:ext cx="1674258" cy="1827992"/>
                <a:chOff x="305245" y="2615967"/>
                <a:chExt cx="1674258" cy="1827992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305245" y="2615967"/>
                  <a:ext cx="1674258" cy="1827992"/>
                  <a:chOff x="567151" y="989050"/>
                  <a:chExt cx="2501752" cy="2435533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567151" y="1317104"/>
                    <a:ext cx="2394467" cy="2107479"/>
                    <a:chOff x="1258648" y="1851670"/>
                    <a:chExt cx="3935610" cy="2971735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979712" y="1851670"/>
                      <a:ext cx="3214546" cy="252028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1258648" y="4360820"/>
                      <a:ext cx="1636553" cy="4625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u-HU" sz="1000" dirty="0" smtClean="0">
                          <a:latin typeface="Helvetica Light"/>
                        </a:rPr>
                        <a:t>SiP = ?</a:t>
                      </a:r>
                      <a:endParaRPr lang="hu-HU" sz="1000" dirty="0">
                        <a:latin typeface="Helvetica Light"/>
                      </a:endParaRPr>
                    </a:p>
                  </p:txBody>
                </p:sp>
              </p:grp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2423630" y="3025299"/>
                    <a:ext cx="645273" cy="2870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800" dirty="0" smtClean="0">
                        <a:latin typeface="Helvetica Light"/>
                      </a:rPr>
                      <a:t>SoP</a:t>
                    </a:r>
                    <a:endParaRPr lang="hu-HU" sz="800" dirty="0">
                      <a:latin typeface="Helvetica Light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04671" y="989050"/>
                    <a:ext cx="958177" cy="328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1000" dirty="0" smtClean="0">
                        <a:latin typeface="Helvetica Light"/>
                      </a:rPr>
                      <a:t>SaP = 0</a:t>
                    </a:r>
                    <a:endParaRPr lang="hu-HU" sz="1000" dirty="0">
                      <a:latin typeface="Helvetica Light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2564848" y="1130832"/>
                    <a:ext cx="504055" cy="2460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600" dirty="0" smtClean="0">
                        <a:latin typeface="Helvetica Light"/>
                      </a:rPr>
                      <a:t>SeP</a:t>
                    </a:r>
                    <a:endParaRPr lang="hu-HU" sz="600" dirty="0">
                      <a:latin typeface="Helvetica Light"/>
                    </a:endParaRPr>
                  </a:p>
                </p:txBody>
              </p:sp>
            </p:grp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467544" y="2907048"/>
                  <a:ext cx="0" cy="1290689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644008" y="3003798"/>
                <a:ext cx="1674258" cy="1827992"/>
                <a:chOff x="305245" y="2615967"/>
                <a:chExt cx="1674258" cy="1827992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305245" y="2615967"/>
                  <a:ext cx="1674258" cy="1827992"/>
                  <a:chOff x="567151" y="989050"/>
                  <a:chExt cx="2501752" cy="2435533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567151" y="1317104"/>
                    <a:ext cx="2394467" cy="2107479"/>
                    <a:chOff x="1258648" y="1851670"/>
                    <a:chExt cx="3935610" cy="2971735"/>
                  </a:xfrm>
                </p:grpSpPr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1979712" y="1851670"/>
                      <a:ext cx="3214546" cy="252028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1258648" y="4360820"/>
                      <a:ext cx="1636553" cy="4625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hu-HU" sz="1000" dirty="0" smtClean="0">
                          <a:latin typeface="Helvetica Light"/>
                        </a:rPr>
                        <a:t>SiP = 1</a:t>
                      </a:r>
                      <a:endParaRPr lang="hu-HU" sz="1000" dirty="0">
                        <a:latin typeface="Helvetica Light"/>
                      </a:endParaRPr>
                    </a:p>
                  </p:txBody>
                </p:sp>
              </p:grp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2423630" y="3025299"/>
                    <a:ext cx="645273" cy="2870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800" dirty="0" smtClean="0">
                        <a:latin typeface="Helvetica Light"/>
                      </a:rPr>
                      <a:t>SoP</a:t>
                    </a:r>
                    <a:endParaRPr lang="hu-HU" sz="800" dirty="0">
                      <a:latin typeface="Helvetica Light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04671" y="989050"/>
                    <a:ext cx="958177" cy="328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1000" dirty="0" smtClean="0">
                        <a:latin typeface="Helvetica Light"/>
                      </a:rPr>
                      <a:t>SaP = ?</a:t>
                    </a:r>
                    <a:endParaRPr lang="hu-HU" sz="1000" dirty="0">
                      <a:latin typeface="Helvetica Light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2564848" y="1130832"/>
                    <a:ext cx="504055" cy="2460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600" dirty="0" smtClean="0">
                        <a:latin typeface="Helvetica Light"/>
                      </a:rPr>
                      <a:t>SeP</a:t>
                    </a:r>
                    <a:endParaRPr lang="hu-HU" sz="600" dirty="0">
                      <a:latin typeface="Helvetica Light"/>
                    </a:endParaRPr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450132" y="2843643"/>
                  <a:ext cx="0" cy="1284492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Group 20"/>
          <p:cNvGrpSpPr/>
          <p:nvPr/>
        </p:nvGrpSpPr>
        <p:grpSpPr>
          <a:xfrm>
            <a:off x="449472" y="1065461"/>
            <a:ext cx="7007249" cy="3738539"/>
            <a:chOff x="449470" y="1065460"/>
            <a:chExt cx="7007249" cy="3738539"/>
          </a:xfrm>
        </p:grpSpPr>
        <p:grpSp>
          <p:nvGrpSpPr>
            <p:cNvPr id="10" name="Group 9"/>
            <p:cNvGrpSpPr/>
            <p:nvPr/>
          </p:nvGrpSpPr>
          <p:grpSpPr>
            <a:xfrm>
              <a:off x="449470" y="2976007"/>
              <a:ext cx="1674258" cy="1827992"/>
              <a:chOff x="305245" y="2615967"/>
              <a:chExt cx="1674258" cy="182799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245" y="2615967"/>
                <a:ext cx="1674258" cy="1827992"/>
                <a:chOff x="567151" y="989050"/>
                <a:chExt cx="2501752" cy="2435533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567151" y="1317104"/>
                  <a:ext cx="2394467" cy="2107479"/>
                  <a:chOff x="1258648" y="1851670"/>
                  <a:chExt cx="3935610" cy="2971735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979712" y="1851670"/>
                    <a:ext cx="3214546" cy="25202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58648" y="4360820"/>
                    <a:ext cx="1636553" cy="462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000" dirty="0" smtClean="0">
                        <a:latin typeface="Helvetica Light"/>
                      </a:rPr>
                      <a:t>SiP = 1</a:t>
                    </a:r>
                    <a:endParaRPr lang="hu-HU" sz="1000" dirty="0">
                      <a:latin typeface="Helvetica Light"/>
                    </a:endParaRPr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2423630" y="3025299"/>
                  <a:ext cx="645273" cy="287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800" dirty="0" smtClean="0">
                      <a:latin typeface="Helvetica Light"/>
                    </a:rPr>
                    <a:t>SoP</a:t>
                  </a:r>
                  <a:endParaRPr lang="hu-HU" sz="800" dirty="0">
                    <a:latin typeface="Helvetica Light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04671" y="989050"/>
                  <a:ext cx="958177" cy="32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000" dirty="0" smtClean="0">
                      <a:latin typeface="Helvetica Light"/>
                    </a:rPr>
                    <a:t>SaP = 1</a:t>
                  </a:r>
                  <a:endParaRPr lang="hu-HU" sz="1000" dirty="0">
                    <a:latin typeface="Helvetica Light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564848" y="1130832"/>
                  <a:ext cx="504055" cy="246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600" dirty="0" smtClean="0">
                      <a:latin typeface="Helvetica Light"/>
                    </a:rPr>
                    <a:t>SeP</a:t>
                  </a:r>
                  <a:endParaRPr lang="hu-HU" sz="600" dirty="0">
                    <a:latin typeface="Helvetica Light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467544" y="2907048"/>
                <a:ext cx="0" cy="129068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813699" y="1065460"/>
              <a:ext cx="664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hu-HU" dirty="0" smtClean="0">
                  <a:solidFill>
                    <a:srgbClr val="00B050"/>
                  </a:solidFill>
                  <a:latin typeface="Helvetica Light"/>
                </a:rPr>
                <a:t>A fölérendelt igazságából következik az alárendelt igazsága.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7584" y="1419623"/>
            <a:ext cx="7506906" cy="3412168"/>
            <a:chOff x="827584" y="1419622"/>
            <a:chExt cx="7506906" cy="3412168"/>
          </a:xfrm>
        </p:grpSpPr>
        <p:grpSp>
          <p:nvGrpSpPr>
            <p:cNvPr id="122" name="Group 121"/>
            <p:cNvGrpSpPr/>
            <p:nvPr/>
          </p:nvGrpSpPr>
          <p:grpSpPr>
            <a:xfrm>
              <a:off x="6660232" y="3003798"/>
              <a:ext cx="1674258" cy="1827992"/>
              <a:chOff x="305245" y="2615967"/>
              <a:chExt cx="1674258" cy="182799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5245" y="2615967"/>
                <a:ext cx="1674258" cy="1827992"/>
                <a:chOff x="567151" y="989050"/>
                <a:chExt cx="2501752" cy="2435533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567151" y="1317104"/>
                  <a:ext cx="2394467" cy="2107479"/>
                  <a:chOff x="1258648" y="1851670"/>
                  <a:chExt cx="3935610" cy="2971735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1979712" y="1851670"/>
                    <a:ext cx="3214546" cy="25202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258648" y="4360820"/>
                    <a:ext cx="1636553" cy="462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000" dirty="0" smtClean="0">
                        <a:latin typeface="Helvetica Light"/>
                      </a:rPr>
                      <a:t>SiP = 0</a:t>
                    </a:r>
                    <a:endParaRPr lang="hu-HU" sz="1000" dirty="0">
                      <a:latin typeface="Helvetica Light"/>
                    </a:endParaRPr>
                  </a:p>
                </p:txBody>
              </p:sp>
            </p:grpSp>
            <p:sp>
              <p:nvSpPr>
                <p:cNvPr id="126" name="TextBox 125"/>
                <p:cNvSpPr txBox="1"/>
                <p:nvPr/>
              </p:nvSpPr>
              <p:spPr>
                <a:xfrm>
                  <a:off x="2423630" y="3025299"/>
                  <a:ext cx="645273" cy="287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800" dirty="0" smtClean="0">
                      <a:latin typeface="Helvetica Light"/>
                    </a:rPr>
                    <a:t>SoP</a:t>
                  </a:r>
                  <a:endParaRPr lang="hu-HU" sz="800" dirty="0">
                    <a:latin typeface="Helvetica Light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04671" y="989050"/>
                  <a:ext cx="958177" cy="32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000" dirty="0" smtClean="0">
                      <a:latin typeface="Helvetica Light"/>
                    </a:rPr>
                    <a:t>SaP = 0</a:t>
                  </a:r>
                  <a:endParaRPr lang="hu-HU" sz="1000" dirty="0">
                    <a:latin typeface="Helvetica Light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64848" y="1130832"/>
                  <a:ext cx="504055" cy="246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600" dirty="0" smtClean="0">
                      <a:latin typeface="Helvetica Light"/>
                    </a:rPr>
                    <a:t>SeP</a:t>
                  </a:r>
                  <a:endParaRPr lang="hu-HU" sz="600" dirty="0">
                    <a:latin typeface="Helvetica Light"/>
                  </a:endParaRPr>
                </a:p>
              </p:txBody>
            </p:sp>
          </p:grp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9727" y="2903999"/>
                <a:ext cx="0" cy="12628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27584" y="1419622"/>
              <a:ext cx="700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hu-HU" dirty="0" smtClean="0">
                  <a:solidFill>
                    <a:srgbClr val="00B050"/>
                  </a:solidFill>
                  <a:latin typeface="Helvetica Light"/>
                </a:rPr>
                <a:t>Az alárendelt hamisságából következik a fölérendelt hamissága.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88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 meghatározása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" name="Content Placeholder 1"/>
          <p:cNvSpPr>
            <a:spLocks noGrp="1" noChangeAspect="1"/>
          </p:cNvSpPr>
          <p:nvPr>
            <p:ph idx="1"/>
          </p:nvPr>
        </p:nvSpPr>
        <p:spPr>
          <a:xfrm>
            <a:off x="683568" y="1028700"/>
            <a:ext cx="7776864" cy="363128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GB" dirty="0">
              <a:latin typeface="Helvetica Light"/>
            </a:endParaRPr>
          </a:p>
          <a:p>
            <a:pPr marL="114300" indent="0">
              <a:buNone/>
            </a:pPr>
            <a:r>
              <a:rPr lang="hu-HU" noProof="0" dirty="0" smtClean="0">
                <a:latin typeface="Helvetica Light"/>
              </a:rPr>
              <a:t>A </a:t>
            </a:r>
            <a:r>
              <a:rPr lang="hu-HU" noProof="0" dirty="0" smtClean="0">
                <a:latin typeface="Helvetica Light"/>
              </a:rPr>
              <a:t>kategorikus kijelentés a hagyományos logika alapformája,  amely </a:t>
            </a:r>
            <a:r>
              <a:rPr lang="hu-HU" noProof="0" dirty="0" smtClean="0">
                <a:solidFill>
                  <a:srgbClr val="FFC000"/>
                </a:solidFill>
                <a:latin typeface="Helvetica Light"/>
              </a:rPr>
              <a:t>két fogalom </a:t>
            </a:r>
            <a:r>
              <a:rPr lang="hu-HU" noProof="0" dirty="0" smtClean="0">
                <a:solidFill>
                  <a:srgbClr val="7030A0"/>
                </a:solidFill>
                <a:latin typeface="Helvetica Light"/>
              </a:rPr>
              <a:t>egyetlen viszonyát </a:t>
            </a:r>
            <a:r>
              <a:rPr lang="hu-HU" noProof="0" dirty="0" smtClean="0">
                <a:latin typeface="Helvetica Light"/>
              </a:rPr>
              <a:t>megfogalmazó </a:t>
            </a:r>
            <a:r>
              <a:rPr lang="hu-HU" noProof="0" dirty="0" smtClean="0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tényállítás</a:t>
            </a:r>
            <a:r>
              <a:rPr lang="hu-HU" noProof="0" dirty="0" smtClean="0">
                <a:latin typeface="Helvetica Light"/>
              </a:rPr>
              <a:t>.</a:t>
            </a:r>
          </a:p>
          <a:p>
            <a:pPr lvl="1"/>
            <a:endParaRPr lang="hu-HU" sz="1200" dirty="0" smtClean="0">
              <a:latin typeface="Helvetica Light"/>
            </a:endParaRPr>
          </a:p>
          <a:p>
            <a:pPr marL="411480" lvl="1" indent="0">
              <a:buNone/>
            </a:pPr>
            <a:r>
              <a:rPr lang="hu-HU" sz="2200" dirty="0" smtClean="0">
                <a:latin typeface="Helvetica Light"/>
              </a:rPr>
              <a:t>Példa</a:t>
            </a:r>
            <a:r>
              <a:rPr lang="hu-HU" sz="2200" dirty="0" smtClean="0">
                <a:latin typeface="Helvetica Light"/>
              </a:rPr>
              <a:t>: 	Az állat élőlény.</a:t>
            </a:r>
          </a:p>
          <a:p>
            <a:pPr marL="411480" lvl="1" indent="0">
              <a:buNone/>
            </a:pPr>
            <a:r>
              <a:rPr lang="hu-HU" sz="2200" dirty="0" smtClean="0">
                <a:latin typeface="Helvetica Light"/>
              </a:rPr>
              <a:t>Standard formában: Minden állat élőlény.</a:t>
            </a:r>
          </a:p>
        </p:txBody>
      </p:sp>
    </p:spTree>
    <p:extLst>
      <p:ext uri="{BB962C8B-B14F-4D97-AF65-F5344CB8AC3E}">
        <p14:creationId xmlns:p14="http://schemas.microsoft.com/office/powerpoint/2010/main" val="1468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32" y="843558"/>
            <a:ext cx="7620000" cy="417306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hu-HU" dirty="0" smtClean="0"/>
              <a:t>Feleletválasztós kérdésekben - példák</a:t>
            </a:r>
          </a:p>
          <a:p>
            <a:pPr marL="114300" indent="0">
              <a:buNone/>
            </a:pPr>
            <a:r>
              <a:rPr lang="hu-HU" dirty="0" smtClean="0"/>
              <a:t>1. Az </a:t>
            </a:r>
            <a:r>
              <a:rPr lang="hu-HU" dirty="0" smtClean="0"/>
              <a:t>alárendelt </a:t>
            </a:r>
            <a:r>
              <a:rPr lang="hu-HU" dirty="0" smtClean="0"/>
              <a:t>viszonyban a két kijelentés:</a:t>
            </a:r>
          </a:p>
          <a:p>
            <a:pPr marL="114300" indent="0">
              <a:buNone/>
            </a:pPr>
            <a:r>
              <a:rPr lang="hu-HU" dirty="0" smtClean="0"/>
              <a:t>a.</a:t>
            </a:r>
            <a:r>
              <a:rPr lang="hu-HU" dirty="0" smtClean="0"/>
              <a:t>  </a:t>
            </a:r>
            <a:r>
              <a:rPr lang="hu-HU" dirty="0" smtClean="0"/>
              <a:t>minősége és mennyisége is megegyezik</a:t>
            </a:r>
          </a:p>
          <a:p>
            <a:pPr marL="114300" indent="0">
              <a:buNone/>
            </a:pPr>
            <a:r>
              <a:rPr lang="hu-HU" dirty="0" smtClean="0"/>
              <a:t>b. </a:t>
            </a:r>
            <a:r>
              <a:rPr lang="hu-HU" dirty="0"/>
              <a:t>minősége és </a:t>
            </a:r>
            <a:r>
              <a:rPr lang="hu-HU" dirty="0" smtClean="0"/>
              <a:t>mennyisége is különbözik</a:t>
            </a:r>
          </a:p>
          <a:p>
            <a:pPr marL="114300" indent="0">
              <a:buNone/>
            </a:pPr>
            <a:r>
              <a:rPr lang="hu-HU" dirty="0" smtClean="0"/>
              <a:t>c. </a:t>
            </a:r>
            <a:r>
              <a:rPr lang="hu-HU" dirty="0" smtClean="0"/>
              <a:t>minősége megegyezik, mennyiség különbözik</a:t>
            </a:r>
          </a:p>
          <a:p>
            <a:pPr marL="114300" indent="0">
              <a:buNone/>
            </a:pPr>
            <a:r>
              <a:rPr lang="hu-HU" dirty="0" smtClean="0"/>
              <a:t>d. </a:t>
            </a:r>
            <a:r>
              <a:rPr lang="hu-HU" dirty="0" smtClean="0"/>
              <a:t>minősége különbözik, mennyisége </a:t>
            </a:r>
            <a:r>
              <a:rPr lang="hu-HU" dirty="0" smtClean="0"/>
              <a:t>megegyezik</a:t>
            </a:r>
          </a:p>
          <a:p>
            <a:pPr marL="114300" indent="0">
              <a:buNone/>
            </a:pPr>
            <a:endParaRPr lang="hu-HU" dirty="0"/>
          </a:p>
          <a:p>
            <a:pPr marL="114300" indent="0">
              <a:buNone/>
            </a:pPr>
            <a:r>
              <a:rPr lang="hu-HU" dirty="0" smtClean="0"/>
              <a:t>Helyes válasz: d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024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32" y="843558"/>
            <a:ext cx="7620000" cy="4173066"/>
          </a:xfrm>
        </p:spPr>
        <p:txBody>
          <a:bodyPr/>
          <a:lstStyle/>
          <a:p>
            <a:pPr marL="114300" indent="0">
              <a:buNone/>
            </a:pPr>
            <a:r>
              <a:rPr lang="hu-HU" dirty="0" smtClean="0"/>
              <a:t>Feleletválasztós kérdésekben - példák</a:t>
            </a:r>
          </a:p>
          <a:p>
            <a:pPr marL="114300" indent="0">
              <a:buNone/>
            </a:pPr>
            <a:r>
              <a:rPr lang="hu-HU" dirty="0" smtClean="0"/>
              <a:t>2. Milyen típusú kijelentések </a:t>
            </a:r>
            <a:r>
              <a:rPr lang="hu-HU" dirty="0"/>
              <a:t>között áll fenn az </a:t>
            </a:r>
            <a:r>
              <a:rPr lang="hu-HU" dirty="0" smtClean="0"/>
              <a:t>alá-és </a:t>
            </a:r>
            <a:r>
              <a:rPr lang="hu-HU" dirty="0" err="1" smtClean="0"/>
              <a:t>fölérendelő</a:t>
            </a:r>
            <a:r>
              <a:rPr lang="hu-HU" dirty="0" smtClean="0"/>
              <a:t> viszony </a:t>
            </a:r>
            <a:r>
              <a:rPr lang="hu-HU" dirty="0"/>
              <a:t>viszony</a:t>
            </a:r>
            <a:r>
              <a:rPr lang="hu-HU" dirty="0" smtClean="0"/>
              <a:t>?</a:t>
            </a:r>
          </a:p>
          <a:p>
            <a:pPr marL="114300" indent="0">
              <a:buNone/>
            </a:pPr>
            <a:r>
              <a:rPr lang="hu-HU" dirty="0" smtClean="0"/>
              <a:t>a. </a:t>
            </a:r>
            <a:r>
              <a:rPr lang="hu-HU" dirty="0" smtClean="0"/>
              <a:t>egyetemesen állító és egyetemesen tagadó</a:t>
            </a:r>
          </a:p>
          <a:p>
            <a:pPr marL="114300" indent="0">
              <a:buNone/>
            </a:pPr>
            <a:r>
              <a:rPr lang="hu-HU" dirty="0" smtClean="0"/>
              <a:t>b. </a:t>
            </a:r>
            <a:r>
              <a:rPr lang="hu-HU" dirty="0" smtClean="0"/>
              <a:t>részlegesen állító és részlegesen tagadó</a:t>
            </a:r>
          </a:p>
          <a:p>
            <a:pPr marL="114300" indent="0">
              <a:buNone/>
            </a:pPr>
            <a:r>
              <a:rPr lang="hu-HU" dirty="0" smtClean="0"/>
              <a:t>c.  </a:t>
            </a:r>
            <a:r>
              <a:rPr lang="hu-HU" dirty="0" smtClean="0"/>
              <a:t>egyetemesen állító és részlegesen állító</a:t>
            </a:r>
          </a:p>
          <a:p>
            <a:pPr marL="114300" indent="0">
              <a:buNone/>
            </a:pPr>
            <a:r>
              <a:rPr lang="hu-HU" dirty="0" smtClean="0"/>
              <a:t>d. </a:t>
            </a:r>
            <a:r>
              <a:rPr lang="hu-HU" dirty="0" smtClean="0"/>
              <a:t>egyetemesen állító és részlegesen tagadó</a:t>
            </a:r>
            <a:endParaRPr lang="hu-HU" dirty="0"/>
          </a:p>
          <a:p>
            <a:pPr marL="114300" indent="0">
              <a:buNone/>
            </a:pP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Helyes válasz: c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427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32" y="843558"/>
            <a:ext cx="7620000" cy="417306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hu-HU" dirty="0" smtClean="0"/>
              <a:t>Feleletválasztós kérdésekben - példák</a:t>
            </a:r>
          </a:p>
          <a:p>
            <a:pPr marL="114300" indent="0">
              <a:buNone/>
            </a:pPr>
            <a:r>
              <a:rPr lang="hu-HU" dirty="0" smtClean="0"/>
              <a:t>3. Az </a:t>
            </a:r>
            <a:r>
              <a:rPr lang="hu-HU" dirty="0" smtClean="0"/>
              <a:t>ellentétes</a:t>
            </a:r>
            <a:r>
              <a:rPr lang="hu-HU" dirty="0" smtClean="0"/>
              <a:t> </a:t>
            </a:r>
            <a:r>
              <a:rPr lang="hu-HU" dirty="0" smtClean="0"/>
              <a:t>viszonyban álló kijelentések:</a:t>
            </a:r>
          </a:p>
          <a:p>
            <a:pPr marL="114300" indent="0">
              <a:buNone/>
            </a:pPr>
            <a:r>
              <a:rPr lang="hu-HU" dirty="0" smtClean="0"/>
              <a:t>a. </a:t>
            </a:r>
            <a:r>
              <a:rPr lang="hu-HU" dirty="0" smtClean="0"/>
              <a:t>lehetnek </a:t>
            </a:r>
            <a:r>
              <a:rPr lang="hu-HU" dirty="0" err="1" smtClean="0"/>
              <a:t>egyidőben</a:t>
            </a:r>
            <a:r>
              <a:rPr lang="hu-HU" dirty="0" smtClean="0"/>
              <a:t> igazak is, hamisak is</a:t>
            </a:r>
          </a:p>
          <a:p>
            <a:pPr marL="114300" indent="0">
              <a:buNone/>
            </a:pPr>
            <a:r>
              <a:rPr lang="hu-HU" dirty="0" smtClean="0"/>
              <a:t>b. </a:t>
            </a:r>
            <a:r>
              <a:rPr lang="hu-HU" dirty="0" smtClean="0"/>
              <a:t>nem lehetnek </a:t>
            </a:r>
            <a:r>
              <a:rPr lang="hu-HU" dirty="0" err="1"/>
              <a:t>egyidőben</a:t>
            </a:r>
            <a:r>
              <a:rPr lang="hu-HU" dirty="0"/>
              <a:t> </a:t>
            </a:r>
            <a:r>
              <a:rPr lang="hu-HU" dirty="0" smtClean="0"/>
              <a:t>sem igazak, sem hamisak</a:t>
            </a:r>
          </a:p>
          <a:p>
            <a:pPr marL="114300" indent="0">
              <a:buNone/>
            </a:pPr>
            <a:r>
              <a:rPr lang="hu-HU" dirty="0" smtClean="0"/>
              <a:t>c. </a:t>
            </a:r>
            <a:r>
              <a:rPr lang="hu-HU" dirty="0" smtClean="0"/>
              <a:t>lehetnek </a:t>
            </a:r>
            <a:r>
              <a:rPr lang="hu-HU" dirty="0" err="1" smtClean="0"/>
              <a:t>egyidőben</a:t>
            </a:r>
            <a:r>
              <a:rPr lang="hu-HU" dirty="0" smtClean="0"/>
              <a:t> igazak, de nem lehetnek </a:t>
            </a:r>
            <a:r>
              <a:rPr lang="hu-HU" dirty="0" err="1" smtClean="0"/>
              <a:t>egyidőben</a:t>
            </a:r>
            <a:r>
              <a:rPr lang="hu-HU" dirty="0" smtClean="0"/>
              <a:t> hamisak</a:t>
            </a:r>
          </a:p>
          <a:p>
            <a:pPr marL="114300" indent="0">
              <a:buNone/>
            </a:pPr>
            <a:r>
              <a:rPr lang="hu-HU" dirty="0" smtClean="0"/>
              <a:t>d. lehetnek </a:t>
            </a:r>
            <a:r>
              <a:rPr lang="hu-HU" dirty="0" err="1" smtClean="0"/>
              <a:t>egyidőben</a:t>
            </a:r>
            <a:r>
              <a:rPr lang="hu-HU" dirty="0" smtClean="0"/>
              <a:t> hamisak, de nem lehetnek </a:t>
            </a:r>
            <a:r>
              <a:rPr lang="hu-HU" dirty="0" err="1" smtClean="0"/>
              <a:t>egyidőben</a:t>
            </a:r>
            <a:r>
              <a:rPr lang="hu-HU" dirty="0" smtClean="0"/>
              <a:t> igazak</a:t>
            </a:r>
            <a:endParaRPr lang="hu-HU" dirty="0"/>
          </a:p>
          <a:p>
            <a:pPr>
              <a:buFontTx/>
              <a:buChar char="-"/>
            </a:pP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Helyes válasz: d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653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32" y="843558"/>
            <a:ext cx="7620000" cy="417306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hu-HU" dirty="0" smtClean="0"/>
              <a:t>Feleletválasztós kérdésekben - példák</a:t>
            </a:r>
          </a:p>
          <a:p>
            <a:pPr marL="114300" indent="0">
              <a:buNone/>
            </a:pPr>
            <a:r>
              <a:rPr lang="hu-HU" dirty="0" smtClean="0"/>
              <a:t>4. Milye</a:t>
            </a:r>
            <a:r>
              <a:rPr lang="hu-HU" dirty="0" smtClean="0"/>
              <a:t>n igaz kijelentés következtethető a kategorikus kijelentések közötti viszonyok alapján az </a:t>
            </a:r>
            <a:r>
              <a:rPr lang="hu-HU" i="1" dirty="0" smtClean="0"/>
              <a:t>Egy ember sem tévedhetetlen </a:t>
            </a:r>
            <a:r>
              <a:rPr lang="hu-HU" dirty="0" smtClean="0"/>
              <a:t>kijelentés igaz voltából?</a:t>
            </a: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a. </a:t>
            </a:r>
            <a:r>
              <a:rPr lang="hu-HU" dirty="0" smtClean="0"/>
              <a:t>Minden embe</a:t>
            </a:r>
            <a:r>
              <a:rPr lang="hu-HU" dirty="0" smtClean="0"/>
              <a:t>r tévedhetetlen.</a:t>
            </a: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b. Van ember, aki nem tévedhetetlen.</a:t>
            </a: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c. Van ember, aki tévedhetetlen.</a:t>
            </a: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d. Aki tévedhet, nem ember.</a:t>
            </a:r>
          </a:p>
          <a:p>
            <a:pPr marL="114300" indent="0">
              <a:buNone/>
            </a:pP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Helyes válasz: b</a:t>
            </a:r>
            <a:endParaRPr lang="hu-HU" dirty="0"/>
          </a:p>
          <a:p>
            <a:pPr>
              <a:buFontTx/>
              <a:buChar char="-"/>
            </a:pPr>
            <a:endParaRPr lang="hu-HU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5004048" y="2355726"/>
            <a:ext cx="3240360" cy="2304053"/>
            <a:chOff x="5004048" y="2355726"/>
            <a:chExt cx="3240360" cy="2304053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807696" y="2478360"/>
              <a:ext cx="150060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004048" y="2355726"/>
              <a:ext cx="3240360" cy="2304053"/>
              <a:chOff x="5004048" y="2355726"/>
              <a:chExt cx="3240360" cy="2304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004048" y="2355726"/>
                <a:ext cx="3240360" cy="2304053"/>
                <a:chOff x="412516" y="1069422"/>
                <a:chExt cx="3026719" cy="230236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12516" y="1069422"/>
                  <a:ext cx="2258135" cy="2035001"/>
                  <a:chOff x="1004486" y="1502416"/>
                  <a:chExt cx="3711530" cy="2869534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979712" y="1851670"/>
                    <a:ext cx="2736304" cy="25202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004486" y="1502416"/>
                    <a:ext cx="1200299" cy="390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1200" dirty="0" smtClean="0">
                        <a:latin typeface="Helvetica Light"/>
                      </a:rPr>
                      <a:t>SaP = </a:t>
                    </a:r>
                    <a:r>
                      <a:rPr lang="hu-HU" sz="1200" dirty="0" smtClean="0">
                        <a:latin typeface="Helvetica Light"/>
                      </a:rPr>
                      <a:t>0</a:t>
                    </a:r>
                    <a:endParaRPr lang="hu-HU" sz="1200" dirty="0">
                      <a:latin typeface="Helvetica Light"/>
                    </a:endParaRPr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579768" y="1120294"/>
                  <a:ext cx="859467" cy="27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SeP = </a:t>
                  </a:r>
                  <a:r>
                    <a:rPr lang="hu-HU" sz="1200" dirty="0" smtClean="0">
                      <a:latin typeface="Helvetica Light"/>
                    </a:rPr>
                    <a:t>1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79776" y="3094987"/>
                  <a:ext cx="682300" cy="27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SiP = 0</a:t>
                  </a:r>
                  <a:endParaRPr lang="hu-HU" sz="1200" dirty="0">
                    <a:latin typeface="Helvetica Light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575313" y="3094986"/>
                  <a:ext cx="796662" cy="27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1200" dirty="0" smtClean="0">
                      <a:latin typeface="Helvetica Light"/>
                    </a:rPr>
                    <a:t>SoP = 1</a:t>
                  </a: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769897" y="2683634"/>
                <a:ext cx="1538407" cy="161630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678882" y="2732809"/>
                <a:ext cx="0" cy="15671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3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83518"/>
            <a:ext cx="7776864" cy="431708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hu-HU" sz="2000" dirty="0">
                <a:latin typeface="Helvetica Light"/>
              </a:rPr>
              <a:t>II. </a:t>
            </a:r>
            <a:r>
              <a:rPr lang="hu-HU" sz="2000" dirty="0" smtClean="0">
                <a:latin typeface="Helvetica Light"/>
              </a:rPr>
              <a:t>TÉTEL, B pont (2019)</a:t>
            </a: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Adottak </a:t>
            </a:r>
            <a:r>
              <a:rPr lang="hu-HU" sz="2000" dirty="0">
                <a:latin typeface="Helvetica Light"/>
              </a:rPr>
              <a:t>a következő kijelentések: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1. Egy </a:t>
            </a:r>
            <a:r>
              <a:rPr lang="hu-HU" sz="2000" dirty="0" err="1">
                <a:latin typeface="Helvetica Light"/>
              </a:rPr>
              <a:t>közvéleményformáló</a:t>
            </a:r>
            <a:r>
              <a:rPr lang="hu-HU" sz="2000" dirty="0">
                <a:latin typeface="Helvetica Light"/>
              </a:rPr>
              <a:t> személy sem félénk.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2. Némely természeti erőforrás nem megújuló.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3. Néhány egyetemista sikeres vállalkozó.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4. Minden kozmetikum romlandó termék.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 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B. Szerkesszétek meg természetes és formális nyelven egyaránt az 1-es </a:t>
            </a:r>
            <a:r>
              <a:rPr lang="hu-HU" sz="2000" dirty="0" smtClean="0">
                <a:latin typeface="Helvetica Light"/>
              </a:rPr>
              <a:t>kijelentés ellentmondóját</a:t>
            </a:r>
            <a:r>
              <a:rPr lang="hu-HU" sz="2000" dirty="0">
                <a:latin typeface="Helvetica Light"/>
              </a:rPr>
              <a:t>, a 2-es kijelentés alárendelt-ellentétesét, a 3-as kijelentés fölérendeltjét és a </a:t>
            </a:r>
            <a:r>
              <a:rPr lang="hu-HU" sz="2000" dirty="0" smtClean="0">
                <a:latin typeface="Helvetica Light"/>
              </a:rPr>
              <a:t>4- es kijelentés alárendeltjét</a:t>
            </a:r>
            <a:r>
              <a:rPr lang="hu-HU" sz="2000" dirty="0">
                <a:latin typeface="Helvetica Light"/>
              </a:rPr>
              <a:t>. </a:t>
            </a:r>
            <a:r>
              <a:rPr lang="hu-HU" sz="2000" dirty="0" smtClean="0">
                <a:latin typeface="Helvetica Light"/>
              </a:rPr>
              <a:t>														8 </a:t>
            </a:r>
            <a:r>
              <a:rPr lang="hu-HU" sz="2000" dirty="0">
                <a:latin typeface="Helvetica Light"/>
              </a:rPr>
              <a:t>pont</a:t>
            </a:r>
          </a:p>
          <a:p>
            <a:pPr marL="11430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3829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83518"/>
            <a:ext cx="7920880" cy="431708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1. Egy </a:t>
            </a:r>
            <a:r>
              <a:rPr lang="hu-HU" sz="2000" dirty="0" err="1">
                <a:latin typeface="Helvetica Light"/>
              </a:rPr>
              <a:t>közvéleményformáló</a:t>
            </a:r>
            <a:r>
              <a:rPr lang="hu-HU" sz="2000" dirty="0">
                <a:latin typeface="Helvetica Light"/>
              </a:rPr>
              <a:t> személy sem félénk</a:t>
            </a:r>
            <a:r>
              <a:rPr lang="hu-HU" sz="2000" dirty="0" smtClean="0">
                <a:latin typeface="Helvetica Light"/>
              </a:rPr>
              <a:t>. - </a:t>
            </a:r>
            <a:r>
              <a:rPr lang="hu-HU" sz="1600" dirty="0" smtClean="0">
                <a:latin typeface="Helvetica Light"/>
              </a:rPr>
              <a:t>ellentmondója</a:t>
            </a:r>
            <a:endParaRPr lang="hu-HU" sz="1600" dirty="0" smtClean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SeP ellentmondója SiP: Van olyan </a:t>
            </a:r>
            <a:r>
              <a:rPr lang="hu-HU" sz="2000" dirty="0" err="1" smtClean="0">
                <a:latin typeface="Helvetica Light"/>
              </a:rPr>
              <a:t>közvéleményformáló</a:t>
            </a:r>
            <a:r>
              <a:rPr lang="hu-HU" sz="2000" dirty="0" smtClean="0">
                <a:latin typeface="Helvetica Light"/>
              </a:rPr>
              <a:t> személy, aki félénk.</a:t>
            </a:r>
          </a:p>
          <a:p>
            <a:pPr marL="114300" indent="0">
              <a:buNone/>
            </a:pPr>
            <a:endParaRPr lang="hu-HU" sz="1000" dirty="0" smtClean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2</a:t>
            </a:r>
            <a:r>
              <a:rPr lang="hu-HU" sz="2000" dirty="0">
                <a:latin typeface="Helvetica Light"/>
              </a:rPr>
              <a:t>. Némely természeti erőforrás nem megújuló</a:t>
            </a:r>
            <a:r>
              <a:rPr lang="hu-HU" sz="2000" dirty="0" smtClean="0">
                <a:latin typeface="Helvetica Light"/>
              </a:rPr>
              <a:t>. – </a:t>
            </a:r>
            <a:r>
              <a:rPr lang="hu-HU" sz="1600" dirty="0" smtClean="0">
                <a:latin typeface="Helvetica Light"/>
              </a:rPr>
              <a:t>alárendelt ellentétese</a:t>
            </a:r>
            <a:endParaRPr lang="hu-HU" sz="1600" dirty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SoP alárendelt ellentétese SiP: Némely </a:t>
            </a:r>
            <a:r>
              <a:rPr lang="hu-HU" sz="2000" dirty="0">
                <a:latin typeface="Helvetica Light"/>
              </a:rPr>
              <a:t>természeti erőforrás </a:t>
            </a:r>
            <a:r>
              <a:rPr lang="hu-HU" sz="2000" dirty="0" smtClean="0">
                <a:latin typeface="Helvetica Light"/>
              </a:rPr>
              <a:t>megújuló</a:t>
            </a:r>
            <a:r>
              <a:rPr lang="hu-HU" sz="2000" dirty="0">
                <a:latin typeface="Helvetica Light"/>
              </a:rPr>
              <a:t>.</a:t>
            </a:r>
          </a:p>
          <a:p>
            <a:pPr marL="114300" indent="0">
              <a:buNone/>
            </a:pPr>
            <a:endParaRPr lang="hu-HU" sz="1000" dirty="0" smtClean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3</a:t>
            </a:r>
            <a:r>
              <a:rPr lang="hu-HU" sz="2000" dirty="0">
                <a:latin typeface="Helvetica Light"/>
              </a:rPr>
              <a:t>. Néhány egyetemista sikeres vállalkozó</a:t>
            </a:r>
            <a:r>
              <a:rPr lang="hu-HU" sz="2000" dirty="0" smtClean="0">
                <a:latin typeface="Helvetica Light"/>
              </a:rPr>
              <a:t>. - </a:t>
            </a:r>
            <a:r>
              <a:rPr lang="hu-HU" sz="1600" dirty="0" smtClean="0">
                <a:latin typeface="Helvetica Light"/>
              </a:rPr>
              <a:t>fölérendeltje</a:t>
            </a:r>
            <a:endParaRPr lang="hu-HU" sz="1600" dirty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SiP fölérendeltje SaP: Minden egyetemista sikeres vállalkozó.</a:t>
            </a:r>
          </a:p>
          <a:p>
            <a:pPr marL="114300" indent="0">
              <a:buNone/>
            </a:pPr>
            <a:endParaRPr lang="hu-HU" sz="1000" dirty="0" smtClean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4</a:t>
            </a:r>
            <a:r>
              <a:rPr lang="hu-HU" sz="2000" dirty="0">
                <a:latin typeface="Helvetica Light"/>
              </a:rPr>
              <a:t>. Minden kozmetikum romlandó termék</a:t>
            </a:r>
            <a:r>
              <a:rPr lang="hu-HU" sz="2000" dirty="0" smtClean="0">
                <a:latin typeface="Helvetica Light"/>
              </a:rPr>
              <a:t>. - </a:t>
            </a:r>
            <a:r>
              <a:rPr lang="hu-HU" sz="1600" dirty="0" smtClean="0">
                <a:latin typeface="Helvetica Light"/>
              </a:rPr>
              <a:t>alárendeltje</a:t>
            </a:r>
            <a:endParaRPr lang="hu-HU" sz="1600" dirty="0"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SaP alárendeltje: SiP: Van olyan kozmetikum, amely romlandó termék.</a:t>
            </a:r>
            <a:endParaRPr lang="hu-HU" sz="2000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07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211710"/>
            <a:ext cx="7620000" cy="857250"/>
          </a:xfrm>
        </p:spPr>
        <p:txBody>
          <a:bodyPr/>
          <a:lstStyle/>
          <a:p>
            <a:pPr algn="ctr"/>
            <a:r>
              <a:rPr lang="hu-HU" sz="9600" dirty="0" smtClean="0">
                <a:sym typeface="Wingdings" panose="05000000000000000000" pitchFamily="2" charset="2"/>
              </a:rPr>
              <a:t>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381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</a:t>
            </a:r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kijelentés</a:t>
            </a:r>
            <a:r>
              <a:rPr lang="hu-HU" sz="3200" dirty="0" smtClean="0">
                <a:solidFill>
                  <a:srgbClr val="002060"/>
                </a:solidFill>
                <a:latin typeface="Helvetica Light"/>
                <a:cs typeface="Helvetica Light"/>
              </a:rPr>
              <a:t> </a:t>
            </a:r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szerkezete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hu-HU" dirty="0" smtClean="0">
                <a:solidFill>
                  <a:srgbClr val="00B050"/>
                </a:solidFill>
                <a:latin typeface="Helvetica Light"/>
              </a:rPr>
              <a:t>S</a:t>
            </a:r>
            <a:r>
              <a:rPr lang="hu-HU" dirty="0" smtClean="0">
                <a:latin typeface="Helvetica Light"/>
              </a:rPr>
              <a:t> est </a:t>
            </a:r>
            <a:r>
              <a:rPr lang="hu-HU" dirty="0" smtClean="0">
                <a:solidFill>
                  <a:srgbClr val="0070C0"/>
                </a:solidFill>
                <a:latin typeface="Helvetica Light"/>
              </a:rPr>
              <a:t>P</a:t>
            </a:r>
            <a:endParaRPr lang="hu-HU" dirty="0">
              <a:solidFill>
                <a:srgbClr val="0070C0"/>
              </a:solidFill>
              <a:latin typeface="Helvetica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31640" y="1563639"/>
            <a:ext cx="6552728" cy="1427386"/>
            <a:chOff x="1331640" y="1563638"/>
            <a:chExt cx="6552728" cy="142738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131840" y="1563638"/>
              <a:ext cx="720080" cy="50405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31640" y="1995686"/>
              <a:ext cx="216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hu-HU" dirty="0" smtClean="0">
                  <a:solidFill>
                    <a:srgbClr val="00B050"/>
                  </a:solidFill>
                  <a:latin typeface="Helvetica Light"/>
                </a:rPr>
                <a:t>logikai alany, S:</a:t>
              </a:r>
            </a:p>
            <a:p>
              <a:pPr lvl="0"/>
              <a:r>
                <a:rPr lang="hu-HU" dirty="0" smtClean="0">
                  <a:solidFill>
                    <a:srgbClr val="002060"/>
                  </a:solidFill>
                  <a:latin typeface="Helvetica Light"/>
                </a:rPr>
                <a:t>a fogalom, amiről állítunk valamit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3968" y="156363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1920" y="2139702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hu-HU" dirty="0" smtClean="0">
                  <a:solidFill>
                    <a:srgbClr val="002060"/>
                  </a:solidFill>
                  <a:latin typeface="Helvetica Light"/>
                </a:rPr>
                <a:t>létige, kopula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716016" y="1563638"/>
              <a:ext cx="864096" cy="5040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08104" y="2067694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hu-HU" dirty="0" smtClean="0">
                  <a:solidFill>
                    <a:srgbClr val="0070C0"/>
                  </a:solidFill>
                  <a:latin typeface="Helvetica Light"/>
                </a:rPr>
                <a:t>logikai állítmány, P</a:t>
              </a:r>
              <a:r>
                <a:rPr lang="hu-HU" dirty="0" smtClean="0">
                  <a:solidFill>
                    <a:srgbClr val="002060"/>
                  </a:solidFill>
                  <a:latin typeface="Helvetica Light"/>
                </a:rPr>
                <a:t>: amit állítunk (vagy tagadunk) az S-ről</a:t>
              </a:r>
              <a:endParaRPr lang="hu-HU" dirty="0" smtClean="0">
                <a:latin typeface="Helvetica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91680" y="3181499"/>
            <a:ext cx="5688632" cy="911710"/>
            <a:chOff x="1691680" y="3181500"/>
            <a:chExt cx="5688632" cy="911710"/>
          </a:xfrm>
        </p:grpSpPr>
        <p:sp>
          <p:nvSpPr>
            <p:cNvPr id="18" name="TextBox 17"/>
            <p:cNvSpPr txBox="1"/>
            <p:nvPr/>
          </p:nvSpPr>
          <p:spPr>
            <a:xfrm>
              <a:off x="1691680" y="37238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latin typeface="Helvetica Light"/>
                </a:rPr>
                <a:t>A madár</a:t>
              </a:r>
              <a:endParaRPr lang="hu-HU" dirty="0">
                <a:latin typeface="Helvetica Light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67744" y="3181500"/>
              <a:ext cx="504056" cy="383847"/>
              <a:chOff x="2267744" y="3181500"/>
              <a:chExt cx="504056" cy="38384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2267744" y="3181500"/>
                <a:ext cx="0" cy="38384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339752" y="319601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latin typeface="Helvetica Light"/>
                  </a:rPr>
                  <a:t>pl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52245" y="3196015"/>
              <a:ext cx="504056" cy="383847"/>
              <a:chOff x="2267744" y="3181500"/>
              <a:chExt cx="504056" cy="383847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2267744" y="3181500"/>
                <a:ext cx="0" cy="38384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39752" y="319601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latin typeface="Helvetica Light"/>
                  </a:rPr>
                  <a:t>pl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62003" y="3196015"/>
              <a:ext cx="504056" cy="383847"/>
              <a:chOff x="2267744" y="3181500"/>
              <a:chExt cx="504056" cy="38384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2267744" y="3181500"/>
                <a:ext cx="0" cy="38384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339752" y="319601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latin typeface="Helvetica Light"/>
                  </a:rPr>
                  <a:t>pl</a:t>
                </a:r>
                <a:r>
                  <a:rPr lang="hu-HU" dirty="0" smtClean="0"/>
                  <a:t>.</a:t>
                </a:r>
                <a:endParaRPr lang="hu-HU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527884" y="37238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(</a:t>
              </a:r>
              <a:r>
                <a:rPr lang="hu-HU" dirty="0" smtClean="0">
                  <a:latin typeface="Helvetica Light"/>
                </a:rPr>
                <a:t>van</a:t>
              </a:r>
              <a:r>
                <a:rPr lang="hu-HU" dirty="0" smtClean="0"/>
                <a:t>)</a:t>
              </a:r>
              <a:endParaRPr lang="hu-H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4128" y="365934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latin typeface="Helvetica Light"/>
                </a:rPr>
                <a:t>állat</a:t>
              </a:r>
              <a:r>
                <a:rPr lang="hu-HU" dirty="0" smtClean="0"/>
                <a:t>.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577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555526"/>
            <a:ext cx="7920880" cy="424507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hu-HU" sz="2000" dirty="0">
                <a:latin typeface="Helvetica Light"/>
              </a:rPr>
              <a:t>I. TÉTEL, A, 4. (2019)</a:t>
            </a:r>
          </a:p>
          <a:p>
            <a:pPr marL="114300" indent="0">
              <a:buNone/>
            </a:pPr>
            <a:r>
              <a:rPr lang="hu-HU" sz="2000" dirty="0">
                <a:latin typeface="Helvetica Light"/>
              </a:rPr>
              <a:t>A </a:t>
            </a:r>
            <a:r>
              <a:rPr lang="hu-HU" sz="2000" b="1" i="1" dirty="0">
                <a:latin typeface="Helvetica Light"/>
              </a:rPr>
              <a:t>Néhány tavaszi virág fehér </a:t>
            </a:r>
            <a:r>
              <a:rPr lang="hu-HU" sz="2000" dirty="0">
                <a:latin typeface="Helvetica Light"/>
              </a:rPr>
              <a:t>kijelentés logikai szubjektuma:</a:t>
            </a:r>
          </a:p>
          <a:p>
            <a:pPr marL="114300" indent="0">
              <a:buNone/>
            </a:pPr>
            <a:r>
              <a:rPr lang="hu-HU" sz="2000" b="1" i="1" dirty="0" smtClean="0">
                <a:latin typeface="Helvetica Light"/>
              </a:rPr>
              <a:t>a. </a:t>
            </a:r>
            <a:r>
              <a:rPr lang="hu-HU" sz="2000" i="1" dirty="0" smtClean="0">
                <a:latin typeface="Helvetica Light"/>
              </a:rPr>
              <a:t>néhány </a:t>
            </a:r>
            <a:r>
              <a:rPr lang="hu-HU" sz="2000" i="1" dirty="0">
                <a:latin typeface="Helvetica Light"/>
              </a:rPr>
              <a:t>tavaszi </a:t>
            </a:r>
            <a:r>
              <a:rPr lang="hu-HU" sz="2000" i="1" dirty="0" smtClean="0">
                <a:latin typeface="Helvetica Light"/>
              </a:rPr>
              <a:t>virág </a:t>
            </a:r>
          </a:p>
          <a:p>
            <a:pPr marL="114300" indent="0">
              <a:buNone/>
            </a:pPr>
            <a:r>
              <a:rPr lang="hu-HU" sz="2000" b="1" dirty="0" smtClean="0">
                <a:latin typeface="Helvetica Light"/>
              </a:rPr>
              <a:t>b</a:t>
            </a:r>
            <a:r>
              <a:rPr lang="hu-HU" sz="2000" b="1" dirty="0">
                <a:latin typeface="Helvetica Light"/>
              </a:rPr>
              <a:t>. </a:t>
            </a:r>
            <a:r>
              <a:rPr lang="hu-HU" sz="2000" i="1" dirty="0">
                <a:latin typeface="Helvetica Light"/>
              </a:rPr>
              <a:t>tavaszi virág</a:t>
            </a:r>
            <a:endParaRPr lang="hu-HU" sz="2000" dirty="0">
              <a:latin typeface="Helvetica Light"/>
            </a:endParaRPr>
          </a:p>
          <a:p>
            <a:pPr marL="114300" indent="0">
              <a:buNone/>
            </a:pPr>
            <a:r>
              <a:rPr lang="hu-HU" sz="2000" b="1" dirty="0">
                <a:latin typeface="Helvetica Light"/>
              </a:rPr>
              <a:t>c. </a:t>
            </a:r>
            <a:r>
              <a:rPr lang="hu-HU" sz="2000" i="1" dirty="0">
                <a:latin typeface="Helvetica Light"/>
              </a:rPr>
              <a:t>néhány </a:t>
            </a:r>
            <a:r>
              <a:rPr lang="hu-HU" sz="2000" i="1" dirty="0" smtClean="0">
                <a:latin typeface="Helvetica Light"/>
              </a:rPr>
              <a:t>virág </a:t>
            </a:r>
          </a:p>
          <a:p>
            <a:pPr marL="114300" indent="0">
              <a:buNone/>
            </a:pPr>
            <a:r>
              <a:rPr lang="hu-HU" sz="2000" b="1" dirty="0" smtClean="0">
                <a:latin typeface="Helvetica Light"/>
              </a:rPr>
              <a:t>d</a:t>
            </a:r>
            <a:r>
              <a:rPr lang="hu-HU" sz="2000" b="1" dirty="0">
                <a:latin typeface="Helvetica Light"/>
              </a:rPr>
              <a:t>. </a:t>
            </a:r>
            <a:r>
              <a:rPr lang="hu-HU" sz="2000" i="1" dirty="0">
                <a:latin typeface="Helvetica Light"/>
              </a:rPr>
              <a:t>virág</a:t>
            </a:r>
            <a:endParaRPr lang="hu-HU" sz="2000" dirty="0">
              <a:latin typeface="Helvetica Light"/>
            </a:endParaRPr>
          </a:p>
          <a:p>
            <a:pPr marL="114300" indent="0">
              <a:buNone/>
            </a:pPr>
            <a:endParaRPr lang="hu-HU" sz="2000" dirty="0" smtClean="0">
              <a:solidFill>
                <a:srgbClr val="0070C0"/>
              </a:solidFill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solidFill>
                  <a:srgbClr val="8E0000"/>
                </a:solidFill>
                <a:latin typeface="Helvetica Light"/>
                <a:ea typeface="Cambria Math"/>
              </a:rPr>
              <a:t>! a </a:t>
            </a:r>
            <a:r>
              <a:rPr lang="hu-HU" sz="2000" dirty="0">
                <a:solidFill>
                  <a:srgbClr val="8E0000"/>
                </a:solidFill>
                <a:latin typeface="Helvetica Light"/>
                <a:ea typeface="Cambria Math"/>
              </a:rPr>
              <a:t>kvantor </a:t>
            </a:r>
            <a:r>
              <a:rPr lang="hu-HU" sz="2000" dirty="0" smtClean="0">
                <a:solidFill>
                  <a:srgbClr val="8E0000"/>
                </a:solidFill>
                <a:latin typeface="Helvetica Light"/>
                <a:ea typeface="Cambria Math"/>
              </a:rPr>
              <a:t>vagy a tagadószó nem </a:t>
            </a:r>
            <a:r>
              <a:rPr lang="hu-HU" sz="2000" dirty="0">
                <a:solidFill>
                  <a:srgbClr val="8E0000"/>
                </a:solidFill>
                <a:latin typeface="Helvetica Light"/>
                <a:ea typeface="Cambria Math"/>
              </a:rPr>
              <a:t>tartozik a fogalom </a:t>
            </a:r>
            <a:r>
              <a:rPr lang="hu-HU" sz="2000" dirty="0" smtClean="0">
                <a:solidFill>
                  <a:srgbClr val="8E0000"/>
                </a:solidFill>
                <a:latin typeface="Helvetica Light"/>
                <a:ea typeface="Cambria Math"/>
              </a:rPr>
              <a:t>körébe!</a:t>
            </a:r>
            <a:endParaRPr lang="hu-HU" sz="2000" i="1" dirty="0" smtClean="0">
              <a:solidFill>
                <a:srgbClr val="8E0000"/>
              </a:solidFill>
              <a:latin typeface="Helvetica Light"/>
              <a:ea typeface="Cambria Math"/>
            </a:endParaRPr>
          </a:p>
          <a:p>
            <a:pPr marL="114300" indent="0">
              <a:buNone/>
            </a:pPr>
            <a:endParaRPr lang="hu-HU" sz="2000" dirty="0" smtClean="0">
              <a:solidFill>
                <a:srgbClr val="0070C0"/>
              </a:solidFill>
              <a:latin typeface="Helvetica Light"/>
            </a:endParaRPr>
          </a:p>
          <a:p>
            <a:pPr marL="114300" indent="0">
              <a:buNone/>
            </a:pPr>
            <a:r>
              <a:rPr lang="hu-HU" sz="2000" dirty="0" smtClean="0">
                <a:latin typeface="Helvetica Light"/>
              </a:rPr>
              <a:t>Helyes válasz: b</a:t>
            </a:r>
            <a:endParaRPr lang="hu-HU" sz="2000" dirty="0">
              <a:latin typeface="Helvetica Light"/>
            </a:endParaRPr>
          </a:p>
          <a:p>
            <a:pPr marL="114300" indent="0">
              <a:buNone/>
            </a:pPr>
            <a:endParaRPr lang="hu-HU" sz="2000" dirty="0" smtClean="0">
              <a:solidFill>
                <a:srgbClr val="0070C0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67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 osztályozása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1560" y="1203598"/>
            <a:ext cx="2808312" cy="1521460"/>
            <a:chOff x="1187624" y="1203598"/>
            <a:chExt cx="2808312" cy="152146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691680" y="163564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699792" y="163564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35696" y="12035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Helvetica Light"/>
                </a:rPr>
                <a:t>m</a:t>
              </a:r>
              <a:r>
                <a:rPr lang="hu-HU" dirty="0" smtClean="0">
                  <a:latin typeface="Helvetica Light"/>
                </a:rPr>
                <a:t>inőség alapján</a:t>
              </a:r>
              <a:endParaRPr lang="hu-HU" dirty="0">
                <a:latin typeface="Helvetica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7624" y="235572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accent2">
                      <a:lumMod val="75000"/>
                    </a:schemeClr>
                  </a:solidFill>
                  <a:latin typeface="Helvetica Light"/>
                </a:rPr>
                <a:t>állító</a:t>
              </a:r>
              <a:endParaRPr lang="hu-HU" dirty="0">
                <a:solidFill>
                  <a:schemeClr val="accent2">
                    <a:lumMod val="75000"/>
                  </a:schemeClr>
                </a:solidFill>
                <a:latin typeface="Helvetica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6" y="235572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accent5">
                      <a:lumMod val="75000"/>
                    </a:schemeClr>
                  </a:solidFill>
                  <a:latin typeface="Helvetica Light"/>
                </a:rPr>
                <a:t>tagadó</a:t>
              </a:r>
              <a:endParaRPr lang="hu-HU" dirty="0">
                <a:solidFill>
                  <a:schemeClr val="accent5">
                    <a:lumMod val="75000"/>
                  </a:schemeClr>
                </a:solidFill>
                <a:latin typeface="Helvetica Light"/>
              </a:endParaRPr>
            </a:p>
          </p:txBody>
        </p:sp>
      </p:grpSp>
      <p:grpSp>
        <p:nvGrpSpPr>
          <p:cNvPr id="1060" name="Group 1059"/>
          <p:cNvGrpSpPr/>
          <p:nvPr/>
        </p:nvGrpSpPr>
        <p:grpSpPr>
          <a:xfrm>
            <a:off x="4644008" y="1294463"/>
            <a:ext cx="3456384" cy="2438093"/>
            <a:chOff x="4644008" y="1294462"/>
            <a:chExt cx="3456384" cy="2438093"/>
          </a:xfrm>
        </p:grpSpPr>
        <p:grpSp>
          <p:nvGrpSpPr>
            <p:cNvPr id="14" name="Group 13"/>
            <p:cNvGrpSpPr/>
            <p:nvPr/>
          </p:nvGrpSpPr>
          <p:grpSpPr>
            <a:xfrm>
              <a:off x="4644008" y="1294462"/>
              <a:ext cx="3456384" cy="1521460"/>
              <a:chOff x="1187624" y="1203598"/>
              <a:chExt cx="2808312" cy="152146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1691680" y="1635646"/>
                <a:ext cx="72008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699792" y="1635646"/>
                <a:ext cx="72008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547664" y="1203598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latin typeface="Helvetica Light"/>
                  </a:rPr>
                  <a:t>mennyiség alapján</a:t>
                </a:r>
                <a:endParaRPr lang="hu-HU" dirty="0">
                  <a:latin typeface="Helvetica Ligh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87624" y="235572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solidFill>
                      <a:srgbClr val="7030A0"/>
                    </a:solidFill>
                    <a:latin typeface="Helvetica Light"/>
                  </a:rPr>
                  <a:t>egyetemes</a:t>
                </a:r>
                <a:endParaRPr lang="hu-HU" dirty="0">
                  <a:solidFill>
                    <a:srgbClr val="7030A0"/>
                  </a:solidFill>
                  <a:latin typeface="Helvetica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15816" y="235572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>
                    <a:solidFill>
                      <a:srgbClr val="FFC000"/>
                    </a:solidFill>
                    <a:latin typeface="Helvetica Light"/>
                  </a:rPr>
                  <a:t>részleges</a:t>
                </a:r>
                <a:endParaRPr lang="hu-HU" dirty="0">
                  <a:solidFill>
                    <a:srgbClr val="FFC000"/>
                  </a:solidFill>
                  <a:latin typeface="Helvetica Light"/>
                </a:endParaRPr>
              </a:p>
            </p:txBody>
          </p:sp>
        </p:grpSp>
        <p:cxnSp>
          <p:nvCxnSpPr>
            <p:cNvPr id="1057" name="Straight Arrow Connector 1056"/>
            <p:cNvCxnSpPr/>
            <p:nvPr/>
          </p:nvCxnSpPr>
          <p:spPr>
            <a:xfrm>
              <a:off x="6330658" y="1726510"/>
              <a:ext cx="174480" cy="163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TextBox 1057"/>
            <p:cNvSpPr txBox="1"/>
            <p:nvPr/>
          </p:nvSpPr>
          <p:spPr>
            <a:xfrm>
              <a:off x="5757363" y="3363223"/>
              <a:ext cx="202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egyedi = egyetemes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7979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 osztályozása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1560" y="1203598"/>
            <a:ext cx="2808312" cy="1521460"/>
            <a:chOff x="1187624" y="1203598"/>
            <a:chExt cx="2808312" cy="152146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691680" y="163564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699792" y="163564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35696" y="12035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Helvetica Light"/>
                </a:rPr>
                <a:t>m</a:t>
              </a:r>
              <a:r>
                <a:rPr lang="hu-HU" dirty="0" smtClean="0">
                  <a:latin typeface="Helvetica Light"/>
                </a:rPr>
                <a:t>inőség alapján</a:t>
              </a:r>
              <a:endParaRPr lang="hu-HU" dirty="0">
                <a:latin typeface="Helvetica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7624" y="235572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accent2">
                      <a:lumMod val="75000"/>
                    </a:schemeClr>
                  </a:solidFill>
                  <a:latin typeface="Helvetica Light"/>
                </a:rPr>
                <a:t>állító</a:t>
              </a:r>
              <a:endParaRPr lang="hu-HU" dirty="0">
                <a:solidFill>
                  <a:schemeClr val="accent2">
                    <a:lumMod val="75000"/>
                  </a:schemeClr>
                </a:solidFill>
                <a:latin typeface="Helvetica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6" y="235572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chemeClr val="accent5">
                      <a:lumMod val="75000"/>
                    </a:schemeClr>
                  </a:solidFill>
                  <a:latin typeface="Helvetica Light"/>
                </a:rPr>
                <a:t>tagadó</a:t>
              </a:r>
              <a:endParaRPr lang="hu-HU" dirty="0">
                <a:solidFill>
                  <a:schemeClr val="accent5">
                    <a:lumMod val="75000"/>
                  </a:schemeClr>
                </a:solidFill>
                <a:latin typeface="Helvetica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008" y="1294462"/>
            <a:ext cx="3456384" cy="1521460"/>
            <a:chOff x="1187624" y="1203598"/>
            <a:chExt cx="2808312" cy="152146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91680" y="163564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699792" y="1635646"/>
              <a:ext cx="72008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47664" y="120359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latin typeface="Helvetica Light"/>
                </a:rPr>
                <a:t>mennyiség alapján</a:t>
              </a:r>
              <a:endParaRPr lang="hu-HU" dirty="0">
                <a:latin typeface="Helvetica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235572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rgbClr val="7030A0"/>
                  </a:solidFill>
                  <a:latin typeface="Helvetica Light"/>
                </a:rPr>
                <a:t>egyetemes</a:t>
              </a:r>
              <a:endParaRPr lang="hu-HU" dirty="0">
                <a:solidFill>
                  <a:srgbClr val="7030A0"/>
                </a:solidFill>
                <a:latin typeface="Helvetica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6" y="235572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>
                  <a:solidFill>
                    <a:srgbClr val="FFC000"/>
                  </a:solidFill>
                  <a:latin typeface="Helvetica Light"/>
                </a:rPr>
                <a:t>részleges</a:t>
              </a:r>
              <a:endParaRPr lang="hu-HU" dirty="0">
                <a:solidFill>
                  <a:srgbClr val="FFC000"/>
                </a:solidFill>
                <a:latin typeface="Helvetica Light"/>
              </a:endParaRPr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2510751" y="2850155"/>
            <a:ext cx="3127753" cy="2031325"/>
            <a:chOff x="2510749" y="2850155"/>
            <a:chExt cx="3127753" cy="2031325"/>
          </a:xfrm>
        </p:grpSpPr>
        <p:sp>
          <p:nvSpPr>
            <p:cNvPr id="34" name="TextBox 33"/>
            <p:cNvSpPr txBox="1"/>
            <p:nvPr/>
          </p:nvSpPr>
          <p:spPr>
            <a:xfrm>
              <a:off x="2510749" y="2850155"/>
              <a:ext cx="748235" cy="2031325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hu-HU" dirty="0" smtClean="0">
                  <a:latin typeface="Helvetica Light"/>
                </a:rPr>
                <a:t>S</a:t>
              </a:r>
              <a:r>
                <a:rPr lang="hu-HU" b="1" dirty="0" smtClean="0">
                  <a:solidFill>
                    <a:srgbClr val="7030A0"/>
                  </a:solidFill>
                  <a:latin typeface="Helvetica Light"/>
                </a:rPr>
                <a:t>a</a:t>
              </a:r>
              <a:r>
                <a:rPr lang="hu-HU" dirty="0" smtClean="0">
                  <a:latin typeface="Helvetica Light"/>
                </a:rPr>
                <a:t>P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f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f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S</a:t>
              </a:r>
              <a:r>
                <a:rPr lang="hu-HU" b="1" dirty="0" smtClean="0">
                  <a:solidFill>
                    <a:srgbClr val="FFC000"/>
                  </a:solidFill>
                  <a:latin typeface="Helvetica Light"/>
                </a:rPr>
                <a:t>i</a:t>
              </a:r>
              <a:r>
                <a:rPr lang="hu-HU" dirty="0" smtClean="0">
                  <a:latin typeface="Helvetica Light"/>
                </a:rPr>
                <a:t>P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r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m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o</a:t>
              </a:r>
              <a:endParaRPr lang="hu-HU" dirty="0">
                <a:latin typeface="Helvetica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90267" y="3364875"/>
              <a:ext cx="748235" cy="1200329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hu-HU" dirty="0" smtClean="0">
                  <a:latin typeface="Helvetica Light"/>
                </a:rPr>
                <a:t>n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S</a:t>
              </a:r>
              <a:r>
                <a:rPr lang="hu-HU" b="1" dirty="0" smtClean="0">
                  <a:solidFill>
                    <a:srgbClr val="7030A0"/>
                  </a:solidFill>
                  <a:latin typeface="Helvetica Light"/>
                </a:rPr>
                <a:t>e</a:t>
              </a:r>
              <a:r>
                <a:rPr lang="hu-HU" dirty="0" smtClean="0">
                  <a:latin typeface="Helvetica Light"/>
                </a:rPr>
                <a:t>P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g</a:t>
              </a:r>
            </a:p>
            <a:p>
              <a:pPr algn="ctr"/>
              <a:r>
                <a:rPr lang="hu-HU" dirty="0" smtClean="0">
                  <a:latin typeface="Helvetica Light"/>
                </a:rPr>
                <a:t>S</a:t>
              </a:r>
              <a:r>
                <a:rPr lang="hu-HU" b="1" dirty="0" smtClean="0">
                  <a:solidFill>
                    <a:srgbClr val="FFC000"/>
                  </a:solidFill>
                  <a:latin typeface="Helvetica Light"/>
                </a:rPr>
                <a:t>o</a:t>
              </a:r>
              <a:r>
                <a:rPr lang="hu-HU" dirty="0" smtClean="0">
                  <a:latin typeface="Helvetica Light"/>
                </a:rPr>
                <a:t>P</a:t>
              </a:r>
            </a:p>
          </p:txBody>
        </p:sp>
      </p:grpSp>
      <p:grpSp>
        <p:nvGrpSpPr>
          <p:cNvPr id="1053" name="Group 1052"/>
          <p:cNvGrpSpPr/>
          <p:nvPr/>
        </p:nvGrpSpPr>
        <p:grpSpPr>
          <a:xfrm>
            <a:off x="959751" y="2715767"/>
            <a:ext cx="6204539" cy="1634325"/>
            <a:chOff x="959749" y="2715766"/>
            <a:chExt cx="6204539" cy="163432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258984" y="2725058"/>
              <a:ext cx="1729802" cy="1061499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2" name="Group 1051"/>
            <p:cNvGrpSpPr/>
            <p:nvPr/>
          </p:nvGrpSpPr>
          <p:grpSpPr>
            <a:xfrm>
              <a:off x="959749" y="2715766"/>
              <a:ext cx="6204539" cy="1634325"/>
              <a:chOff x="959749" y="2715766"/>
              <a:chExt cx="6204539" cy="1634325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959749" y="2725058"/>
                <a:ext cx="1668035" cy="291055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3194512" y="2815922"/>
                <a:ext cx="2601624" cy="20019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131840" y="2787774"/>
                <a:ext cx="4032448" cy="1078042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59749" y="2715766"/>
                <a:ext cx="1740043" cy="109858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5436096" y="2815922"/>
                <a:ext cx="360040" cy="92674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3258984" y="2725058"/>
                <a:ext cx="1773012" cy="1625033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97028" y="2796077"/>
                <a:ext cx="1667260" cy="1458196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0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 kategorikus kijelentések osztályozása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24345"/>
              </p:ext>
            </p:extLst>
          </p:nvPr>
        </p:nvGraphicFramePr>
        <p:xfrm>
          <a:off x="1691680" y="1275606"/>
          <a:ext cx="5410944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1656184"/>
                <a:gridCol w="1728192"/>
              </a:tblGrid>
              <a:tr h="1009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minőség/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Times New Roman"/>
                        </a:rPr>
                        <a:t>mennyiség</a:t>
                      </a: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Times New Roman"/>
                        </a:rPr>
                        <a:t>állító</a:t>
                      </a: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tagadó</a:t>
                      </a: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09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egyetemes</a:t>
                      </a: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S a 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hu-HU" sz="2200" b="0" dirty="0" smtClean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S e P</a:t>
                      </a:r>
                      <a:endParaRPr lang="hu-HU" sz="2200" b="0" dirty="0" smtClean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81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részleges</a:t>
                      </a: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S i P</a:t>
                      </a: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S o</a:t>
                      </a:r>
                      <a:r>
                        <a:rPr lang="hu-HU" sz="2200" b="0" baseline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 </a:t>
                      </a:r>
                      <a:r>
                        <a:rPr lang="hu-HU" sz="2200" b="0" dirty="0" smtClean="0">
                          <a:solidFill>
                            <a:schemeClr val="tx1"/>
                          </a:solidFill>
                          <a:effectLst/>
                          <a:latin typeface="Helvetica Light"/>
                          <a:ea typeface="Calibri"/>
                        </a:rPr>
                        <a:t>P</a:t>
                      </a:r>
                      <a:endParaRPr lang="hu-HU" sz="2200" b="0" dirty="0" smtClean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hu-HU" sz="2200" b="0" dirty="0">
                        <a:solidFill>
                          <a:schemeClr val="tx1"/>
                        </a:solidFill>
                        <a:effectLst/>
                        <a:latin typeface="Helvetica Ligh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egyetemesen állító kijelenés – S a P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203598"/>
            <a:ext cx="7620000" cy="3600450"/>
          </a:xfrm>
        </p:spPr>
        <p:txBody>
          <a:bodyPr/>
          <a:lstStyle/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Standard </a:t>
            </a:r>
            <a:r>
              <a:rPr lang="hu-HU" dirty="0">
                <a:latin typeface="Helvetica Light"/>
              </a:rPr>
              <a:t>formája: Minden S </a:t>
            </a:r>
            <a:r>
              <a:rPr lang="hu-HU" dirty="0" smtClean="0">
                <a:latin typeface="Helvetica Light"/>
              </a:rPr>
              <a:t>P.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pl. Minden hal gerinces</a:t>
            </a:r>
            <a:r>
              <a:rPr lang="hu-HU" dirty="0" smtClean="0">
                <a:latin typeface="Helvetica Light"/>
              </a:rPr>
              <a:t>.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S: hal, P: gerinces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- kvantorai</a:t>
            </a:r>
            <a:r>
              <a:rPr lang="hu-HU" dirty="0">
                <a:latin typeface="Helvetica Light"/>
              </a:rPr>
              <a:t>: minden, bármely, az összes, a (halak)…, az (állatok) stb</a:t>
            </a:r>
            <a:r>
              <a:rPr lang="hu-HU" dirty="0" smtClean="0">
                <a:latin typeface="Helvetica Light"/>
              </a:rPr>
              <a:t>.</a:t>
            </a:r>
          </a:p>
          <a:p>
            <a:pPr marL="114300" indent="0">
              <a:buNone/>
            </a:pPr>
            <a:endParaRPr lang="hu-HU" dirty="0">
              <a:latin typeface="Helvetica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488" y="2868265"/>
            <a:ext cx="5906760" cy="1863725"/>
            <a:chOff x="801122" y="2715766"/>
            <a:chExt cx="5906760" cy="1863725"/>
          </a:xfrm>
        </p:grpSpPr>
        <p:pic>
          <p:nvPicPr>
            <p:cNvPr id="4" name="Picture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60032" y="2715766"/>
              <a:ext cx="1847850" cy="1863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01122" y="3292991"/>
              <a:ext cx="40324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hu-HU" sz="2200" dirty="0">
                  <a:latin typeface="Helvetica Light"/>
                </a:rPr>
                <a:t>Ábrázolása Euler-diagramon: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185008"/>
          </a:xfrm>
        </p:spPr>
        <p:txBody>
          <a:bodyPr>
            <a:noAutofit/>
          </a:bodyPr>
          <a:lstStyle/>
          <a:p>
            <a:pPr algn="ctr"/>
            <a:r>
              <a:rPr lang="hu-HU" sz="3200" noProof="0" dirty="0" smtClean="0">
                <a:solidFill>
                  <a:srgbClr val="002060"/>
                </a:solidFill>
                <a:latin typeface="Helvetica Light"/>
                <a:cs typeface="Helvetica Light"/>
              </a:rPr>
              <a:t>Az egyetemesen tagadó kijelenés – S e P</a:t>
            </a:r>
            <a:endParaRPr lang="hu-HU" sz="3200" noProof="0" dirty="0">
              <a:solidFill>
                <a:srgbClr val="002060"/>
              </a:solidFill>
              <a:latin typeface="Helvetica Light"/>
              <a:cs typeface="Helvetica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432" y="1200150"/>
            <a:ext cx="7620000" cy="3600450"/>
          </a:xfrm>
        </p:spPr>
        <p:txBody>
          <a:bodyPr/>
          <a:lstStyle/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Standard </a:t>
            </a:r>
            <a:r>
              <a:rPr lang="hu-HU" dirty="0">
                <a:latin typeface="Helvetica Light"/>
              </a:rPr>
              <a:t>formája: </a:t>
            </a:r>
            <a:r>
              <a:rPr lang="hu-HU" dirty="0" smtClean="0">
                <a:latin typeface="Helvetica Light"/>
              </a:rPr>
              <a:t>Egy S sem P.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>
                <a:latin typeface="Helvetica Light"/>
              </a:rPr>
              <a:t>pl. </a:t>
            </a:r>
            <a:r>
              <a:rPr lang="hu-HU" dirty="0" smtClean="0">
                <a:latin typeface="Helvetica Light"/>
              </a:rPr>
              <a:t>Egy hal sem gerinctelen.</a:t>
            </a: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S: hal, P: </a:t>
            </a:r>
            <a:r>
              <a:rPr lang="hu-HU" dirty="0" smtClean="0">
                <a:latin typeface="Helvetica Light"/>
              </a:rPr>
              <a:t>gerinctelen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r>
              <a:rPr lang="hu-HU" dirty="0" smtClean="0">
                <a:latin typeface="Helvetica Light"/>
              </a:rPr>
              <a:t>- kvantorai</a:t>
            </a:r>
            <a:r>
              <a:rPr lang="hu-HU" dirty="0">
                <a:latin typeface="Helvetica Light"/>
              </a:rPr>
              <a:t>: </a:t>
            </a:r>
            <a:r>
              <a:rPr lang="hu-HU" dirty="0" smtClean="0">
                <a:latin typeface="Helvetica Light"/>
              </a:rPr>
              <a:t>egy sem, nem létezik, nincs, a (halak)…, az (állatok) stb.</a:t>
            </a:r>
            <a:endParaRPr lang="hu-HU" dirty="0">
              <a:latin typeface="Helvetica Light"/>
            </a:endParaRPr>
          </a:p>
          <a:p>
            <a:pPr marL="114300" indent="0">
              <a:buNone/>
            </a:pPr>
            <a:endParaRPr lang="hu-HU" dirty="0">
              <a:latin typeface="Helvetica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3075806"/>
            <a:ext cx="6621724" cy="1309370"/>
            <a:chOff x="611560" y="3075806"/>
            <a:chExt cx="6621724" cy="1309370"/>
          </a:xfrm>
        </p:grpSpPr>
        <p:pic>
          <p:nvPicPr>
            <p:cNvPr id="4" name="Picture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71999" y="3075806"/>
              <a:ext cx="2661285" cy="130937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11560" y="3292991"/>
              <a:ext cx="40324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hu-HU" sz="2200" dirty="0">
                  <a:latin typeface="Helvetica Light"/>
                </a:rPr>
                <a:t>Ábrázolása Euler-diagramon: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0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5">
      <a:dk1>
        <a:srgbClr val="2F2B20"/>
      </a:dk1>
      <a:lt1>
        <a:srgbClr val="A5A5A5"/>
      </a:lt1>
      <a:dk2>
        <a:srgbClr val="B1A089"/>
      </a:dk2>
      <a:lt2>
        <a:srgbClr val="DFDCB7"/>
      </a:lt2>
      <a:accent1>
        <a:srgbClr val="D0C5B8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564</TotalTime>
  <Words>1194</Words>
  <Application>Microsoft Office PowerPoint</Application>
  <PresentationFormat>On-screen Show (16:9)</PresentationFormat>
  <Paragraphs>290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A kategorikus kijelentés </vt:lpstr>
      <vt:lpstr>A kategorikus kijelentés meghatározása</vt:lpstr>
      <vt:lpstr>A kategorikus kijelentés szerkezete</vt:lpstr>
      <vt:lpstr>PowerPoint Presentation</vt:lpstr>
      <vt:lpstr>A kategorikus kijelentés osztályozása</vt:lpstr>
      <vt:lpstr>A kategorikus kijelentés osztályozása</vt:lpstr>
      <vt:lpstr>A kategorikus kijelentések osztályozása</vt:lpstr>
      <vt:lpstr>Az egyetemesen állító kijelenés – S a P</vt:lpstr>
      <vt:lpstr>Az egyetemesen tagadó kijelenés – S e P</vt:lpstr>
      <vt:lpstr>A részlegesen állító kijelenés – S i P</vt:lpstr>
      <vt:lpstr>A részlegesen tagadó kijelenés – S o P</vt:lpstr>
      <vt:lpstr>PowerPoint Presentation</vt:lpstr>
      <vt:lpstr>A kategorikus kijelentések közötti viszonyok</vt:lpstr>
      <vt:lpstr>A kategorikus kijelentések közötti viszonyok</vt:lpstr>
      <vt:lpstr>Az ellentmondó viszony</vt:lpstr>
      <vt:lpstr>Az ellentétes viszony</vt:lpstr>
      <vt:lpstr>Az alárendelt ellentétes viszony</vt:lpstr>
      <vt:lpstr>Az alá-és fölérendelő viszony</vt:lpstr>
      <vt:lpstr>Az alá-és fölérendelő viszony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Timi</dc:creator>
  <cp:lastModifiedBy>Timi</cp:lastModifiedBy>
  <cp:revision>81</cp:revision>
  <dcterms:created xsi:type="dcterms:W3CDTF">2020-05-03T15:14:07Z</dcterms:created>
  <dcterms:modified xsi:type="dcterms:W3CDTF">2020-05-07T19:08:43Z</dcterms:modified>
</cp:coreProperties>
</file>