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63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05BD-09A6-4983-8CE8-EA12454ABE6D}" type="datetimeFigureOut">
              <a:rPr lang="de-DE" smtClean="0"/>
              <a:t>01.02.2015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8E3D2-5013-4EEA-A72C-DB4B6FC7C9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0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E3D2-5013-4EEA-A72C-DB4B6FC7C90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19D4-F280-442C-BEB7-18CBC9091CCA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5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1CF-FA42-47F7-B34C-79C1DFBBA802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4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055E-D3CA-4FDB-BD5D-00CC2962D1F3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FCFF-5F1A-489A-9D69-600A8F46398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87F6EF-B09A-49E1-8B60-65CEE807E06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4659-46AC-4A14-AEB0-912AC8B83ECC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DE4A-2E69-4EF8-82F7-8B6A532F76D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D059-31A4-4DF4-BB1D-E3EEDD847C6E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D876-CF6A-40AE-BBDB-6AA2BCAF24B8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7F10-DBF4-4816-A1D9-A1B4452B8524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9C87-0B18-4D79-9B54-72EB59E8D598}" type="datetime1">
              <a:rPr lang="de-DE" smtClean="0"/>
              <a:t>01.02.2015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C65CCC-DB60-45CE-BD80-0FCFCFE18064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Turing Simulator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Sascha Schwegelbauer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orldofcomputing.net/wp-content/uploads/2013/01/turingMachine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35" y="801687"/>
            <a:ext cx="7527925" cy="515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7FDD-5D14-4459-BCC3-167C31A28C15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Band -&gt; </a:t>
            </a:r>
            <a:r>
              <a:rPr lang="de-DE" dirty="0" err="1"/>
              <a:t>ITuringLogic.Tape</a:t>
            </a:r>
            <a:endParaRPr lang="de-DE" dirty="0"/>
          </a:p>
          <a:p>
            <a:r>
              <a:rPr lang="de-DE" dirty="0" smtClean="0"/>
              <a:t>Position Schreib-/Lesekopf -&gt; </a:t>
            </a:r>
            <a:r>
              <a:rPr lang="de-DE" dirty="0" err="1" smtClean="0"/>
              <a:t>ITuringLogic.TapeheadPosition</a:t>
            </a:r>
            <a:endParaRPr lang="de-DE" dirty="0" smtClean="0"/>
          </a:p>
          <a:p>
            <a:r>
              <a:rPr lang="de-DE" dirty="0" smtClean="0"/>
              <a:t>Lesen/Schreiben auf Band -&gt; </a:t>
            </a:r>
            <a:r>
              <a:rPr lang="de-DE" dirty="0" err="1" smtClean="0"/>
              <a:t>ITuringLogic.CurrentTapeChar</a:t>
            </a:r>
            <a:endParaRPr lang="de-DE" dirty="0" smtClean="0"/>
          </a:p>
          <a:p>
            <a:r>
              <a:rPr lang="de-DE" dirty="0" smtClean="0"/>
              <a:t>Konfiguration -&gt; </a:t>
            </a:r>
            <a:r>
              <a:rPr lang="de-DE" dirty="0" err="1" smtClean="0"/>
              <a:t>ITuringCommandList.LoadFromFile</a:t>
            </a:r>
            <a:r>
              <a:rPr lang="de-DE" dirty="0" smtClean="0"/>
              <a:t>()</a:t>
            </a:r>
          </a:p>
          <a:p>
            <a:r>
              <a:rPr lang="de-DE" dirty="0" smtClean="0"/>
              <a:t>Ausführen -&gt; </a:t>
            </a:r>
            <a:r>
              <a:rPr lang="de-DE" dirty="0" err="1" smtClean="0"/>
              <a:t>ITuringLogic.Run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Erlaubte Zustände: 0..999</a:t>
            </a:r>
          </a:p>
          <a:p>
            <a:r>
              <a:rPr lang="de-DE" dirty="0" smtClean="0"/>
              <a:t>Erlaubtes Eingabealphabet: [</a:t>
            </a:r>
            <a:r>
              <a:rPr lang="de-DE" dirty="0"/>
              <a:t>a-zA-Z0-9</a:t>
            </a:r>
            <a:r>
              <a:rPr lang="de-DE" dirty="0" smtClean="0"/>
              <a:t>], #</a:t>
            </a:r>
          </a:p>
          <a:p>
            <a:r>
              <a:rPr lang="de-DE" dirty="0"/>
              <a:t>Erlaubtes </a:t>
            </a:r>
            <a:r>
              <a:rPr lang="de-DE" dirty="0" smtClean="0"/>
              <a:t>Bandalphabet</a:t>
            </a:r>
            <a:r>
              <a:rPr lang="de-DE" dirty="0"/>
              <a:t>: [a-zA-Z0-9], #, </a:t>
            </a:r>
            <a:r>
              <a:rPr lang="de-DE" dirty="0" smtClean="0"/>
              <a:t>$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304-3564-4729-A84F-063BBFE4FE00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78452"/>
          </a:xfrm>
        </p:spPr>
        <p:txBody>
          <a:bodyPr>
            <a:normAutofit/>
          </a:bodyPr>
          <a:lstStyle/>
          <a:p>
            <a:r>
              <a:rPr lang="de-DE" dirty="0" smtClean="0"/>
              <a:t>„Verstehen (parsen) einer Konfigurationszeile per „Regulärem Ausdruck“</a:t>
            </a:r>
          </a:p>
          <a:p>
            <a:endParaRPr lang="de-DE" dirty="0" smtClean="0"/>
          </a:p>
          <a:p>
            <a:r>
              <a:rPr lang="pl-PL" sz="1600" u="heavy" dirty="0">
                <a:uFill>
                  <a:solidFill>
                    <a:srgbClr val="FF0000"/>
                  </a:solidFill>
                </a:uFill>
              </a:rPr>
              <a:t>(?&lt;Z0&gt;\d*)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FFC000"/>
                  </a:solidFill>
                </a:uFill>
              </a:rPr>
              <a:t>(?&lt;GZ&gt;[</a:t>
            </a:r>
            <a:r>
              <a:rPr lang="pl-PL" sz="1600" u="heavy" dirty="0" smtClean="0">
                <a:uFill>
                  <a:solidFill>
                    <a:srgbClr val="FFC000"/>
                  </a:solidFill>
                </a:uFill>
              </a:rPr>
              <a:t>a-zA-Z0-9</a:t>
            </a:r>
            <a:r>
              <a:rPr lang="pl-PL" sz="1600" u="heavy" dirty="0">
                <a:uFill>
                  <a:solidFill>
                    <a:srgbClr val="FFC000"/>
                  </a:solidFill>
                </a:uFill>
              </a:rPr>
              <a:t>]|\#|\$)</a:t>
            </a:r>
            <a:r>
              <a:rPr lang="pl-PL" sz="1600" dirty="0"/>
              <a:t>\</a:t>
            </a:r>
            <a:r>
              <a:rPr lang="pl-P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pl-PL" sz="1600" u="heavy" dirty="0">
                <a:uFill>
                  <a:solidFill>
                    <a:srgbClr val="92D050"/>
                  </a:solidFill>
                </a:uFill>
              </a:rPr>
              <a:t>(?&lt;Z1&gt;\d*)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00B0F0"/>
                  </a:solidFill>
                </a:uFill>
              </a:rPr>
              <a:t>(?&lt;SZ&gt;[a-zA-Z0-9]|\#|\$)</a:t>
            </a:r>
            <a:r>
              <a:rPr lang="pl-PL" sz="1600" dirty="0"/>
              <a:t>,</a:t>
            </a:r>
            <a:r>
              <a:rPr lang="pl-PL" sz="1600" u="heavy" dirty="0">
                <a:uFill>
                  <a:solidFill>
                    <a:srgbClr val="7030A0"/>
                  </a:solidFill>
                </a:uFill>
              </a:rPr>
              <a:t>(?&lt;MOV&gt;N|L|R|S</a:t>
            </a:r>
            <a:r>
              <a:rPr lang="pl-PL" sz="1600" u="heavy" dirty="0" smtClean="0">
                <a:uFill>
                  <a:solidFill>
                    <a:srgbClr val="7030A0"/>
                  </a:solidFill>
                </a:uFill>
              </a:rPr>
              <a:t>)</a:t>
            </a:r>
            <a:endParaRPr lang="de-DE" sz="1600" u="heavy" dirty="0" smtClean="0">
              <a:uFill>
                <a:solidFill>
                  <a:srgbClr val="7030A0"/>
                </a:solidFill>
              </a:uFill>
            </a:endParaRPr>
          </a:p>
          <a:p>
            <a:endParaRPr lang="de-DE" sz="1600" dirty="0"/>
          </a:p>
          <a:p>
            <a:r>
              <a:rPr lang="de-DE" sz="1600" u="heavy" dirty="0">
                <a:uFill>
                  <a:solidFill>
                    <a:srgbClr val="FF0000"/>
                  </a:solidFill>
                </a:uFill>
              </a:rPr>
              <a:t>12</a:t>
            </a:r>
            <a:r>
              <a:rPr lang="de-DE" sz="1600" dirty="0"/>
              <a:t>,</a:t>
            </a:r>
            <a:r>
              <a:rPr lang="de-DE" sz="1600" u="heavy" dirty="0">
                <a:uFill>
                  <a:solidFill>
                    <a:srgbClr val="FFC000"/>
                  </a:solidFill>
                </a:uFill>
              </a:rPr>
              <a:t>1</a:t>
            </a:r>
            <a:r>
              <a:rPr lang="de-D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de-DE" sz="1600" u="heavy" dirty="0" smtClean="0">
                <a:uFill>
                  <a:solidFill>
                    <a:srgbClr val="92D050"/>
                  </a:solidFill>
                </a:uFill>
              </a:rPr>
              <a:t>13</a:t>
            </a:r>
            <a:r>
              <a:rPr lang="de-DE" sz="1600" dirty="0" smtClean="0"/>
              <a:t>,</a:t>
            </a:r>
            <a:r>
              <a:rPr lang="de-DE" sz="1600" u="heavy" dirty="0" smtClean="0">
                <a:uFill>
                  <a:solidFill>
                    <a:srgbClr val="00B0F0"/>
                  </a:solidFill>
                </a:uFill>
              </a:rPr>
              <a:t>O</a:t>
            </a:r>
            <a:r>
              <a:rPr lang="de-DE" sz="1600" dirty="0" smtClean="0"/>
              <a:t>,</a:t>
            </a:r>
            <a:r>
              <a:rPr lang="de-DE" sz="1600" u="heavy" dirty="0" smtClean="0">
                <a:uFill>
                  <a:solidFill>
                    <a:srgbClr val="7030A0"/>
                  </a:solidFill>
                </a:uFill>
              </a:rPr>
              <a:t>L</a:t>
            </a:r>
          </a:p>
          <a:p>
            <a:r>
              <a:rPr lang="de-DE" sz="1600" u="heavy" dirty="0" smtClean="0">
                <a:uFill>
                  <a:solidFill>
                    <a:srgbClr val="FF0000"/>
                  </a:solidFill>
                </a:uFill>
              </a:rPr>
              <a:t>12: momentaner Zustand der Maschine (Z0) – beliebige Ganzzahl</a:t>
            </a:r>
          </a:p>
          <a:p>
            <a:r>
              <a:rPr lang="de-DE" sz="1600" u="heavy" dirty="0" smtClean="0">
                <a:uFill>
                  <a:solidFill>
                    <a:srgbClr val="FFC000"/>
                  </a:solidFill>
                </a:uFill>
              </a:rPr>
              <a:t>1: gelesenes Zeichen (GZ) – ein Zeichen aus a-z / A-Z / 0-9 und # bzw. </a:t>
            </a:r>
            <a:r>
              <a:rPr lang="de-DE" sz="1600" u="heavy" dirty="0">
                <a:uFill>
                  <a:solidFill>
                    <a:srgbClr val="FFC000"/>
                  </a:solidFill>
                </a:uFill>
              </a:rPr>
              <a:t>$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r>
              <a:rPr lang="de-D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Trennzeichen</a:t>
            </a:r>
          </a:p>
          <a:p>
            <a:r>
              <a:rPr lang="de-DE" sz="1600" u="heavy" dirty="0" smtClean="0">
                <a:uFill>
                  <a:solidFill>
                    <a:srgbClr val="92D050"/>
                  </a:solidFill>
                </a:uFill>
              </a:rPr>
              <a:t>13: nächster Zustand der Maschine (Z1) – siehe Z0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r>
              <a:rPr lang="de-DE" sz="1600" u="heavy" dirty="0" smtClean="0">
                <a:uFill>
                  <a:solidFill>
                    <a:srgbClr val="00B0F0"/>
                  </a:solidFill>
                </a:uFill>
              </a:rPr>
              <a:t>O: zu schreibendes Zeichen (SZ) – siehe GZ</a:t>
            </a:r>
            <a:endParaRPr lang="de-DE" sz="1600" dirty="0"/>
          </a:p>
          <a:p>
            <a:r>
              <a:rPr lang="de-DE" sz="1600" u="heavy" dirty="0" smtClean="0">
                <a:uFill>
                  <a:solidFill>
                    <a:srgbClr val="7030A0"/>
                  </a:solidFill>
                </a:uFill>
              </a:rPr>
              <a:t>L: Bewegungsrichtung des Schreib-/Lesekopfs (MOV) – ein Wert aus {N,L,R,S} (S = Maschine Stopp)</a:t>
            </a:r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endParaRPr lang="de-DE" sz="1600" u="heavy" dirty="0">
              <a:uFill>
                <a:solidFill>
                  <a:srgbClr val="7030A0"/>
                </a:solidFill>
              </a:uFill>
            </a:endParaRPr>
          </a:p>
          <a:p>
            <a:endParaRPr lang="de-DE" sz="1600" u="heavy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523D-2872-4290-8189-392E7F2FF1FB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/ Schnittstellen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058875" y="2571366"/>
            <a:ext cx="2899259" cy="114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ITuringCommandList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LoadFromFile</a:t>
            </a: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filename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Gerader Verbinder 8"/>
          <p:cNvCxnSpPr>
            <a:endCxn id="46" idx="1"/>
          </p:cNvCxnSpPr>
          <p:nvPr/>
        </p:nvCxnSpPr>
        <p:spPr>
          <a:xfrm>
            <a:off x="5058875" y="3142172"/>
            <a:ext cx="28992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069848" y="2571366"/>
            <a:ext cx="2899259" cy="22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ITuringLogic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InitializeFromFile</a:t>
            </a: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filename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tapeContent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+</a:t>
            </a:r>
            <a:r>
              <a:rPr lang="de-DE" sz="1400" dirty="0" err="1" smtClean="0">
                <a:solidFill>
                  <a:schemeClr val="tx1"/>
                </a:solidFill>
              </a:rPr>
              <a:t>Step</a:t>
            </a:r>
            <a:r>
              <a:rPr lang="de-DE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+Run()</a:t>
            </a:r>
          </a:p>
        </p:txBody>
      </p:sp>
      <p:cxnSp>
        <p:nvCxnSpPr>
          <p:cNvPr id="34" name="Gerader Verbinder 33"/>
          <p:cNvCxnSpPr/>
          <p:nvPr/>
        </p:nvCxnSpPr>
        <p:spPr>
          <a:xfrm>
            <a:off x="1069848" y="3164789"/>
            <a:ext cx="2897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047902" y="2571366"/>
            <a:ext cx="2408809" cy="114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ITuringCommand</a:t>
            </a:r>
            <a:endParaRPr lang="de-DE" sz="1600" b="1" dirty="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+Initialize(</a:t>
            </a:r>
            <a:r>
              <a:rPr lang="de-DE" sz="1400" dirty="0" err="1" smtClean="0">
                <a:solidFill>
                  <a:schemeClr val="tx1"/>
                </a:solidFill>
              </a:rPr>
              <a:t>string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rawData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aute 35"/>
          <p:cNvSpPr/>
          <p:nvPr/>
        </p:nvSpPr>
        <p:spPr>
          <a:xfrm>
            <a:off x="3967081" y="3023700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>
            <a:off x="4457532" y="3142172"/>
            <a:ext cx="5792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557451" y="28913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5381653" y="5168398"/>
            <a:ext cx="2408809" cy="55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</a:rPr>
              <a:t>&lt;&lt;</a:t>
            </a:r>
            <a:r>
              <a:rPr lang="de-DE" sz="1600" dirty="0" err="1">
                <a:solidFill>
                  <a:schemeClr val="tx1"/>
                </a:solidFill>
              </a:rPr>
              <a:t>interface</a:t>
            </a:r>
            <a:r>
              <a:rPr lang="de-DE" sz="1600" dirty="0">
                <a:solidFill>
                  <a:schemeClr val="tx1"/>
                </a:solidFill>
              </a:rPr>
              <a:t>&gt;&gt;</a:t>
            </a:r>
          </a:p>
          <a:p>
            <a:r>
              <a:rPr lang="de-DE" sz="1600" b="1" dirty="0" err="1" smtClean="0">
                <a:solidFill>
                  <a:schemeClr val="tx1"/>
                </a:solidFill>
              </a:rPr>
              <a:t>Ilist</a:t>
            </a:r>
            <a:r>
              <a:rPr lang="de-DE" sz="1600" b="1" dirty="0" smtClean="0">
                <a:solidFill>
                  <a:schemeClr val="tx1"/>
                </a:solidFill>
              </a:rPr>
              <a:t>&lt;&gt;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/>
          <p:cNvCxnSpPr>
            <a:stCxn id="40" idx="0"/>
          </p:cNvCxnSpPr>
          <p:nvPr/>
        </p:nvCxnSpPr>
        <p:spPr>
          <a:xfrm flipV="1">
            <a:off x="6586058" y="3720598"/>
            <a:ext cx="0" cy="1447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aute 45"/>
          <p:cNvSpPr/>
          <p:nvPr/>
        </p:nvSpPr>
        <p:spPr>
          <a:xfrm>
            <a:off x="7958134" y="3023700"/>
            <a:ext cx="490451" cy="236945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/>
          <p:nvPr/>
        </p:nvCxnSpPr>
        <p:spPr>
          <a:xfrm>
            <a:off x="8448585" y="3142172"/>
            <a:ext cx="5792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endCxn id="35" idx="3"/>
          </p:cNvCxnSpPr>
          <p:nvPr/>
        </p:nvCxnSpPr>
        <p:spPr>
          <a:xfrm>
            <a:off x="9047902" y="3142171"/>
            <a:ext cx="240880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566398" y="2842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5" name="Datumsplatzhalt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9938-9F48-4986-8A79-6660287D4875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56" name="Fußzeilenplatzhalt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– warum?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66772"/>
          </a:xfrm>
        </p:spPr>
        <p:txBody>
          <a:bodyPr/>
          <a:lstStyle/>
          <a:p>
            <a:r>
              <a:rPr lang="de-DE" dirty="0" smtClean="0"/>
              <a:t>Definition an einer Stelle</a:t>
            </a:r>
          </a:p>
          <a:p>
            <a:r>
              <a:rPr lang="de-DE" dirty="0" smtClean="0"/>
              <a:t>Implementierung in verschiedenen Sprachen (hier: C++/CLI und C#)</a:t>
            </a:r>
          </a:p>
          <a:p>
            <a:r>
              <a:rPr lang="de-DE" dirty="0" smtClean="0"/>
              <a:t>Beispiel: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69848" y="3564850"/>
            <a:ext cx="5149743" cy="92333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TestStartCS</a:t>
            </a:r>
            <a:r>
              <a:rPr lang="de-DE" dirty="0"/>
              <a:t>() {</a:t>
            </a:r>
          </a:p>
          <a:p>
            <a:r>
              <a:rPr lang="de-DE" dirty="0"/>
              <a:t>	</a:t>
            </a:r>
            <a:r>
              <a:rPr lang="de-DE" dirty="0" err="1"/>
              <a:t>this.TestStart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b="1" dirty="0" err="1"/>
              <a:t>CS</a:t>
            </a:r>
            <a:r>
              <a:rPr lang="de-DE" dirty="0" err="1"/>
              <a:t>.Core.TuringLogic</a:t>
            </a:r>
            <a:r>
              <a:rPr lang="de-DE" dirty="0"/>
              <a:t>());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219591" y="3592282"/>
            <a:ext cx="5346272" cy="92333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TestStartCPP</a:t>
            </a:r>
            <a:r>
              <a:rPr lang="de-DE" dirty="0" smtClean="0"/>
              <a:t>() {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this.TestStart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b="1" dirty="0" err="1"/>
              <a:t>CPP</a:t>
            </a:r>
            <a:r>
              <a:rPr lang="de-DE" dirty="0" err="1"/>
              <a:t>.Core.TuringLogic</a:t>
            </a:r>
            <a:r>
              <a:rPr lang="de-DE" dirty="0"/>
              <a:t>());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69848" y="4754880"/>
            <a:ext cx="9511835" cy="1477328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private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TestStart</a:t>
            </a:r>
            <a:r>
              <a:rPr lang="de-DE" dirty="0"/>
              <a:t>(</a:t>
            </a:r>
            <a:r>
              <a:rPr lang="de-DE" b="1" dirty="0" err="1"/>
              <a:t>ITuringLogic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 smtClean="0"/>
              <a:t>) {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logic.InitializeFromFile</a:t>
            </a:r>
            <a:r>
              <a:rPr lang="de-DE" dirty="0"/>
              <a:t>(@"..\..\..\_Resources\3bit </a:t>
            </a:r>
            <a:r>
              <a:rPr lang="de-DE" dirty="0" err="1"/>
              <a:t>Addition.tur</a:t>
            </a:r>
            <a:r>
              <a:rPr lang="de-DE" dirty="0"/>
              <a:t>", "101#110#0000#");</a:t>
            </a:r>
          </a:p>
          <a:p>
            <a:r>
              <a:rPr lang="de-DE" dirty="0"/>
              <a:t>	</a:t>
            </a:r>
            <a:r>
              <a:rPr lang="de-DE" dirty="0" err="1"/>
              <a:t>logic.Start</a:t>
            </a:r>
            <a:r>
              <a:rPr lang="de-DE" dirty="0"/>
              <a:t>();</a:t>
            </a:r>
          </a:p>
          <a:p>
            <a:r>
              <a:rPr lang="de-DE" dirty="0"/>
              <a:t>	</a:t>
            </a:r>
            <a:r>
              <a:rPr lang="de-DE" dirty="0" err="1"/>
              <a:t>Assert.AreEqual</a:t>
            </a:r>
            <a:r>
              <a:rPr lang="de-DE" dirty="0"/>
              <a:t>("101#110#1011#", </a:t>
            </a:r>
            <a:r>
              <a:rPr lang="de-DE" dirty="0" err="1"/>
              <a:t>logic.Tape</a:t>
            </a:r>
            <a:r>
              <a:rPr lang="de-DE" dirty="0"/>
              <a:t>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4DAF-AA2A-44A1-9AB7-137D7EC9E453}" type="datetime1">
              <a:rPr lang="de-DE" smtClean="0"/>
              <a:t>01.02.2015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Sascha Schwegelbauer / sascha@schwegelbauer.de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277</Words>
  <Application>Microsoft Office PowerPoint</Application>
  <PresentationFormat>Breitbild</PresentationFormat>
  <Paragraphs>74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Holzart</vt:lpstr>
      <vt:lpstr>Turing Simulator</vt:lpstr>
      <vt:lpstr>PowerPoint-Präsentation</vt:lpstr>
      <vt:lpstr>Simulationsumgebung</vt:lpstr>
      <vt:lpstr>Transitionen</vt:lpstr>
      <vt:lpstr>Interfaces / Schnittstellen</vt:lpstr>
      <vt:lpstr>Interfaces – warum?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Simulator</dc:title>
  <dc:creator>Sascha Schwegelbauer</dc:creator>
  <cp:lastModifiedBy>Sascha Schwegelbauer</cp:lastModifiedBy>
  <cp:revision>21</cp:revision>
  <dcterms:created xsi:type="dcterms:W3CDTF">2015-01-31T19:17:30Z</dcterms:created>
  <dcterms:modified xsi:type="dcterms:W3CDTF">2015-02-01T08:39:44Z</dcterms:modified>
</cp:coreProperties>
</file>