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38" y="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97181" y="3037742"/>
            <a:ext cx="270898" cy="21152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18472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122" y="1110093"/>
            <a:ext cx="3919854" cy="1128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935" y="620368"/>
            <a:ext cx="187769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pc="-20" dirty="0"/>
              <a:t>Movie</a:t>
            </a:r>
            <a:r>
              <a:rPr spc="-40" dirty="0"/>
              <a:t> </a:t>
            </a:r>
            <a:r>
              <a:rPr spc="-10" dirty="0"/>
              <a:t>App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40" dirty="0"/>
              <a:t>Advanced</a:t>
            </a:r>
            <a:r>
              <a:rPr sz="1100" spc="5" dirty="0"/>
              <a:t> </a:t>
            </a:r>
            <a:r>
              <a:rPr sz="1100" spc="-35" dirty="0"/>
              <a:t>Programming</a:t>
            </a:r>
            <a:r>
              <a:rPr sz="1100" spc="10" dirty="0"/>
              <a:t> </a:t>
            </a:r>
            <a:r>
              <a:rPr sz="1100" spc="-15" dirty="0"/>
              <a:t>Project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103464" y="1412314"/>
            <a:ext cx="2446655" cy="46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  <a:tabLst>
                <a:tab pos="1372870" algn="l"/>
              </a:tabLst>
            </a:pPr>
            <a:r>
              <a:rPr sz="1100" spc="-15" dirty="0">
                <a:latin typeface="Tahoma"/>
                <a:cs typeface="Tahoma"/>
              </a:rPr>
              <a:t>Med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Amine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Machfar	</a:t>
            </a:r>
            <a:r>
              <a:rPr sz="1100" spc="-55" dirty="0">
                <a:latin typeface="Tahoma"/>
                <a:cs typeface="Tahoma"/>
              </a:rPr>
              <a:t>Feres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Youssef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R="37465" algn="ctr">
              <a:lnSpc>
                <a:spcPct val="100000"/>
              </a:lnSpc>
            </a:pPr>
            <a:r>
              <a:rPr sz="800" dirty="0">
                <a:latin typeface="Trebuchet MS"/>
                <a:cs typeface="Trebuchet MS"/>
              </a:rPr>
              <a:t>Tunis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sz="800" dirty="0">
                <a:latin typeface="Trebuchet MS"/>
                <a:cs typeface="Trebuchet MS"/>
              </a:rPr>
              <a:t>Business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sz="800" spc="5" dirty="0">
                <a:latin typeface="Trebuchet MS"/>
                <a:cs typeface="Trebuchet MS"/>
              </a:rPr>
              <a:t>School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066" y="2598037"/>
            <a:ext cx="26263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302260">
              <a:lnSpc>
                <a:spcPct val="102699"/>
              </a:lnSpc>
              <a:spcBef>
                <a:spcPts val="55"/>
              </a:spcBef>
            </a:pPr>
            <a:r>
              <a:rPr sz="1100" b="1" spc="-40" dirty="0">
                <a:latin typeface="Arial"/>
                <a:cs typeface="Arial"/>
              </a:rPr>
              <a:t>Teacher: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25" dirty="0">
                <a:latin typeface="Arial"/>
                <a:cs typeface="Arial"/>
              </a:rPr>
              <a:t>Dr.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Boughanmi </a:t>
            </a:r>
            <a:r>
              <a:rPr sz="1100" b="1" spc="10" dirty="0">
                <a:latin typeface="Arial"/>
                <a:cs typeface="Arial"/>
              </a:rPr>
              <a:t>Najet 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Course: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90" dirty="0">
                <a:latin typeface="Arial"/>
                <a:cs typeface="Arial"/>
              </a:rPr>
              <a:t>IT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370:</a:t>
            </a:r>
            <a:r>
              <a:rPr sz="1100" b="1" spc="21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Advanced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Programming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34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Code</a:t>
            </a:r>
            <a:r>
              <a:rPr spc="-30" dirty="0"/>
              <a:t> Explanation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4876"/>
            <a:ext cx="3936365" cy="29686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100" b="1" spc="-30" dirty="0">
                <a:latin typeface="Arial"/>
                <a:cs typeface="Arial"/>
              </a:rPr>
              <a:t>Key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Functions:</a:t>
            </a:r>
            <a:endParaRPr sz="1100">
              <a:latin typeface="Arial"/>
              <a:cs typeface="Arial"/>
            </a:endParaRPr>
          </a:p>
          <a:p>
            <a:pPr marL="302260" marR="25844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b="1" spc="-20" dirty="0">
                <a:latin typeface="Arial"/>
                <a:cs typeface="Arial"/>
              </a:rPr>
              <a:t>User.kt:</a:t>
            </a:r>
            <a:r>
              <a:rPr sz="1100" b="1" spc="18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Contains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definition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attributes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username,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email,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password.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includes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methods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authentication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profile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management.</a:t>
            </a:r>
            <a:endParaRPr sz="1100">
              <a:latin typeface="Tahoma"/>
              <a:cs typeface="Tahoma"/>
            </a:endParaRPr>
          </a:p>
          <a:p>
            <a:pPr marL="302260" marR="177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b="1" spc="-15" dirty="0">
                <a:latin typeface="Arial"/>
                <a:cs typeface="Arial"/>
              </a:rPr>
              <a:t>Movie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Model.kt:</a:t>
            </a:r>
            <a:r>
              <a:rPr sz="1100" b="1" spc="17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Defines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properties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title, </a:t>
            </a:r>
            <a:r>
              <a:rPr sz="1100" spc="-35" dirty="0">
                <a:latin typeface="Tahoma"/>
                <a:cs typeface="Tahoma"/>
              </a:rPr>
              <a:t>description, </a:t>
            </a:r>
            <a:r>
              <a:rPr sz="1100" spc="-60" dirty="0">
                <a:latin typeface="Tahoma"/>
                <a:cs typeface="Tahoma"/>
              </a:rPr>
              <a:t>genre,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release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date.</a:t>
            </a:r>
            <a:r>
              <a:rPr sz="1100" spc="26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30" dirty="0">
                <a:latin typeface="Tahoma"/>
                <a:cs typeface="Tahoma"/>
              </a:rPr>
              <a:t>file </a:t>
            </a:r>
            <a:r>
              <a:rPr sz="1100" spc="-45" dirty="0">
                <a:latin typeface="Tahoma"/>
                <a:cs typeface="Tahoma"/>
              </a:rPr>
              <a:t>also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methods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retrieving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managing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passes.</a:t>
            </a:r>
            <a:endParaRPr sz="1100">
              <a:latin typeface="Tahoma"/>
              <a:cs typeface="Tahoma"/>
            </a:endParaRPr>
          </a:p>
          <a:p>
            <a:pPr marL="302260" marR="4254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b="1" spc="-15" dirty="0">
                <a:latin typeface="Arial"/>
                <a:cs typeface="Arial"/>
              </a:rPr>
              <a:t>Movie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105" dirty="0">
                <a:latin typeface="Arial"/>
                <a:cs typeface="Arial"/>
              </a:rPr>
              <a:t>pass</a:t>
            </a:r>
            <a:r>
              <a:rPr sz="1100" b="1" spc="-10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Screen.kt: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Manages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booking </a:t>
            </a:r>
            <a:r>
              <a:rPr sz="1100" spc="-55" dirty="0">
                <a:latin typeface="Tahoma"/>
                <a:cs typeface="Tahoma"/>
              </a:rPr>
              <a:t>process,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including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selection,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showtime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selection,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ticket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generation.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contains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methods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booking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confirmation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updating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ticket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status.</a:t>
            </a:r>
            <a:endParaRPr sz="1100">
              <a:latin typeface="Tahoma"/>
              <a:cs typeface="Tahoma"/>
            </a:endParaRPr>
          </a:p>
          <a:p>
            <a:pPr marL="302260" marR="5461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b="1" spc="-25" dirty="0">
                <a:latin typeface="Arial"/>
                <a:cs typeface="Arial"/>
              </a:rPr>
              <a:t>AppDatabase.kt:</a:t>
            </a:r>
            <a:r>
              <a:rPr sz="1100" b="1" spc="17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Handles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database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storing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retrieving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user,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booking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includes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methods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CRUD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(Create,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Read,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Update,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Delete)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database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tables.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563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Technical</a:t>
            </a:r>
            <a:r>
              <a:rPr spc="-30" dirty="0"/>
              <a:t> </a:t>
            </a:r>
            <a:r>
              <a:rPr spc="-55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45552"/>
            <a:ext cx="3861435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spc="-55" dirty="0">
                <a:latin typeface="Arial"/>
                <a:cs typeface="Arial"/>
              </a:rPr>
              <a:t>Challenge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1:</a:t>
            </a:r>
            <a:r>
              <a:rPr sz="1100" b="1" spc="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Implementing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selection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interface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interactive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challenging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complexity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managing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availability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selections.</a:t>
            </a:r>
            <a:endParaRPr sz="1100">
              <a:latin typeface="Tahoma"/>
              <a:cs typeface="Tahoma"/>
            </a:endParaRPr>
          </a:p>
          <a:p>
            <a:pPr marL="214629" marR="9969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spc="-55" dirty="0">
                <a:latin typeface="Arial"/>
                <a:cs typeface="Arial"/>
              </a:rPr>
              <a:t>Challenge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2:</a:t>
            </a:r>
            <a:r>
              <a:rPr sz="1100" b="1" spc="18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Retrieving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descriptions, </a:t>
            </a:r>
            <a:r>
              <a:rPr sz="1100" spc="-35" dirty="0">
                <a:latin typeface="Tahoma"/>
                <a:cs typeface="Tahoma"/>
              </a:rPr>
              <a:t> ratings,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trailers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database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posed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challenge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due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complexity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managing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large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amounts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while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ensuring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smooth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app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performance.</a:t>
            </a:r>
            <a:endParaRPr sz="1100">
              <a:latin typeface="Tahoma"/>
              <a:cs typeface="Tahoma"/>
            </a:endParaRPr>
          </a:p>
          <a:p>
            <a:pPr marL="214629" marR="19748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sz="1100" b="1" spc="-55" dirty="0">
                <a:latin typeface="Arial"/>
                <a:cs typeface="Arial"/>
              </a:rPr>
              <a:t>Challenge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3:</a:t>
            </a:r>
            <a:r>
              <a:rPr sz="1100" b="1" spc="18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Implementing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secure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authentication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authorization </a:t>
            </a:r>
            <a:r>
              <a:rPr sz="1100" spc="-65" dirty="0">
                <a:latin typeface="Tahoma"/>
                <a:cs typeface="Tahoma"/>
              </a:rPr>
              <a:t>processes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protect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prevent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unauthorized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access.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38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Future</a:t>
            </a:r>
            <a:r>
              <a:rPr spc="-5" dirty="0"/>
              <a:t> </a:t>
            </a:r>
            <a:r>
              <a:rPr spc="-55" dirty="0"/>
              <a:t>Enhancements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0830" marR="3048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92100" algn="l"/>
              </a:tabLst>
            </a:pPr>
            <a:r>
              <a:rPr sz="1100" b="1" spc="-45" dirty="0">
                <a:latin typeface="Arial"/>
                <a:cs typeface="Arial"/>
              </a:rPr>
              <a:t>Enhancement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1:</a:t>
            </a:r>
            <a:r>
              <a:rPr sz="1100" b="1" spc="170" dirty="0">
                <a:latin typeface="Arial"/>
                <a:cs typeface="Arial"/>
              </a:rPr>
              <a:t> </a:t>
            </a:r>
            <a:r>
              <a:rPr sz="1100" spc="-50" dirty="0"/>
              <a:t>Implementing</a:t>
            </a:r>
            <a:r>
              <a:rPr sz="1100" spc="15" dirty="0"/>
              <a:t> </a:t>
            </a:r>
            <a:r>
              <a:rPr sz="1100" spc="-55" dirty="0"/>
              <a:t>a</a:t>
            </a:r>
            <a:r>
              <a:rPr sz="1100" spc="20" dirty="0"/>
              <a:t> </a:t>
            </a:r>
            <a:r>
              <a:rPr sz="1100" spc="-45" dirty="0"/>
              <a:t>recommendation</a:t>
            </a:r>
            <a:r>
              <a:rPr sz="1100" spc="20" dirty="0"/>
              <a:t> </a:t>
            </a:r>
            <a:r>
              <a:rPr sz="1100" spc="-55" dirty="0"/>
              <a:t>system</a:t>
            </a:r>
            <a:r>
              <a:rPr sz="1100" spc="15" dirty="0"/>
              <a:t> </a:t>
            </a:r>
            <a:r>
              <a:rPr sz="1100" spc="-15" dirty="0"/>
              <a:t>to </a:t>
            </a:r>
            <a:r>
              <a:rPr sz="1100" spc="-330" dirty="0"/>
              <a:t> </a:t>
            </a:r>
            <a:r>
              <a:rPr sz="1100" spc="-60" dirty="0"/>
              <a:t>suggest</a:t>
            </a:r>
            <a:r>
              <a:rPr sz="1100" spc="20" dirty="0"/>
              <a:t> </a:t>
            </a:r>
            <a:r>
              <a:rPr sz="1100" spc="-55" dirty="0"/>
              <a:t>movies</a:t>
            </a:r>
            <a:r>
              <a:rPr sz="1100" spc="30" dirty="0"/>
              <a:t> </a:t>
            </a:r>
            <a:r>
              <a:rPr sz="1100" spc="-65" dirty="0"/>
              <a:t>based</a:t>
            </a:r>
            <a:r>
              <a:rPr sz="1100" spc="30" dirty="0"/>
              <a:t> </a:t>
            </a:r>
            <a:r>
              <a:rPr sz="1100" spc="-55" dirty="0"/>
              <a:t>on</a:t>
            </a:r>
            <a:r>
              <a:rPr sz="1100" spc="25" dirty="0"/>
              <a:t> </a:t>
            </a:r>
            <a:r>
              <a:rPr sz="1100" spc="-65" dirty="0"/>
              <a:t>user</a:t>
            </a:r>
            <a:r>
              <a:rPr sz="1100" spc="30" dirty="0"/>
              <a:t> </a:t>
            </a:r>
            <a:r>
              <a:rPr sz="1100" spc="-65" dirty="0"/>
              <a:t>preferences</a:t>
            </a:r>
            <a:r>
              <a:rPr sz="1100" spc="30" dirty="0"/>
              <a:t> </a:t>
            </a:r>
            <a:r>
              <a:rPr sz="1100" spc="-50" dirty="0"/>
              <a:t>and</a:t>
            </a:r>
            <a:r>
              <a:rPr sz="1100" spc="30" dirty="0"/>
              <a:t> </a:t>
            </a:r>
            <a:r>
              <a:rPr sz="1100" spc="-45" dirty="0"/>
              <a:t>viewing</a:t>
            </a:r>
            <a:r>
              <a:rPr sz="1100" spc="20" dirty="0"/>
              <a:t> </a:t>
            </a:r>
            <a:r>
              <a:rPr sz="1100" spc="-50" dirty="0"/>
              <a:t>history.</a:t>
            </a:r>
            <a:endParaRPr sz="1100">
              <a:latin typeface="Arial"/>
              <a:cs typeface="Arial"/>
            </a:endParaRPr>
          </a:p>
          <a:p>
            <a:pPr marL="290830" marR="23558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92100" algn="l"/>
              </a:tabLst>
            </a:pPr>
            <a:r>
              <a:rPr sz="1100" b="1" spc="-45" dirty="0">
                <a:latin typeface="Arial"/>
                <a:cs typeface="Arial"/>
              </a:rPr>
              <a:t>Enhancement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2:</a:t>
            </a:r>
            <a:r>
              <a:rPr sz="1100" b="1" spc="175" dirty="0">
                <a:latin typeface="Arial"/>
                <a:cs typeface="Arial"/>
              </a:rPr>
              <a:t> </a:t>
            </a:r>
            <a:r>
              <a:rPr sz="1100" spc="-45" dirty="0"/>
              <a:t>Integrating</a:t>
            </a:r>
            <a:r>
              <a:rPr sz="1100" spc="25" dirty="0"/>
              <a:t> </a:t>
            </a:r>
            <a:r>
              <a:rPr sz="1100" spc="-55" dirty="0"/>
              <a:t>a</a:t>
            </a:r>
            <a:r>
              <a:rPr sz="1100" spc="25" dirty="0"/>
              <a:t> </a:t>
            </a:r>
            <a:r>
              <a:rPr sz="1100" spc="-55" dirty="0"/>
              <a:t>payment</a:t>
            </a:r>
            <a:r>
              <a:rPr sz="1100" spc="20" dirty="0"/>
              <a:t> </a:t>
            </a:r>
            <a:r>
              <a:rPr sz="1100" spc="-60" dirty="0"/>
              <a:t>gateway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40" dirty="0"/>
              <a:t>allow </a:t>
            </a:r>
            <a:r>
              <a:rPr sz="1100" spc="-330" dirty="0"/>
              <a:t> </a:t>
            </a:r>
            <a:r>
              <a:rPr sz="1100" spc="-65" dirty="0"/>
              <a:t>users</a:t>
            </a:r>
            <a:r>
              <a:rPr sz="1100" spc="20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55" dirty="0"/>
              <a:t>purchase</a:t>
            </a:r>
            <a:r>
              <a:rPr sz="1100" spc="20" dirty="0"/>
              <a:t> </a:t>
            </a:r>
            <a:r>
              <a:rPr sz="1100" spc="-50" dirty="0"/>
              <a:t>movie</a:t>
            </a:r>
            <a:r>
              <a:rPr sz="1100" spc="25" dirty="0"/>
              <a:t> </a:t>
            </a:r>
            <a:r>
              <a:rPr sz="1100" spc="-30" dirty="0"/>
              <a:t>tickets</a:t>
            </a:r>
            <a:r>
              <a:rPr sz="1100" spc="20" dirty="0"/>
              <a:t> </a:t>
            </a:r>
            <a:r>
              <a:rPr sz="1100" spc="-25" dirty="0"/>
              <a:t>directly</a:t>
            </a:r>
            <a:r>
              <a:rPr sz="1100" spc="20" dirty="0"/>
              <a:t> </a:t>
            </a:r>
            <a:r>
              <a:rPr sz="1100" spc="-40" dirty="0"/>
              <a:t>through</a:t>
            </a:r>
            <a:r>
              <a:rPr sz="1100" spc="20" dirty="0"/>
              <a:t> </a:t>
            </a:r>
            <a:r>
              <a:rPr sz="1100" spc="-40" dirty="0"/>
              <a:t>the</a:t>
            </a:r>
            <a:r>
              <a:rPr sz="1100" spc="20" dirty="0"/>
              <a:t> </a:t>
            </a:r>
            <a:r>
              <a:rPr sz="1100" spc="-45" dirty="0"/>
              <a:t>app.</a:t>
            </a:r>
            <a:endParaRPr sz="1100">
              <a:latin typeface="Arial"/>
              <a:cs typeface="Arial"/>
            </a:endParaRPr>
          </a:p>
          <a:p>
            <a:pPr marL="290830" marR="13525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92100" algn="l"/>
              </a:tabLst>
            </a:pPr>
            <a:r>
              <a:rPr sz="1100" b="1" spc="-45" dirty="0">
                <a:latin typeface="Arial"/>
                <a:cs typeface="Arial"/>
              </a:rPr>
              <a:t>Enhancement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3:</a:t>
            </a:r>
            <a:r>
              <a:rPr sz="1100" b="1" spc="170" dirty="0">
                <a:latin typeface="Arial"/>
                <a:cs typeface="Arial"/>
              </a:rPr>
              <a:t> </a:t>
            </a:r>
            <a:r>
              <a:rPr sz="1100" spc="-25" dirty="0"/>
              <a:t>Adding</a:t>
            </a:r>
            <a:r>
              <a:rPr sz="1100" spc="20" dirty="0"/>
              <a:t> </a:t>
            </a:r>
            <a:r>
              <a:rPr sz="1100" spc="-55" dirty="0"/>
              <a:t>a</a:t>
            </a:r>
            <a:r>
              <a:rPr sz="1100" spc="20" dirty="0"/>
              <a:t> </a:t>
            </a:r>
            <a:r>
              <a:rPr sz="1100" spc="-30" dirty="0"/>
              <a:t>social</a:t>
            </a:r>
            <a:r>
              <a:rPr sz="1100" spc="20" dirty="0"/>
              <a:t> </a:t>
            </a:r>
            <a:r>
              <a:rPr sz="1100" spc="-50" dirty="0"/>
              <a:t>media</a:t>
            </a:r>
            <a:r>
              <a:rPr sz="1100" spc="25" dirty="0"/>
              <a:t> </a:t>
            </a:r>
            <a:r>
              <a:rPr sz="1100" spc="-30" dirty="0"/>
              <a:t>integration</a:t>
            </a:r>
            <a:r>
              <a:rPr sz="1100" spc="20" dirty="0"/>
              <a:t> </a:t>
            </a:r>
            <a:r>
              <a:rPr sz="1100" spc="-45" dirty="0"/>
              <a:t>feature </a:t>
            </a:r>
            <a:r>
              <a:rPr sz="1100" spc="-330" dirty="0"/>
              <a:t> </a:t>
            </a:r>
            <a:r>
              <a:rPr sz="1100" spc="-15" dirty="0"/>
              <a:t>to</a:t>
            </a:r>
            <a:r>
              <a:rPr sz="1100" spc="15" dirty="0"/>
              <a:t> </a:t>
            </a:r>
            <a:r>
              <a:rPr sz="1100" spc="-40" dirty="0"/>
              <a:t>allow</a:t>
            </a:r>
            <a:r>
              <a:rPr sz="1100" spc="20" dirty="0"/>
              <a:t> </a:t>
            </a:r>
            <a:r>
              <a:rPr sz="1100" spc="-65" dirty="0"/>
              <a:t>users</a:t>
            </a:r>
            <a:r>
              <a:rPr sz="1100" spc="25" dirty="0"/>
              <a:t> </a:t>
            </a:r>
            <a:r>
              <a:rPr sz="1100" spc="-15" dirty="0"/>
              <a:t>to</a:t>
            </a:r>
            <a:r>
              <a:rPr sz="1100" spc="20" dirty="0"/>
              <a:t> </a:t>
            </a:r>
            <a:r>
              <a:rPr sz="1100" spc="-70" dirty="0"/>
              <a:t>share</a:t>
            </a:r>
            <a:r>
              <a:rPr sz="1100" spc="25" dirty="0"/>
              <a:t> </a:t>
            </a:r>
            <a:r>
              <a:rPr sz="1100" spc="-30" dirty="0"/>
              <a:t>their</a:t>
            </a:r>
            <a:r>
              <a:rPr sz="1100" spc="15" dirty="0"/>
              <a:t> </a:t>
            </a:r>
            <a:r>
              <a:rPr sz="1100" spc="-50" dirty="0"/>
              <a:t>movie</a:t>
            </a:r>
            <a:r>
              <a:rPr sz="1100" spc="25" dirty="0"/>
              <a:t> </a:t>
            </a:r>
            <a:r>
              <a:rPr sz="1100" spc="-55" dirty="0"/>
              <a:t>experiences</a:t>
            </a:r>
            <a:r>
              <a:rPr sz="1100" spc="20" dirty="0"/>
              <a:t> </a:t>
            </a:r>
            <a:r>
              <a:rPr sz="1100" spc="-25" dirty="0"/>
              <a:t>with</a:t>
            </a:r>
            <a:r>
              <a:rPr sz="1100" spc="15" dirty="0"/>
              <a:t> </a:t>
            </a:r>
            <a:r>
              <a:rPr sz="1100" spc="-45" dirty="0"/>
              <a:t>friends.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822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769644"/>
            <a:ext cx="3742690" cy="19329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375285" indent="-177165" algn="just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sz="1100" spc="-20" dirty="0">
                <a:latin typeface="Tahoma"/>
                <a:cs typeface="Tahoma"/>
              </a:rPr>
              <a:t>The Movie </a:t>
            </a:r>
            <a:r>
              <a:rPr sz="1100" spc="-10" dirty="0">
                <a:latin typeface="Tahoma"/>
                <a:cs typeface="Tahoma"/>
              </a:rPr>
              <a:t>App </a:t>
            </a:r>
            <a:r>
              <a:rPr sz="1100" spc="-45" dirty="0">
                <a:latin typeface="Tahoma"/>
                <a:cs typeface="Tahoma"/>
              </a:rPr>
              <a:t>aims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revolutionize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movie-going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experience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providing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convenient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user-friendly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platform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browsing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booking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tickets.</a:t>
            </a:r>
            <a:endParaRPr sz="1100">
              <a:latin typeface="Tahoma"/>
              <a:cs typeface="Tahoma"/>
            </a:endParaRPr>
          </a:p>
          <a:p>
            <a:pPr marL="227329" marR="132080" indent="-177165" algn="just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sz="1100" spc="5" dirty="0">
                <a:latin typeface="Tahoma"/>
                <a:cs typeface="Tahoma"/>
              </a:rPr>
              <a:t>With </a:t>
            </a:r>
            <a:r>
              <a:rPr sz="1100" spc="-15" dirty="0">
                <a:latin typeface="Tahoma"/>
                <a:cs typeface="Tahoma"/>
              </a:rPr>
              <a:t>its </a:t>
            </a:r>
            <a:r>
              <a:rPr sz="1100" spc="-20" dirty="0">
                <a:latin typeface="Tahoma"/>
                <a:cs typeface="Tahoma"/>
              </a:rPr>
              <a:t>intuitive </a:t>
            </a:r>
            <a:r>
              <a:rPr sz="1100" spc="-65" dirty="0">
                <a:latin typeface="Tahoma"/>
                <a:cs typeface="Tahoma"/>
              </a:rPr>
              <a:t>user </a:t>
            </a:r>
            <a:r>
              <a:rPr sz="1100" spc="-40" dirty="0">
                <a:latin typeface="Tahoma"/>
                <a:cs typeface="Tahoma"/>
              </a:rPr>
              <a:t>interface, robust </a:t>
            </a:r>
            <a:r>
              <a:rPr sz="1100" spc="-55" dirty="0">
                <a:latin typeface="Tahoma"/>
                <a:cs typeface="Tahoma"/>
              </a:rPr>
              <a:t>backend </a:t>
            </a:r>
            <a:r>
              <a:rPr sz="1100" spc="-30" dirty="0">
                <a:latin typeface="Tahoma"/>
                <a:cs typeface="Tahoma"/>
              </a:rPr>
              <a:t>logic,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future </a:t>
            </a:r>
            <a:r>
              <a:rPr sz="1100" spc="-60" dirty="0">
                <a:latin typeface="Tahoma"/>
                <a:cs typeface="Tahoma"/>
              </a:rPr>
              <a:t>enhancements </a:t>
            </a:r>
            <a:r>
              <a:rPr sz="1100" spc="-50" dirty="0">
                <a:latin typeface="Tahoma"/>
                <a:cs typeface="Tahoma"/>
              </a:rPr>
              <a:t>planned,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Movie </a:t>
            </a:r>
            <a:r>
              <a:rPr sz="1100" spc="-10" dirty="0">
                <a:latin typeface="Tahoma"/>
                <a:cs typeface="Tahoma"/>
              </a:rPr>
              <a:t>App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0" dirty="0">
                <a:latin typeface="Tahoma"/>
                <a:cs typeface="Tahoma"/>
              </a:rPr>
              <a:t>poised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go-to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choice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enthusiasts.</a:t>
            </a:r>
            <a:endParaRPr sz="1100">
              <a:latin typeface="Tahoma"/>
              <a:cs typeface="Tahoma"/>
            </a:endParaRPr>
          </a:p>
          <a:p>
            <a:pPr marL="227329" marR="431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27965" algn="l"/>
              </a:tabLst>
            </a:pPr>
            <a:r>
              <a:rPr sz="1100" spc="-50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excited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future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Movie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App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look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forward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implementing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improvements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feedback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technological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advancements.</a:t>
            </a:r>
            <a:endParaRPr sz="1100">
              <a:latin typeface="Tahoma"/>
              <a:cs typeface="Tahoma"/>
            </a:endParaRPr>
          </a:p>
          <a:p>
            <a:pPr marL="894715">
              <a:lnSpc>
                <a:spcPct val="100000"/>
              </a:lnSpc>
              <a:spcBef>
                <a:spcPts val="830"/>
              </a:spcBef>
            </a:pPr>
            <a:r>
              <a:rPr sz="1200" spc="-30" dirty="0">
                <a:latin typeface="Tahoma"/>
                <a:cs typeface="Tahoma"/>
              </a:rPr>
              <a:t>Thank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You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Your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Attention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!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" y="719530"/>
            <a:ext cx="3780154" cy="20364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0029" indent="-17716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Lucida Sans Unicode"/>
              <a:buChar char="►"/>
              <a:tabLst>
                <a:tab pos="240665" algn="l"/>
              </a:tabLst>
            </a:pPr>
            <a:r>
              <a:rPr sz="1100" b="1" spc="-45" dirty="0">
                <a:latin typeface="Arial"/>
                <a:cs typeface="Arial"/>
              </a:rPr>
              <a:t>Overview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of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the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Project:</a:t>
            </a:r>
            <a:endParaRPr sz="1100">
              <a:latin typeface="Arial"/>
              <a:cs typeface="Arial"/>
            </a:endParaRPr>
          </a:p>
          <a:p>
            <a:pPr marL="517525" marR="88900" lvl="1" indent="-16827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518159" algn="l"/>
              </a:tabLst>
            </a:pPr>
            <a:r>
              <a:rPr sz="1000" spc="-75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era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digital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entertainment,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having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convenient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efficient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way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browse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book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movie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tickets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essential. 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This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project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aims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provide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user-friendly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movie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app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simplifies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process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users.</a:t>
            </a:r>
            <a:endParaRPr sz="1000">
              <a:latin typeface="Tahoma"/>
              <a:cs typeface="Tahoma"/>
            </a:endParaRPr>
          </a:p>
          <a:p>
            <a:pPr marL="517525" lvl="1" indent="-168275">
              <a:lnSpc>
                <a:spcPts val="1080"/>
              </a:lnSpc>
              <a:buClr>
                <a:srgbClr val="3333B2"/>
              </a:buClr>
              <a:buFont typeface="Lucida Sans Unicode"/>
              <a:buChar char="►"/>
              <a:tabLst>
                <a:tab pos="518159" algn="l"/>
              </a:tabLst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Movie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App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allows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users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to:</a:t>
            </a:r>
            <a:endParaRPr sz="1000">
              <a:latin typeface="Tahoma"/>
              <a:cs typeface="Tahoma"/>
            </a:endParaRPr>
          </a:p>
          <a:p>
            <a:pPr marL="794385" marR="43180" lvl="2" indent="-158115">
              <a:lnSpc>
                <a:spcPct val="101499"/>
              </a:lnSpc>
              <a:spcBef>
                <a:spcPts val="180"/>
              </a:spcBef>
              <a:buClr>
                <a:srgbClr val="3333B2"/>
              </a:buClr>
              <a:buFont typeface="Lucida Sans Unicode"/>
              <a:buChar char="►"/>
              <a:tabLst>
                <a:tab pos="795020" algn="l"/>
              </a:tabLst>
            </a:pPr>
            <a:r>
              <a:rPr sz="900" spc="-45" dirty="0">
                <a:latin typeface="Microsoft Sans Serif"/>
                <a:cs typeface="Microsoft Sans Serif"/>
              </a:rPr>
              <a:t>Browse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60" dirty="0">
                <a:latin typeface="Microsoft Sans Serif"/>
                <a:cs typeface="Microsoft Sans Serif"/>
              </a:rPr>
              <a:t>a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dirty="0">
                <a:latin typeface="Microsoft Sans Serif"/>
                <a:cs typeface="Microsoft Sans Serif"/>
              </a:rPr>
              <a:t>list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of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movies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view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detailed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information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about </a:t>
            </a:r>
            <a:r>
              <a:rPr sz="900" spc="-225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each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one.</a:t>
            </a:r>
            <a:endParaRPr sz="900">
              <a:latin typeface="Microsoft Sans Serif"/>
              <a:cs typeface="Microsoft Sans Serif"/>
            </a:endParaRPr>
          </a:p>
          <a:p>
            <a:pPr marL="794385" lvl="2" indent="-158750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Font typeface="Lucida Sans Unicode"/>
              <a:buChar char="►"/>
              <a:tabLst>
                <a:tab pos="795020" algn="l"/>
              </a:tabLst>
            </a:pPr>
            <a:r>
              <a:rPr sz="900" spc="-40" dirty="0">
                <a:latin typeface="Microsoft Sans Serif"/>
                <a:cs typeface="Microsoft Sans Serif"/>
              </a:rPr>
              <a:t>Manage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their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movie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80" dirty="0">
                <a:latin typeface="Microsoft Sans Serif"/>
                <a:cs typeface="Microsoft Sans Serif"/>
              </a:rPr>
              <a:t>passes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50" dirty="0">
                <a:latin typeface="Microsoft Sans Serif"/>
                <a:cs typeface="Microsoft Sans Serif"/>
              </a:rPr>
              <a:t>easily.</a:t>
            </a:r>
            <a:endParaRPr sz="900">
              <a:latin typeface="Microsoft Sans Serif"/>
              <a:cs typeface="Microsoft Sans Serif"/>
            </a:endParaRPr>
          </a:p>
          <a:p>
            <a:pPr marL="794385" lvl="2" indent="-158750">
              <a:lnSpc>
                <a:spcPct val="100000"/>
              </a:lnSpc>
              <a:spcBef>
                <a:spcPts val="20"/>
              </a:spcBef>
              <a:buClr>
                <a:srgbClr val="3333B2"/>
              </a:buClr>
              <a:buFont typeface="Lucida Sans Unicode"/>
              <a:buChar char="►"/>
              <a:tabLst>
                <a:tab pos="795020" algn="l"/>
              </a:tabLst>
            </a:pPr>
            <a:r>
              <a:rPr sz="900" spc="-45" dirty="0">
                <a:latin typeface="Microsoft Sans Serif"/>
                <a:cs typeface="Microsoft Sans Serif"/>
              </a:rPr>
              <a:t>Securely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log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in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5" dirty="0">
                <a:latin typeface="Microsoft Sans Serif"/>
                <a:cs typeface="Microsoft Sans Serif"/>
              </a:rPr>
              <a:t>register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for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an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account.</a:t>
            </a:r>
            <a:endParaRPr sz="900">
              <a:latin typeface="Microsoft Sans Serif"/>
              <a:cs typeface="Microsoft Sans Serif"/>
            </a:endParaRPr>
          </a:p>
          <a:p>
            <a:pPr marL="794385" lvl="2" indent="-158750">
              <a:lnSpc>
                <a:spcPct val="100000"/>
              </a:lnSpc>
              <a:spcBef>
                <a:spcPts val="15"/>
              </a:spcBef>
              <a:buClr>
                <a:srgbClr val="3333B2"/>
              </a:buClr>
              <a:buFont typeface="Lucida Sans Unicode"/>
              <a:buChar char="►"/>
              <a:tabLst>
                <a:tab pos="795020" algn="l"/>
              </a:tabLst>
            </a:pPr>
            <a:r>
              <a:rPr sz="900" spc="-40" dirty="0">
                <a:latin typeface="Microsoft Sans Serif"/>
                <a:cs typeface="Microsoft Sans Serif"/>
              </a:rPr>
              <a:t>Select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preferred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55" dirty="0">
                <a:latin typeface="Microsoft Sans Serif"/>
                <a:cs typeface="Microsoft Sans Serif"/>
              </a:rPr>
              <a:t>seats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and</a:t>
            </a:r>
            <a:r>
              <a:rPr sz="900" spc="75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showtimes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for</a:t>
            </a:r>
            <a:r>
              <a:rPr sz="900" spc="70" dirty="0"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movies.</a:t>
            </a:r>
            <a:endParaRPr sz="900">
              <a:latin typeface="Microsoft Sans Serif"/>
              <a:cs typeface="Microsoft Sans Serif"/>
            </a:endParaRPr>
          </a:p>
          <a:p>
            <a:pPr marL="517525" marR="410209" lvl="1" indent="-168275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Lucida Sans Unicode"/>
              <a:buChar char="►"/>
              <a:tabLst>
                <a:tab pos="518159" algn="l"/>
              </a:tabLst>
            </a:pPr>
            <a:r>
              <a:rPr sz="1000" spc="-5" dirty="0">
                <a:latin typeface="Tahoma"/>
                <a:cs typeface="Tahoma"/>
              </a:rPr>
              <a:t>Let’s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explore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details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how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app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enhances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movie-going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experience.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21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Project</a:t>
            </a:r>
            <a:r>
              <a:rPr spc="-50" dirty="0"/>
              <a:t> </a:t>
            </a:r>
            <a:r>
              <a:rPr spc="-4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64627"/>
            <a:ext cx="3812540" cy="21844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40" dirty="0">
                <a:latin typeface="Arial"/>
                <a:cs typeface="Arial"/>
              </a:rPr>
              <a:t>Objectives:</a:t>
            </a:r>
            <a:endParaRPr sz="1100">
              <a:latin typeface="Arial"/>
              <a:cs typeface="Arial"/>
            </a:endParaRPr>
          </a:p>
          <a:p>
            <a:pPr marL="289560" marR="5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45" dirty="0">
                <a:latin typeface="Tahoma"/>
                <a:cs typeface="Tahoma"/>
              </a:rPr>
              <a:t>Develop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user-friendly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application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browsing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booking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tickets.</a:t>
            </a:r>
            <a:endParaRPr sz="1100">
              <a:latin typeface="Tahoma"/>
              <a:cs typeface="Tahoma"/>
            </a:endParaRPr>
          </a:p>
          <a:p>
            <a:pPr marL="289560" marR="45910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25" dirty="0">
                <a:latin typeface="Tahoma"/>
                <a:cs typeface="Tahoma"/>
              </a:rPr>
              <a:t>Provide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detailed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including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descriptions,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ratings,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trailers.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55" dirty="0">
                <a:latin typeface="Tahoma"/>
                <a:cs typeface="Tahoma"/>
              </a:rPr>
              <a:t>Implement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secure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login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registration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system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users.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35" dirty="0">
                <a:latin typeface="Tahoma"/>
                <a:cs typeface="Tahoma"/>
              </a:rPr>
              <a:t>Offer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convenient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manage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passes.</a:t>
            </a:r>
            <a:endParaRPr sz="1100">
              <a:latin typeface="Tahoma"/>
              <a:cs typeface="Tahoma"/>
            </a:endParaRPr>
          </a:p>
          <a:p>
            <a:pPr marL="2895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290195" algn="l"/>
              </a:tabLst>
            </a:pPr>
            <a:r>
              <a:rPr sz="1100" spc="-35" dirty="0">
                <a:latin typeface="Tahoma"/>
                <a:cs typeface="Tahoma"/>
              </a:rPr>
              <a:t>Enable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preferred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seats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showtimes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easily.</a:t>
            </a:r>
            <a:endParaRPr sz="1100">
              <a:latin typeface="Tahoma"/>
              <a:cs typeface="Tahoma"/>
            </a:endParaRPr>
          </a:p>
          <a:p>
            <a:pPr marL="12700" marR="203200">
              <a:lnSpc>
                <a:spcPct val="102600"/>
              </a:lnSpc>
              <a:spcBef>
                <a:spcPts val="300"/>
              </a:spcBef>
            </a:pPr>
            <a:r>
              <a:rPr sz="1100" spc="15" dirty="0">
                <a:latin typeface="Tahoma"/>
                <a:cs typeface="Tahoma"/>
              </a:rPr>
              <a:t>By </a:t>
            </a:r>
            <a:r>
              <a:rPr sz="1100" spc="-45" dirty="0">
                <a:latin typeface="Tahoma"/>
                <a:cs typeface="Tahoma"/>
              </a:rPr>
              <a:t>achieving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these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goals,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project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aims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enhance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movie-going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experience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streamline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process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booking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tickets.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25785"/>
            <a:ext cx="2114550" cy="49275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400" spc="-15" dirty="0">
                <a:solidFill>
                  <a:srgbClr val="3333B2"/>
                </a:solidFill>
                <a:latin typeface="Tahoma"/>
                <a:cs typeface="Tahoma"/>
              </a:rPr>
              <a:t>Application</a:t>
            </a:r>
            <a:r>
              <a:rPr sz="1400" spc="-3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3333B2"/>
                </a:solidFill>
                <a:latin typeface="Tahoma"/>
                <a:cs typeface="Tahoma"/>
              </a:rPr>
              <a:t>Workflow</a:t>
            </a:r>
            <a:endParaRPr sz="1400" dirty="0">
              <a:latin typeface="Tahoma"/>
              <a:cs typeface="Tahoma"/>
            </a:endParaRPr>
          </a:p>
          <a:p>
            <a:pPr marL="264160">
              <a:lnSpc>
                <a:spcPct val="100000"/>
              </a:lnSpc>
              <a:spcBef>
                <a:spcPts val="280"/>
              </a:spcBef>
            </a:pPr>
            <a:r>
              <a:rPr sz="1100" b="1" spc="-25" dirty="0">
                <a:latin typeface="Arial"/>
                <a:cs typeface="Arial"/>
              </a:rPr>
              <a:t>Diagram:</a:t>
            </a:r>
            <a:r>
              <a:rPr sz="1100" b="1" spc="200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Sequence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Diagram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550" y="634776"/>
            <a:ext cx="1347547" cy="263203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73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Application</a:t>
            </a:r>
            <a:r>
              <a:rPr spc="10" dirty="0"/>
              <a:t> </a:t>
            </a:r>
            <a:r>
              <a:rPr spc="-45" dirty="0"/>
              <a:t>Workflow</a:t>
            </a:r>
            <a:r>
              <a:rPr spc="15" dirty="0"/>
              <a:t> </a:t>
            </a:r>
            <a:r>
              <a:rPr spc="-5" dirty="0"/>
              <a:t>(Cont)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91540"/>
            <a:ext cx="3964940" cy="12973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800" b="1" spc="-30" dirty="0">
                <a:latin typeface="Arial"/>
                <a:cs typeface="Arial"/>
              </a:rPr>
              <a:t>Explanation:</a:t>
            </a:r>
            <a:endParaRPr sz="800">
              <a:latin typeface="Arial"/>
              <a:cs typeface="Arial"/>
            </a:endParaRPr>
          </a:p>
          <a:p>
            <a:pPr marL="314960" marR="30480" indent="-148590">
              <a:lnSpc>
                <a:spcPts val="950"/>
              </a:lnSpc>
              <a:spcBef>
                <a:spcPts val="32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800" b="1" spc="-35" dirty="0">
                <a:latin typeface="Arial"/>
                <a:cs typeface="Arial"/>
              </a:rPr>
              <a:t>User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b="1" spc="-15" dirty="0">
                <a:latin typeface="Arial"/>
                <a:cs typeface="Arial"/>
              </a:rPr>
              <a:t>Interaction:</a:t>
            </a:r>
            <a:r>
              <a:rPr sz="800" b="1" spc="155" dirty="0">
                <a:latin typeface="Arial"/>
                <a:cs typeface="Arial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Users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browse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movies,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log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in/register,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and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35" dirty="0">
                <a:latin typeface="Trebuchet MS"/>
                <a:cs typeface="Trebuchet MS"/>
              </a:rPr>
              <a:t>select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their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40" dirty="0">
                <a:latin typeface="Trebuchet MS"/>
                <a:cs typeface="Trebuchet MS"/>
              </a:rPr>
              <a:t>preferred </a:t>
            </a:r>
            <a:r>
              <a:rPr sz="800" spc="-229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movie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and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showtime.</a:t>
            </a:r>
            <a:endParaRPr sz="800">
              <a:latin typeface="Trebuchet MS"/>
              <a:cs typeface="Trebuchet MS"/>
            </a:endParaRPr>
          </a:p>
          <a:p>
            <a:pPr marL="314960" marR="113664" indent="-148590">
              <a:lnSpc>
                <a:spcPts val="95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800" b="1" spc="-35" dirty="0">
                <a:latin typeface="Arial"/>
                <a:cs typeface="Arial"/>
              </a:rPr>
              <a:t>Server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45" dirty="0">
                <a:latin typeface="Arial"/>
                <a:cs typeface="Arial"/>
              </a:rPr>
              <a:t>Processing:</a:t>
            </a:r>
            <a:r>
              <a:rPr sz="800" b="1" spc="-20" dirty="0">
                <a:latin typeface="Arial"/>
                <a:cs typeface="Arial"/>
              </a:rPr>
              <a:t> </a:t>
            </a:r>
            <a:r>
              <a:rPr sz="800" spc="15" dirty="0">
                <a:latin typeface="Trebuchet MS"/>
                <a:cs typeface="Trebuchet MS"/>
              </a:rPr>
              <a:t>The</a:t>
            </a:r>
            <a:r>
              <a:rPr sz="800" spc="50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server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processes</a:t>
            </a:r>
            <a:r>
              <a:rPr sz="800" spc="5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user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requests,</a:t>
            </a:r>
            <a:r>
              <a:rPr sz="800" spc="50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retrieves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movie</a:t>
            </a:r>
            <a:r>
              <a:rPr sz="800" spc="50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details, </a:t>
            </a:r>
            <a:r>
              <a:rPr sz="800" spc="-229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and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manages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user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authentication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and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movie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pass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information.</a:t>
            </a:r>
            <a:endParaRPr sz="800">
              <a:latin typeface="Trebuchet MS"/>
              <a:cs typeface="Trebuchet MS"/>
            </a:endParaRPr>
          </a:p>
          <a:p>
            <a:pPr marL="314960" marR="30480" indent="-148590">
              <a:lnSpc>
                <a:spcPts val="95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800" b="1" spc="-15" dirty="0">
                <a:latin typeface="Arial"/>
                <a:cs typeface="Arial"/>
              </a:rPr>
              <a:t>Seat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30" dirty="0">
                <a:latin typeface="Arial"/>
                <a:cs typeface="Arial"/>
              </a:rPr>
              <a:t>Selection:</a:t>
            </a:r>
            <a:r>
              <a:rPr sz="800" b="1" spc="155" dirty="0">
                <a:latin typeface="Arial"/>
                <a:cs typeface="Arial"/>
              </a:rPr>
              <a:t> </a:t>
            </a:r>
            <a:r>
              <a:rPr sz="800" spc="15" dirty="0">
                <a:latin typeface="Trebuchet MS"/>
                <a:cs typeface="Trebuchet MS"/>
              </a:rPr>
              <a:t>The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user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selects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seats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35" dirty="0">
                <a:latin typeface="Trebuchet MS"/>
                <a:cs typeface="Trebuchet MS"/>
              </a:rPr>
              <a:t>for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their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chosen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showtime,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and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the</a:t>
            </a:r>
            <a:r>
              <a:rPr sz="800" spc="45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server </a:t>
            </a:r>
            <a:r>
              <a:rPr sz="800" spc="-225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checks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availability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and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confirms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the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booking.</a:t>
            </a:r>
            <a:endParaRPr sz="800">
              <a:latin typeface="Trebuchet MS"/>
              <a:cs typeface="Trebuchet MS"/>
            </a:endParaRPr>
          </a:p>
          <a:p>
            <a:pPr marL="314960" marR="30480" indent="-148590">
              <a:lnSpc>
                <a:spcPts val="95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sz="800" b="1" spc="-35" dirty="0">
                <a:latin typeface="Arial"/>
                <a:cs typeface="Arial"/>
              </a:rPr>
              <a:t>Feedback: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spc="15" dirty="0">
                <a:latin typeface="Trebuchet MS"/>
                <a:cs typeface="Trebuchet MS"/>
              </a:rPr>
              <a:t>The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server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provides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confirmation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of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booking,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updates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the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movie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pass </a:t>
            </a:r>
            <a:r>
              <a:rPr sz="800" spc="-229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status,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and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sends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5" dirty="0">
                <a:latin typeface="Trebuchet MS"/>
                <a:cs typeface="Trebuchet MS"/>
              </a:rPr>
              <a:t>notifications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to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the</a:t>
            </a:r>
            <a:r>
              <a:rPr sz="800" spc="40" dirty="0">
                <a:latin typeface="Trebuchet MS"/>
                <a:cs typeface="Trebuchet MS"/>
              </a:rPr>
              <a:t> </a:t>
            </a:r>
            <a:r>
              <a:rPr sz="800" spc="-30" dirty="0">
                <a:latin typeface="Trebuchet MS"/>
                <a:cs typeface="Trebuchet MS"/>
              </a:rPr>
              <a:t>user.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332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User</a:t>
            </a:r>
            <a:r>
              <a:rPr spc="30" dirty="0"/>
              <a:t> </a:t>
            </a:r>
            <a:r>
              <a:rPr spc="-60" dirty="0"/>
              <a:t>Interface</a:t>
            </a:r>
            <a:r>
              <a:rPr spc="30" dirty="0"/>
              <a:t> </a:t>
            </a:r>
            <a:r>
              <a:rPr spc="-45" dirty="0"/>
              <a:t>-</a:t>
            </a:r>
            <a:r>
              <a:rPr spc="30" dirty="0"/>
              <a:t> </a:t>
            </a:r>
            <a:r>
              <a:rPr spc="-25" dirty="0"/>
              <a:t>Login/Register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27696"/>
            <a:ext cx="292163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100" b="1" spc="-40" dirty="0">
                <a:latin typeface="Arial"/>
                <a:cs typeface="Arial"/>
              </a:rPr>
              <a:t>Description:</a:t>
            </a:r>
            <a:endParaRPr sz="1100">
              <a:latin typeface="Arial"/>
              <a:cs typeface="Arial"/>
            </a:endParaRPr>
          </a:p>
          <a:p>
            <a:pPr marL="3022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spc="-30" dirty="0">
                <a:latin typeface="Tahoma"/>
                <a:cs typeface="Tahoma"/>
              </a:rPr>
              <a:t>Text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fields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username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password.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spc="-15" dirty="0">
                <a:latin typeface="Tahoma"/>
                <a:cs typeface="Tahoma"/>
              </a:rPr>
              <a:t>Buttons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login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registration.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24" y="1134102"/>
            <a:ext cx="777560" cy="1653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7097" y="1134102"/>
            <a:ext cx="777560" cy="1653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48053" y="2940232"/>
            <a:ext cx="1712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sz="1000" spc="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Login/Register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Interface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418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User</a:t>
            </a:r>
            <a:r>
              <a:rPr spc="20" dirty="0"/>
              <a:t> </a:t>
            </a:r>
            <a:r>
              <a:rPr spc="-60" dirty="0"/>
              <a:t>Interface</a:t>
            </a:r>
            <a:r>
              <a:rPr spc="20" dirty="0"/>
              <a:t> </a:t>
            </a:r>
            <a:r>
              <a:rPr spc="-45" dirty="0"/>
              <a:t>-</a:t>
            </a:r>
            <a:r>
              <a:rPr spc="20" dirty="0"/>
              <a:t> </a:t>
            </a:r>
            <a:r>
              <a:rPr spc="-20" dirty="0"/>
              <a:t>Movie</a:t>
            </a:r>
            <a:r>
              <a:rPr spc="20" dirty="0"/>
              <a:t> </a:t>
            </a:r>
            <a:r>
              <a:rPr spc="-40" dirty="0"/>
              <a:t>Browsing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30515"/>
            <a:ext cx="3581400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sz="1100" b="1" spc="-40" dirty="0">
                <a:latin typeface="Arial"/>
                <a:cs typeface="Arial"/>
              </a:rPr>
              <a:t>Description:</a:t>
            </a:r>
            <a:endParaRPr sz="1100">
              <a:latin typeface="Arial"/>
              <a:cs typeface="Arial"/>
            </a:endParaRPr>
          </a:p>
          <a:p>
            <a:pPr marL="3022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spc="-25" dirty="0">
                <a:latin typeface="Tahoma"/>
                <a:cs typeface="Tahoma"/>
              </a:rPr>
              <a:t>Grid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layout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posters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titles.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spc="-15" dirty="0">
                <a:latin typeface="Tahoma"/>
                <a:cs typeface="Tahoma"/>
              </a:rPr>
              <a:t>Buttons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icons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sorting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viewing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details.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24" y="1136909"/>
            <a:ext cx="777560" cy="1653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7097" y="1136909"/>
            <a:ext cx="777560" cy="1653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16519" y="2943039"/>
            <a:ext cx="1775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sz="100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Movie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Browsing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Interface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User</a:t>
            </a:r>
            <a:r>
              <a:rPr spc="15" dirty="0"/>
              <a:t> </a:t>
            </a:r>
            <a:r>
              <a:rPr spc="-60" dirty="0"/>
              <a:t>Interface</a:t>
            </a:r>
            <a:r>
              <a:rPr spc="20" dirty="0"/>
              <a:t> </a:t>
            </a:r>
            <a:r>
              <a:rPr spc="-45" dirty="0"/>
              <a:t>-</a:t>
            </a:r>
            <a:r>
              <a:rPr spc="15" dirty="0"/>
              <a:t> </a:t>
            </a:r>
            <a:r>
              <a:rPr spc="-20" dirty="0"/>
              <a:t>Booking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272399"/>
            <a:ext cx="3544570" cy="83946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sz="1100" b="1" spc="-40" dirty="0">
                <a:latin typeface="Arial"/>
                <a:cs typeface="Arial"/>
              </a:rPr>
              <a:t>Description:</a:t>
            </a:r>
            <a:endParaRPr sz="1100">
              <a:latin typeface="Arial"/>
              <a:cs typeface="Arial"/>
            </a:endParaRPr>
          </a:p>
          <a:p>
            <a:pPr marL="302260" indent="-177800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spc="-40" dirty="0">
                <a:latin typeface="Tahoma"/>
                <a:cs typeface="Tahoma"/>
              </a:rPr>
              <a:t>selecting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date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spc="-35" dirty="0">
                <a:latin typeface="Tahoma"/>
                <a:cs typeface="Tahoma"/>
              </a:rPr>
              <a:t>Seat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selection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interface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interactive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map.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28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sz="1100" spc="-30" dirty="0">
                <a:latin typeface="Tahoma"/>
                <a:cs typeface="Tahoma"/>
              </a:rPr>
              <a:t>Confirmation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screen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booking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details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QR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324" y="1244871"/>
            <a:ext cx="777560" cy="1653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7097" y="1244871"/>
            <a:ext cx="777560" cy="16537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20011" y="3051002"/>
            <a:ext cx="1368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sz="1000" spc="-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Booking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Interface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08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Backend</a:t>
            </a:r>
            <a:r>
              <a:rPr spc="-35" dirty="0"/>
              <a:t> </a:t>
            </a:r>
            <a:r>
              <a:rPr spc="-20" dirty="0"/>
              <a:t>Logic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64297"/>
            <a:ext cx="3983990" cy="26200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z="1100" b="1" spc="-15" dirty="0">
                <a:latin typeface="Arial"/>
                <a:cs typeface="Arial"/>
              </a:rPr>
              <a:t>Movie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15" dirty="0">
                <a:latin typeface="Arial"/>
                <a:cs typeface="Arial"/>
              </a:rPr>
              <a:t>Data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Management:</a:t>
            </a:r>
            <a:endParaRPr sz="1100">
              <a:latin typeface="Arial"/>
              <a:cs typeface="Arial"/>
            </a:endParaRPr>
          </a:p>
          <a:p>
            <a:pPr marL="3403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40995" algn="l"/>
              </a:tabLst>
            </a:pPr>
            <a:r>
              <a:rPr sz="1100" spc="-15" dirty="0">
                <a:latin typeface="Tahoma"/>
                <a:cs typeface="Tahoma"/>
              </a:rPr>
              <a:t>Utilizes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database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store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information.</a:t>
            </a:r>
            <a:endParaRPr sz="1100">
              <a:latin typeface="Tahoma"/>
              <a:cs typeface="Tahoma"/>
            </a:endParaRPr>
          </a:p>
          <a:p>
            <a:pPr marL="340360" marR="558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40995" algn="l"/>
              </a:tabLst>
            </a:pPr>
            <a:r>
              <a:rPr sz="1100" spc="-55" dirty="0">
                <a:latin typeface="Tahoma"/>
                <a:cs typeface="Tahoma"/>
              </a:rPr>
              <a:t>Includes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details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movie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title,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description,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genre,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release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date,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duration.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333B2"/>
              </a:buClr>
              <a:buFont typeface="Lucida Sans Unicode"/>
              <a:buChar char="►"/>
            </a:pPr>
            <a:endParaRPr sz="14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b="1" spc="-50" dirty="0">
                <a:latin typeface="Arial"/>
                <a:cs typeface="Arial"/>
              </a:rPr>
              <a:t>User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Authentication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and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Authorization:</a:t>
            </a:r>
            <a:endParaRPr sz="1100">
              <a:latin typeface="Arial"/>
              <a:cs typeface="Arial"/>
            </a:endParaRPr>
          </a:p>
          <a:p>
            <a:pPr marL="3403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40995" algn="l"/>
              </a:tabLst>
            </a:pPr>
            <a:r>
              <a:rPr sz="1100" spc="-55" dirty="0">
                <a:latin typeface="Tahoma"/>
                <a:cs typeface="Tahoma"/>
              </a:rPr>
              <a:t>Implements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secure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login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registration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processes.</a:t>
            </a:r>
            <a:endParaRPr sz="1100">
              <a:latin typeface="Tahoma"/>
              <a:cs typeface="Tahoma"/>
            </a:endParaRPr>
          </a:p>
          <a:p>
            <a:pPr marL="340360" marR="354330" indent="-1771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40995" algn="l"/>
              </a:tabLst>
            </a:pPr>
            <a:r>
              <a:rPr sz="1100" spc="-45" dirty="0">
                <a:latin typeface="Tahoma"/>
                <a:cs typeface="Tahoma"/>
              </a:rPr>
              <a:t>Manages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sessions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permissions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accessing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app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features.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3333B2"/>
              </a:buClr>
              <a:buFont typeface="Lucida Sans Unicode"/>
              <a:buChar char="►"/>
            </a:pPr>
            <a:endParaRPr sz="145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Ticket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Booking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and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Management:</a:t>
            </a:r>
            <a:endParaRPr sz="1100">
              <a:latin typeface="Arial"/>
              <a:cs typeface="Arial"/>
            </a:endParaRPr>
          </a:p>
          <a:p>
            <a:pPr marL="3403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40995" algn="l"/>
              </a:tabLst>
            </a:pPr>
            <a:r>
              <a:rPr sz="1100" spc="-40" dirty="0">
                <a:latin typeface="Tahoma"/>
                <a:cs typeface="Tahoma"/>
              </a:rPr>
              <a:t>Handles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availability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booking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transactions.</a:t>
            </a:r>
            <a:endParaRPr sz="1100">
              <a:latin typeface="Tahoma"/>
              <a:cs typeface="Tahoma"/>
            </a:endParaRPr>
          </a:p>
          <a:p>
            <a:pPr marL="3403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40995" algn="l"/>
              </a:tabLst>
            </a:pPr>
            <a:r>
              <a:rPr sz="1100" spc="-60" dirty="0">
                <a:latin typeface="Tahoma"/>
                <a:cs typeface="Tahoma"/>
              </a:rPr>
              <a:t>Generates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QR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codes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tickets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manages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ticket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statuses.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849</Words>
  <Application>Microsoft Office PowerPoint</Application>
  <PresentationFormat>Personnalisé</PresentationFormat>
  <Paragraphs>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Sans Unicode</vt:lpstr>
      <vt:lpstr>Microsoft Sans Serif</vt:lpstr>
      <vt:lpstr>Tahoma</vt:lpstr>
      <vt:lpstr>Trebuchet MS</vt:lpstr>
      <vt:lpstr>Office Theme</vt:lpstr>
      <vt:lpstr>Movie App Advanced Programming Project</vt:lpstr>
      <vt:lpstr>Introduction</vt:lpstr>
      <vt:lpstr>Project Goals</vt:lpstr>
      <vt:lpstr>Présentation PowerPoint</vt:lpstr>
      <vt:lpstr>Application Workflow (Cont)</vt:lpstr>
      <vt:lpstr>User Interface - Login/Register</vt:lpstr>
      <vt:lpstr>User Interface - Movie Browsing</vt:lpstr>
      <vt:lpstr>User Interface - Booking</vt:lpstr>
      <vt:lpstr>Backend Logic</vt:lpstr>
      <vt:lpstr>Code Explanation</vt:lpstr>
      <vt:lpstr>Technical Challenges</vt:lpstr>
      <vt:lpstr>Future Enhancements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App - Advanced Programming Project</dc:title>
  <dc:creator> Med Amine Machfar, Feres Ben Youssef </dc:creator>
  <cp:lastModifiedBy>machfarmouhamedamine</cp:lastModifiedBy>
  <cp:revision>1</cp:revision>
  <dcterms:created xsi:type="dcterms:W3CDTF">2024-06-04T22:46:17Z</dcterms:created>
  <dcterms:modified xsi:type="dcterms:W3CDTF">2024-06-04T22:52:04Z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2024-06-04T00:00:00Z</vt:filetime>
  </property>
</Properties>
</file>