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0" d="100"/>
          <a:sy n="210" d="100"/>
        </p:scale>
        <p:origin x="191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0" y="0"/>
                </a:lnTo>
                <a:lnTo>
                  <a:pt x="4608055" y="0"/>
                </a:lnTo>
                <a:lnTo>
                  <a:pt x="4608055" y="3456051"/>
                </a:lnTo>
                <a:lnTo>
                  <a:pt x="0" y="345605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9493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‹Nº›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‹Nº›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‹Nº›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‹Nº›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0" y="0"/>
                </a:lnTo>
                <a:lnTo>
                  <a:pt x="4608055" y="0"/>
                </a:lnTo>
                <a:lnTo>
                  <a:pt x="4608055" y="3456051"/>
                </a:lnTo>
                <a:lnTo>
                  <a:pt x="0" y="345605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‹Nº›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0" y="0"/>
                </a:lnTo>
                <a:lnTo>
                  <a:pt x="4608055" y="0"/>
                </a:lnTo>
                <a:lnTo>
                  <a:pt x="4608055" y="3456051"/>
                </a:lnTo>
                <a:lnTo>
                  <a:pt x="0" y="345605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28930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995652"/>
            <a:ext cx="405130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88258" y="3351784"/>
            <a:ext cx="55562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4524" y="3351784"/>
            <a:ext cx="19875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‹Nº›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slide" Target="slide7.xml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811034"/>
            <a:ext cx="4483735" cy="494030"/>
            <a:chOff x="87743" y="811034"/>
            <a:chExt cx="4483735" cy="494030"/>
          </a:xfrm>
        </p:grpSpPr>
        <p:sp>
          <p:nvSpPr>
            <p:cNvPr id="3" name="object 3"/>
            <p:cNvSpPr/>
            <p:nvPr/>
          </p:nvSpPr>
          <p:spPr>
            <a:xfrm>
              <a:off x="87743" y="81103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74298"/>
              <a:ext cx="4432935" cy="431165"/>
            </a:xfrm>
            <a:custGeom>
              <a:avLst/>
              <a:gdLst/>
              <a:ahLst/>
              <a:cxnLst/>
              <a:rect l="l" t="t" r="r" b="b"/>
              <a:pathLst>
                <a:path w="4432935" h="431165">
                  <a:moveTo>
                    <a:pt x="4432566" y="0"/>
                  </a:moveTo>
                  <a:lnTo>
                    <a:pt x="0" y="0"/>
                  </a:lnTo>
                  <a:lnTo>
                    <a:pt x="0" y="430665"/>
                  </a:lnTo>
                  <a:lnTo>
                    <a:pt x="4432566" y="4306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55460"/>
              <a:ext cx="4432935" cy="398780"/>
            </a:xfrm>
            <a:custGeom>
              <a:avLst/>
              <a:gdLst/>
              <a:ahLst/>
              <a:cxnLst/>
              <a:rect l="l" t="t" r="r" b="b"/>
              <a:pathLst>
                <a:path w="4432935" h="398780">
                  <a:moveTo>
                    <a:pt x="4432567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80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4381767" y="398702"/>
                  </a:lnTo>
                  <a:lnTo>
                    <a:pt x="4401492" y="394694"/>
                  </a:lnTo>
                  <a:lnTo>
                    <a:pt x="4417644" y="383780"/>
                  </a:lnTo>
                  <a:lnTo>
                    <a:pt x="4428558" y="367627"/>
                  </a:lnTo>
                  <a:lnTo>
                    <a:pt x="4432567" y="34790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44" y="874298"/>
            <a:ext cx="4432935" cy="4311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dirty="0"/>
              <a:t>Modelo</a:t>
            </a:r>
            <a:r>
              <a:rPr spc="-35" dirty="0"/>
              <a:t> </a:t>
            </a:r>
            <a:r>
              <a:rPr spc="-10" dirty="0"/>
              <a:t>Matem´atico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un</a:t>
            </a:r>
            <a:r>
              <a:rPr spc="-30" dirty="0"/>
              <a:t> </a:t>
            </a:r>
            <a:r>
              <a:rPr dirty="0"/>
              <a:t>Motor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40" dirty="0"/>
              <a:t>Corriente</a:t>
            </a:r>
            <a:r>
              <a:rPr spc="-30" dirty="0"/>
              <a:t> </a:t>
            </a:r>
            <a:r>
              <a:rPr spc="-10" dirty="0"/>
              <a:t>Continua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18844" y="1464245"/>
            <a:ext cx="1770380" cy="917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Fernanda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Lais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Fuentes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Pereira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Leandro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Ignacio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Coca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Orozco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25,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2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Intr</a:t>
            </a:r>
            <a:r>
              <a:rPr spc="30" dirty="0"/>
              <a:t>o</a:t>
            </a:r>
            <a:r>
              <a:rPr spc="-5" dirty="0"/>
              <a:t>ducci</a:t>
            </a:r>
            <a:r>
              <a:rPr spc="-475" dirty="0"/>
              <a:t>´</a:t>
            </a:r>
            <a:r>
              <a:rPr spc="-15" dirty="0"/>
              <a:t>o</a:t>
            </a:r>
            <a:r>
              <a:rPr spc="-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93432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0346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313497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766214"/>
            <a:ext cx="4079240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presenta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mate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635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atico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corriente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continua.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usan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ecuaciones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diferenciales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transformada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Laplace.</a:t>
            </a:r>
            <a:endParaRPr sz="1100">
              <a:latin typeface="Tahoma"/>
              <a:cs typeface="Tahoma"/>
            </a:endParaRPr>
          </a:p>
          <a:p>
            <a:pPr marL="12700" marR="2159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analiza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635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amica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electrome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650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anica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su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respuesta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el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tiempo.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87" y="1630925"/>
            <a:ext cx="3031542" cy="111514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6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6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6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Caracter´ısticas</a:t>
            </a:r>
            <a:r>
              <a:rPr spc="20" dirty="0"/>
              <a:t> </a:t>
            </a:r>
            <a:r>
              <a:rPr dirty="0"/>
              <a:t>del</a:t>
            </a:r>
            <a:r>
              <a:rPr spc="20" dirty="0"/>
              <a:t> </a:t>
            </a:r>
            <a:r>
              <a:rPr spc="-10" dirty="0"/>
              <a:t>Modelo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1583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2586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21565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405458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557299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709128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860956"/>
            <a:ext cx="52590" cy="525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688604"/>
            <a:ext cx="3079750" cy="12655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119200"/>
              </a:lnSpc>
              <a:spcBef>
                <a:spcPts val="18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corriente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continua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excitaci</a:t>
            </a:r>
            <a:r>
              <a:rPr sz="1100" spc="-650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separada.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rotor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inductor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separados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e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605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ectricamente.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importantes: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50" i="1" baseline="-1190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i="1" spc="-67" baseline="-119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0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ensi</a:t>
            </a:r>
            <a:r>
              <a:rPr sz="1000" spc="-595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alimentaci</a:t>
            </a:r>
            <a:r>
              <a:rPr sz="1000" spc="-595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rotor.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195"/>
              </a:lnSpc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baseline="-1190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i="1" spc="-67" baseline="-119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0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Corriente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armadura.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195"/>
              </a:lnSpc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50" i="1" spc="-67" baseline="-1190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i="1" spc="-60" baseline="-119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50" i="1" spc="-15" baseline="-1190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i="1" spc="-60" baseline="-119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0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Resistencia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 inductancia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rotor.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sz="1000" i="1" spc="-85" dirty="0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sz="1000" spc="-8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Velocidad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angular.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187" y="1991295"/>
            <a:ext cx="3031541" cy="87118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10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10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10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10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10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10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10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10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10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10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10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10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Ecuaciones</a:t>
            </a:r>
            <a:r>
              <a:rPr spc="120" dirty="0"/>
              <a:t> </a:t>
            </a:r>
            <a:r>
              <a:rPr dirty="0"/>
              <a:t>del</a:t>
            </a:r>
            <a:r>
              <a:rPr spc="125" dirty="0"/>
              <a:t> </a:t>
            </a:r>
            <a:r>
              <a:rPr spc="-10" dirty="0"/>
              <a:t>Modelo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835112"/>
            <a:ext cx="1210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FFFFFF"/>
                </a:solidFill>
                <a:latin typeface="Trebuchet MS"/>
                <a:cs typeface="Trebuchet MS"/>
              </a:rPr>
              <a:t>Ecuaci</a:t>
            </a:r>
            <a:r>
              <a:rPr sz="1100" b="1" spc="-675" dirty="0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sz="1100" b="1" spc="-2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1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b="1" spc="-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b="1" spc="-675" dirty="0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sz="1100" b="1" spc="-40" dirty="0">
                <a:solidFill>
                  <a:srgbClr val="FFFFFF"/>
                </a:solidFill>
                <a:latin typeface="Trebuchet MS"/>
                <a:cs typeface="Trebuchet MS"/>
              </a:rPr>
              <a:t>ectrica: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413" y="1184578"/>
            <a:ext cx="1609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baseline="-10416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i="1" spc="307" baseline="-104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sz="1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baseline="-13888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100" i="1" dirty="0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82" baseline="-10416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i="1" spc="-67" baseline="-104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baseline="-10416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i="1" spc="-67" baseline="-104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1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1589" y="1243544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8823" y="1149818"/>
            <a:ext cx="67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</a:t>
            </a:r>
            <a:r>
              <a:rPr sz="800" i="1" u="sng" spc="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8764" y="1090852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2871" y="1279612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722" y="118457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654186"/>
            <a:ext cx="1268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FFFFFF"/>
                </a:solidFill>
                <a:latin typeface="Trebuchet MS"/>
                <a:cs typeface="Trebuchet MS"/>
              </a:rPr>
              <a:t>Ecuaci</a:t>
            </a:r>
            <a:r>
              <a:rPr sz="1100" b="1" spc="-675" dirty="0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sz="1100" b="1" spc="-2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1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b="1" spc="-675" dirty="0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anica: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2257" y="2003652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4078" y="1909926"/>
            <a:ext cx="369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i="1" spc="-10" dirty="0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778" y="212026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0" y="0"/>
                </a:moveTo>
                <a:lnTo>
                  <a:pt x="343725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00136" y="2098686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8378" y="2003652"/>
            <a:ext cx="117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) =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baseline="-10416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i="1" spc="-135" baseline="-104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baseline="-10416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i="1" spc="-60" baseline="-104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100" i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9730" y="200365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2473260"/>
            <a:ext cx="279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resuelve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usando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Transformada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Laplace.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2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Soluci</a:t>
            </a:r>
            <a:r>
              <a:rPr spc="-730" dirty="0"/>
              <a:t>o</a:t>
            </a:r>
            <a:r>
              <a:rPr spc="50" dirty="0"/>
              <a:t>´</a:t>
            </a:r>
            <a:r>
              <a:rPr spc="55" dirty="0"/>
              <a:t>n</a:t>
            </a:r>
            <a:r>
              <a:rPr spc="40" dirty="0"/>
              <a:t> </a:t>
            </a:r>
            <a:r>
              <a:rPr dirty="0"/>
              <a:t>con</a:t>
            </a:r>
            <a:r>
              <a:rPr spc="40" dirty="0"/>
              <a:t> </a:t>
            </a:r>
            <a:r>
              <a:rPr dirty="0"/>
              <a:t>Transformada</a:t>
            </a:r>
            <a:r>
              <a:rPr spc="45" dirty="0"/>
              <a:t> </a:t>
            </a:r>
            <a:r>
              <a:rPr dirty="0"/>
              <a:t>de</a:t>
            </a:r>
            <a:r>
              <a:rPr spc="40" dirty="0"/>
              <a:t> </a:t>
            </a:r>
            <a:r>
              <a:rPr spc="-10" dirty="0"/>
              <a:t>Laplace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05585"/>
            <a:ext cx="2546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Aplicando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Laplace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ecuaci</a:t>
            </a:r>
            <a:r>
              <a:rPr sz="1100" spc="-665" dirty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diferencial: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4110" y="80986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8770" y="750898"/>
            <a:ext cx="9124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80" dirty="0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100" i="1" spc="-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i="1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×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89" baseline="37878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50" baseline="37878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3302" y="867498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8159" y="513980"/>
            <a:ext cx="135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5712" y="8674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74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3295" y="84593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1935" algn="l"/>
              </a:tabLst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i="1" spc="-50" dirty="0">
                <a:solidFill>
                  <a:srgbClr val="FFFFFF"/>
                </a:solidFill>
                <a:latin typeface="Century Gothic"/>
                <a:cs typeface="Century Gothic"/>
              </a:rPr>
              <a:t>β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1094" y="8674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74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3117" y="657173"/>
            <a:ext cx="681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7340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aseline="-37878" dirty="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sz="1650" spc="-7" baseline="-37878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Century Gothic"/>
                <a:cs typeface="Century Gothic"/>
              </a:rPr>
              <a:t>γ</a:t>
            </a:r>
            <a:r>
              <a:rPr sz="1100" i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7134" y="867498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33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22994" y="868577"/>
            <a:ext cx="501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baseline="10101" dirty="0">
                <a:solidFill>
                  <a:srgbClr val="FFFFFF"/>
                </a:solidFill>
                <a:latin typeface="Century Gothic"/>
                <a:cs typeface="Century Gothic"/>
              </a:rPr>
              <a:t>β</a:t>
            </a:r>
            <a:r>
              <a:rPr sz="1650" i="1" spc="-15" baseline="1010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100" i="1" spc="-1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i="1" spc="-75" baseline="34722" dirty="0">
                <a:solidFill>
                  <a:srgbClr val="FFFFFF"/>
                </a:solidFill>
                <a:latin typeface="Arial"/>
                <a:cs typeface="Arial"/>
              </a:rPr>
              <a:t>β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5546" y="985189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44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14929" y="953679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γ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8756" y="513980"/>
            <a:ext cx="135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9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9722" y="75089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1234692"/>
            <a:ext cx="20281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Aplicando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transformada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inversa: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5301" y="143375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7669" y="1492718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9635" y="1622512"/>
            <a:ext cx="1041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Century Gothic"/>
                <a:cs typeface="Century Gothic"/>
              </a:rPr>
              <a:t>β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920" y="1373694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6387" y="1527478"/>
            <a:ext cx="1040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6440" algn="l"/>
              </a:tabLst>
            </a:pPr>
            <a:r>
              <a:rPr sz="1100" i="1" spc="-10" dirty="0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9067" y="1473840"/>
            <a:ext cx="78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5" dirty="0">
                <a:solidFill>
                  <a:srgbClr val="FFFFFF"/>
                </a:solidFill>
                <a:latin typeface="Arial"/>
                <a:cs typeface="Arial"/>
              </a:rPr>
              <a:t>β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61767" y="158405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896" y="0"/>
                </a:lnTo>
              </a:path>
            </a:pathLst>
          </a:custGeom>
          <a:ln w="4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50299" y="1560441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γ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235" y="1495436"/>
            <a:ext cx="2355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800" i="1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3476" y="1373694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9722" y="152747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1876623"/>
            <a:ext cx="4608195" cy="1579880"/>
            <a:chOff x="0" y="1876623"/>
            <a:chExt cx="4608195" cy="15798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876623"/>
              <a:ext cx="3031450" cy="15793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3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3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3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3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3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3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3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3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3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3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3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3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100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Gill Sans MT"/>
                <a:cs typeface="Gill Sans MT"/>
              </a:rPr>
              <a:t>Resultados</a:t>
            </a:r>
            <a:r>
              <a:rPr sz="1400" spc="100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de</a:t>
            </a:r>
            <a:r>
              <a:rPr sz="1400" spc="110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la</a:t>
            </a:r>
            <a:r>
              <a:rPr sz="1400" spc="105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Simulaci´on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5104" y="691210"/>
            <a:ext cx="3898265" cy="2265680"/>
            <a:chOff x="355104" y="691210"/>
            <a:chExt cx="3898265" cy="2265680"/>
          </a:xfrm>
        </p:grpSpPr>
        <p:sp>
          <p:nvSpPr>
            <p:cNvPr id="4" name="object 4"/>
            <p:cNvSpPr/>
            <p:nvPr/>
          </p:nvSpPr>
          <p:spPr>
            <a:xfrm>
              <a:off x="355104" y="691210"/>
              <a:ext cx="3898265" cy="2265680"/>
            </a:xfrm>
            <a:custGeom>
              <a:avLst/>
              <a:gdLst/>
              <a:ahLst/>
              <a:cxnLst/>
              <a:rect l="l" t="t" r="r" b="b"/>
              <a:pathLst>
                <a:path w="3898265" h="2265680">
                  <a:moveTo>
                    <a:pt x="3699840" y="0"/>
                  </a:moveTo>
                  <a:lnTo>
                    <a:pt x="198001" y="0"/>
                  </a:lnTo>
                  <a:lnTo>
                    <a:pt x="152601" y="5229"/>
                  </a:lnTo>
                  <a:lnTo>
                    <a:pt x="110925" y="20124"/>
                  </a:lnTo>
                  <a:lnTo>
                    <a:pt x="74161" y="43498"/>
                  </a:lnTo>
                  <a:lnTo>
                    <a:pt x="43498" y="74161"/>
                  </a:lnTo>
                  <a:lnTo>
                    <a:pt x="20124" y="110925"/>
                  </a:lnTo>
                  <a:lnTo>
                    <a:pt x="5229" y="152603"/>
                  </a:lnTo>
                  <a:lnTo>
                    <a:pt x="0" y="198005"/>
                  </a:lnTo>
                  <a:lnTo>
                    <a:pt x="0" y="2067246"/>
                  </a:lnTo>
                  <a:lnTo>
                    <a:pt x="5229" y="2112646"/>
                  </a:lnTo>
                  <a:lnTo>
                    <a:pt x="20124" y="2154323"/>
                  </a:lnTo>
                  <a:lnTo>
                    <a:pt x="43498" y="2191086"/>
                  </a:lnTo>
                  <a:lnTo>
                    <a:pt x="74161" y="2221749"/>
                  </a:lnTo>
                  <a:lnTo>
                    <a:pt x="110925" y="2245123"/>
                  </a:lnTo>
                  <a:lnTo>
                    <a:pt x="152601" y="2260018"/>
                  </a:lnTo>
                  <a:lnTo>
                    <a:pt x="198001" y="2265248"/>
                  </a:lnTo>
                  <a:lnTo>
                    <a:pt x="3699840" y="2265248"/>
                  </a:lnTo>
                  <a:lnTo>
                    <a:pt x="3745242" y="2260018"/>
                  </a:lnTo>
                  <a:lnTo>
                    <a:pt x="3786919" y="2245123"/>
                  </a:lnTo>
                  <a:lnTo>
                    <a:pt x="3823684" y="2221749"/>
                  </a:lnTo>
                  <a:lnTo>
                    <a:pt x="3854347" y="2191086"/>
                  </a:lnTo>
                  <a:lnTo>
                    <a:pt x="3877721" y="2154323"/>
                  </a:lnTo>
                  <a:lnTo>
                    <a:pt x="3892616" y="2112646"/>
                  </a:lnTo>
                  <a:lnTo>
                    <a:pt x="3897845" y="2067246"/>
                  </a:lnTo>
                  <a:lnTo>
                    <a:pt x="3897845" y="198005"/>
                  </a:lnTo>
                  <a:lnTo>
                    <a:pt x="3892616" y="152603"/>
                  </a:lnTo>
                  <a:lnTo>
                    <a:pt x="3877721" y="110925"/>
                  </a:lnTo>
                  <a:lnTo>
                    <a:pt x="3854347" y="74161"/>
                  </a:lnTo>
                  <a:lnTo>
                    <a:pt x="3823684" y="43498"/>
                  </a:lnTo>
                  <a:lnTo>
                    <a:pt x="3786919" y="20124"/>
                  </a:lnTo>
                  <a:lnTo>
                    <a:pt x="3745242" y="5229"/>
                  </a:lnTo>
                  <a:lnTo>
                    <a:pt x="3699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104" y="709206"/>
              <a:ext cx="3862070" cy="2229485"/>
            </a:xfrm>
            <a:custGeom>
              <a:avLst/>
              <a:gdLst/>
              <a:ahLst/>
              <a:cxnLst/>
              <a:rect l="l" t="t" r="r" b="b"/>
              <a:pathLst>
                <a:path w="3862070" h="2229485">
                  <a:moveTo>
                    <a:pt x="3681840" y="0"/>
                  </a:moveTo>
                  <a:lnTo>
                    <a:pt x="180002" y="0"/>
                  </a:lnTo>
                  <a:lnTo>
                    <a:pt x="132149" y="6430"/>
                  </a:lnTo>
                  <a:lnTo>
                    <a:pt x="89151" y="24576"/>
                  </a:lnTo>
                  <a:lnTo>
                    <a:pt x="52720" y="52724"/>
                  </a:lnTo>
                  <a:lnTo>
                    <a:pt x="24575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0" y="2049250"/>
                  </a:lnTo>
                  <a:lnTo>
                    <a:pt x="6429" y="2097102"/>
                  </a:lnTo>
                  <a:lnTo>
                    <a:pt x="24575" y="2140101"/>
                  </a:lnTo>
                  <a:lnTo>
                    <a:pt x="52720" y="2176531"/>
                  </a:lnTo>
                  <a:lnTo>
                    <a:pt x="89151" y="2204677"/>
                  </a:lnTo>
                  <a:lnTo>
                    <a:pt x="132149" y="2222822"/>
                  </a:lnTo>
                  <a:lnTo>
                    <a:pt x="180002" y="2229252"/>
                  </a:lnTo>
                  <a:lnTo>
                    <a:pt x="3681840" y="2229252"/>
                  </a:lnTo>
                  <a:lnTo>
                    <a:pt x="3729692" y="2222822"/>
                  </a:lnTo>
                  <a:lnTo>
                    <a:pt x="3772690" y="2204677"/>
                  </a:lnTo>
                  <a:lnTo>
                    <a:pt x="3809119" y="2176531"/>
                  </a:lnTo>
                  <a:lnTo>
                    <a:pt x="3837263" y="2140101"/>
                  </a:lnTo>
                  <a:lnTo>
                    <a:pt x="3855408" y="2097102"/>
                  </a:lnTo>
                  <a:lnTo>
                    <a:pt x="3861837" y="2049250"/>
                  </a:lnTo>
                  <a:lnTo>
                    <a:pt x="3861837" y="180009"/>
                  </a:lnTo>
                  <a:lnTo>
                    <a:pt x="3855408" y="132156"/>
                  </a:lnTo>
                  <a:lnTo>
                    <a:pt x="3837263" y="89155"/>
                  </a:lnTo>
                  <a:lnTo>
                    <a:pt x="3809119" y="52724"/>
                  </a:lnTo>
                  <a:lnTo>
                    <a:pt x="3772690" y="24576"/>
                  </a:lnTo>
                  <a:lnTo>
                    <a:pt x="3729692" y="6430"/>
                  </a:lnTo>
                  <a:lnTo>
                    <a:pt x="368184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392" y="817227"/>
              <a:ext cx="1575803" cy="20132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808" y="2068585"/>
              <a:ext cx="1575731" cy="76187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4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4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4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4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4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4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4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4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4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4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4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4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2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22883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3291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1502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97125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Se</a:t>
            </a:r>
            <a:r>
              <a:rPr spc="-90" dirty="0"/>
              <a:t> </a:t>
            </a:r>
            <a:r>
              <a:rPr dirty="0"/>
              <a:t>ha</a:t>
            </a:r>
            <a:r>
              <a:rPr spc="-50" dirty="0"/>
              <a:t> </a:t>
            </a:r>
            <a:r>
              <a:rPr spc="-45" dirty="0"/>
              <a:t>modelado </a:t>
            </a:r>
            <a:r>
              <a:rPr spc="-40" dirty="0"/>
              <a:t>mate</a:t>
            </a:r>
            <a:r>
              <a:rPr spc="-60" dirty="0"/>
              <a:t>m</a:t>
            </a:r>
            <a:r>
              <a:rPr spc="-635" dirty="0"/>
              <a:t>´</a:t>
            </a:r>
            <a:r>
              <a:rPr spc="-40" dirty="0"/>
              <a:t>aticamente</a:t>
            </a:r>
            <a:r>
              <a:rPr spc="-10" dirty="0"/>
              <a:t> un</a:t>
            </a:r>
            <a:r>
              <a:rPr spc="-45" dirty="0"/>
              <a:t> </a:t>
            </a:r>
            <a:r>
              <a:rPr spc="-25" dirty="0"/>
              <a:t>motor</a:t>
            </a:r>
            <a:r>
              <a:rPr spc="-50" dirty="0"/>
              <a:t> </a:t>
            </a:r>
            <a:r>
              <a:rPr spc="-35" dirty="0"/>
              <a:t>de</a:t>
            </a:r>
            <a:r>
              <a:rPr spc="-45" dirty="0"/>
              <a:t> </a:t>
            </a:r>
            <a:r>
              <a:rPr spc="-35" dirty="0"/>
              <a:t>corriente</a:t>
            </a:r>
            <a:r>
              <a:rPr spc="-50" dirty="0"/>
              <a:t> </a:t>
            </a:r>
            <a:r>
              <a:rPr spc="-10" dirty="0"/>
              <a:t>continua.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Se</a:t>
            </a:r>
            <a:r>
              <a:rPr spc="-65" dirty="0"/>
              <a:t> </a:t>
            </a:r>
            <a:r>
              <a:rPr spc="-15" dirty="0"/>
              <a:t>utiliz</a:t>
            </a:r>
            <a:r>
              <a:rPr spc="-630" dirty="0"/>
              <a:t>´</a:t>
            </a:r>
            <a:r>
              <a:rPr spc="-15" dirty="0"/>
              <a:t>o</a:t>
            </a:r>
            <a:r>
              <a:rPr spc="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spc="-45" dirty="0"/>
              <a:t>Transformada</a:t>
            </a:r>
            <a:r>
              <a:rPr spc="-25" dirty="0"/>
              <a:t> </a:t>
            </a:r>
            <a:r>
              <a:rPr spc="-35" dirty="0"/>
              <a:t>de</a:t>
            </a:r>
            <a:r>
              <a:rPr spc="-30" dirty="0"/>
              <a:t> Laplace </a:t>
            </a:r>
            <a:r>
              <a:rPr spc="-50" dirty="0"/>
              <a:t>para</a:t>
            </a:r>
            <a:r>
              <a:rPr spc="-30" dirty="0"/>
              <a:t> </a:t>
            </a:r>
            <a:r>
              <a:rPr spc="-45" dirty="0"/>
              <a:t>resolver</a:t>
            </a:r>
            <a:r>
              <a:rPr spc="-25" dirty="0"/>
              <a:t> </a:t>
            </a:r>
            <a:r>
              <a:rPr spc="-10" dirty="0"/>
              <a:t>las</a:t>
            </a:r>
            <a:r>
              <a:rPr spc="-30" dirty="0"/>
              <a:t> </a:t>
            </a:r>
            <a:r>
              <a:rPr spc="-50" dirty="0"/>
              <a:t>ecuaciones</a:t>
            </a:r>
            <a:r>
              <a:rPr spc="-35" dirty="0"/>
              <a:t> </a:t>
            </a:r>
            <a:r>
              <a:rPr spc="-25" dirty="0"/>
              <a:t>del </a:t>
            </a:r>
            <a:r>
              <a:rPr spc="-10" dirty="0"/>
              <a:t>sistema.</a:t>
            </a:r>
          </a:p>
          <a:p>
            <a:pPr marL="12700" marR="540385">
              <a:lnSpc>
                <a:spcPct val="102699"/>
              </a:lnSpc>
              <a:spcBef>
                <a:spcPts val="295"/>
              </a:spcBef>
            </a:pPr>
            <a:r>
              <a:rPr dirty="0"/>
              <a:t>La</a:t>
            </a:r>
            <a:r>
              <a:rPr spc="-60" dirty="0"/>
              <a:t> </a:t>
            </a:r>
            <a:r>
              <a:rPr spc="-40" dirty="0"/>
              <a:t>simulaci</a:t>
            </a:r>
            <a:r>
              <a:rPr spc="-655" dirty="0"/>
              <a:t>´</a:t>
            </a:r>
            <a:r>
              <a:rPr spc="-40" dirty="0"/>
              <a:t>on</a:t>
            </a:r>
            <a:r>
              <a:rPr spc="5" dirty="0"/>
              <a:t> </a:t>
            </a:r>
            <a:r>
              <a:rPr spc="-35" dirty="0"/>
              <a:t>en</a:t>
            </a:r>
            <a:r>
              <a:rPr spc="-10" dirty="0"/>
              <a:t> </a:t>
            </a:r>
            <a:r>
              <a:rPr dirty="0"/>
              <a:t>Python</a:t>
            </a:r>
            <a:r>
              <a:rPr spc="-10" dirty="0"/>
              <a:t> </a:t>
            </a:r>
            <a:r>
              <a:rPr spc="-45" dirty="0"/>
              <a:t>muestra</a:t>
            </a:r>
            <a:r>
              <a:rPr spc="-10" dirty="0"/>
              <a:t> </a:t>
            </a:r>
            <a:r>
              <a:rPr spc="-55" dirty="0"/>
              <a:t>c</a:t>
            </a:r>
            <a:r>
              <a:rPr spc="-670" dirty="0"/>
              <a:t>´</a:t>
            </a:r>
            <a:r>
              <a:rPr spc="-55" dirty="0"/>
              <a:t>omo</a:t>
            </a:r>
            <a:r>
              <a:rPr spc="1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spc="-35" dirty="0"/>
              <a:t>velocidad</a:t>
            </a:r>
            <a:r>
              <a:rPr spc="-10" dirty="0"/>
              <a:t> </a:t>
            </a:r>
            <a:r>
              <a:rPr spc="-45" dirty="0"/>
              <a:t>angular </a:t>
            </a:r>
            <a:r>
              <a:rPr spc="-40" dirty="0"/>
              <a:t>evoluciona </a:t>
            </a:r>
            <a:r>
              <a:rPr spc="-35" dirty="0"/>
              <a:t>en </a:t>
            </a:r>
            <a:r>
              <a:rPr dirty="0"/>
              <a:t>el</a:t>
            </a:r>
            <a:r>
              <a:rPr spc="-35" dirty="0"/>
              <a:t> </a:t>
            </a:r>
            <a:r>
              <a:rPr spc="-10" dirty="0"/>
              <a:t>tiempo.</a:t>
            </a:r>
          </a:p>
          <a:p>
            <a:pPr marL="12700" marR="335280">
              <a:lnSpc>
                <a:spcPct val="102600"/>
              </a:lnSpc>
              <a:spcBef>
                <a:spcPts val="300"/>
              </a:spcBef>
            </a:pPr>
            <a:r>
              <a:rPr dirty="0"/>
              <a:t>El</a:t>
            </a:r>
            <a:r>
              <a:rPr spc="-60" dirty="0"/>
              <a:t> </a:t>
            </a:r>
            <a:r>
              <a:rPr spc="-40" dirty="0"/>
              <a:t>modelo</a:t>
            </a:r>
            <a:r>
              <a:rPr spc="-20" dirty="0"/>
              <a:t> </a:t>
            </a:r>
            <a:r>
              <a:rPr spc="-30" dirty="0"/>
              <a:t>permite</a:t>
            </a:r>
            <a:r>
              <a:rPr spc="-15" dirty="0"/>
              <a:t> </a:t>
            </a:r>
            <a:r>
              <a:rPr spc="-50" dirty="0"/>
              <a:t>entender</a:t>
            </a:r>
            <a:r>
              <a:rPr spc="-20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spc="-40" dirty="0"/>
              <a:t>di</a:t>
            </a:r>
            <a:r>
              <a:rPr spc="-55" dirty="0"/>
              <a:t>n</a:t>
            </a:r>
            <a:r>
              <a:rPr spc="-640" dirty="0"/>
              <a:t>´</a:t>
            </a:r>
            <a:r>
              <a:rPr spc="-40" dirty="0"/>
              <a:t>amica</a:t>
            </a:r>
            <a:r>
              <a:rPr spc="20" dirty="0"/>
              <a:t> </a:t>
            </a:r>
            <a:r>
              <a:rPr spc="-20" dirty="0"/>
              <a:t>del</a:t>
            </a:r>
            <a:r>
              <a:rPr spc="-15" dirty="0"/>
              <a:t> </a:t>
            </a:r>
            <a:r>
              <a:rPr spc="-30" dirty="0"/>
              <a:t>motor</a:t>
            </a:r>
            <a:r>
              <a:rPr spc="-20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spc="-45" dirty="0"/>
              <a:t>predecir</a:t>
            </a:r>
            <a:r>
              <a:rPr spc="-15" dirty="0"/>
              <a:t> </a:t>
            </a:r>
            <a:r>
              <a:rPr spc="-25" dirty="0"/>
              <a:t>su </a:t>
            </a:r>
            <a:r>
              <a:rPr spc="-10" dirty="0"/>
              <a:t>comportamiento.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6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6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6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6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7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C</a:t>
            </a:r>
            <a:r>
              <a:rPr spc="-750" dirty="0"/>
              <a:t>o</a:t>
            </a:r>
            <a:r>
              <a:rPr spc="35" dirty="0"/>
              <a:t>´digo</a:t>
            </a:r>
            <a:r>
              <a:rPr spc="30" dirty="0"/>
              <a:t> </a:t>
            </a:r>
            <a:r>
              <a:rPr dirty="0"/>
              <a:t>en</a:t>
            </a:r>
            <a:r>
              <a:rPr spc="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44" y="915654"/>
            <a:ext cx="4659630" cy="673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1032510" indent="799465">
              <a:lnSpc>
                <a:spcPct val="125299"/>
              </a:lnSpc>
              <a:spcBef>
                <a:spcPts val="100"/>
              </a:spcBef>
            </a:pPr>
            <a:r>
              <a:rPr sz="1100" spc="-35" dirty="0" err="1" smtClean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650" dirty="0" err="1" smtClean="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sz="1100" spc="-35" dirty="0" err="1" smtClean="0">
                <a:solidFill>
                  <a:srgbClr val="FFFFFF"/>
                </a:solidFill>
                <a:latin typeface="Tahoma"/>
                <a:cs typeface="Tahoma"/>
              </a:rPr>
              <a:t>odigo</a:t>
            </a:r>
            <a:r>
              <a:rPr sz="1100" spc="1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MX" sz="1100" spc="-45" dirty="0" smtClean="0">
                <a:solidFill>
                  <a:srgbClr val="FFFFFF"/>
                </a:solidFill>
                <a:latin typeface="Tahoma"/>
                <a:cs typeface="Tahoma"/>
              </a:rPr>
              <a:t>entrar a </a:t>
            </a:r>
            <a:r>
              <a:rPr lang="es-MX" sz="1100" spc="-45" dirty="0" err="1" smtClean="0">
                <a:solidFill>
                  <a:srgbClr val="FFFFFF"/>
                </a:solidFill>
                <a:latin typeface="Tahoma"/>
                <a:cs typeface="Tahoma"/>
              </a:rPr>
              <a:t>jupyter</a:t>
            </a:r>
            <a:r>
              <a:rPr lang="es-MX" sz="1100" spc="-45" smtClean="0">
                <a:solidFill>
                  <a:srgbClr val="FFFFFF"/>
                </a:solidFill>
                <a:latin typeface="Tahoma"/>
                <a:cs typeface="Tahoma"/>
              </a:rPr>
              <a:t> notebook</a:t>
            </a:r>
            <a:endParaRPr lang="es-MX" sz="1100" spc="-3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88900" marR="1032510" indent="799465">
              <a:lnSpc>
                <a:spcPct val="125299"/>
              </a:lnSpc>
              <a:spcBef>
                <a:spcPts val="100"/>
              </a:spcBef>
            </a:pPr>
            <a:endParaRPr lang="es-MX" sz="1100" spc="-3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88900" marR="1032510" indent="799465">
              <a:lnSpc>
                <a:spcPct val="125299"/>
              </a:lnSpc>
              <a:spcBef>
                <a:spcPts val="100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cio</a:t>
            </a:r>
            <a:r>
              <a:rPr sz="600" spc="4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Coca</a:t>
            </a:r>
            <a:r>
              <a:rPr sz="600" spc="4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e</a:t>
            </a:r>
            <a:r>
              <a:rPr sz="600" spc="-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ahoma"/>
                <a:cs typeface="Tahoma"/>
              </a:rPr>
              <a:t>Fernanda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Lais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Fuentes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Pereira</a:t>
            </a:r>
            <a:r>
              <a:rPr sz="600" spc="2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Leandro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Igna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Modelo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25" dirty="0">
                <a:latin typeface="Tahoma"/>
                <a:cs typeface="Tahoma"/>
                <a:hlinkClick r:id="rId2" action="ppaction://hlinksldjump"/>
              </a:rPr>
              <a:t>Matem´atico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de</a:t>
            </a:r>
            <a:r>
              <a:rPr sz="600" spc="2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un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Motor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latin typeface="Tahoma"/>
                <a:cs typeface="Tahoma"/>
                <a:hlinkClick r:id="rId2" action="ppaction://hlinksldjump"/>
              </a:rPr>
              <a:t>de</a:t>
            </a:r>
            <a:r>
              <a:rPr sz="600" spc="1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spc="35" dirty="0"/>
              <a:t> </a:t>
            </a:r>
            <a:r>
              <a:rPr dirty="0"/>
              <a:t>25,</a:t>
            </a:r>
            <a:r>
              <a:rPr spc="30" dirty="0"/>
              <a:t> </a:t>
            </a:r>
            <a:r>
              <a:rPr spc="-20" dirty="0"/>
              <a:t>2025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8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481</Words>
  <Application>Microsoft Office PowerPoint</Application>
  <PresentationFormat>Personalizado</PresentationFormat>
  <Paragraphs>99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Gill Sans MT</vt:lpstr>
      <vt:lpstr>Lucida Sans Unicode</vt:lpstr>
      <vt:lpstr>Tahoma</vt:lpstr>
      <vt:lpstr>Trebuchet MS</vt:lpstr>
      <vt:lpstr>Office Theme</vt:lpstr>
      <vt:lpstr>Modelo Matem´atico de un Motor de Corriente Continua</vt:lpstr>
      <vt:lpstr>Introducci´on</vt:lpstr>
      <vt:lpstr>Caracter´ısticas del Modelo</vt:lpstr>
      <vt:lpstr>Ecuaciones del Modelo</vt:lpstr>
      <vt:lpstr>Solucio´n con Transformada de Laplace</vt:lpstr>
      <vt:lpstr>Presentación de PowerPoint</vt:lpstr>
      <vt:lpstr>Conclusiones</vt:lpstr>
      <vt:lpstr>Co´digo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Matemático de un Motor de Corriente Continua</dc:title>
  <dc:creator>Fernanda Lais Fuentes Pereira  Leandro Ignacio Coca Orozco</dc:creator>
  <cp:lastModifiedBy>L</cp:lastModifiedBy>
  <cp:revision>1</cp:revision>
  <dcterms:created xsi:type="dcterms:W3CDTF">2025-03-25T02:46:01Z</dcterms:created>
  <dcterms:modified xsi:type="dcterms:W3CDTF">2025-03-25T03:52:25Z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2025-03-25T00:00:00Z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3-Heights(TM) PDF Security Shell 4.8.25.2 (http://www.pdf-tools.com)</vt:lpwstr>
  </property>
</Properties>
</file>