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51"/>
                </a:moveTo>
                <a:lnTo>
                  <a:pt x="0" y="0"/>
                </a:lnTo>
                <a:lnTo>
                  <a:pt x="4608055" y="0"/>
                </a:lnTo>
                <a:lnTo>
                  <a:pt x="4608055" y="3456051"/>
                </a:lnTo>
                <a:lnTo>
                  <a:pt x="0" y="3456051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878"/>
            <a:ext cx="94932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March</a:t>
            </a:r>
            <a:r>
              <a:rPr dirty="0" spc="35"/>
              <a:t> </a:t>
            </a:r>
            <a:r>
              <a:rPr dirty="0"/>
              <a:t>25,</a:t>
            </a:r>
            <a:r>
              <a:rPr dirty="0" spc="30"/>
              <a:t> </a:t>
            </a:r>
            <a:r>
              <a:rPr dirty="0" spc="-2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#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50"/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March</a:t>
            </a:r>
            <a:r>
              <a:rPr dirty="0" spc="35"/>
              <a:t> </a:t>
            </a:r>
            <a:r>
              <a:rPr dirty="0"/>
              <a:t>25,</a:t>
            </a:r>
            <a:r>
              <a:rPr dirty="0" spc="30"/>
              <a:t> </a:t>
            </a:r>
            <a:r>
              <a:rPr dirty="0" spc="-2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#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50"/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March</a:t>
            </a:r>
            <a:r>
              <a:rPr dirty="0" spc="35"/>
              <a:t> </a:t>
            </a:r>
            <a:r>
              <a:rPr dirty="0"/>
              <a:t>25,</a:t>
            </a:r>
            <a:r>
              <a:rPr dirty="0" spc="30"/>
              <a:t> </a:t>
            </a:r>
            <a:r>
              <a:rPr dirty="0" spc="-20"/>
              <a:t>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#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50"/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March</a:t>
            </a:r>
            <a:r>
              <a:rPr dirty="0" spc="35"/>
              <a:t> </a:t>
            </a:r>
            <a:r>
              <a:rPr dirty="0"/>
              <a:t>25,</a:t>
            </a:r>
            <a:r>
              <a:rPr dirty="0" spc="30"/>
              <a:t> </a:t>
            </a:r>
            <a:r>
              <a:rPr dirty="0" spc="-20"/>
              <a:t>2025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#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5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51"/>
                </a:moveTo>
                <a:lnTo>
                  <a:pt x="0" y="0"/>
                </a:lnTo>
                <a:lnTo>
                  <a:pt x="4608055" y="0"/>
                </a:lnTo>
                <a:lnTo>
                  <a:pt x="4608055" y="3456051"/>
                </a:lnTo>
                <a:lnTo>
                  <a:pt x="0" y="3456051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March</a:t>
            </a:r>
            <a:r>
              <a:rPr dirty="0" spc="35"/>
              <a:t> </a:t>
            </a:r>
            <a:r>
              <a:rPr dirty="0"/>
              <a:t>25,</a:t>
            </a:r>
            <a:r>
              <a:rPr dirty="0" spc="30"/>
              <a:t> </a:t>
            </a:r>
            <a:r>
              <a:rPr dirty="0" spc="-20"/>
              <a:t>2025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#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50"/>
              <a:t>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51"/>
                </a:moveTo>
                <a:lnTo>
                  <a:pt x="0" y="0"/>
                </a:lnTo>
                <a:lnTo>
                  <a:pt x="4608055" y="0"/>
                </a:lnTo>
                <a:lnTo>
                  <a:pt x="4608055" y="3456051"/>
                </a:lnTo>
                <a:lnTo>
                  <a:pt x="0" y="3456051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399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289306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995652"/>
            <a:ext cx="4051300" cy="1381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88258" y="3351784"/>
            <a:ext cx="55562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March</a:t>
            </a:r>
            <a:r>
              <a:rPr dirty="0" spc="35"/>
              <a:t> </a:t>
            </a:r>
            <a:r>
              <a:rPr dirty="0"/>
              <a:t>25,</a:t>
            </a:r>
            <a:r>
              <a:rPr dirty="0" spc="30"/>
              <a:t> </a:t>
            </a:r>
            <a:r>
              <a:rPr dirty="0" spc="-2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54524" y="3351784"/>
            <a:ext cx="19875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#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50"/>
              <a:t>8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8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slide" Target="slide8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jpg"/><Relationship Id="rId10" Type="http://schemas.openxmlformats.org/officeDocument/2006/relationships/slide" Target="slide8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8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slide" Target="slide8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8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slide" Target="slide8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" Target="slide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743" y="811034"/>
            <a:ext cx="4483735" cy="494030"/>
            <a:chOff x="87743" y="811034"/>
            <a:chExt cx="4483735" cy="494030"/>
          </a:xfrm>
        </p:grpSpPr>
        <p:sp>
          <p:nvSpPr>
            <p:cNvPr id="3" name="object 3" descr=""/>
            <p:cNvSpPr/>
            <p:nvPr/>
          </p:nvSpPr>
          <p:spPr>
            <a:xfrm>
              <a:off x="87743" y="811034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7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2" y="4008"/>
                  </a:lnTo>
                  <a:lnTo>
                    <a:pt x="4381767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38544" y="874298"/>
              <a:ext cx="4432935" cy="431165"/>
            </a:xfrm>
            <a:custGeom>
              <a:avLst/>
              <a:gdLst/>
              <a:ahLst/>
              <a:cxnLst/>
              <a:rect l="l" t="t" r="r" b="b"/>
              <a:pathLst>
                <a:path w="4432935" h="431165">
                  <a:moveTo>
                    <a:pt x="4432566" y="0"/>
                  </a:moveTo>
                  <a:lnTo>
                    <a:pt x="0" y="0"/>
                  </a:lnTo>
                  <a:lnTo>
                    <a:pt x="0" y="430665"/>
                  </a:lnTo>
                  <a:lnTo>
                    <a:pt x="4432566" y="430665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7743" y="855460"/>
              <a:ext cx="4432935" cy="398780"/>
            </a:xfrm>
            <a:custGeom>
              <a:avLst/>
              <a:gdLst/>
              <a:ahLst/>
              <a:cxnLst/>
              <a:rect l="l" t="t" r="r" b="b"/>
              <a:pathLst>
                <a:path w="4432935" h="398780">
                  <a:moveTo>
                    <a:pt x="4432567" y="0"/>
                  </a:moveTo>
                  <a:lnTo>
                    <a:pt x="0" y="0"/>
                  </a:lnTo>
                  <a:lnTo>
                    <a:pt x="0" y="347902"/>
                  </a:lnTo>
                  <a:lnTo>
                    <a:pt x="4008" y="367627"/>
                  </a:lnTo>
                  <a:lnTo>
                    <a:pt x="14922" y="383780"/>
                  </a:lnTo>
                  <a:lnTo>
                    <a:pt x="31075" y="394694"/>
                  </a:lnTo>
                  <a:lnTo>
                    <a:pt x="50800" y="398702"/>
                  </a:lnTo>
                  <a:lnTo>
                    <a:pt x="4381767" y="398702"/>
                  </a:lnTo>
                  <a:lnTo>
                    <a:pt x="4401492" y="394694"/>
                  </a:lnTo>
                  <a:lnTo>
                    <a:pt x="4417644" y="383780"/>
                  </a:lnTo>
                  <a:lnTo>
                    <a:pt x="4428558" y="367627"/>
                  </a:lnTo>
                  <a:lnTo>
                    <a:pt x="4432567" y="347902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544" y="874298"/>
            <a:ext cx="4432935" cy="431165"/>
          </a:xfrm>
          <a:prstGeom prst="rect"/>
        </p:spPr>
        <p:txBody>
          <a:bodyPr wrap="square" lIns="0" tIns="56515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445"/>
              </a:spcBef>
            </a:pPr>
            <a:r>
              <a:rPr dirty="0"/>
              <a:t>Modelo</a:t>
            </a:r>
            <a:r>
              <a:rPr dirty="0" spc="-35"/>
              <a:t> </a:t>
            </a:r>
            <a:r>
              <a:rPr dirty="0" spc="-10"/>
              <a:t>Matem´atico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30"/>
              <a:t> </a:t>
            </a:r>
            <a:r>
              <a:rPr dirty="0"/>
              <a:t>un</a:t>
            </a:r>
            <a:r>
              <a:rPr dirty="0" spc="-30"/>
              <a:t> </a:t>
            </a:r>
            <a:r>
              <a:rPr dirty="0"/>
              <a:t>Motor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30"/>
              <a:t> </a:t>
            </a:r>
            <a:r>
              <a:rPr dirty="0" spc="-40"/>
              <a:t>Corriente</a:t>
            </a:r>
            <a:r>
              <a:rPr dirty="0" spc="-30"/>
              <a:t> </a:t>
            </a:r>
            <a:r>
              <a:rPr dirty="0" spc="-10"/>
              <a:t>Continua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418844" y="1464245"/>
            <a:ext cx="1770380" cy="91757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ctr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45">
                <a:solidFill>
                  <a:srgbClr val="FFFFFF"/>
                </a:solidFill>
                <a:latin typeface="Tahoma"/>
                <a:cs typeface="Tahoma"/>
              </a:rPr>
              <a:t>Fernanda</a:t>
            </a:r>
            <a:r>
              <a:rPr dirty="0" sz="11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Lais</a:t>
            </a:r>
            <a:r>
              <a:rPr dirty="0" sz="11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Fuentes</a:t>
            </a:r>
            <a:r>
              <a:rPr dirty="0" sz="1100" spc="-30">
                <a:solidFill>
                  <a:srgbClr val="FFFFFF"/>
                </a:solidFill>
                <a:latin typeface="Tahoma"/>
                <a:cs typeface="Tahoma"/>
              </a:rPr>
              <a:t> Pereira </a:t>
            </a: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Leandro </a:t>
            </a:r>
            <a:r>
              <a:rPr dirty="0" sz="1100" spc="-45">
                <a:solidFill>
                  <a:srgbClr val="FFFFFF"/>
                </a:solidFill>
                <a:latin typeface="Tahoma"/>
                <a:cs typeface="Tahoma"/>
              </a:rPr>
              <a:t>Ignacio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Coca</a:t>
            </a: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ahoma"/>
                <a:cs typeface="Tahoma"/>
              </a:rPr>
              <a:t>Orozco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100">
              <a:latin typeface="Tahoma"/>
              <a:cs typeface="Tahoma"/>
            </a:endParaRPr>
          </a:p>
          <a:p>
            <a:pPr algn="ctr" marL="635">
              <a:lnSpc>
                <a:spcPct val="100000"/>
              </a:lnSpc>
            </a:pP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March</a:t>
            </a:r>
            <a:r>
              <a:rPr dirty="0" sz="11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Tahoma"/>
                <a:cs typeface="Tahoma"/>
              </a:rPr>
              <a:t>25,</a:t>
            </a:r>
            <a:r>
              <a:rPr dirty="0" sz="11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2025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509413" y="3364484"/>
            <a:ext cx="55689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>
                <a:latin typeface="Tahoma"/>
                <a:cs typeface="Tahoma"/>
                <a:hlinkClick r:id="rId2" action="ppaction://hlinksldjump"/>
              </a:rPr>
              <a:t>cio</a:t>
            </a:r>
            <a:r>
              <a:rPr dirty="0" sz="600" spc="45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2" action="ppaction://hlinksldjump"/>
              </a:rPr>
              <a:t>Coca</a:t>
            </a:r>
            <a:r>
              <a:rPr dirty="0" sz="600" spc="45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latin typeface="Tahoma"/>
                <a:cs typeface="Tahoma"/>
                <a:hlinkClick r:id="rId2" action="ppaction://hlinksldjump"/>
              </a:rPr>
              <a:t>Orozco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062978" y="3364484"/>
            <a:ext cx="36703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>
                <a:latin typeface="Tahoma"/>
                <a:cs typeface="Tahoma"/>
                <a:hlinkClick r:id="rId2" action="ppaction://hlinksldjump"/>
              </a:rPr>
              <a:t>e</a:t>
            </a:r>
            <a:r>
              <a:rPr dirty="0" sz="600" spc="-15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latin typeface="Tahoma"/>
                <a:cs typeface="Tahoma"/>
                <a:hlinkClick r:id="rId2" action="ppaction://hlinksldjump"/>
              </a:rPr>
              <a:t>Continua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-12700" y="3351784"/>
            <a:ext cx="30886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latin typeface="Tahoma"/>
                <a:cs typeface="Tahoma"/>
              </a:rPr>
              <a:t>Fernanda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Lais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Fuentes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Pereira</a:t>
            </a:r>
            <a:r>
              <a:rPr dirty="0" sz="600" spc="2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Leandro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 spc="-20">
                <a:latin typeface="Tahoma"/>
                <a:cs typeface="Tahoma"/>
              </a:rPr>
              <a:t>Igna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  <a:hlinkClick r:id="rId2" action="ppaction://hlinksldjump"/>
              </a:rPr>
              <a:t>Modelo</a:t>
            </a:r>
            <a:r>
              <a:rPr dirty="0" sz="600" spc="15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25">
                <a:latin typeface="Tahoma"/>
                <a:cs typeface="Tahoma"/>
                <a:hlinkClick r:id="rId2" action="ppaction://hlinksldjump"/>
              </a:rPr>
              <a:t>Matem´atico</a:t>
            </a:r>
            <a:r>
              <a:rPr dirty="0" sz="600" spc="15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20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2" action="ppaction://hlinksldjump"/>
              </a:rPr>
              <a:t>un</a:t>
            </a:r>
            <a:r>
              <a:rPr dirty="0" sz="600" spc="15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2" action="ppaction://hlinksldjump"/>
              </a:rPr>
              <a:t>Motor</a:t>
            </a:r>
            <a:r>
              <a:rPr dirty="0" sz="600" spc="15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latin typeface="Tahoma"/>
                <a:cs typeface="Tahoma"/>
                <a:hlinkClick r:id="rId2" action="ppaction://hlinksldjump"/>
              </a:rPr>
              <a:t>Corrient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March</a:t>
            </a:r>
            <a:r>
              <a:rPr dirty="0" spc="35"/>
              <a:t> </a:t>
            </a:r>
            <a:r>
              <a:rPr dirty="0"/>
              <a:t>25,</a:t>
            </a:r>
            <a:r>
              <a:rPr dirty="0" spc="30"/>
              <a:t> </a:t>
            </a:r>
            <a:r>
              <a:rPr dirty="0" spc="-20"/>
              <a:t>2025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1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5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5"/>
              <a:t>Intr</a:t>
            </a:r>
            <a:r>
              <a:rPr dirty="0" spc="30"/>
              <a:t>o</a:t>
            </a:r>
            <a:r>
              <a:rPr dirty="0" spc="-5"/>
              <a:t>ducci</a:t>
            </a:r>
            <a:r>
              <a:rPr dirty="0" spc="-475"/>
              <a:t>´</a:t>
            </a:r>
            <a:r>
              <a:rPr dirty="0" spc="-15"/>
              <a:t>o</a:t>
            </a:r>
            <a:r>
              <a:rPr dirty="0" spc="-5"/>
              <a:t>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893432"/>
            <a:ext cx="65265" cy="6526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103465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313497"/>
            <a:ext cx="65265" cy="6526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02932" y="766214"/>
            <a:ext cx="4079240" cy="828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dirty="0" sz="11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FFFFFF"/>
                </a:solidFill>
                <a:latin typeface="Tahoma"/>
                <a:cs typeface="Tahoma"/>
              </a:rPr>
              <a:t>presenta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dirty="0" sz="11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modelo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mate</a:t>
            </a:r>
            <a:r>
              <a:rPr dirty="0" sz="1100" spc="-6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1100" spc="-635">
                <a:solidFill>
                  <a:srgbClr val="FFFFFF"/>
                </a:solidFill>
                <a:latin typeface="Tahoma"/>
                <a:cs typeface="Tahoma"/>
              </a:rPr>
              <a:t>´</a:t>
            </a: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atico</a:t>
            </a:r>
            <a:r>
              <a:rPr dirty="0" sz="110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11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Tahoma"/>
                <a:cs typeface="Tahoma"/>
              </a:rPr>
              <a:t>motor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corriente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Tahoma"/>
                <a:cs typeface="Tahoma"/>
              </a:rPr>
              <a:t>continua. 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dirty="0" sz="11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FFFFFF"/>
                </a:solidFill>
                <a:latin typeface="Tahoma"/>
                <a:cs typeface="Tahoma"/>
              </a:rPr>
              <a:t>usan</a:t>
            </a:r>
            <a:r>
              <a:rPr dirty="0" sz="11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FFFFFF"/>
                </a:solidFill>
                <a:latin typeface="Tahoma"/>
                <a:cs typeface="Tahoma"/>
              </a:rPr>
              <a:t>ecuaciones</a:t>
            </a:r>
            <a:r>
              <a:rPr dirty="0" sz="11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diferenciales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11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dirty="0" sz="11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FFFFFF"/>
                </a:solidFill>
                <a:latin typeface="Tahoma"/>
                <a:cs typeface="Tahoma"/>
              </a:rPr>
              <a:t>transformada</a:t>
            </a:r>
            <a:r>
              <a:rPr dirty="0" sz="11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11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ahoma"/>
                <a:cs typeface="Tahoma"/>
              </a:rPr>
              <a:t>Laplace.</a:t>
            </a:r>
            <a:endParaRPr sz="1100">
              <a:latin typeface="Tahoma"/>
              <a:cs typeface="Tahoma"/>
            </a:endParaRPr>
          </a:p>
          <a:p>
            <a:pPr marL="12700" marR="21590">
              <a:lnSpc>
                <a:spcPct val="102600"/>
              </a:lnSpc>
              <a:spcBef>
                <a:spcPts val="300"/>
              </a:spcBef>
            </a:pP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dirty="0" sz="11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analiza 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dirty="0" sz="11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di</a:t>
            </a:r>
            <a:r>
              <a:rPr dirty="0" sz="1100" spc="-6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1100" spc="-635">
                <a:solidFill>
                  <a:srgbClr val="FFFFFF"/>
                </a:solidFill>
                <a:latin typeface="Tahoma"/>
                <a:cs typeface="Tahoma"/>
              </a:rPr>
              <a:t>´</a:t>
            </a: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amica</a:t>
            </a:r>
            <a:r>
              <a:rPr dirty="0" sz="11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FFFFFF"/>
                </a:solidFill>
                <a:latin typeface="Tahoma"/>
                <a:cs typeface="Tahoma"/>
              </a:rPr>
              <a:t>electrome</a:t>
            </a:r>
            <a:r>
              <a:rPr dirty="0" sz="1100" spc="-6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100" spc="-650">
                <a:solidFill>
                  <a:srgbClr val="FFFFFF"/>
                </a:solidFill>
                <a:latin typeface="Tahoma"/>
                <a:cs typeface="Tahoma"/>
              </a:rPr>
              <a:t>´</a:t>
            </a:r>
            <a:r>
              <a:rPr dirty="0" sz="1100" spc="-50">
                <a:solidFill>
                  <a:srgbClr val="FFFFFF"/>
                </a:solidFill>
                <a:latin typeface="Tahoma"/>
                <a:cs typeface="Tahoma"/>
              </a:rPr>
              <a:t>anica</a:t>
            </a:r>
            <a:r>
              <a:rPr dirty="0" sz="110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dirty="0" sz="11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Tahoma"/>
                <a:cs typeface="Tahoma"/>
              </a:rPr>
              <a:t>motor</a:t>
            </a: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11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su </a:t>
            </a:r>
            <a:r>
              <a:rPr dirty="0" sz="1100" spc="-50">
                <a:solidFill>
                  <a:srgbClr val="FFFFFF"/>
                </a:solidFill>
                <a:latin typeface="Tahoma"/>
                <a:cs typeface="Tahoma"/>
              </a:rPr>
              <a:t>respuesta</a:t>
            </a: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dirty="0" sz="11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Tahoma"/>
                <a:cs typeface="Tahoma"/>
              </a:rPr>
              <a:t>el </a:t>
            </a:r>
            <a:r>
              <a:rPr dirty="0" sz="1100" spc="-10">
                <a:solidFill>
                  <a:srgbClr val="FFFFFF"/>
                </a:solidFill>
                <a:latin typeface="Tahoma"/>
                <a:cs typeface="Tahoma"/>
              </a:rPr>
              <a:t>tiempo.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8187" y="1630925"/>
            <a:ext cx="3031542" cy="1115145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509413" y="3364484"/>
            <a:ext cx="55689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>
                <a:latin typeface="Tahoma"/>
                <a:cs typeface="Tahoma"/>
                <a:hlinkClick r:id="rId6" action="ppaction://hlinksldjump"/>
              </a:rPr>
              <a:t>cio</a:t>
            </a:r>
            <a:r>
              <a:rPr dirty="0" sz="600" spc="45"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6" action="ppaction://hlinksldjump"/>
              </a:rPr>
              <a:t>Coca</a:t>
            </a:r>
            <a:r>
              <a:rPr dirty="0" sz="600" spc="45"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 spc="-10">
                <a:latin typeface="Tahoma"/>
                <a:cs typeface="Tahoma"/>
                <a:hlinkClick r:id="rId6" action="ppaction://hlinksldjump"/>
              </a:rPr>
              <a:t>Orozco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062978" y="3364484"/>
            <a:ext cx="36703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>
                <a:latin typeface="Tahoma"/>
                <a:cs typeface="Tahoma"/>
                <a:hlinkClick r:id="rId6" action="ppaction://hlinksldjump"/>
              </a:rPr>
              <a:t>e</a:t>
            </a:r>
            <a:r>
              <a:rPr dirty="0" sz="600" spc="-15"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 spc="-10">
                <a:latin typeface="Tahoma"/>
                <a:cs typeface="Tahoma"/>
                <a:hlinkClick r:id="rId6" action="ppaction://hlinksldjump"/>
              </a:rPr>
              <a:t>Continua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-12700" y="3351784"/>
            <a:ext cx="30886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latin typeface="Tahoma"/>
                <a:cs typeface="Tahoma"/>
              </a:rPr>
              <a:t>Fernanda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Lais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Fuentes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Pereira</a:t>
            </a:r>
            <a:r>
              <a:rPr dirty="0" sz="600" spc="2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Leandro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 spc="-20">
                <a:latin typeface="Tahoma"/>
                <a:cs typeface="Tahoma"/>
              </a:rPr>
              <a:t>Igna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  <a:hlinkClick r:id="rId6" action="ppaction://hlinksldjump"/>
              </a:rPr>
              <a:t>Modelo</a:t>
            </a:r>
            <a:r>
              <a:rPr dirty="0" sz="600" spc="15"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 spc="-25">
                <a:latin typeface="Tahoma"/>
                <a:cs typeface="Tahoma"/>
                <a:hlinkClick r:id="rId6" action="ppaction://hlinksldjump"/>
              </a:rPr>
              <a:t>Matem´atico</a:t>
            </a:r>
            <a:r>
              <a:rPr dirty="0" sz="600" spc="15"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6" action="ppaction://hlinksldjump"/>
              </a:rPr>
              <a:t>de</a:t>
            </a:r>
            <a:r>
              <a:rPr dirty="0" sz="600" spc="20"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6" action="ppaction://hlinksldjump"/>
              </a:rPr>
              <a:t>un</a:t>
            </a:r>
            <a:r>
              <a:rPr dirty="0" sz="600" spc="15"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6" action="ppaction://hlinksldjump"/>
              </a:rPr>
              <a:t>Motor</a:t>
            </a:r>
            <a:r>
              <a:rPr dirty="0" sz="600" spc="15"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6" action="ppaction://hlinksldjump"/>
              </a:rPr>
              <a:t>de</a:t>
            </a:r>
            <a:r>
              <a:rPr dirty="0" sz="600" spc="15"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 spc="-10">
                <a:latin typeface="Tahoma"/>
                <a:cs typeface="Tahoma"/>
                <a:hlinkClick r:id="rId6" action="ppaction://hlinksldjump"/>
              </a:rPr>
              <a:t>Corrient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March</a:t>
            </a:r>
            <a:r>
              <a:rPr dirty="0" spc="35"/>
              <a:t> </a:t>
            </a:r>
            <a:r>
              <a:rPr dirty="0"/>
              <a:t>25,</a:t>
            </a:r>
            <a:r>
              <a:rPr dirty="0" spc="30"/>
              <a:t> </a:t>
            </a:r>
            <a:r>
              <a:rPr dirty="0" spc="-20"/>
              <a:t>2025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1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5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Caracter´ısticas</a:t>
            </a:r>
            <a:r>
              <a:rPr dirty="0" spc="20"/>
              <a:t> </a:t>
            </a:r>
            <a:r>
              <a:rPr dirty="0"/>
              <a:t>del</a:t>
            </a:r>
            <a:r>
              <a:rPr dirty="0" spc="20"/>
              <a:t> </a:t>
            </a:r>
            <a:r>
              <a:rPr dirty="0" spc="-10"/>
              <a:t>Modelo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815835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025868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215656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405458"/>
            <a:ext cx="52590" cy="5259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1557299"/>
            <a:ext cx="52590" cy="5259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1709128"/>
            <a:ext cx="52590" cy="5259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865" y="1860956"/>
            <a:ext cx="52590" cy="5259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377532" y="688604"/>
            <a:ext cx="3079750" cy="126555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just" marL="38100" marR="30480">
              <a:lnSpc>
                <a:spcPct val="119200"/>
              </a:lnSpc>
              <a:spcBef>
                <a:spcPts val="180"/>
              </a:spcBef>
            </a:pP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Motor</a:t>
            </a:r>
            <a:r>
              <a:rPr dirty="0" sz="11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corriente</a:t>
            </a: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Tahoma"/>
                <a:cs typeface="Tahoma"/>
              </a:rPr>
              <a:t>continua</a:t>
            </a: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excitaci</a:t>
            </a:r>
            <a:r>
              <a:rPr dirty="0" sz="1100" spc="-650">
                <a:solidFill>
                  <a:srgbClr val="FFFFFF"/>
                </a:solidFill>
                <a:latin typeface="Tahoma"/>
                <a:cs typeface="Tahoma"/>
              </a:rPr>
              <a:t>´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60">
                <a:solidFill>
                  <a:srgbClr val="FFFFFF"/>
                </a:solidFill>
                <a:latin typeface="Tahoma"/>
                <a:cs typeface="Tahoma"/>
              </a:rPr>
              <a:t>separada. </a:t>
            </a:r>
            <a:r>
              <a:rPr dirty="0" sz="1100" spc="-10">
                <a:solidFill>
                  <a:srgbClr val="FFFFFF"/>
                </a:solidFill>
                <a:latin typeface="Tahoma"/>
                <a:cs typeface="Tahoma"/>
              </a:rPr>
              <a:t>Tiene</a:t>
            </a:r>
            <a:r>
              <a:rPr dirty="0" sz="11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dirty="0" sz="11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rotor</a:t>
            </a:r>
            <a:r>
              <a:rPr dirty="0" sz="11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1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Tahoma"/>
                <a:cs typeface="Tahoma"/>
              </a:rPr>
              <a:t>inductor</a:t>
            </a:r>
            <a:r>
              <a:rPr dirty="0" sz="11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60">
                <a:solidFill>
                  <a:srgbClr val="FFFFFF"/>
                </a:solidFill>
                <a:latin typeface="Tahoma"/>
                <a:cs typeface="Tahoma"/>
              </a:rPr>
              <a:t>separados</a:t>
            </a:r>
            <a:r>
              <a:rPr dirty="0" sz="1100" spc="-30">
                <a:solidFill>
                  <a:srgbClr val="FFFFFF"/>
                </a:solidFill>
                <a:latin typeface="Tahoma"/>
                <a:cs typeface="Tahoma"/>
              </a:rPr>
              <a:t> e</a:t>
            </a:r>
            <a:r>
              <a:rPr dirty="0" sz="1100" spc="-6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1100" spc="-605">
                <a:solidFill>
                  <a:srgbClr val="FFFFFF"/>
                </a:solidFill>
                <a:latin typeface="Tahoma"/>
                <a:cs typeface="Tahoma"/>
              </a:rPr>
              <a:t>´</a:t>
            </a:r>
            <a:r>
              <a:rPr dirty="0" sz="1100" spc="-30">
                <a:solidFill>
                  <a:srgbClr val="FFFFFF"/>
                </a:solidFill>
                <a:latin typeface="Tahoma"/>
                <a:cs typeface="Tahoma"/>
              </a:rPr>
              <a:t>ectricamente.</a:t>
            </a:r>
            <a:r>
              <a:rPr dirty="0" sz="11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r>
              <a:rPr dirty="0" sz="11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ahoma"/>
                <a:cs typeface="Tahoma"/>
              </a:rPr>
              <a:t>importantes:</a:t>
            </a:r>
            <a:endParaRPr sz="1100">
              <a:latin typeface="Tahoma"/>
              <a:cs typeface="Tahoma"/>
            </a:endParaRPr>
          </a:p>
          <a:p>
            <a:pPr marL="314960">
              <a:lnSpc>
                <a:spcPts val="1200"/>
              </a:lnSpc>
              <a:spcBef>
                <a:spcPts val="175"/>
              </a:spcBef>
            </a:pPr>
            <a:r>
              <a:rPr dirty="0" sz="1000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baseline="-11904" sz="1050" i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baseline="-11904" sz="1050" spc="-67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dirty="0" sz="1000" spc="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11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000" spc="-35">
                <a:solidFill>
                  <a:srgbClr val="FFFFFF"/>
                </a:solidFill>
                <a:latin typeface="Tahoma"/>
                <a:cs typeface="Tahoma"/>
              </a:rPr>
              <a:t>ensi</a:t>
            </a:r>
            <a:r>
              <a:rPr dirty="0" sz="1000" spc="-595">
                <a:solidFill>
                  <a:srgbClr val="FFFFFF"/>
                </a:solidFill>
                <a:latin typeface="Tahoma"/>
                <a:cs typeface="Tahoma"/>
              </a:rPr>
              <a:t>´</a:t>
            </a:r>
            <a:r>
              <a:rPr dirty="0" sz="1000" spc="-35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dirty="0" sz="10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FFFFFF"/>
                </a:solidFill>
                <a:latin typeface="Tahoma"/>
                <a:cs typeface="Tahoma"/>
              </a:rPr>
              <a:t>alimentaci</a:t>
            </a:r>
            <a:r>
              <a:rPr dirty="0" sz="1000" spc="-595">
                <a:solidFill>
                  <a:srgbClr val="FFFFFF"/>
                </a:solidFill>
                <a:latin typeface="Tahoma"/>
                <a:cs typeface="Tahoma"/>
              </a:rPr>
              <a:t>´</a:t>
            </a:r>
            <a:r>
              <a:rPr dirty="0" sz="1000" spc="-35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Tahoma"/>
                <a:cs typeface="Tahoma"/>
              </a:rPr>
              <a:t>rotor.</a:t>
            </a:r>
            <a:endParaRPr sz="1000">
              <a:latin typeface="Tahoma"/>
              <a:cs typeface="Tahoma"/>
            </a:endParaRPr>
          </a:p>
          <a:p>
            <a:pPr marL="314960">
              <a:lnSpc>
                <a:spcPts val="1195"/>
              </a:lnSpc>
            </a:pPr>
            <a:r>
              <a:rPr dirty="0" sz="1000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baseline="-11904" sz="1050" i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baseline="-11904" sz="1050" spc="-67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dirty="0" sz="1000" spc="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30">
                <a:solidFill>
                  <a:srgbClr val="FFFFFF"/>
                </a:solidFill>
                <a:latin typeface="Tahoma"/>
                <a:cs typeface="Tahoma"/>
              </a:rPr>
              <a:t>Corriente</a:t>
            </a:r>
            <a:r>
              <a:rPr dirty="0" sz="10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10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Tahoma"/>
                <a:cs typeface="Tahoma"/>
              </a:rPr>
              <a:t>armadura.</a:t>
            </a:r>
            <a:endParaRPr sz="1000">
              <a:latin typeface="Tahoma"/>
              <a:cs typeface="Tahoma"/>
            </a:endParaRPr>
          </a:p>
          <a:p>
            <a:pPr marL="314960">
              <a:lnSpc>
                <a:spcPts val="1195"/>
              </a:lnSpc>
            </a:pPr>
            <a:r>
              <a:rPr dirty="0" sz="1000" spc="-45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baseline="-11904" sz="1050" spc="-67" i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baseline="-11904" sz="1050" spc="-6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dirty="0" sz="10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10" i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baseline="-11904" sz="1050" spc="-15" i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baseline="-11904" sz="1050" spc="-6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dirty="0" sz="1000" spc="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35">
                <a:solidFill>
                  <a:srgbClr val="FFFFFF"/>
                </a:solidFill>
                <a:latin typeface="Tahoma"/>
                <a:cs typeface="Tahoma"/>
              </a:rPr>
              <a:t>Resistencia</a:t>
            </a:r>
            <a:r>
              <a:rPr dirty="0" sz="10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1000" spc="-25">
                <a:solidFill>
                  <a:srgbClr val="FFFFFF"/>
                </a:solidFill>
                <a:latin typeface="Tahoma"/>
                <a:cs typeface="Tahoma"/>
              </a:rPr>
              <a:t> inductancia</a:t>
            </a:r>
            <a:r>
              <a:rPr dirty="0" sz="10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dirty="0" sz="10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Tahoma"/>
                <a:cs typeface="Tahoma"/>
              </a:rPr>
              <a:t>rotor.</a:t>
            </a:r>
            <a:endParaRPr sz="1000">
              <a:latin typeface="Tahoma"/>
              <a:cs typeface="Tahoma"/>
            </a:endParaRPr>
          </a:p>
          <a:p>
            <a:pPr marL="314960">
              <a:lnSpc>
                <a:spcPts val="1200"/>
              </a:lnSpc>
            </a:pPr>
            <a:r>
              <a:rPr dirty="0" sz="1000" spc="-85" i="1">
                <a:solidFill>
                  <a:srgbClr val="FFFFFF"/>
                </a:solidFill>
                <a:latin typeface="Century Gothic"/>
                <a:cs typeface="Century Gothic"/>
              </a:rPr>
              <a:t>ω</a:t>
            </a:r>
            <a:r>
              <a:rPr dirty="0" sz="1000" spc="-85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dirty="0" sz="10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Tahoma"/>
                <a:cs typeface="Tahoma"/>
              </a:rPr>
              <a:t>Velocidad</a:t>
            </a:r>
            <a:r>
              <a:rPr dirty="0" sz="10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Tahoma"/>
                <a:cs typeface="Tahoma"/>
              </a:rPr>
              <a:t>angular.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8187" y="1991295"/>
            <a:ext cx="3031541" cy="871183"/>
          </a:xfrm>
          <a:prstGeom prst="rect">
            <a:avLst/>
          </a:prstGeom>
        </p:spPr>
      </p:pic>
      <p:grpSp>
        <p:nvGrpSpPr>
          <p:cNvPr id="13" name="object 13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4" name="object 14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509413" y="3364484"/>
            <a:ext cx="55689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>
                <a:latin typeface="Tahoma"/>
                <a:cs typeface="Tahoma"/>
                <a:hlinkClick r:id="rId10" action="ppaction://hlinksldjump"/>
              </a:rPr>
              <a:t>cio</a:t>
            </a:r>
            <a:r>
              <a:rPr dirty="0" sz="600" spc="45"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10" action="ppaction://hlinksldjump"/>
              </a:rPr>
              <a:t>Coca</a:t>
            </a:r>
            <a:r>
              <a:rPr dirty="0" sz="600" spc="45"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600" spc="-10">
                <a:latin typeface="Tahoma"/>
                <a:cs typeface="Tahoma"/>
                <a:hlinkClick r:id="rId10" action="ppaction://hlinksldjump"/>
              </a:rPr>
              <a:t>Orozco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062978" y="3364484"/>
            <a:ext cx="36703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>
                <a:latin typeface="Tahoma"/>
                <a:cs typeface="Tahoma"/>
                <a:hlinkClick r:id="rId10" action="ppaction://hlinksldjump"/>
              </a:rPr>
              <a:t>e</a:t>
            </a:r>
            <a:r>
              <a:rPr dirty="0" sz="600" spc="-15"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600" spc="-10">
                <a:latin typeface="Tahoma"/>
                <a:cs typeface="Tahoma"/>
                <a:hlinkClick r:id="rId10" action="ppaction://hlinksldjump"/>
              </a:rPr>
              <a:t>Continua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-12700" y="3351784"/>
            <a:ext cx="30886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latin typeface="Tahoma"/>
                <a:cs typeface="Tahoma"/>
              </a:rPr>
              <a:t>Fernanda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Lais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Fuentes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Pereira</a:t>
            </a:r>
            <a:r>
              <a:rPr dirty="0" sz="600" spc="2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Leandro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 spc="-20">
                <a:latin typeface="Tahoma"/>
                <a:cs typeface="Tahoma"/>
              </a:rPr>
              <a:t>Igna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  <a:hlinkClick r:id="rId10" action="ppaction://hlinksldjump"/>
              </a:rPr>
              <a:t>Modelo</a:t>
            </a:r>
            <a:r>
              <a:rPr dirty="0" sz="600" spc="15"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600" spc="-25">
                <a:latin typeface="Tahoma"/>
                <a:cs typeface="Tahoma"/>
                <a:hlinkClick r:id="rId10" action="ppaction://hlinksldjump"/>
              </a:rPr>
              <a:t>Matem´atico</a:t>
            </a:r>
            <a:r>
              <a:rPr dirty="0" sz="600" spc="15"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10" action="ppaction://hlinksldjump"/>
              </a:rPr>
              <a:t>de</a:t>
            </a:r>
            <a:r>
              <a:rPr dirty="0" sz="600" spc="20"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10" action="ppaction://hlinksldjump"/>
              </a:rPr>
              <a:t>un</a:t>
            </a:r>
            <a:r>
              <a:rPr dirty="0" sz="600" spc="15"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10" action="ppaction://hlinksldjump"/>
              </a:rPr>
              <a:t>Motor</a:t>
            </a:r>
            <a:r>
              <a:rPr dirty="0" sz="600" spc="15"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10" action="ppaction://hlinksldjump"/>
              </a:rPr>
              <a:t>de</a:t>
            </a:r>
            <a:r>
              <a:rPr dirty="0" sz="600" spc="15"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600" spc="-10">
                <a:latin typeface="Tahoma"/>
                <a:cs typeface="Tahoma"/>
                <a:hlinkClick r:id="rId10" action="ppaction://hlinksldjump"/>
              </a:rPr>
              <a:t>Corrient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March</a:t>
            </a:r>
            <a:r>
              <a:rPr dirty="0" spc="35"/>
              <a:t> </a:t>
            </a:r>
            <a:r>
              <a:rPr dirty="0"/>
              <a:t>25,</a:t>
            </a:r>
            <a:r>
              <a:rPr dirty="0" spc="30"/>
              <a:t> </a:t>
            </a:r>
            <a:r>
              <a:rPr dirty="0" spc="-20"/>
              <a:t>2025</a:t>
            </a: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1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5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Ecuaciones</a:t>
            </a:r>
            <a:r>
              <a:rPr dirty="0" spc="120"/>
              <a:t> </a:t>
            </a:r>
            <a:r>
              <a:rPr dirty="0"/>
              <a:t>del</a:t>
            </a:r>
            <a:r>
              <a:rPr dirty="0" spc="125"/>
              <a:t> </a:t>
            </a:r>
            <a:r>
              <a:rPr dirty="0" spc="-10"/>
              <a:t>Modelo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25844" y="835112"/>
            <a:ext cx="12109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 b="1">
                <a:solidFill>
                  <a:srgbClr val="FFFFFF"/>
                </a:solidFill>
                <a:latin typeface="Trebuchet MS"/>
                <a:cs typeface="Trebuchet MS"/>
              </a:rPr>
              <a:t>Ecuaci</a:t>
            </a:r>
            <a:r>
              <a:rPr dirty="0" sz="1100" spc="-675" b="1">
                <a:solidFill>
                  <a:srgbClr val="FFFFFF"/>
                </a:solidFill>
                <a:latin typeface="Trebuchet MS"/>
                <a:cs typeface="Trebuchet MS"/>
              </a:rPr>
              <a:t>´</a:t>
            </a:r>
            <a:r>
              <a:rPr dirty="0" sz="1100" spc="-20" b="1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100" spc="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4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-7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100" spc="-675" b="1">
                <a:solidFill>
                  <a:srgbClr val="FFFFFF"/>
                </a:solidFill>
                <a:latin typeface="Trebuchet MS"/>
                <a:cs typeface="Trebuchet MS"/>
              </a:rPr>
              <a:t>´</a:t>
            </a:r>
            <a:r>
              <a:rPr dirty="0" sz="1100" spc="-40" b="1">
                <a:solidFill>
                  <a:srgbClr val="FFFFFF"/>
                </a:solidFill>
                <a:latin typeface="Trebuchet MS"/>
                <a:cs typeface="Trebuchet MS"/>
              </a:rPr>
              <a:t>ectrica: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03413" y="1184578"/>
            <a:ext cx="160909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baseline="-10416" sz="1200" i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baseline="-10416" sz="1200" spc="307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Lucida Sans Unicode"/>
                <a:cs typeface="Lucida Sans Unicode"/>
              </a:rPr>
              <a:t>−</a:t>
            </a:r>
            <a:r>
              <a:rPr dirty="0" sz="11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baseline="-13888" sz="1200" i="1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 sz="1100" i="1">
                <a:solidFill>
                  <a:srgbClr val="FFFFFF"/>
                </a:solidFill>
                <a:latin typeface="Century Gothic"/>
                <a:cs typeface="Century Gothic"/>
              </a:rPr>
              <a:t>ω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dirty="0" sz="1100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r>
              <a:rPr dirty="0" sz="11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5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baseline="-10416" sz="1200" spc="-82" i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baseline="-10416" sz="1200" spc="-67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baseline="-10416" sz="1200" i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baseline="-10416" sz="1200" spc="-67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5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dirty="0" sz="1100" spc="50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100" spc="5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r>
              <a:rPr dirty="0" sz="11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dirty="0" sz="11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0" i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861589" y="1243544"/>
            <a:ext cx="514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28823" y="1149818"/>
            <a:ext cx="6794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-50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</a:t>
            </a:r>
            <a:r>
              <a:rPr dirty="0" u="sng" sz="800" spc="500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918764" y="1090852"/>
            <a:ext cx="3454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dI</a:t>
            </a:r>
            <a:r>
              <a:rPr dirty="0" sz="1100" spc="-3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u="sng" sz="1100" spc="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(</a:t>
            </a:r>
            <a:r>
              <a:rPr dirty="0" u="sng" sz="1100" spc="25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</a:t>
            </a:r>
            <a:r>
              <a:rPr dirty="0" u="sng" sz="1100" spc="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012871" y="1279612"/>
            <a:ext cx="1473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 i="1">
                <a:solidFill>
                  <a:srgbClr val="FFFFFF"/>
                </a:solidFill>
                <a:latin typeface="Arial"/>
                <a:cs typeface="Arial"/>
              </a:rPr>
              <a:t>dt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279722" y="1184578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FFFFFF"/>
                </a:solidFill>
                <a:latin typeface="Tahoma"/>
                <a:cs typeface="Tahoma"/>
              </a:rPr>
              <a:t>(1)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5844" y="1654186"/>
            <a:ext cx="12680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 b="1">
                <a:solidFill>
                  <a:srgbClr val="FFFFFF"/>
                </a:solidFill>
                <a:latin typeface="Trebuchet MS"/>
                <a:cs typeface="Trebuchet MS"/>
              </a:rPr>
              <a:t>Ecuaci</a:t>
            </a:r>
            <a:r>
              <a:rPr dirty="0" sz="1100" spc="-675" b="1">
                <a:solidFill>
                  <a:srgbClr val="FFFFFF"/>
                </a:solidFill>
                <a:latin typeface="Trebuchet MS"/>
                <a:cs typeface="Trebuchet MS"/>
              </a:rPr>
              <a:t>´</a:t>
            </a:r>
            <a:r>
              <a:rPr dirty="0" sz="1100" spc="-20" b="1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1100" spc="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30" b="1">
                <a:solidFill>
                  <a:srgbClr val="FFFFFF"/>
                </a:solidFill>
                <a:latin typeface="Trebuchet MS"/>
                <a:cs typeface="Trebuchet MS"/>
              </a:rPr>
              <a:t>me</a:t>
            </a:r>
            <a:r>
              <a:rPr dirty="0" sz="1100" spc="-5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100" spc="-675" b="1">
                <a:solidFill>
                  <a:srgbClr val="FFFFFF"/>
                </a:solidFill>
                <a:latin typeface="Trebuchet MS"/>
                <a:cs typeface="Trebuchet MS"/>
              </a:rPr>
              <a:t>´</a:t>
            </a:r>
            <a:r>
              <a:rPr dirty="0" sz="1100" spc="-30" b="1">
                <a:solidFill>
                  <a:srgbClr val="FFFFFF"/>
                </a:solidFill>
                <a:latin typeface="Trebuchet MS"/>
                <a:cs typeface="Trebuchet MS"/>
              </a:rPr>
              <a:t>anica: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502257" y="2003652"/>
            <a:ext cx="908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 i="1">
                <a:solidFill>
                  <a:srgbClr val="FFFFFF"/>
                </a:solidFill>
                <a:latin typeface="Arial"/>
                <a:cs typeface="Arial"/>
              </a:rPr>
              <a:t>J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594078" y="1909926"/>
            <a:ext cx="3695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100" spc="-10" i="1">
                <a:solidFill>
                  <a:srgbClr val="FFFFFF"/>
                </a:solidFill>
                <a:latin typeface="Century Gothic"/>
                <a:cs typeface="Century Gothic"/>
              </a:rPr>
              <a:t>ω</a:t>
            </a:r>
            <a:r>
              <a:rPr dirty="0" sz="1100" spc="-1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dirty="0" sz="1100" spc="-10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100" spc="-1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606778" y="2120265"/>
            <a:ext cx="344170" cy="0"/>
          </a:xfrm>
          <a:custGeom>
            <a:avLst/>
            <a:gdLst/>
            <a:ahLst/>
            <a:cxnLst/>
            <a:rect l="l" t="t" r="r" b="b"/>
            <a:pathLst>
              <a:path w="344169" h="0">
                <a:moveTo>
                  <a:pt x="0" y="0"/>
                </a:moveTo>
                <a:lnTo>
                  <a:pt x="343725" y="0"/>
                </a:lnTo>
              </a:path>
            </a:pathLst>
          </a:custGeom>
          <a:ln w="55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700136" y="2098686"/>
            <a:ext cx="14732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 i="1">
                <a:solidFill>
                  <a:srgbClr val="FFFFFF"/>
                </a:solidFill>
                <a:latin typeface="Arial"/>
                <a:cs typeface="Arial"/>
              </a:rPr>
              <a:t>dt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958378" y="2003652"/>
            <a:ext cx="117284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dirty="0" sz="11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i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1100" i="1">
                <a:solidFill>
                  <a:srgbClr val="FFFFFF"/>
                </a:solidFill>
                <a:latin typeface="Century Gothic"/>
                <a:cs typeface="Century Gothic"/>
              </a:rPr>
              <a:t>ω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dirty="0" sz="1100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) =</a:t>
            </a:r>
            <a:r>
              <a:rPr dirty="0" sz="11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i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dirty="0" baseline="-10416" sz="1200" i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baseline="-10416" sz="1200" spc="-135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i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baseline="-10416" sz="1200" i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baseline="-10416" sz="1200" spc="-6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25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dirty="0" sz="1100" spc="25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100" spc="25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279730" y="2003652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FFFFFF"/>
                </a:solidFill>
                <a:latin typeface="Tahoma"/>
                <a:cs typeface="Tahoma"/>
              </a:rPr>
              <a:t>(2)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25844" y="2473260"/>
            <a:ext cx="27965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resuelve</a:t>
            </a:r>
            <a:r>
              <a:rPr dirty="0" sz="11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FFFFFF"/>
                </a:solidFill>
                <a:latin typeface="Tahoma"/>
                <a:cs typeface="Tahoma"/>
              </a:rPr>
              <a:t>usando</a:t>
            </a: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FFFFFF"/>
                </a:solidFill>
                <a:latin typeface="Tahoma"/>
                <a:cs typeface="Tahoma"/>
              </a:rPr>
              <a:t>Transformada</a:t>
            </a:r>
            <a:r>
              <a:rPr dirty="0" sz="11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dirty="0" sz="1100" spc="-25">
                <a:solidFill>
                  <a:srgbClr val="FFFFFF"/>
                </a:solidFill>
                <a:latin typeface="Tahoma"/>
                <a:cs typeface="Tahoma"/>
              </a:rPr>
              <a:t>Laplace.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0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1509413" y="3364484"/>
            <a:ext cx="55689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>
                <a:latin typeface="Tahoma"/>
                <a:cs typeface="Tahoma"/>
                <a:hlinkClick r:id="rId2" action="ppaction://hlinksldjump"/>
              </a:rPr>
              <a:t>cio</a:t>
            </a:r>
            <a:r>
              <a:rPr dirty="0" sz="600" spc="45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2" action="ppaction://hlinksldjump"/>
              </a:rPr>
              <a:t>Coca</a:t>
            </a:r>
            <a:r>
              <a:rPr dirty="0" sz="600" spc="45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latin typeface="Tahoma"/>
                <a:cs typeface="Tahoma"/>
                <a:hlinkClick r:id="rId2" action="ppaction://hlinksldjump"/>
              </a:rPr>
              <a:t>Orozco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062978" y="3364484"/>
            <a:ext cx="36703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>
                <a:latin typeface="Tahoma"/>
                <a:cs typeface="Tahoma"/>
                <a:hlinkClick r:id="rId2" action="ppaction://hlinksldjump"/>
              </a:rPr>
              <a:t>e</a:t>
            </a:r>
            <a:r>
              <a:rPr dirty="0" sz="600" spc="-15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latin typeface="Tahoma"/>
                <a:cs typeface="Tahoma"/>
                <a:hlinkClick r:id="rId2" action="ppaction://hlinksldjump"/>
              </a:rPr>
              <a:t>Continua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-12700" y="3351784"/>
            <a:ext cx="30886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latin typeface="Tahoma"/>
                <a:cs typeface="Tahoma"/>
              </a:rPr>
              <a:t>Fernanda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Lais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Fuentes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Pereira</a:t>
            </a:r>
            <a:r>
              <a:rPr dirty="0" sz="600" spc="2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Leandro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 spc="-20">
                <a:latin typeface="Tahoma"/>
                <a:cs typeface="Tahoma"/>
              </a:rPr>
              <a:t>Igna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  <a:hlinkClick r:id="rId2" action="ppaction://hlinksldjump"/>
              </a:rPr>
              <a:t>Modelo</a:t>
            </a:r>
            <a:r>
              <a:rPr dirty="0" sz="600" spc="15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25">
                <a:latin typeface="Tahoma"/>
                <a:cs typeface="Tahoma"/>
                <a:hlinkClick r:id="rId2" action="ppaction://hlinksldjump"/>
              </a:rPr>
              <a:t>Matem´atico</a:t>
            </a:r>
            <a:r>
              <a:rPr dirty="0" sz="600" spc="15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20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2" action="ppaction://hlinksldjump"/>
              </a:rPr>
              <a:t>un</a:t>
            </a:r>
            <a:r>
              <a:rPr dirty="0" sz="600" spc="15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2" action="ppaction://hlinksldjump"/>
              </a:rPr>
              <a:t>Motor</a:t>
            </a:r>
            <a:r>
              <a:rPr dirty="0" sz="600" spc="15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latin typeface="Tahoma"/>
                <a:cs typeface="Tahoma"/>
                <a:hlinkClick r:id="rId2" action="ppaction://hlinksldjump"/>
              </a:rPr>
              <a:t>Corrient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March</a:t>
            </a:r>
            <a:r>
              <a:rPr dirty="0" spc="35"/>
              <a:t> </a:t>
            </a:r>
            <a:r>
              <a:rPr dirty="0"/>
              <a:t>25,</a:t>
            </a:r>
            <a:r>
              <a:rPr dirty="0" spc="30"/>
              <a:t> </a:t>
            </a:r>
            <a:r>
              <a:rPr dirty="0" spc="-20"/>
              <a:t>2025</a:t>
            </a:r>
          </a:p>
        </p:txBody>
      </p:sp>
      <p:sp>
        <p:nvSpPr>
          <p:cNvPr id="27" name="object 2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1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5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55"/>
              <a:t>Soluci</a:t>
            </a:r>
            <a:r>
              <a:rPr dirty="0" spc="-730"/>
              <a:t>o</a:t>
            </a:r>
            <a:r>
              <a:rPr dirty="0" spc="50"/>
              <a:t>´</a:t>
            </a:r>
            <a:r>
              <a:rPr dirty="0" spc="55"/>
              <a:t>n</a:t>
            </a:r>
            <a:r>
              <a:rPr dirty="0" spc="40"/>
              <a:t> </a:t>
            </a:r>
            <a:r>
              <a:rPr dirty="0"/>
              <a:t>con</a:t>
            </a:r>
            <a:r>
              <a:rPr dirty="0" spc="40"/>
              <a:t> </a:t>
            </a:r>
            <a:r>
              <a:rPr dirty="0"/>
              <a:t>Transformada</a:t>
            </a:r>
            <a:r>
              <a:rPr dirty="0" spc="45"/>
              <a:t> </a:t>
            </a:r>
            <a:r>
              <a:rPr dirty="0"/>
              <a:t>de</a:t>
            </a:r>
            <a:r>
              <a:rPr dirty="0" spc="40"/>
              <a:t> </a:t>
            </a:r>
            <a:r>
              <a:rPr dirty="0" spc="-10"/>
              <a:t>Laplace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25844" y="405585"/>
            <a:ext cx="25469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Aplicando</a:t>
            </a:r>
            <a:r>
              <a:rPr dirty="0" sz="11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FFFFFF"/>
                </a:solidFill>
                <a:latin typeface="Tahoma"/>
                <a:cs typeface="Tahoma"/>
              </a:rPr>
              <a:t>Laplace</a:t>
            </a:r>
            <a:r>
              <a:rPr dirty="0" sz="11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1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dirty="0" sz="11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FFFFFF"/>
                </a:solidFill>
                <a:latin typeface="Tahoma"/>
                <a:cs typeface="Tahoma"/>
              </a:rPr>
              <a:t>ecuaci</a:t>
            </a:r>
            <a:r>
              <a:rPr dirty="0" sz="1100" spc="-665">
                <a:solidFill>
                  <a:srgbClr val="FFFFFF"/>
                </a:solidFill>
                <a:latin typeface="Tahoma"/>
                <a:cs typeface="Tahoma"/>
              </a:rPr>
              <a:t>´</a:t>
            </a:r>
            <a:r>
              <a:rPr dirty="0" sz="1100" spc="-5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dirty="0" sz="11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diferencial: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04110" y="809865"/>
            <a:ext cx="514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38770" y="750898"/>
            <a:ext cx="91249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80" i="1">
                <a:solidFill>
                  <a:srgbClr val="FFFFFF"/>
                </a:solidFill>
                <a:latin typeface="Century Gothic"/>
                <a:cs typeface="Century Gothic"/>
              </a:rPr>
              <a:t>ω</a:t>
            </a:r>
            <a:r>
              <a:rPr dirty="0" sz="1100" spc="-8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dirty="0" sz="1100" spc="-80" i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100" spc="-8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i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z="1100" spc="27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Lucida Sans Unicode"/>
                <a:cs typeface="Lucida Sans Unicode"/>
              </a:rPr>
              <a:t>×</a:t>
            </a:r>
            <a:r>
              <a:rPr dirty="0" sz="1100" spc="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baseline="37878" sz="1650" spc="-89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baseline="37878" sz="165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143302" y="867498"/>
            <a:ext cx="69850" cy="0"/>
          </a:xfrm>
          <a:custGeom>
            <a:avLst/>
            <a:gdLst/>
            <a:ahLst/>
            <a:cxnLst/>
            <a:rect l="l" t="t" r="r" b="b"/>
            <a:pathLst>
              <a:path w="69850" h="0">
                <a:moveTo>
                  <a:pt x="0" y="0"/>
                </a:moveTo>
                <a:lnTo>
                  <a:pt x="69278" y="0"/>
                </a:lnTo>
              </a:path>
            </a:pathLst>
          </a:custGeom>
          <a:ln w="55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238159" y="513980"/>
            <a:ext cx="135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375712" y="867498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 h="0">
                <a:moveTo>
                  <a:pt x="0" y="0"/>
                </a:moveTo>
                <a:lnTo>
                  <a:pt x="85674" y="0"/>
                </a:lnTo>
              </a:path>
            </a:pathLst>
          </a:custGeom>
          <a:ln w="55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133295" y="845933"/>
            <a:ext cx="3340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1935" algn="l"/>
              </a:tabLst>
            </a:pPr>
            <a:r>
              <a:rPr dirty="0" sz="1100" spc="-50" i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100" i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100" spc="-50" i="1">
                <a:solidFill>
                  <a:srgbClr val="FFFFFF"/>
                </a:solidFill>
                <a:latin typeface="Century Gothic"/>
                <a:cs typeface="Century Gothic"/>
              </a:rPr>
              <a:t>β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2661094" y="867498"/>
            <a:ext cx="85725" cy="0"/>
          </a:xfrm>
          <a:custGeom>
            <a:avLst/>
            <a:gdLst/>
            <a:ahLst/>
            <a:cxnLst/>
            <a:rect l="l" t="t" r="r" b="b"/>
            <a:pathLst>
              <a:path w="85725" h="0">
                <a:moveTo>
                  <a:pt x="0" y="0"/>
                </a:moveTo>
                <a:lnTo>
                  <a:pt x="85674" y="0"/>
                </a:lnTo>
              </a:path>
            </a:pathLst>
          </a:custGeom>
          <a:ln w="55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333117" y="657173"/>
            <a:ext cx="6813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573405" algn="l"/>
              </a:tabLst>
            </a:pP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dirty="0" sz="11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baseline="-37878" sz="1650">
                <a:solidFill>
                  <a:srgbClr val="FFFFFF"/>
                </a:solidFill>
                <a:latin typeface="Lucida Sans Unicode"/>
                <a:cs typeface="Lucida Sans Unicode"/>
              </a:rPr>
              <a:t>−</a:t>
            </a:r>
            <a:r>
              <a:rPr dirty="0" baseline="-37878" sz="1650" spc="-7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50" i="1">
                <a:solidFill>
                  <a:srgbClr val="FFFFFF"/>
                </a:solidFill>
                <a:latin typeface="Century Gothic"/>
                <a:cs typeface="Century Gothic"/>
              </a:rPr>
              <a:t>γ</a:t>
            </a:r>
            <a:r>
              <a:rPr dirty="0" sz="1100" i="1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dirty="0" sz="1100" spc="-6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2777134" y="867498"/>
            <a:ext cx="329565" cy="0"/>
          </a:xfrm>
          <a:custGeom>
            <a:avLst/>
            <a:gdLst/>
            <a:ahLst/>
            <a:cxnLst/>
            <a:rect l="l" t="t" r="r" b="b"/>
            <a:pathLst>
              <a:path w="329564" h="0">
                <a:moveTo>
                  <a:pt x="0" y="0"/>
                </a:moveTo>
                <a:lnTo>
                  <a:pt x="329133" y="0"/>
                </a:lnTo>
              </a:path>
            </a:pathLst>
          </a:custGeom>
          <a:ln w="55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2622994" y="868577"/>
            <a:ext cx="5010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10101" sz="1650" i="1">
                <a:solidFill>
                  <a:srgbClr val="FFFFFF"/>
                </a:solidFill>
                <a:latin typeface="Century Gothic"/>
                <a:cs typeface="Century Gothic"/>
              </a:rPr>
              <a:t>β</a:t>
            </a:r>
            <a:r>
              <a:rPr dirty="0" baseline="10101" sz="1650" spc="-15" i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100" spc="-145" i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100" spc="2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dirty="0" sz="11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baseline="34722" sz="1200" spc="-75" i="1">
                <a:solidFill>
                  <a:srgbClr val="FFFFFF"/>
                </a:solidFill>
                <a:latin typeface="Arial"/>
                <a:cs typeface="Arial"/>
              </a:rPr>
              <a:t>β</a:t>
            </a:r>
            <a:endParaRPr baseline="34722" sz="12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3025546" y="985189"/>
            <a:ext cx="66040" cy="0"/>
          </a:xfrm>
          <a:custGeom>
            <a:avLst/>
            <a:gdLst/>
            <a:ahLst/>
            <a:cxnLst/>
            <a:rect l="l" t="t" r="r" b="b"/>
            <a:pathLst>
              <a:path w="66039" h="0">
                <a:moveTo>
                  <a:pt x="0" y="0"/>
                </a:moveTo>
                <a:lnTo>
                  <a:pt x="65544" y="0"/>
                </a:lnTo>
              </a:path>
            </a:pathLst>
          </a:custGeom>
          <a:ln w="55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3014929" y="953679"/>
            <a:ext cx="8128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 i="1">
                <a:solidFill>
                  <a:srgbClr val="FFFFFF"/>
                </a:solidFill>
                <a:latin typeface="Arial"/>
                <a:cs typeface="Arial"/>
              </a:rPr>
              <a:t>γ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108756" y="513980"/>
            <a:ext cx="1352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509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279722" y="750898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FFFFFF"/>
                </a:solidFill>
                <a:latin typeface="Tahoma"/>
                <a:cs typeface="Tahoma"/>
              </a:rPr>
              <a:t>(3)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25844" y="1234692"/>
            <a:ext cx="202818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Aplicando</a:t>
            </a:r>
            <a:r>
              <a:rPr dirty="0" sz="11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dirty="0" sz="11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FFFFFF"/>
                </a:solidFill>
                <a:latin typeface="Tahoma"/>
                <a:cs typeface="Tahoma"/>
              </a:rPr>
              <a:t>transformada</a:t>
            </a: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inversa: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085301" y="1433752"/>
            <a:ext cx="1181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u="sng" sz="1100" spc="-50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V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177669" y="1492718"/>
            <a:ext cx="5143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-50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109635" y="1622512"/>
            <a:ext cx="10413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 i="1">
                <a:solidFill>
                  <a:srgbClr val="FFFFFF"/>
                </a:solidFill>
                <a:latin typeface="Century Gothic"/>
                <a:cs typeface="Century Gothic"/>
              </a:rPr>
              <a:t>β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257920" y="1373694"/>
            <a:ext cx="1085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626387" y="1527478"/>
            <a:ext cx="10401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26440" algn="l"/>
              </a:tabLst>
            </a:pPr>
            <a:r>
              <a:rPr dirty="0" sz="1100" spc="-10" i="1">
                <a:solidFill>
                  <a:srgbClr val="FFFFFF"/>
                </a:solidFill>
                <a:latin typeface="Century Gothic"/>
                <a:cs typeface="Century Gothic"/>
              </a:rPr>
              <a:t>ω</a:t>
            </a:r>
            <a:r>
              <a:rPr dirty="0" sz="1100" spc="-1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dirty="0" sz="1100" spc="-10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100" spc="-1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r>
              <a:rPr dirty="0" sz="11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1100" spc="-6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dirty="0" sz="11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Lucida Sans Unicode"/>
                <a:cs typeface="Lucida Sans Unicode"/>
              </a:rPr>
              <a:t>−</a:t>
            </a:r>
            <a:r>
              <a:rPr dirty="0" sz="1100" spc="-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100" spc="-70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749067" y="1473840"/>
            <a:ext cx="787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5" i="1">
                <a:solidFill>
                  <a:srgbClr val="FFFFFF"/>
                </a:solidFill>
                <a:latin typeface="Arial"/>
                <a:cs typeface="Arial"/>
              </a:rPr>
              <a:t>β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2761767" y="1584058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6896" y="0"/>
                </a:lnTo>
              </a:path>
            </a:pathLst>
          </a:custGeom>
          <a:ln w="455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2750299" y="1560441"/>
            <a:ext cx="749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5" i="1">
                <a:solidFill>
                  <a:srgbClr val="FFFFFF"/>
                </a:solidFill>
                <a:latin typeface="Arial"/>
                <a:cs typeface="Arial"/>
              </a:rPr>
              <a:t>γ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650235" y="1495436"/>
            <a:ext cx="2355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i="1">
                <a:solidFill>
                  <a:srgbClr val="FFFFFF"/>
                </a:solidFill>
                <a:latin typeface="Arial"/>
                <a:cs typeface="Arial"/>
              </a:rPr>
              <a:t>—</a:t>
            </a:r>
            <a:r>
              <a:rPr dirty="0" sz="800" spc="32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50" i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873476" y="1373694"/>
            <a:ext cx="1085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279722" y="1527478"/>
            <a:ext cx="2025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FFFFFF"/>
                </a:solidFill>
                <a:latin typeface="Tahoma"/>
                <a:cs typeface="Tahoma"/>
              </a:rPr>
              <a:t>(4)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0" y="1876623"/>
            <a:ext cx="4608195" cy="1579880"/>
            <a:chOff x="0" y="1876623"/>
            <a:chExt cx="4608195" cy="1579880"/>
          </a:xfrm>
        </p:grpSpPr>
        <p:pic>
          <p:nvPicPr>
            <p:cNvPr id="32" name="object 3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87" y="1876623"/>
              <a:ext cx="3031450" cy="1579377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1509413" y="3364484"/>
            <a:ext cx="55689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>
                <a:latin typeface="Tahoma"/>
                <a:cs typeface="Tahoma"/>
                <a:hlinkClick r:id="rId3" action="ppaction://hlinksldjump"/>
              </a:rPr>
              <a:t>cio</a:t>
            </a:r>
            <a:r>
              <a:rPr dirty="0" sz="600" spc="45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3" action="ppaction://hlinksldjump"/>
              </a:rPr>
              <a:t>Coca</a:t>
            </a:r>
            <a:r>
              <a:rPr dirty="0" sz="600" spc="45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 spc="-10">
                <a:latin typeface="Tahoma"/>
                <a:cs typeface="Tahoma"/>
                <a:hlinkClick r:id="rId3" action="ppaction://hlinksldjump"/>
              </a:rPr>
              <a:t>Orozco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062978" y="3364484"/>
            <a:ext cx="36703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>
                <a:latin typeface="Tahoma"/>
                <a:cs typeface="Tahoma"/>
                <a:hlinkClick r:id="rId3" action="ppaction://hlinksldjump"/>
              </a:rPr>
              <a:t>e</a:t>
            </a:r>
            <a:r>
              <a:rPr dirty="0" sz="600" spc="-15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 spc="-10">
                <a:latin typeface="Tahoma"/>
                <a:cs typeface="Tahoma"/>
                <a:hlinkClick r:id="rId3" action="ppaction://hlinksldjump"/>
              </a:rPr>
              <a:t>Continua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-12700" y="3351784"/>
            <a:ext cx="30886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latin typeface="Tahoma"/>
                <a:cs typeface="Tahoma"/>
              </a:rPr>
              <a:t>Fernanda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Lais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Fuentes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Pereira</a:t>
            </a:r>
            <a:r>
              <a:rPr dirty="0" sz="600" spc="2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Leandro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 spc="-20">
                <a:latin typeface="Tahoma"/>
                <a:cs typeface="Tahoma"/>
              </a:rPr>
              <a:t>Igna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  <a:hlinkClick r:id="rId3" action="ppaction://hlinksldjump"/>
              </a:rPr>
              <a:t>Modelo</a:t>
            </a:r>
            <a:r>
              <a:rPr dirty="0" sz="600" spc="15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 spc="-25">
                <a:latin typeface="Tahoma"/>
                <a:cs typeface="Tahoma"/>
                <a:hlinkClick r:id="rId3" action="ppaction://hlinksldjump"/>
              </a:rPr>
              <a:t>Matem´atico</a:t>
            </a:r>
            <a:r>
              <a:rPr dirty="0" sz="600" spc="15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3" action="ppaction://hlinksldjump"/>
              </a:rPr>
              <a:t>de</a:t>
            </a:r>
            <a:r>
              <a:rPr dirty="0" sz="600" spc="20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3" action="ppaction://hlinksldjump"/>
              </a:rPr>
              <a:t>un</a:t>
            </a:r>
            <a:r>
              <a:rPr dirty="0" sz="600" spc="15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3" action="ppaction://hlinksldjump"/>
              </a:rPr>
              <a:t>Motor</a:t>
            </a:r>
            <a:r>
              <a:rPr dirty="0" sz="600" spc="15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3" action="ppaction://hlinksldjump"/>
              </a:rPr>
              <a:t>de</a:t>
            </a:r>
            <a:r>
              <a:rPr dirty="0" sz="600" spc="15">
                <a:latin typeface="Tahoma"/>
                <a:cs typeface="Tahoma"/>
                <a:hlinkClick r:id="rId3" action="ppaction://hlinksldjump"/>
              </a:rPr>
              <a:t> </a:t>
            </a:r>
            <a:r>
              <a:rPr dirty="0" sz="600" spc="-10">
                <a:latin typeface="Tahoma"/>
                <a:cs typeface="Tahoma"/>
                <a:hlinkClick r:id="rId3" action="ppaction://hlinksldjump"/>
              </a:rPr>
              <a:t>Corrient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9" name="object 3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March</a:t>
            </a:r>
            <a:r>
              <a:rPr dirty="0" spc="35"/>
              <a:t> </a:t>
            </a:r>
            <a:r>
              <a:rPr dirty="0"/>
              <a:t>25,</a:t>
            </a:r>
            <a:r>
              <a:rPr dirty="0" spc="30"/>
              <a:t> </a:t>
            </a:r>
            <a:r>
              <a:rPr dirty="0" spc="-20"/>
              <a:t>2025</a:t>
            </a:r>
          </a:p>
        </p:txBody>
      </p:sp>
      <p:sp>
        <p:nvSpPr>
          <p:cNvPr id="40" name="object 4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1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5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35"/>
              <a:t>C</a:t>
            </a:r>
            <a:r>
              <a:rPr dirty="0" spc="-750"/>
              <a:t>o</a:t>
            </a:r>
            <a:r>
              <a:rPr dirty="0" spc="35"/>
              <a:t>´digo</a:t>
            </a:r>
            <a:r>
              <a:rPr dirty="0" spc="30"/>
              <a:t> </a:t>
            </a:r>
            <a:r>
              <a:rPr dirty="0"/>
              <a:t>en</a:t>
            </a:r>
            <a:r>
              <a:rPr dirty="0" spc="25"/>
              <a:t> </a:t>
            </a:r>
            <a:r>
              <a:rPr dirty="0" spc="-10"/>
              <a:t>Python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9644" y="915654"/>
            <a:ext cx="4659630" cy="16503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 marR="1032510" indent="799465">
              <a:lnSpc>
                <a:spcPct val="125299"/>
              </a:lnSpc>
              <a:spcBef>
                <a:spcPts val="100"/>
              </a:spcBef>
            </a:pPr>
            <a:r>
              <a:rPr dirty="0" sz="1100" spc="-10">
                <a:solidFill>
                  <a:srgbClr val="FFFFFF"/>
                </a:solidFill>
                <a:latin typeface="Tahoma"/>
                <a:cs typeface="Tahoma"/>
              </a:rPr>
              <a:t>Listing</a:t>
            </a:r>
            <a:r>
              <a:rPr dirty="0" sz="11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1:</a:t>
            </a:r>
            <a:r>
              <a:rPr dirty="0" sz="11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1100" spc="-650">
                <a:solidFill>
                  <a:srgbClr val="FFFFFF"/>
                </a:solidFill>
                <a:latin typeface="Tahoma"/>
                <a:cs typeface="Tahoma"/>
              </a:rPr>
              <a:t>´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odigo</a:t>
            </a:r>
            <a:r>
              <a:rPr dirty="0" sz="11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dirty="0" sz="11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Python</a:t>
            </a: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FFFFFF"/>
                </a:solidFill>
                <a:latin typeface="Tahoma"/>
                <a:cs typeface="Tahoma"/>
              </a:rPr>
              <a:t>para 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simulaci</a:t>
            </a:r>
            <a:r>
              <a:rPr dirty="0" sz="1100" spc="-645">
                <a:solidFill>
                  <a:srgbClr val="FFFFFF"/>
                </a:solidFill>
                <a:latin typeface="Tahoma"/>
                <a:cs typeface="Tahoma"/>
              </a:rPr>
              <a:t>´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dirty="0" sz="11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Vi</a:t>
            </a:r>
            <a:r>
              <a:rPr dirty="0" sz="11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dirty="0" sz="11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r>
              <a:rPr dirty="0" sz="11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beta</a:t>
            </a:r>
            <a:r>
              <a:rPr dirty="0" sz="11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dirty="0" sz="11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dirty="0" sz="11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gamma</a:t>
            </a:r>
            <a:r>
              <a:rPr dirty="0" sz="11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dirty="0" sz="1100" spc="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100">
              <a:latin typeface="Tahoma"/>
              <a:cs typeface="Tahoma"/>
            </a:endParaRPr>
          </a:p>
          <a:p>
            <a:pPr marL="88900" marR="81280">
              <a:lnSpc>
                <a:spcPct val="102600"/>
              </a:lnSpc>
            </a:pPr>
            <a:r>
              <a:rPr dirty="0" sz="1100" spc="-65">
                <a:solidFill>
                  <a:srgbClr val="FFFFFF"/>
                </a:solidFill>
                <a:latin typeface="Tahoma"/>
                <a:cs typeface="Tahoma"/>
              </a:rPr>
              <a:t>def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velocidad</a:t>
            </a:r>
            <a:r>
              <a:rPr dirty="0" baseline="-10416" sz="1200" spc="-60" i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baseline="-10416" sz="1200" spc="-3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25" i="1">
                <a:solidFill>
                  <a:srgbClr val="FFFFFF"/>
                </a:solidFill>
                <a:latin typeface="Arial"/>
                <a:cs typeface="Arial"/>
              </a:rPr>
              <a:t>otor</a:t>
            </a:r>
            <a:r>
              <a:rPr dirty="0" sz="1100" spc="-1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dirty="0" sz="1100" spc="50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100" spc="50" i="1">
                <a:solidFill>
                  <a:srgbClr val="FFFFFF"/>
                </a:solidFill>
                <a:latin typeface="Century Gothic"/>
                <a:cs typeface="Century Gothic"/>
              </a:rPr>
              <a:t>,</a:t>
            </a:r>
            <a:r>
              <a:rPr dirty="0" sz="1100" spc="-90" i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100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z="1100" i="1">
                <a:solidFill>
                  <a:srgbClr val="FFFFFF"/>
                </a:solidFill>
                <a:latin typeface="Century Gothic"/>
                <a:cs typeface="Century Gothic"/>
              </a:rPr>
              <a:t>,</a:t>
            </a:r>
            <a:r>
              <a:rPr dirty="0" sz="1100" spc="-90" i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100" spc="-40" i="1">
                <a:solidFill>
                  <a:srgbClr val="FFFFFF"/>
                </a:solidFill>
                <a:latin typeface="Arial"/>
                <a:cs typeface="Arial"/>
              </a:rPr>
              <a:t>beta</a:t>
            </a:r>
            <a:r>
              <a:rPr dirty="0" sz="1100" spc="-40" i="1">
                <a:solidFill>
                  <a:srgbClr val="FFFFFF"/>
                </a:solidFill>
                <a:latin typeface="Century Gothic"/>
                <a:cs typeface="Century Gothic"/>
              </a:rPr>
              <a:t>,</a:t>
            </a:r>
            <a:r>
              <a:rPr dirty="0" sz="1100" spc="-85" i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100" spc="-70" i="1">
                <a:solidFill>
                  <a:srgbClr val="FFFFFF"/>
                </a:solidFill>
                <a:latin typeface="Arial"/>
                <a:cs typeface="Arial"/>
              </a:rPr>
              <a:t>gamma</a:t>
            </a:r>
            <a:r>
              <a:rPr dirty="0" sz="1100" spc="-7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r>
              <a:rPr dirty="0" sz="11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95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dirty="0" sz="11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25" i="1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dirty="0" sz="1100" spc="-25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dirty="0" sz="1100" spc="-25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z="1100" spc="-25" i="1">
                <a:solidFill>
                  <a:srgbClr val="FFFFFF"/>
                </a:solidFill>
                <a:latin typeface="Century Gothic"/>
                <a:cs typeface="Century Gothic"/>
              </a:rPr>
              <a:t>/</a:t>
            </a:r>
            <a:r>
              <a:rPr dirty="0" sz="1100" spc="-25" i="1">
                <a:solidFill>
                  <a:srgbClr val="FFFFFF"/>
                </a:solidFill>
                <a:latin typeface="Arial"/>
                <a:cs typeface="Arial"/>
              </a:rPr>
              <a:t>beta</a:t>
            </a:r>
            <a:r>
              <a:rPr dirty="0" sz="1100" spc="-25">
                <a:solidFill>
                  <a:srgbClr val="FFFFFF"/>
                </a:solidFill>
                <a:latin typeface="Tahoma"/>
                <a:cs typeface="Tahoma"/>
              </a:rPr>
              <a:t>)</a:t>
            </a:r>
            <a:r>
              <a:rPr dirty="0" sz="1100" spc="-25">
                <a:solidFill>
                  <a:srgbClr val="FFFFFF"/>
                </a:solidFill>
                <a:latin typeface="Lucida Sans Unicode"/>
                <a:cs typeface="Lucida Sans Unicode"/>
              </a:rPr>
              <a:t>∗</a:t>
            </a:r>
            <a:r>
              <a:rPr dirty="0" sz="1100" spc="-25">
                <a:solidFill>
                  <a:srgbClr val="FFFFFF"/>
                </a:solidFill>
                <a:latin typeface="Tahoma"/>
                <a:cs typeface="Tahoma"/>
              </a:rPr>
              <a:t>(1</a:t>
            </a:r>
            <a:r>
              <a:rPr dirty="0" sz="1100" spc="-25">
                <a:solidFill>
                  <a:srgbClr val="FFFFFF"/>
                </a:solidFill>
                <a:latin typeface="Lucida Sans Unicode"/>
                <a:cs typeface="Lucida Sans Unicode"/>
              </a:rPr>
              <a:t>−</a:t>
            </a:r>
            <a:r>
              <a:rPr dirty="0" sz="1100" spc="-25" i="1">
                <a:solidFill>
                  <a:srgbClr val="FFFFFF"/>
                </a:solidFill>
                <a:latin typeface="Arial"/>
                <a:cs typeface="Arial"/>
              </a:rPr>
              <a:t>np</a:t>
            </a:r>
            <a:r>
              <a:rPr dirty="0" sz="1100" spc="-25" i="1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dirty="0" sz="1100" spc="-25" i="1">
                <a:solidFill>
                  <a:srgbClr val="FFFFFF"/>
                </a:solidFill>
                <a:latin typeface="Arial"/>
                <a:cs typeface="Arial"/>
              </a:rPr>
              <a:t>exp</a:t>
            </a:r>
            <a:r>
              <a:rPr dirty="0" sz="1100" spc="-25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dirty="0" sz="1100" spc="-25">
                <a:solidFill>
                  <a:srgbClr val="FFFFFF"/>
                </a:solidFill>
                <a:latin typeface="Lucida Sans Unicode"/>
                <a:cs typeface="Lucida Sans Unicode"/>
              </a:rPr>
              <a:t>−</a:t>
            </a:r>
            <a:r>
              <a:rPr dirty="0" sz="1100" spc="-25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dirty="0" sz="1100" spc="-25" i="1">
                <a:solidFill>
                  <a:srgbClr val="FFFFFF"/>
                </a:solidFill>
                <a:latin typeface="Arial"/>
                <a:cs typeface="Arial"/>
              </a:rPr>
              <a:t>beta</a:t>
            </a:r>
            <a:r>
              <a:rPr dirty="0" sz="1100" spc="-25" i="1">
                <a:solidFill>
                  <a:srgbClr val="FFFFFF"/>
                </a:solidFill>
                <a:latin typeface="Century Gothic"/>
                <a:cs typeface="Century Gothic"/>
              </a:rPr>
              <a:t>/ </a:t>
            </a:r>
            <a:r>
              <a:rPr dirty="0" sz="1100" spc="25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100" spc="25">
                <a:solidFill>
                  <a:srgbClr val="FFFFFF"/>
                </a:solidFill>
                <a:latin typeface="Tahoma"/>
                <a:cs typeface="Tahoma"/>
              </a:rPr>
              <a:t>))</a:t>
            </a:r>
            <a:endParaRPr sz="1100">
              <a:latin typeface="Tahoma"/>
              <a:cs typeface="Tahoma"/>
            </a:endParaRPr>
          </a:p>
          <a:p>
            <a:pPr marL="88900" marR="318135">
              <a:lnSpc>
                <a:spcPct val="102600"/>
              </a:lnSpc>
            </a:pP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dirty="0" sz="11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dirty="0" sz="110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np.linspace(0,</a:t>
            </a:r>
            <a:r>
              <a:rPr dirty="0" sz="11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Tahoma"/>
                <a:cs typeface="Tahoma"/>
              </a:rPr>
              <a:t>10,</a:t>
            </a:r>
            <a:r>
              <a:rPr dirty="0" sz="110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Tahoma"/>
                <a:cs typeface="Tahoma"/>
              </a:rPr>
              <a:t>100)</a:t>
            </a:r>
            <a:r>
              <a:rPr dirty="0" sz="1100" spc="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omega</a:t>
            </a:r>
            <a:r>
              <a:rPr dirty="0" baseline="-10416" sz="1200" spc="-52" i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baseline="-10416" sz="1200" spc="352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dirty="0" sz="11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5" i="1">
                <a:solidFill>
                  <a:srgbClr val="FFFFFF"/>
                </a:solidFill>
                <a:latin typeface="Arial"/>
                <a:cs typeface="Arial"/>
              </a:rPr>
              <a:t>velocidad</a:t>
            </a:r>
            <a:r>
              <a:rPr dirty="0" baseline="-10416" sz="1200" spc="-82" i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baseline="-10416" sz="1200" spc="-60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25" i="1">
                <a:solidFill>
                  <a:srgbClr val="FFFFFF"/>
                </a:solidFill>
                <a:latin typeface="Arial"/>
                <a:cs typeface="Arial"/>
              </a:rPr>
              <a:t>otor</a:t>
            </a:r>
            <a:r>
              <a:rPr dirty="0" sz="1100" spc="-18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5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dirty="0" sz="1100" spc="50" i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100" spc="50" i="1">
                <a:solidFill>
                  <a:srgbClr val="FFFFFF"/>
                </a:solidFill>
                <a:latin typeface="Century Gothic"/>
                <a:cs typeface="Century Gothic"/>
              </a:rPr>
              <a:t>,</a:t>
            </a:r>
            <a:r>
              <a:rPr dirty="0" sz="1100" spc="-120" i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100" i="1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dirty="0" sz="1100" i="1">
                <a:solidFill>
                  <a:srgbClr val="FFFFFF"/>
                </a:solidFill>
                <a:latin typeface="Century Gothic"/>
                <a:cs typeface="Century Gothic"/>
              </a:rPr>
              <a:t>,</a:t>
            </a:r>
            <a:r>
              <a:rPr dirty="0" sz="1100" spc="-120" i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100" spc="-40" i="1">
                <a:solidFill>
                  <a:srgbClr val="FFFFFF"/>
                </a:solidFill>
                <a:latin typeface="Arial"/>
                <a:cs typeface="Arial"/>
              </a:rPr>
              <a:t>beta</a:t>
            </a:r>
            <a:r>
              <a:rPr dirty="0" sz="1100" spc="-40" i="1">
                <a:solidFill>
                  <a:srgbClr val="FFFFFF"/>
                </a:solidFill>
                <a:latin typeface="Century Gothic"/>
                <a:cs typeface="Century Gothic"/>
              </a:rPr>
              <a:t>,</a:t>
            </a:r>
            <a:r>
              <a:rPr dirty="0" sz="1100" spc="-114" i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100" spc="-30" i="1">
                <a:solidFill>
                  <a:srgbClr val="FFFFFF"/>
                </a:solidFill>
                <a:latin typeface="Arial"/>
                <a:cs typeface="Arial"/>
              </a:rPr>
              <a:t>gamma</a:t>
            </a:r>
            <a:r>
              <a:rPr dirty="0" sz="1100" spc="-30">
                <a:solidFill>
                  <a:srgbClr val="FFFFFF"/>
                </a:solidFill>
                <a:latin typeface="Tahoma"/>
                <a:cs typeface="Tahoma"/>
              </a:rPr>
              <a:t>) </a:t>
            </a:r>
            <a:r>
              <a:rPr dirty="0" sz="1100" spc="-10">
                <a:solidFill>
                  <a:srgbClr val="FFFFFF"/>
                </a:solidFill>
                <a:latin typeface="Tahoma"/>
                <a:cs typeface="Tahoma"/>
              </a:rPr>
              <a:t>plt.plot(t,</a:t>
            </a: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omega</a:t>
            </a:r>
            <a:r>
              <a:rPr dirty="0" baseline="-10416" sz="1200" spc="-52" i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100" spc="-35" i="1">
                <a:solidFill>
                  <a:srgbClr val="FFFFFF"/>
                </a:solidFill>
                <a:latin typeface="Century Gothic"/>
                <a:cs typeface="Century Gothic"/>
              </a:rPr>
              <a:t>,</a:t>
            </a:r>
            <a:r>
              <a:rPr dirty="0" sz="1100" spc="-125" i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100" spc="-25" i="1">
                <a:solidFill>
                  <a:srgbClr val="FFFFFF"/>
                </a:solidFill>
                <a:latin typeface="Arial"/>
                <a:cs typeface="Arial"/>
              </a:rPr>
              <a:t>label</a:t>
            </a:r>
            <a:r>
              <a:rPr dirty="0" sz="1100" spc="7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100" spc="-5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  <a:p>
            <a:pPr marL="88900" marR="83820" indent="29209">
              <a:lnSpc>
                <a:spcPct val="102600"/>
              </a:lnSpc>
            </a:pPr>
            <a:r>
              <a:rPr dirty="0" sz="1100" spc="60">
                <a:solidFill>
                  <a:srgbClr val="FFFFFF"/>
                </a:solidFill>
                <a:latin typeface="Tahoma"/>
                <a:cs typeface="Tahoma"/>
              </a:rPr>
              <a:t>’</a:t>
            </a:r>
            <a:r>
              <a:rPr dirty="0" sz="1100" spc="-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Velocidad</a:t>
            </a:r>
            <a:r>
              <a:rPr dirty="0" sz="11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dirty="0" sz="11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Rotor’,</a:t>
            </a:r>
            <a:r>
              <a:rPr dirty="0" sz="11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ahoma"/>
                <a:cs typeface="Tahoma"/>
              </a:rPr>
              <a:t>color=’b’)</a:t>
            </a:r>
            <a:r>
              <a:rPr dirty="0" sz="11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Tahoma"/>
                <a:cs typeface="Tahoma"/>
              </a:rPr>
              <a:t>plt.xlabel(’Tiempo</a:t>
            </a:r>
            <a:r>
              <a:rPr dirty="0" sz="11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ahoma"/>
                <a:cs typeface="Tahoma"/>
              </a:rPr>
              <a:t>(s)’)</a:t>
            </a:r>
            <a:r>
              <a:rPr dirty="0" sz="11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plt.ylabel(’Velocidad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angular</a:t>
            </a:r>
            <a:r>
              <a:rPr dirty="0" sz="11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FFFFFF"/>
                </a:solidFill>
                <a:latin typeface="Tahoma"/>
                <a:cs typeface="Tahoma"/>
              </a:rPr>
              <a:t>(t)’)</a:t>
            </a:r>
            <a:r>
              <a:rPr dirty="0" sz="11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plt.title(’Velocidad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 del</a:t>
            </a:r>
            <a:r>
              <a:rPr dirty="0" sz="11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Rotor</a:t>
            </a:r>
            <a:r>
              <a:rPr dirty="0" sz="11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8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dirty="0" sz="11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FFFFFF"/>
                </a:solidFill>
                <a:latin typeface="Tahoma"/>
                <a:cs typeface="Tahoma"/>
              </a:rPr>
              <a:t>Funcin</a:t>
            </a:r>
            <a:r>
              <a:rPr dirty="0" sz="11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dirty="0" sz="11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ahoma"/>
                <a:cs typeface="Tahoma"/>
              </a:rPr>
              <a:t>Tiempo’)</a:t>
            </a:r>
            <a:r>
              <a:rPr dirty="0" sz="11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ahoma"/>
                <a:cs typeface="Tahoma"/>
              </a:rPr>
              <a:t>plt.legend() </a:t>
            </a:r>
            <a:r>
              <a:rPr dirty="0" sz="1100" spc="-20">
                <a:solidFill>
                  <a:srgbClr val="FFFFFF"/>
                </a:solidFill>
                <a:latin typeface="Tahoma"/>
                <a:cs typeface="Tahoma"/>
              </a:rPr>
              <a:t>plt.grid()</a:t>
            </a:r>
            <a:r>
              <a:rPr dirty="0" sz="110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Tahoma"/>
                <a:cs typeface="Tahoma"/>
              </a:rPr>
              <a:t>plt.show()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509413" y="3364484"/>
            <a:ext cx="55689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>
                <a:latin typeface="Tahoma"/>
                <a:cs typeface="Tahoma"/>
                <a:hlinkClick r:id="rId2" action="ppaction://hlinksldjump"/>
              </a:rPr>
              <a:t>cio</a:t>
            </a:r>
            <a:r>
              <a:rPr dirty="0" sz="600" spc="45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2" action="ppaction://hlinksldjump"/>
              </a:rPr>
              <a:t>Coca</a:t>
            </a:r>
            <a:r>
              <a:rPr dirty="0" sz="600" spc="45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latin typeface="Tahoma"/>
                <a:cs typeface="Tahoma"/>
                <a:hlinkClick r:id="rId2" action="ppaction://hlinksldjump"/>
              </a:rPr>
              <a:t>Orozco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062978" y="3364484"/>
            <a:ext cx="36703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>
                <a:latin typeface="Tahoma"/>
                <a:cs typeface="Tahoma"/>
                <a:hlinkClick r:id="rId2" action="ppaction://hlinksldjump"/>
              </a:rPr>
              <a:t>e</a:t>
            </a:r>
            <a:r>
              <a:rPr dirty="0" sz="600" spc="-15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latin typeface="Tahoma"/>
                <a:cs typeface="Tahoma"/>
                <a:hlinkClick r:id="rId2" action="ppaction://hlinksldjump"/>
              </a:rPr>
              <a:t>Continua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-12700" y="3351784"/>
            <a:ext cx="30886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latin typeface="Tahoma"/>
                <a:cs typeface="Tahoma"/>
              </a:rPr>
              <a:t>Fernanda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Lais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Fuentes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Pereira</a:t>
            </a:r>
            <a:r>
              <a:rPr dirty="0" sz="600" spc="2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Leandro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 spc="-20">
                <a:latin typeface="Tahoma"/>
                <a:cs typeface="Tahoma"/>
              </a:rPr>
              <a:t>Igna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  <a:hlinkClick r:id="rId2" action="ppaction://hlinksldjump"/>
              </a:rPr>
              <a:t>Modelo</a:t>
            </a:r>
            <a:r>
              <a:rPr dirty="0" sz="600" spc="15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25">
                <a:latin typeface="Tahoma"/>
                <a:cs typeface="Tahoma"/>
                <a:hlinkClick r:id="rId2" action="ppaction://hlinksldjump"/>
              </a:rPr>
              <a:t>Matem´atico</a:t>
            </a:r>
            <a:r>
              <a:rPr dirty="0" sz="600" spc="15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20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2" action="ppaction://hlinksldjump"/>
              </a:rPr>
              <a:t>un</a:t>
            </a:r>
            <a:r>
              <a:rPr dirty="0" sz="600" spc="15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2" action="ppaction://hlinksldjump"/>
              </a:rPr>
              <a:t>Motor</a:t>
            </a:r>
            <a:r>
              <a:rPr dirty="0" sz="600" spc="15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2" action="ppaction://hlinksldjump"/>
              </a:rPr>
              <a:t>de</a:t>
            </a:r>
            <a:r>
              <a:rPr dirty="0" sz="600" spc="15">
                <a:latin typeface="Tahoma"/>
                <a:cs typeface="Tahoma"/>
                <a:hlinkClick r:id="rId2" action="ppaction://hlinksldjump"/>
              </a:rPr>
              <a:t> </a:t>
            </a:r>
            <a:r>
              <a:rPr dirty="0" sz="600" spc="-10">
                <a:latin typeface="Tahoma"/>
                <a:cs typeface="Tahoma"/>
                <a:hlinkClick r:id="rId2" action="ppaction://hlinksldjump"/>
              </a:rPr>
              <a:t>Corrient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March</a:t>
            </a:r>
            <a:r>
              <a:rPr dirty="0" spc="35"/>
              <a:t> </a:t>
            </a:r>
            <a:r>
              <a:rPr dirty="0"/>
              <a:t>25,</a:t>
            </a:r>
            <a:r>
              <a:rPr dirty="0" spc="30"/>
              <a:t> </a:t>
            </a:r>
            <a:r>
              <a:rPr dirty="0" spc="-20"/>
              <a:t>2025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1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5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59878"/>
            <a:ext cx="210058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>
                <a:latin typeface="Gill Sans MT"/>
                <a:cs typeface="Gill Sans MT"/>
              </a:rPr>
              <a:t>Resultados</a:t>
            </a:r>
            <a:r>
              <a:rPr dirty="0" sz="1400" spc="10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de</a:t>
            </a:r>
            <a:r>
              <a:rPr dirty="0" sz="1400" spc="110">
                <a:latin typeface="Gill Sans MT"/>
                <a:cs typeface="Gill Sans MT"/>
              </a:rPr>
              <a:t> </a:t>
            </a:r>
            <a:r>
              <a:rPr dirty="0" sz="1400">
                <a:latin typeface="Gill Sans MT"/>
                <a:cs typeface="Gill Sans MT"/>
              </a:rPr>
              <a:t>la</a:t>
            </a:r>
            <a:r>
              <a:rPr dirty="0" sz="1400" spc="105">
                <a:latin typeface="Gill Sans MT"/>
                <a:cs typeface="Gill Sans MT"/>
              </a:rPr>
              <a:t> </a:t>
            </a:r>
            <a:r>
              <a:rPr dirty="0" sz="1400" spc="-10">
                <a:latin typeface="Gill Sans MT"/>
                <a:cs typeface="Gill Sans MT"/>
              </a:rPr>
              <a:t>Simulaci´on</a:t>
            </a:r>
            <a:endParaRPr sz="1400">
              <a:latin typeface="Gill Sans MT"/>
              <a:cs typeface="Gill Sans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55104" y="691210"/>
            <a:ext cx="3898265" cy="2265680"/>
            <a:chOff x="355104" y="691210"/>
            <a:chExt cx="3898265" cy="2265680"/>
          </a:xfrm>
        </p:grpSpPr>
        <p:sp>
          <p:nvSpPr>
            <p:cNvPr id="4" name="object 4" descr=""/>
            <p:cNvSpPr/>
            <p:nvPr/>
          </p:nvSpPr>
          <p:spPr>
            <a:xfrm>
              <a:off x="355104" y="691210"/>
              <a:ext cx="3898265" cy="2265680"/>
            </a:xfrm>
            <a:custGeom>
              <a:avLst/>
              <a:gdLst/>
              <a:ahLst/>
              <a:cxnLst/>
              <a:rect l="l" t="t" r="r" b="b"/>
              <a:pathLst>
                <a:path w="3898265" h="2265680">
                  <a:moveTo>
                    <a:pt x="3699840" y="0"/>
                  </a:moveTo>
                  <a:lnTo>
                    <a:pt x="198001" y="0"/>
                  </a:lnTo>
                  <a:lnTo>
                    <a:pt x="152601" y="5229"/>
                  </a:lnTo>
                  <a:lnTo>
                    <a:pt x="110925" y="20124"/>
                  </a:lnTo>
                  <a:lnTo>
                    <a:pt x="74161" y="43498"/>
                  </a:lnTo>
                  <a:lnTo>
                    <a:pt x="43498" y="74161"/>
                  </a:lnTo>
                  <a:lnTo>
                    <a:pt x="20124" y="110925"/>
                  </a:lnTo>
                  <a:lnTo>
                    <a:pt x="5229" y="152603"/>
                  </a:lnTo>
                  <a:lnTo>
                    <a:pt x="0" y="198005"/>
                  </a:lnTo>
                  <a:lnTo>
                    <a:pt x="0" y="2067246"/>
                  </a:lnTo>
                  <a:lnTo>
                    <a:pt x="5229" y="2112646"/>
                  </a:lnTo>
                  <a:lnTo>
                    <a:pt x="20124" y="2154323"/>
                  </a:lnTo>
                  <a:lnTo>
                    <a:pt x="43498" y="2191086"/>
                  </a:lnTo>
                  <a:lnTo>
                    <a:pt x="74161" y="2221749"/>
                  </a:lnTo>
                  <a:lnTo>
                    <a:pt x="110925" y="2245123"/>
                  </a:lnTo>
                  <a:lnTo>
                    <a:pt x="152601" y="2260018"/>
                  </a:lnTo>
                  <a:lnTo>
                    <a:pt x="198001" y="2265248"/>
                  </a:lnTo>
                  <a:lnTo>
                    <a:pt x="3699840" y="2265248"/>
                  </a:lnTo>
                  <a:lnTo>
                    <a:pt x="3745242" y="2260018"/>
                  </a:lnTo>
                  <a:lnTo>
                    <a:pt x="3786919" y="2245123"/>
                  </a:lnTo>
                  <a:lnTo>
                    <a:pt x="3823684" y="2221749"/>
                  </a:lnTo>
                  <a:lnTo>
                    <a:pt x="3854347" y="2191086"/>
                  </a:lnTo>
                  <a:lnTo>
                    <a:pt x="3877721" y="2154323"/>
                  </a:lnTo>
                  <a:lnTo>
                    <a:pt x="3892616" y="2112646"/>
                  </a:lnTo>
                  <a:lnTo>
                    <a:pt x="3897845" y="2067246"/>
                  </a:lnTo>
                  <a:lnTo>
                    <a:pt x="3897845" y="198005"/>
                  </a:lnTo>
                  <a:lnTo>
                    <a:pt x="3892616" y="152603"/>
                  </a:lnTo>
                  <a:lnTo>
                    <a:pt x="3877721" y="110925"/>
                  </a:lnTo>
                  <a:lnTo>
                    <a:pt x="3854347" y="74161"/>
                  </a:lnTo>
                  <a:lnTo>
                    <a:pt x="3823684" y="43498"/>
                  </a:lnTo>
                  <a:lnTo>
                    <a:pt x="3786919" y="20124"/>
                  </a:lnTo>
                  <a:lnTo>
                    <a:pt x="3745242" y="5229"/>
                  </a:lnTo>
                  <a:lnTo>
                    <a:pt x="36998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3104" y="709206"/>
              <a:ext cx="3862070" cy="2229485"/>
            </a:xfrm>
            <a:custGeom>
              <a:avLst/>
              <a:gdLst/>
              <a:ahLst/>
              <a:cxnLst/>
              <a:rect l="l" t="t" r="r" b="b"/>
              <a:pathLst>
                <a:path w="3862070" h="2229485">
                  <a:moveTo>
                    <a:pt x="3681840" y="0"/>
                  </a:moveTo>
                  <a:lnTo>
                    <a:pt x="180002" y="0"/>
                  </a:lnTo>
                  <a:lnTo>
                    <a:pt x="132149" y="6430"/>
                  </a:lnTo>
                  <a:lnTo>
                    <a:pt x="89151" y="24576"/>
                  </a:lnTo>
                  <a:lnTo>
                    <a:pt x="52720" y="52724"/>
                  </a:lnTo>
                  <a:lnTo>
                    <a:pt x="24575" y="89155"/>
                  </a:lnTo>
                  <a:lnTo>
                    <a:pt x="6429" y="132156"/>
                  </a:lnTo>
                  <a:lnTo>
                    <a:pt x="0" y="180009"/>
                  </a:lnTo>
                  <a:lnTo>
                    <a:pt x="0" y="2049250"/>
                  </a:lnTo>
                  <a:lnTo>
                    <a:pt x="6429" y="2097102"/>
                  </a:lnTo>
                  <a:lnTo>
                    <a:pt x="24575" y="2140101"/>
                  </a:lnTo>
                  <a:lnTo>
                    <a:pt x="52720" y="2176531"/>
                  </a:lnTo>
                  <a:lnTo>
                    <a:pt x="89151" y="2204677"/>
                  </a:lnTo>
                  <a:lnTo>
                    <a:pt x="132149" y="2222822"/>
                  </a:lnTo>
                  <a:lnTo>
                    <a:pt x="180002" y="2229252"/>
                  </a:lnTo>
                  <a:lnTo>
                    <a:pt x="3681840" y="2229252"/>
                  </a:lnTo>
                  <a:lnTo>
                    <a:pt x="3729692" y="2222822"/>
                  </a:lnTo>
                  <a:lnTo>
                    <a:pt x="3772690" y="2204677"/>
                  </a:lnTo>
                  <a:lnTo>
                    <a:pt x="3809119" y="2176531"/>
                  </a:lnTo>
                  <a:lnTo>
                    <a:pt x="3837263" y="2140101"/>
                  </a:lnTo>
                  <a:lnTo>
                    <a:pt x="3855408" y="2097102"/>
                  </a:lnTo>
                  <a:lnTo>
                    <a:pt x="3861837" y="2049250"/>
                  </a:lnTo>
                  <a:lnTo>
                    <a:pt x="3861837" y="180009"/>
                  </a:lnTo>
                  <a:lnTo>
                    <a:pt x="3855408" y="132156"/>
                  </a:lnTo>
                  <a:lnTo>
                    <a:pt x="3837263" y="89155"/>
                  </a:lnTo>
                  <a:lnTo>
                    <a:pt x="3809119" y="52724"/>
                  </a:lnTo>
                  <a:lnTo>
                    <a:pt x="3772690" y="24576"/>
                  </a:lnTo>
                  <a:lnTo>
                    <a:pt x="3729692" y="6430"/>
                  </a:lnTo>
                  <a:lnTo>
                    <a:pt x="3681840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392" y="817227"/>
              <a:ext cx="1575803" cy="2013233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1808" y="2068585"/>
              <a:ext cx="1575731" cy="761875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509413" y="3364484"/>
            <a:ext cx="55689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>
                <a:latin typeface="Tahoma"/>
                <a:cs typeface="Tahoma"/>
                <a:hlinkClick r:id="rId4" action="ppaction://hlinksldjump"/>
              </a:rPr>
              <a:t>cio</a:t>
            </a:r>
            <a:r>
              <a:rPr dirty="0" sz="600" spc="45"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4" action="ppaction://hlinksldjump"/>
              </a:rPr>
              <a:t>Coca</a:t>
            </a:r>
            <a:r>
              <a:rPr dirty="0" sz="600" spc="45"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600" spc="-10">
                <a:latin typeface="Tahoma"/>
                <a:cs typeface="Tahoma"/>
                <a:hlinkClick r:id="rId4" action="ppaction://hlinksldjump"/>
              </a:rPr>
              <a:t>Orozco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062978" y="3364484"/>
            <a:ext cx="36703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>
                <a:latin typeface="Tahoma"/>
                <a:cs typeface="Tahoma"/>
                <a:hlinkClick r:id="rId4" action="ppaction://hlinksldjump"/>
              </a:rPr>
              <a:t>e</a:t>
            </a:r>
            <a:r>
              <a:rPr dirty="0" sz="600" spc="-15"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600" spc="-10">
                <a:latin typeface="Tahoma"/>
                <a:cs typeface="Tahoma"/>
                <a:hlinkClick r:id="rId4" action="ppaction://hlinksldjump"/>
              </a:rPr>
              <a:t>Continua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-12700" y="3351784"/>
            <a:ext cx="30886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latin typeface="Tahoma"/>
                <a:cs typeface="Tahoma"/>
              </a:rPr>
              <a:t>Fernanda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Lais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Fuentes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Pereira</a:t>
            </a:r>
            <a:r>
              <a:rPr dirty="0" sz="600" spc="2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Leandro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 spc="-20">
                <a:latin typeface="Tahoma"/>
                <a:cs typeface="Tahoma"/>
              </a:rPr>
              <a:t>Igna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  <a:hlinkClick r:id="rId4" action="ppaction://hlinksldjump"/>
              </a:rPr>
              <a:t>Modelo</a:t>
            </a:r>
            <a:r>
              <a:rPr dirty="0" sz="600" spc="15"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600" spc="-25">
                <a:latin typeface="Tahoma"/>
                <a:cs typeface="Tahoma"/>
                <a:hlinkClick r:id="rId4" action="ppaction://hlinksldjump"/>
              </a:rPr>
              <a:t>Matem´atico</a:t>
            </a:r>
            <a:r>
              <a:rPr dirty="0" sz="600" spc="15"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4" action="ppaction://hlinksldjump"/>
              </a:rPr>
              <a:t>de</a:t>
            </a:r>
            <a:r>
              <a:rPr dirty="0" sz="600" spc="20"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4" action="ppaction://hlinksldjump"/>
              </a:rPr>
              <a:t>un</a:t>
            </a:r>
            <a:r>
              <a:rPr dirty="0" sz="600" spc="15"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4" action="ppaction://hlinksldjump"/>
              </a:rPr>
              <a:t>Motor</a:t>
            </a:r>
            <a:r>
              <a:rPr dirty="0" sz="600" spc="15"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4" action="ppaction://hlinksldjump"/>
              </a:rPr>
              <a:t>de</a:t>
            </a:r>
            <a:r>
              <a:rPr dirty="0" sz="600" spc="15"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600" spc="-10">
                <a:latin typeface="Tahoma"/>
                <a:cs typeface="Tahoma"/>
                <a:hlinkClick r:id="rId4" action="ppaction://hlinksldjump"/>
              </a:rPr>
              <a:t>Corrient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March</a:t>
            </a:r>
            <a:r>
              <a:rPr dirty="0" spc="35"/>
              <a:t> </a:t>
            </a:r>
            <a:r>
              <a:rPr dirty="0"/>
              <a:t>25,</a:t>
            </a:r>
            <a:r>
              <a:rPr dirty="0" spc="30"/>
              <a:t> </a:t>
            </a:r>
            <a:r>
              <a:rPr dirty="0" spc="-20"/>
              <a:t>2025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1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5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97218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Conclusiones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122883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332915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715020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097125"/>
            <a:ext cx="65265" cy="65265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/>
              <a:t>Se</a:t>
            </a:r>
            <a:r>
              <a:rPr dirty="0" spc="-90"/>
              <a:t> </a:t>
            </a:r>
            <a:r>
              <a:rPr dirty="0"/>
              <a:t>ha</a:t>
            </a:r>
            <a:r>
              <a:rPr dirty="0" spc="-50"/>
              <a:t> </a:t>
            </a:r>
            <a:r>
              <a:rPr dirty="0" spc="-45"/>
              <a:t>modelado </a:t>
            </a:r>
            <a:r>
              <a:rPr dirty="0" spc="-40"/>
              <a:t>mate</a:t>
            </a:r>
            <a:r>
              <a:rPr dirty="0" spc="-60"/>
              <a:t>m</a:t>
            </a:r>
            <a:r>
              <a:rPr dirty="0" spc="-635"/>
              <a:t>´</a:t>
            </a:r>
            <a:r>
              <a:rPr dirty="0" spc="-40"/>
              <a:t>aticamente</a:t>
            </a:r>
            <a:r>
              <a:rPr dirty="0" spc="-10"/>
              <a:t> un</a:t>
            </a:r>
            <a:r>
              <a:rPr dirty="0" spc="-45"/>
              <a:t> </a:t>
            </a:r>
            <a:r>
              <a:rPr dirty="0" spc="-25"/>
              <a:t>motor</a:t>
            </a:r>
            <a:r>
              <a:rPr dirty="0" spc="-50"/>
              <a:t> </a:t>
            </a:r>
            <a:r>
              <a:rPr dirty="0" spc="-35"/>
              <a:t>de</a:t>
            </a:r>
            <a:r>
              <a:rPr dirty="0" spc="-45"/>
              <a:t> </a:t>
            </a:r>
            <a:r>
              <a:rPr dirty="0" spc="-35"/>
              <a:t>corriente</a:t>
            </a:r>
            <a:r>
              <a:rPr dirty="0" spc="-50"/>
              <a:t> </a:t>
            </a:r>
            <a:r>
              <a:rPr dirty="0" spc="-10"/>
              <a:t>continua.</a:t>
            </a: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/>
              <a:t>Se</a:t>
            </a:r>
            <a:r>
              <a:rPr dirty="0" spc="-65"/>
              <a:t> </a:t>
            </a:r>
            <a:r>
              <a:rPr dirty="0" spc="-15"/>
              <a:t>utiliz</a:t>
            </a:r>
            <a:r>
              <a:rPr dirty="0" spc="-630"/>
              <a:t>´</a:t>
            </a:r>
            <a:r>
              <a:rPr dirty="0" spc="-15"/>
              <a:t>o</a:t>
            </a:r>
            <a:r>
              <a:rPr dirty="0" spc="5"/>
              <a:t> </a:t>
            </a:r>
            <a:r>
              <a:rPr dirty="0"/>
              <a:t>la</a:t>
            </a:r>
            <a:r>
              <a:rPr dirty="0" spc="-30"/>
              <a:t> </a:t>
            </a:r>
            <a:r>
              <a:rPr dirty="0" spc="-45"/>
              <a:t>Transformada</a:t>
            </a:r>
            <a:r>
              <a:rPr dirty="0" spc="-25"/>
              <a:t> </a:t>
            </a:r>
            <a:r>
              <a:rPr dirty="0" spc="-35"/>
              <a:t>de</a:t>
            </a:r>
            <a:r>
              <a:rPr dirty="0" spc="-30"/>
              <a:t> Laplace </a:t>
            </a:r>
            <a:r>
              <a:rPr dirty="0" spc="-50"/>
              <a:t>para</a:t>
            </a:r>
            <a:r>
              <a:rPr dirty="0" spc="-30"/>
              <a:t> </a:t>
            </a:r>
            <a:r>
              <a:rPr dirty="0" spc="-45"/>
              <a:t>resolver</a:t>
            </a:r>
            <a:r>
              <a:rPr dirty="0" spc="-25"/>
              <a:t> </a:t>
            </a:r>
            <a:r>
              <a:rPr dirty="0" spc="-10"/>
              <a:t>las</a:t>
            </a:r>
            <a:r>
              <a:rPr dirty="0" spc="-30"/>
              <a:t> </a:t>
            </a:r>
            <a:r>
              <a:rPr dirty="0" spc="-50"/>
              <a:t>ecuaciones</a:t>
            </a:r>
            <a:r>
              <a:rPr dirty="0" spc="-35"/>
              <a:t> </a:t>
            </a:r>
            <a:r>
              <a:rPr dirty="0" spc="-25"/>
              <a:t>del </a:t>
            </a:r>
            <a:r>
              <a:rPr dirty="0" spc="-10"/>
              <a:t>sistema.</a:t>
            </a:r>
          </a:p>
          <a:p>
            <a:pPr marL="12700" marR="540385">
              <a:lnSpc>
                <a:spcPct val="102699"/>
              </a:lnSpc>
              <a:spcBef>
                <a:spcPts val="295"/>
              </a:spcBef>
            </a:pPr>
            <a:r>
              <a:rPr dirty="0"/>
              <a:t>La</a:t>
            </a:r>
            <a:r>
              <a:rPr dirty="0" spc="-60"/>
              <a:t> </a:t>
            </a:r>
            <a:r>
              <a:rPr dirty="0" spc="-40"/>
              <a:t>simulaci</a:t>
            </a:r>
            <a:r>
              <a:rPr dirty="0" spc="-655"/>
              <a:t>´</a:t>
            </a:r>
            <a:r>
              <a:rPr dirty="0" spc="-40"/>
              <a:t>on</a:t>
            </a:r>
            <a:r>
              <a:rPr dirty="0" spc="5"/>
              <a:t> </a:t>
            </a:r>
            <a:r>
              <a:rPr dirty="0" spc="-35"/>
              <a:t>en</a:t>
            </a:r>
            <a:r>
              <a:rPr dirty="0" spc="-10"/>
              <a:t> </a:t>
            </a:r>
            <a:r>
              <a:rPr dirty="0"/>
              <a:t>Python</a:t>
            </a:r>
            <a:r>
              <a:rPr dirty="0" spc="-10"/>
              <a:t> </a:t>
            </a:r>
            <a:r>
              <a:rPr dirty="0" spc="-45"/>
              <a:t>muestra</a:t>
            </a:r>
            <a:r>
              <a:rPr dirty="0" spc="-10"/>
              <a:t> </a:t>
            </a:r>
            <a:r>
              <a:rPr dirty="0" spc="-55"/>
              <a:t>c</a:t>
            </a:r>
            <a:r>
              <a:rPr dirty="0" spc="-670"/>
              <a:t>´</a:t>
            </a:r>
            <a:r>
              <a:rPr dirty="0" spc="-55"/>
              <a:t>omo</a:t>
            </a:r>
            <a:r>
              <a:rPr dirty="0" spc="15"/>
              <a:t> </a:t>
            </a:r>
            <a:r>
              <a:rPr dirty="0"/>
              <a:t>la</a:t>
            </a:r>
            <a:r>
              <a:rPr dirty="0" spc="-10"/>
              <a:t> </a:t>
            </a:r>
            <a:r>
              <a:rPr dirty="0" spc="-35"/>
              <a:t>velocidad</a:t>
            </a:r>
            <a:r>
              <a:rPr dirty="0" spc="-10"/>
              <a:t> </a:t>
            </a:r>
            <a:r>
              <a:rPr dirty="0" spc="-45"/>
              <a:t>angular </a:t>
            </a:r>
            <a:r>
              <a:rPr dirty="0" spc="-40"/>
              <a:t>evoluciona </a:t>
            </a:r>
            <a:r>
              <a:rPr dirty="0" spc="-35"/>
              <a:t>en </a:t>
            </a:r>
            <a:r>
              <a:rPr dirty="0"/>
              <a:t>el</a:t>
            </a:r>
            <a:r>
              <a:rPr dirty="0" spc="-35"/>
              <a:t> </a:t>
            </a:r>
            <a:r>
              <a:rPr dirty="0" spc="-10"/>
              <a:t>tiempo.</a:t>
            </a:r>
          </a:p>
          <a:p>
            <a:pPr marL="12700" marR="335280">
              <a:lnSpc>
                <a:spcPct val="102600"/>
              </a:lnSpc>
              <a:spcBef>
                <a:spcPts val="300"/>
              </a:spcBef>
            </a:pPr>
            <a:r>
              <a:rPr dirty="0"/>
              <a:t>El</a:t>
            </a:r>
            <a:r>
              <a:rPr dirty="0" spc="-60"/>
              <a:t> </a:t>
            </a:r>
            <a:r>
              <a:rPr dirty="0" spc="-40"/>
              <a:t>modelo</a:t>
            </a:r>
            <a:r>
              <a:rPr dirty="0" spc="-20"/>
              <a:t> </a:t>
            </a:r>
            <a:r>
              <a:rPr dirty="0" spc="-30"/>
              <a:t>permite</a:t>
            </a:r>
            <a:r>
              <a:rPr dirty="0" spc="-15"/>
              <a:t> </a:t>
            </a:r>
            <a:r>
              <a:rPr dirty="0" spc="-50"/>
              <a:t>entender</a:t>
            </a:r>
            <a:r>
              <a:rPr dirty="0" spc="-20"/>
              <a:t> </a:t>
            </a:r>
            <a:r>
              <a:rPr dirty="0"/>
              <a:t>la</a:t>
            </a:r>
            <a:r>
              <a:rPr dirty="0" spc="-20"/>
              <a:t> </a:t>
            </a:r>
            <a:r>
              <a:rPr dirty="0" spc="-40"/>
              <a:t>di</a:t>
            </a:r>
            <a:r>
              <a:rPr dirty="0" spc="-55"/>
              <a:t>n</a:t>
            </a:r>
            <a:r>
              <a:rPr dirty="0" spc="-640"/>
              <a:t>´</a:t>
            </a:r>
            <a:r>
              <a:rPr dirty="0" spc="-40"/>
              <a:t>amica</a:t>
            </a:r>
            <a:r>
              <a:rPr dirty="0" spc="20"/>
              <a:t> </a:t>
            </a:r>
            <a:r>
              <a:rPr dirty="0" spc="-20"/>
              <a:t>del</a:t>
            </a:r>
            <a:r>
              <a:rPr dirty="0" spc="-15"/>
              <a:t> </a:t>
            </a:r>
            <a:r>
              <a:rPr dirty="0" spc="-30"/>
              <a:t>motor</a:t>
            </a:r>
            <a:r>
              <a:rPr dirty="0" spc="-20"/>
              <a:t> </a:t>
            </a:r>
            <a:r>
              <a:rPr dirty="0"/>
              <a:t>y</a:t>
            </a:r>
            <a:r>
              <a:rPr dirty="0" spc="-25"/>
              <a:t> </a:t>
            </a:r>
            <a:r>
              <a:rPr dirty="0" spc="-45"/>
              <a:t>predecir</a:t>
            </a:r>
            <a:r>
              <a:rPr dirty="0" spc="-15"/>
              <a:t> </a:t>
            </a:r>
            <a:r>
              <a:rPr dirty="0" spc="-25"/>
              <a:t>su </a:t>
            </a:r>
            <a:r>
              <a:rPr dirty="0" spc="-10"/>
              <a:t>comportamiento.</a:t>
            </a: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509413" y="3364484"/>
            <a:ext cx="556895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>
                <a:latin typeface="Tahoma"/>
                <a:cs typeface="Tahoma"/>
                <a:hlinkClick r:id="rId6" action="ppaction://hlinksldjump"/>
              </a:rPr>
              <a:t>cio</a:t>
            </a:r>
            <a:r>
              <a:rPr dirty="0" sz="600" spc="45"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6" action="ppaction://hlinksldjump"/>
              </a:rPr>
              <a:t>Coca</a:t>
            </a:r>
            <a:r>
              <a:rPr dirty="0" sz="600" spc="45"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 spc="-10">
                <a:latin typeface="Tahoma"/>
                <a:cs typeface="Tahoma"/>
                <a:hlinkClick r:id="rId6" action="ppaction://hlinksldjump"/>
              </a:rPr>
              <a:t>Orozco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062978" y="3364484"/>
            <a:ext cx="367030" cy="76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75"/>
              </a:lnSpc>
            </a:pPr>
            <a:r>
              <a:rPr dirty="0" sz="600">
                <a:latin typeface="Tahoma"/>
                <a:cs typeface="Tahoma"/>
                <a:hlinkClick r:id="rId6" action="ppaction://hlinksldjump"/>
              </a:rPr>
              <a:t>e</a:t>
            </a:r>
            <a:r>
              <a:rPr dirty="0" sz="600" spc="-15"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 spc="-10">
                <a:latin typeface="Tahoma"/>
                <a:cs typeface="Tahoma"/>
                <a:hlinkClick r:id="rId6" action="ppaction://hlinksldjump"/>
              </a:rPr>
              <a:t>Continua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-12700" y="3351784"/>
            <a:ext cx="308864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latin typeface="Tahoma"/>
                <a:cs typeface="Tahoma"/>
              </a:rPr>
              <a:t>Fernanda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Lais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Fuentes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Pereira</a:t>
            </a:r>
            <a:r>
              <a:rPr dirty="0" sz="600" spc="220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</a:rPr>
              <a:t>Leandro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 spc="-20">
                <a:latin typeface="Tahoma"/>
                <a:cs typeface="Tahoma"/>
              </a:rPr>
              <a:t>Igna</a:t>
            </a:r>
            <a:r>
              <a:rPr dirty="0" sz="600" spc="15">
                <a:latin typeface="Tahoma"/>
                <a:cs typeface="Tahoma"/>
              </a:rPr>
              <a:t> </a:t>
            </a:r>
            <a:r>
              <a:rPr dirty="0" sz="600">
                <a:latin typeface="Tahoma"/>
                <a:cs typeface="Tahoma"/>
                <a:hlinkClick r:id="rId6" action="ppaction://hlinksldjump"/>
              </a:rPr>
              <a:t>Modelo</a:t>
            </a:r>
            <a:r>
              <a:rPr dirty="0" sz="600" spc="15"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 spc="-25">
                <a:latin typeface="Tahoma"/>
                <a:cs typeface="Tahoma"/>
                <a:hlinkClick r:id="rId6" action="ppaction://hlinksldjump"/>
              </a:rPr>
              <a:t>Matem´atico</a:t>
            </a:r>
            <a:r>
              <a:rPr dirty="0" sz="600" spc="15"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6" action="ppaction://hlinksldjump"/>
              </a:rPr>
              <a:t>de</a:t>
            </a:r>
            <a:r>
              <a:rPr dirty="0" sz="600" spc="20"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6" action="ppaction://hlinksldjump"/>
              </a:rPr>
              <a:t>un</a:t>
            </a:r>
            <a:r>
              <a:rPr dirty="0" sz="600" spc="15"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6" action="ppaction://hlinksldjump"/>
              </a:rPr>
              <a:t>Motor</a:t>
            </a:r>
            <a:r>
              <a:rPr dirty="0" sz="600" spc="15"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>
                <a:latin typeface="Tahoma"/>
                <a:cs typeface="Tahoma"/>
                <a:hlinkClick r:id="rId6" action="ppaction://hlinksldjump"/>
              </a:rPr>
              <a:t>de</a:t>
            </a:r>
            <a:r>
              <a:rPr dirty="0" sz="600" spc="15"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600" spc="-10">
                <a:latin typeface="Tahoma"/>
                <a:cs typeface="Tahoma"/>
                <a:hlinkClick r:id="rId6" action="ppaction://hlinksldjump"/>
              </a:rPr>
              <a:t>Corrient</a:t>
            </a:r>
            <a:endParaRPr sz="6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March</a:t>
            </a:r>
            <a:r>
              <a:rPr dirty="0" spc="35"/>
              <a:t> </a:t>
            </a:r>
            <a:r>
              <a:rPr dirty="0"/>
              <a:t>25,</a:t>
            </a:r>
            <a:r>
              <a:rPr dirty="0" spc="30"/>
              <a:t> </a:t>
            </a:r>
            <a:r>
              <a:rPr dirty="0" spc="-20"/>
              <a:t>2025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10"/>
              <a:t>1</a:t>
            </a:fld>
            <a:r>
              <a:rPr dirty="0" spc="-85"/>
              <a:t> </a:t>
            </a:r>
            <a:r>
              <a:rPr dirty="0" spc="90"/>
              <a:t>/</a:t>
            </a:r>
            <a:r>
              <a:rPr dirty="0" spc="-85"/>
              <a:t> </a:t>
            </a:r>
            <a:r>
              <a:rPr dirty="0" spc="-5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Fernanda Lais Fuentes Pereira  Leandro Ignacio Coca Orozco</dc:creator>
  <dc:title>Modelo Matemático de un Motor de Corriente Continua</dc:title>
  <dcterms:created xsi:type="dcterms:W3CDTF">2025-03-25T02:46:01Z</dcterms:created>
  <dcterms:modified xsi:type="dcterms:W3CDTF">2025-03-25T02:46:01Z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2025-03-25T00:00:00Z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3-Heights(TM) PDF Security Shell 4.8.25.2 (http://www.pdf-tools.com)</vt:lpwstr>
  </property>
</Properties>
</file>