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56" r:id="rId5"/>
    <p:sldId id="272" r:id="rId6"/>
    <p:sldId id="265" r:id="rId7"/>
    <p:sldId id="260" r:id="rId8"/>
    <p:sldId id="273" r:id="rId9"/>
    <p:sldId id="274" r:id="rId10"/>
    <p:sldId id="261" r:id="rId11"/>
    <p:sldId id="275" r:id="rId12"/>
    <p:sldId id="271" r:id="rId13"/>
    <p:sldId id="276" r:id="rId14"/>
    <p:sldId id="277" r:id="rId15"/>
    <p:sldId id="280" r:id="rId16"/>
    <p:sldId id="283" r:id="rId17"/>
    <p:sldId id="284" r:id="rId18"/>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5294" autoAdjust="0"/>
  </p:normalViewPr>
  <p:slideViewPr>
    <p:cSldViewPr snapToGrid="0">
      <p:cViewPr varScale="1">
        <p:scale>
          <a:sx n="72" d="100"/>
          <a:sy n="72" d="100"/>
        </p:scale>
        <p:origin x="660" y="78"/>
      </p:cViewPr>
      <p:guideLst>
        <p:guide pos="3840"/>
        <p:guide orient="horz" pos="2160"/>
      </p:guideLst>
    </p:cSldViewPr>
  </p:slideViewPr>
  <p:notesTextViewPr>
    <p:cViewPr>
      <p:scale>
        <a:sx n="1" d="1"/>
        <a:sy n="1" d="1"/>
      </p:scale>
      <p:origin x="0" y="0"/>
    </p:cViewPr>
  </p:notesTextViewPr>
  <p:notesViewPr>
    <p:cSldViewPr snapToGrid="0">
      <p:cViewPr varScale="1">
        <p:scale>
          <a:sx n="90" d="100"/>
          <a:sy n="90"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EE281F9-787D-49F3-B2BF-D1EABABAFDDE}" type="datetime1">
              <a:rPr lang="es-ES" smtClean="0"/>
              <a:t>24/03/2025</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lang="es-ES"/>
              <a:t>‹Nº›</a:t>
            </a:fld>
            <a:endParaRPr lang="es-ES"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2C917-0506-4D1B-9936-968776A60016}" type="datetime1">
              <a:rPr lang="es-ES" smtClean="0"/>
              <a:pPr/>
              <a:t>24/03/2025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FB667E1-E601-4AAF-B95C-B25720D70A60}" type="slidenum">
              <a:rPr lang="es-ES" noProof="0"/>
              <a:t>‹Nº›</a:t>
            </a:fld>
            <a:endParaRPr lang="es-ES" noProof="0"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smtClean="0"/>
              <a:t>1</a:t>
            </a:fld>
            <a:endParaRPr lang="es-ES" dirty="0"/>
          </a:p>
        </p:txBody>
      </p:sp>
    </p:spTree>
    <p:extLst>
      <p:ext uri="{BB962C8B-B14F-4D97-AF65-F5344CB8AC3E}">
        <p14:creationId xmlns:p14="http://schemas.microsoft.com/office/powerpoint/2010/main" val="94556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12</a:t>
            </a:fld>
            <a:endParaRPr lang="es-ES" noProof="0" dirty="0"/>
          </a:p>
        </p:txBody>
      </p:sp>
    </p:spTree>
    <p:extLst>
      <p:ext uri="{BB962C8B-B14F-4D97-AF65-F5344CB8AC3E}">
        <p14:creationId xmlns:p14="http://schemas.microsoft.com/office/powerpoint/2010/main" val="180743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13</a:t>
            </a:fld>
            <a:endParaRPr lang="es-ES" noProof="0" dirty="0"/>
          </a:p>
        </p:txBody>
      </p:sp>
    </p:spTree>
    <p:extLst>
      <p:ext uri="{BB962C8B-B14F-4D97-AF65-F5344CB8AC3E}">
        <p14:creationId xmlns:p14="http://schemas.microsoft.com/office/powerpoint/2010/main" val="1741053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14</a:t>
            </a:fld>
            <a:endParaRPr lang="es-ES" noProof="0" dirty="0"/>
          </a:p>
        </p:txBody>
      </p:sp>
    </p:spTree>
    <p:extLst>
      <p:ext uri="{BB962C8B-B14F-4D97-AF65-F5344CB8AC3E}">
        <p14:creationId xmlns:p14="http://schemas.microsoft.com/office/powerpoint/2010/main" val="1248366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3</a:t>
            </a:fld>
            <a:endParaRPr lang="es-ES" noProof="0" dirty="0"/>
          </a:p>
        </p:txBody>
      </p:sp>
    </p:spTree>
    <p:extLst>
      <p:ext uri="{BB962C8B-B14F-4D97-AF65-F5344CB8AC3E}">
        <p14:creationId xmlns:p14="http://schemas.microsoft.com/office/powerpoint/2010/main" val="66854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4</a:t>
            </a:fld>
            <a:endParaRPr lang="es-ES" noProof="0" dirty="0"/>
          </a:p>
        </p:txBody>
      </p:sp>
    </p:spTree>
    <p:extLst>
      <p:ext uri="{BB962C8B-B14F-4D97-AF65-F5344CB8AC3E}">
        <p14:creationId xmlns:p14="http://schemas.microsoft.com/office/powerpoint/2010/main" val="230646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5</a:t>
            </a:fld>
            <a:endParaRPr lang="es-ES" noProof="0" dirty="0"/>
          </a:p>
        </p:txBody>
      </p:sp>
    </p:spTree>
    <p:extLst>
      <p:ext uri="{BB962C8B-B14F-4D97-AF65-F5344CB8AC3E}">
        <p14:creationId xmlns:p14="http://schemas.microsoft.com/office/powerpoint/2010/main" val="3352747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7</a:t>
            </a:fld>
            <a:endParaRPr lang="es-ES" noProof="0" dirty="0"/>
          </a:p>
        </p:txBody>
      </p:sp>
    </p:spTree>
    <p:extLst>
      <p:ext uri="{BB962C8B-B14F-4D97-AF65-F5344CB8AC3E}">
        <p14:creationId xmlns:p14="http://schemas.microsoft.com/office/powerpoint/2010/main" val="336914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8</a:t>
            </a:fld>
            <a:endParaRPr lang="es-ES" noProof="0" dirty="0"/>
          </a:p>
        </p:txBody>
      </p:sp>
    </p:spTree>
    <p:extLst>
      <p:ext uri="{BB962C8B-B14F-4D97-AF65-F5344CB8AC3E}">
        <p14:creationId xmlns:p14="http://schemas.microsoft.com/office/powerpoint/2010/main" val="271814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9</a:t>
            </a:fld>
            <a:endParaRPr lang="es-ES" noProof="0" dirty="0"/>
          </a:p>
        </p:txBody>
      </p:sp>
    </p:spTree>
    <p:extLst>
      <p:ext uri="{BB962C8B-B14F-4D97-AF65-F5344CB8AC3E}">
        <p14:creationId xmlns:p14="http://schemas.microsoft.com/office/powerpoint/2010/main" val="13753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10</a:t>
            </a:fld>
            <a:endParaRPr lang="es-ES" noProof="0" dirty="0"/>
          </a:p>
        </p:txBody>
      </p:sp>
    </p:spTree>
    <p:extLst>
      <p:ext uri="{BB962C8B-B14F-4D97-AF65-F5344CB8AC3E}">
        <p14:creationId xmlns:p14="http://schemas.microsoft.com/office/powerpoint/2010/main" val="104721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10"/>
          </p:nvPr>
        </p:nvSpPr>
        <p:spPr/>
        <p:txBody>
          <a:bodyPr/>
          <a:lstStyle/>
          <a:p>
            <a:pPr rtl="0"/>
            <a:fld id="{7FB667E1-E601-4AAF-B95C-B25720D70A60}" type="slidenum">
              <a:rPr lang="es-ES" noProof="0" smtClean="0"/>
              <a:t>11</a:t>
            </a:fld>
            <a:endParaRPr lang="es-ES" noProof="0" dirty="0"/>
          </a:p>
        </p:txBody>
      </p:sp>
    </p:spTree>
    <p:extLst>
      <p:ext uri="{BB962C8B-B14F-4D97-AF65-F5344CB8AC3E}">
        <p14:creationId xmlns:p14="http://schemas.microsoft.com/office/powerpoint/2010/main" val="1648540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3174" y="-156519"/>
            <a:ext cx="12188826" cy="1905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lang="es-ES" noProof="0" dirty="0"/>
          </a:p>
        </p:txBody>
      </p:sp>
      <p:sp>
        <p:nvSpPr>
          <p:cNvPr id="9" name="Rectángulo 8"/>
          <p:cNvSpPr/>
          <p:nvPr/>
        </p:nvSpPr>
        <p:spPr>
          <a:xfrm>
            <a:off x="-1" y="5102352"/>
            <a:ext cx="12188826" cy="17556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a:p>
        </p:txBody>
      </p:sp>
      <p:sp>
        <p:nvSpPr>
          <p:cNvPr id="2" name="Título 1"/>
          <p:cNvSpPr>
            <a:spLocks noGrp="1"/>
          </p:cNvSpPr>
          <p:nvPr>
            <p:ph type="ctrTitle"/>
          </p:nvPr>
        </p:nvSpPr>
        <p:spPr>
          <a:xfrm>
            <a:off x="1295400" y="2286000"/>
            <a:ext cx="9601200" cy="1517904"/>
          </a:xfrm>
        </p:spPr>
        <p:txBody>
          <a:bodyPr rtlCol="0" anchor="b"/>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295400" y="3959352"/>
            <a:ext cx="9601200" cy="914400"/>
          </a:xfrm>
        </p:spPr>
        <p:txBody>
          <a:bodyPr rtlCol="0">
            <a:normAutofit/>
          </a:bodyPr>
          <a:lstStyle>
            <a:lvl1pPr marL="0" indent="0" algn="ctr">
              <a:spcBef>
                <a:spcPts val="0"/>
              </a:spcBef>
              <a:buNone/>
              <a:defRPr sz="20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editar el estilo de subtítulo del patrón</a:t>
            </a:r>
            <a:endParaRPr lang="es-ES"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1pPr rtl="0">
              <a:defRPr/>
            </a:lvl1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DCB4A564-A8A3-4995-B231-79FA52C25E2A}" type="datetime1">
              <a:rPr lang="es-ES" smtClean="0"/>
              <a:t>24/03/2025</a:t>
            </a:fld>
            <a:endParaRPr/>
          </a:p>
        </p:txBody>
      </p:sp>
      <p:sp>
        <p:nvSpPr>
          <p:cNvPr id="6" name="Marcador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274638"/>
            <a:ext cx="2628900" cy="5897562"/>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838200" y="274638"/>
            <a:ext cx="7734300" cy="5897562"/>
          </a:xfrm>
        </p:spPr>
        <p:txBody>
          <a:bodyPr vert="eaVert" rtlCol="0"/>
          <a:lstStyle>
            <a:lvl1pPr rtl="0">
              <a:defRPr/>
            </a:lvl1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98161C81-3431-4B8A-8C65-3D90E75EEBC1}" type="datetime1">
              <a:rPr lang="es-ES" noProof="0" smtClean="0"/>
              <a:t>24/03/2025</a:t>
            </a:fld>
            <a:endParaRPr lang="es-ES" noProof="0" dirty="0"/>
          </a:p>
        </p:txBody>
      </p:sp>
      <p:sp>
        <p:nvSpPr>
          <p:cNvPr id="6" name="Marcador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p:txBody>
          <a:bodyPr rtlCol="0"/>
          <a:lstStyle>
            <a:lvl1pPr rtl="0">
              <a:defRPr/>
            </a:lvl1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439BC7D2-B796-4513-B1CA-46F52E76D60A}" type="datetime1">
              <a:rPr lang="es-ES" noProof="0" smtClean="0"/>
              <a:t>24/03/2025</a:t>
            </a:fld>
            <a:endParaRPr lang="es-ES" noProof="0" dirty="0"/>
          </a:p>
        </p:txBody>
      </p:sp>
      <p:sp>
        <p:nvSpPr>
          <p:cNvPr id="6" name="Marcador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ángulo 6"/>
          <p:cNvSpPr/>
          <p:nvPr/>
        </p:nvSpPr>
        <p:spPr>
          <a:xfrm>
            <a:off x="0" y="27432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1295400" y="2130552"/>
            <a:ext cx="9601200" cy="2359152"/>
          </a:xfrm>
        </p:spPr>
        <p:txBody>
          <a:bodyPr rtlCol="0" anchor="b">
            <a:normAutofit/>
          </a:bodyPr>
          <a:lstStyle>
            <a:lvl1pPr algn="ctr">
              <a:defRPr sz="5400" b="0" baseline="0">
                <a:solidFill>
                  <a:schemeClr val="bg1">
                    <a:lumMod val="75000"/>
                  </a:schemeClr>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95400" y="4572000"/>
            <a:ext cx="9601200" cy="841248"/>
          </a:xfrm>
        </p:spPr>
        <p:txBody>
          <a:bodyPr rtlCol="0" anchor="t"/>
          <a:lstStyle>
            <a:lvl1pPr marL="0" indent="0" algn="ctr" rtl="0">
              <a:spcBef>
                <a:spcPts val="0"/>
              </a:spcBef>
              <a:buNone/>
              <a:defRPr sz="2000" cap="all" baseline="0">
                <a:solidFill>
                  <a:schemeClr val="bg1">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el estilo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9B3698FE-5A07-43AB-9D57-40BA252BB510}" type="datetime1">
              <a:rPr lang="es-ES" noProof="0" smtClean="0"/>
              <a:t>24/03/2025</a:t>
            </a:fld>
            <a:endParaRPr lang="es-ES" noProof="0" dirty="0"/>
          </a:p>
        </p:txBody>
      </p:sp>
      <p:sp>
        <p:nvSpPr>
          <p:cNvPr id="6" name="Marcador de número de diapositiva 5"/>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contenido 2"/>
          <p:cNvSpPr>
            <a:spLocks noGrp="1"/>
          </p:cNvSpPr>
          <p:nvPr>
            <p:ph sz="half" idx="1"/>
          </p:nvPr>
        </p:nvSpPr>
        <p:spPr>
          <a:xfrm>
            <a:off x="1341120" y="1901952"/>
            <a:ext cx="4572000" cy="4123944"/>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contenido 3"/>
          <p:cNvSpPr>
            <a:spLocks noGrp="1"/>
          </p:cNvSpPr>
          <p:nvPr>
            <p:ph sz="half" idx="2"/>
          </p:nvPr>
        </p:nvSpPr>
        <p:spPr>
          <a:xfrm>
            <a:off x="6278880" y="1901952"/>
            <a:ext cx="4572000" cy="4123944"/>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B3E034FB-4B19-47D6-A745-5911A8AB8A65}" type="datetime1">
              <a:rPr lang="es-ES" noProof="0" smtClean="0"/>
              <a:t>24/03/2025</a:t>
            </a:fld>
            <a:endParaRPr lang="es-ES" noProof="0" dirty="0"/>
          </a:p>
        </p:txBody>
      </p:sp>
      <p:sp>
        <p:nvSpPr>
          <p:cNvPr id="7" name="Marcador de número de diapositiva 6"/>
          <p:cNvSpPr>
            <a:spLocks noGrp="1"/>
          </p:cNvSpPr>
          <p:nvPr>
            <p:ph type="sldNum" sz="quarter" idx="12"/>
          </p:nvPr>
        </p:nvSpPr>
        <p:spPr/>
        <p:txBody>
          <a:bodyPr rtlCol="0"/>
          <a:lstStyle/>
          <a:p>
            <a:pPr rtl="0"/>
            <a:fld id="{0D06EF73-9DB8-4763-865F-2F88181A4732}" type="slidenum">
              <a:rPr lang="es-ES" noProof="0"/>
              <a:t>‹Nº›</a:t>
            </a:fld>
            <a:endParaRPr lang="es-ES" noProof="0" dirty="0"/>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341120" y="1837464"/>
            <a:ext cx="4572000" cy="766588"/>
          </a:xfrm>
        </p:spPr>
        <p:txBody>
          <a:bodyPr rtlCol="0" anchor="ctr">
            <a:normAutofit/>
          </a:bodyPr>
          <a:lstStyle>
            <a:lvl1pPr marL="0" indent="0" rtl="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el estilo de texto del patrón</a:t>
            </a:r>
          </a:p>
        </p:txBody>
      </p:sp>
      <p:sp>
        <p:nvSpPr>
          <p:cNvPr id="4" name="Marcador de contenido 3"/>
          <p:cNvSpPr>
            <a:spLocks noGrp="1"/>
          </p:cNvSpPr>
          <p:nvPr>
            <p:ph sz="half" idx="2"/>
          </p:nvPr>
        </p:nvSpPr>
        <p:spPr>
          <a:xfrm>
            <a:off x="1341120" y="2740732"/>
            <a:ext cx="4572000" cy="3288847"/>
          </a:xfrm>
        </p:spPr>
        <p:txBody>
          <a:bodyPr rtlCol="0">
            <a:normAutofit/>
          </a:bodyPr>
          <a:lstStyle>
            <a:lvl1pPr rtl="0">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78880" y="1837464"/>
            <a:ext cx="4572000" cy="766588"/>
          </a:xfrm>
        </p:spPr>
        <p:txBody>
          <a:bodyPr rtlCol="0" anchor="ctr">
            <a:normAutofit/>
          </a:bodyPr>
          <a:lstStyle>
            <a:lvl1pPr marL="0" indent="0" rtl="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el estilo de texto del patrón</a:t>
            </a:r>
          </a:p>
        </p:txBody>
      </p:sp>
      <p:sp>
        <p:nvSpPr>
          <p:cNvPr id="6" name="Marcador de contenido 5"/>
          <p:cNvSpPr>
            <a:spLocks noGrp="1"/>
          </p:cNvSpPr>
          <p:nvPr>
            <p:ph sz="quarter" idx="4"/>
          </p:nvPr>
        </p:nvSpPr>
        <p:spPr>
          <a:xfrm>
            <a:off x="6278880" y="2740732"/>
            <a:ext cx="4572000" cy="3288847"/>
          </a:xfrm>
        </p:spPr>
        <p:txBody>
          <a:bodyPr rtlCol="0">
            <a:normAutofit/>
          </a:bodyPr>
          <a:lstStyle>
            <a:lvl1pPr rtl="0">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9DEAEA6D-C3B9-4EB7-9CC5-D6504D025DB0}" type="datetime1">
              <a:rPr lang="es-ES" noProof="0" smtClean="0"/>
              <a:t>24/03/2025</a:t>
            </a:fld>
            <a:endParaRPr lang="es-ES" noProof="0" dirty="0"/>
          </a:p>
        </p:txBody>
      </p:sp>
      <p:sp>
        <p:nvSpPr>
          <p:cNvPr id="9" name="Marcador de número de diapositiva 8"/>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3AFF6B9F-1AE2-4487-A746-150509160729}" type="datetime1">
              <a:rPr lang="es-ES" noProof="0" smtClean="0"/>
              <a:t>24/03/2025</a:t>
            </a:fld>
            <a:endParaRPr lang="es-ES" noProof="0" dirty="0"/>
          </a:p>
        </p:txBody>
      </p:sp>
      <p:sp>
        <p:nvSpPr>
          <p:cNvPr id="5" name="Marcador de número de diapositiva 4"/>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p:nvSpPr>
        <p:spPr>
          <a:xfrm>
            <a:off x="0" y="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a:p>
        </p:txBody>
      </p:sp>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8CA14587-1CFF-4533-A42B-685B255DCA88}" type="datetime1">
              <a:rPr lang="es-ES" noProof="0" smtClean="0"/>
              <a:t>24/03/2025</a:t>
            </a:fld>
            <a:endParaRPr lang="es-ES" noProof="0" dirty="0"/>
          </a:p>
        </p:txBody>
      </p:sp>
      <p:sp>
        <p:nvSpPr>
          <p:cNvPr id="4" name="Marcador de número de diapositiva 3"/>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470648" y="2350008"/>
            <a:ext cx="4206240" cy="1993392"/>
          </a:xfrm>
        </p:spPr>
        <p:txBody>
          <a:bodyPr rtlCol="0" anchor="b">
            <a:normAutofit/>
          </a:bodyPr>
          <a:lstStyle>
            <a:lvl1pPr>
              <a:defRPr sz="3400" b="0"/>
            </a:lvl1pPr>
          </a:lstStyle>
          <a:p>
            <a:pPr rtl="0"/>
            <a:r>
              <a:rPr lang="es-ES" noProof="0"/>
              <a:t>Haga clic para modificar el estilo de título del patrón</a:t>
            </a:r>
            <a:endParaRPr lang="es-ES" noProof="0" dirty="0"/>
          </a:p>
        </p:txBody>
      </p:sp>
      <p:sp>
        <p:nvSpPr>
          <p:cNvPr id="3" name="Marcador de contenido 2"/>
          <p:cNvSpPr>
            <a:spLocks noGrp="1"/>
          </p:cNvSpPr>
          <p:nvPr>
            <p:ph idx="1"/>
          </p:nvPr>
        </p:nvSpPr>
        <p:spPr>
          <a:xfrm>
            <a:off x="457200" y="758952"/>
            <a:ext cx="6629400" cy="5330952"/>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el estilo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470648" y="4361688"/>
            <a:ext cx="4206240" cy="1728216"/>
          </a:xfrm>
        </p:spPr>
        <p:txBody>
          <a:bodyPr rtlCol="0">
            <a:normAutofit/>
          </a:bodyPr>
          <a:lstStyle>
            <a:lvl1pPr marL="0" indent="0" rtl="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D9975DE0-38A9-4682-A74E-E2AD9B1B3269}" type="datetime1">
              <a:rPr lang="es-ES" noProof="0" smtClean="0"/>
              <a:t>24/03/2025</a:t>
            </a:fld>
            <a:endParaRPr lang="es-ES" noProof="0" dirty="0"/>
          </a:p>
        </p:txBody>
      </p:sp>
      <p:sp>
        <p:nvSpPr>
          <p:cNvPr id="7" name="Marcador de número de diapositiva 6"/>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470648" y="2350008"/>
            <a:ext cx="4206240" cy="1993392"/>
          </a:xfrm>
        </p:spPr>
        <p:txBody>
          <a:bodyPr rtlCol="0" anchor="b">
            <a:normAutofit/>
          </a:bodyPr>
          <a:lstStyle>
            <a:lvl1pPr>
              <a:defRPr sz="34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301752" y="502920"/>
            <a:ext cx="6702552" cy="5843016"/>
          </a:xfrm>
          <a:solidFill>
            <a:schemeClr val="accent1">
              <a:lumMod val="40000"/>
              <a:lumOff val="60000"/>
            </a:schemeClr>
          </a:solidFill>
        </p:spPr>
        <p:txBody>
          <a:bodyPr rtlCol="0"/>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470648" y="4361688"/>
            <a:ext cx="4206240" cy="1728216"/>
          </a:xfrm>
        </p:spPr>
        <p:txBody>
          <a:bodyPr rtlCol="0">
            <a:normAutofit/>
          </a:bodyPr>
          <a:lstStyle>
            <a:lvl1pPr marL="0" indent="0" rtl="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5FD41346-2979-4D13-A781-E074C2636289}" type="datetime1">
              <a:rPr lang="es-ES" noProof="0" smtClean="0"/>
              <a:t>24/03/2025</a:t>
            </a:fld>
            <a:endParaRPr lang="es-ES" noProof="0" dirty="0"/>
          </a:p>
        </p:txBody>
      </p:sp>
      <p:sp>
        <p:nvSpPr>
          <p:cNvPr id="7" name="Marcador de número de diapositiva 6"/>
          <p:cNvSpPr>
            <a:spLocks noGrp="1"/>
          </p:cNvSpPr>
          <p:nvPr>
            <p:ph type="sldNum" sz="quarter" idx="12"/>
          </p:nvPr>
        </p:nvSpPr>
        <p:spPr/>
        <p:txBody>
          <a:bodyPr rtlCol="0"/>
          <a:lstStyle/>
          <a:p>
            <a:pPr rtl="0"/>
            <a:fld id="{CA8D9AD5-F248-4919-864A-CFD76CC027D6}" type="slidenum">
              <a:rPr lang="es-ES" noProof="0"/>
              <a:t>‹Nº›</a:t>
            </a:fld>
            <a:endParaRPr lang="es-ES" noProof="0"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0" y="6583680"/>
            <a:ext cx="12188826" cy="2743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rtl="0"/>
            <a:endParaRPr/>
          </a:p>
        </p:txBody>
      </p:sp>
      <p:sp>
        <p:nvSpPr>
          <p:cNvPr id="2" name="Marcador de título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rt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1">
                    <a:lumMod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881872" y="6601968"/>
            <a:ext cx="96012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pPr rtl="0"/>
            <a:fld id="{73928554-57C8-4EDE-94A9-E162B9C637BA}" type="datetime1">
              <a:rPr lang="es-ES" noProof="0" smtClean="0"/>
              <a:t>24/03/2025</a:t>
            </a:fld>
            <a:endParaRPr lang="es-ES" noProof="0" dirty="0"/>
          </a:p>
        </p:txBody>
      </p:sp>
      <p:sp>
        <p:nvSpPr>
          <p:cNvPr id="6" name="Marcador de número de diapositiva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baseline="0">
                <a:solidFill>
                  <a:schemeClr val="bg1">
                    <a:lumMod val="75000"/>
                  </a:schemeClr>
                </a:solidFill>
              </a:defRPr>
            </a:lvl1pPr>
          </a:lstStyle>
          <a:p>
            <a:pPr rtl="0"/>
            <a:fld id="{CA8D9AD5-F248-4919-864A-CFD76CC027D6}" type="slidenum">
              <a:rPr lang="es-ES" noProof="0" smtClean="0"/>
              <a:pPr rtl="0"/>
              <a:t>‹Nº›</a:t>
            </a:fld>
            <a:endParaRPr lang="es-ES" noProof="0" dirty="0"/>
          </a:p>
        </p:txBody>
      </p:sp>
    </p:spTree>
    <p:extLst>
      <p:ext uri="{BB962C8B-B14F-4D97-AF65-F5344CB8AC3E}">
        <p14:creationId xmlns:p14="http://schemas.microsoft.com/office/powerpoint/2010/main" val="256376095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9.tmp"/><Relationship Id="rId4" Type="http://schemas.openxmlformats.org/officeDocument/2006/relationships/image" Target="../media/image18.tmp"/></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2.tmp"/></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image" Target="../media/image14.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normAutofit fontScale="90000"/>
          </a:bodyPr>
          <a:lstStyle/>
          <a:p>
            <a:pPr rtl="0"/>
            <a:r>
              <a:rPr lang="es-ES" dirty="0"/>
              <a:t>MODELO MATEMÁTICO DE UN MOTOR DE CORRIENTE CONTINUA </a:t>
            </a:r>
          </a:p>
        </p:txBody>
      </p:sp>
      <p:sp>
        <p:nvSpPr>
          <p:cNvPr id="3" name="Subtítulo 2"/>
          <p:cNvSpPr>
            <a:spLocks noGrp="1"/>
          </p:cNvSpPr>
          <p:nvPr>
            <p:ph type="subTitle" idx="1"/>
          </p:nvPr>
        </p:nvSpPr>
        <p:spPr/>
        <p:txBody>
          <a:bodyPr rtlCol="0"/>
          <a:lstStyle/>
          <a:p>
            <a:pPr rtl="0"/>
            <a:r>
              <a:rPr lang="es-ES" dirty="0"/>
              <a:t>INTEGRANTES:</a:t>
            </a:r>
          </a:p>
          <a:p>
            <a:pPr rtl="0"/>
            <a:r>
              <a:rPr lang="es-ES" dirty="0"/>
              <a:t>-Fernanda fuentes</a:t>
            </a:r>
          </a:p>
          <a:p>
            <a:pPr rtl="0"/>
            <a:r>
              <a:rPr lang="es-ES" dirty="0"/>
              <a:t>Leandro coca</a:t>
            </a:r>
          </a:p>
          <a:p>
            <a:pPr rtl="0"/>
            <a:endParaRPr lang="es-ES" dirty="0"/>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posición de texto 9">
            <a:extLst>
              <a:ext uri="{FF2B5EF4-FFF2-40B4-BE49-F238E27FC236}">
                <a16:creationId xmlns:a16="http://schemas.microsoft.com/office/drawing/2014/main" id="{850EE361-C907-4FB3-8968-140744526588}"/>
              </a:ext>
            </a:extLst>
          </p:cNvPr>
          <p:cNvSpPr txBox="1">
            <a:spLocks/>
          </p:cNvSpPr>
          <p:nvPr/>
        </p:nvSpPr>
        <p:spPr>
          <a:xfrm>
            <a:off x="206942" y="690906"/>
            <a:ext cx="10252984" cy="588347"/>
          </a:xfrm>
          <a:prstGeom prst="rect">
            <a:avLst/>
          </a:prstGeom>
        </p:spPr>
        <p:txBody>
          <a:bodyPr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algn="just"/>
            <a:r>
              <a:rPr lang="es-EC" sz="2800" dirty="0"/>
              <a:t>SE PROCEDE A RESOLVER MEDIANTE FRACCIONES PARCIALES </a:t>
            </a:r>
            <a:endParaRPr lang="es-ES" sz="2800" b="1" u="sng" dirty="0"/>
          </a:p>
        </p:txBody>
      </p:sp>
      <p:sp>
        <p:nvSpPr>
          <p:cNvPr id="11" name="Marcador de posición de texto 9">
            <a:extLst>
              <a:ext uri="{FF2B5EF4-FFF2-40B4-BE49-F238E27FC236}">
                <a16:creationId xmlns:a16="http://schemas.microsoft.com/office/drawing/2014/main" id="{9267AE20-AA58-4182-9287-A8AF8FAC8EFF}"/>
              </a:ext>
            </a:extLst>
          </p:cNvPr>
          <p:cNvSpPr txBox="1">
            <a:spLocks/>
          </p:cNvSpPr>
          <p:nvPr/>
        </p:nvSpPr>
        <p:spPr>
          <a:xfrm>
            <a:off x="206942" y="1978612"/>
            <a:ext cx="8525578" cy="39453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Arial"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9pPr>
          </a:lstStyle>
          <a:p>
            <a:pPr algn="just"/>
            <a:r>
              <a:rPr lang="es-EC" sz="2800" dirty="0"/>
              <a:t>Los valores de A y B que satisfacen la ecuación es:</a:t>
            </a:r>
            <a:endParaRPr lang="es-ES" sz="2800" b="1" u="sng" dirty="0"/>
          </a:p>
        </p:txBody>
      </p:sp>
      <p:pic>
        <p:nvPicPr>
          <p:cNvPr id="3" name="Imagen 2" descr="Recorte de pantalla">
            <a:extLst>
              <a:ext uri="{FF2B5EF4-FFF2-40B4-BE49-F238E27FC236}">
                <a16:creationId xmlns:a16="http://schemas.microsoft.com/office/drawing/2014/main" id="{C85ACC51-EDC5-4827-AA0F-2EFF37E85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42" y="1301224"/>
            <a:ext cx="3415831" cy="505543"/>
          </a:xfrm>
          <a:prstGeom prst="rect">
            <a:avLst/>
          </a:prstGeom>
        </p:spPr>
      </p:pic>
      <p:sp>
        <p:nvSpPr>
          <p:cNvPr id="12" name="Marcador de posición de texto 9">
            <a:extLst>
              <a:ext uri="{FF2B5EF4-FFF2-40B4-BE49-F238E27FC236}">
                <a16:creationId xmlns:a16="http://schemas.microsoft.com/office/drawing/2014/main" id="{6C9DC131-BFDF-4C1F-96F1-3C96DADA4BF1}"/>
              </a:ext>
            </a:extLst>
          </p:cNvPr>
          <p:cNvSpPr txBox="1">
            <a:spLocks/>
          </p:cNvSpPr>
          <p:nvPr/>
        </p:nvSpPr>
        <p:spPr>
          <a:xfrm>
            <a:off x="206942" y="3309576"/>
            <a:ext cx="8525578" cy="39453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Arial"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9pPr>
          </a:lstStyle>
          <a:p>
            <a:pPr algn="just"/>
            <a:r>
              <a:rPr lang="es-EC" sz="2800" dirty="0"/>
              <a:t>De esta forma la ecuación queda descrita: </a:t>
            </a:r>
            <a:endParaRPr lang="es-ES" sz="2800" b="1" u="sng" dirty="0"/>
          </a:p>
        </p:txBody>
      </p:sp>
      <p:pic>
        <p:nvPicPr>
          <p:cNvPr id="6" name="Imagen 5" descr="Recorte de pantalla">
            <a:extLst>
              <a:ext uri="{FF2B5EF4-FFF2-40B4-BE49-F238E27FC236}">
                <a16:creationId xmlns:a16="http://schemas.microsoft.com/office/drawing/2014/main" id="{B4F43E34-C32D-4981-A682-C7FFCE7F8A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42" y="2495564"/>
            <a:ext cx="1896178" cy="495271"/>
          </a:xfrm>
          <a:prstGeom prst="rect">
            <a:avLst/>
          </a:prstGeom>
        </p:spPr>
      </p:pic>
      <p:pic>
        <p:nvPicPr>
          <p:cNvPr id="15" name="Imagen 14" descr="Recorte de pantalla">
            <a:extLst>
              <a:ext uri="{FF2B5EF4-FFF2-40B4-BE49-F238E27FC236}">
                <a16:creationId xmlns:a16="http://schemas.microsoft.com/office/drawing/2014/main" id="{454DF35C-A375-48B5-BC6E-A4FA92A6B5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42" y="3704107"/>
            <a:ext cx="2758915" cy="2691950"/>
          </a:xfrm>
          <a:prstGeom prst="rect">
            <a:avLst/>
          </a:prstGeom>
        </p:spPr>
      </p:pic>
    </p:spTree>
    <p:extLst>
      <p:ext uri="{BB962C8B-B14F-4D97-AF65-F5344CB8AC3E}">
        <p14:creationId xmlns:p14="http://schemas.microsoft.com/office/powerpoint/2010/main" val="413138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posición de texto 9">
            <a:extLst>
              <a:ext uri="{FF2B5EF4-FFF2-40B4-BE49-F238E27FC236}">
                <a16:creationId xmlns:a16="http://schemas.microsoft.com/office/drawing/2014/main" id="{850EE361-C907-4FB3-8968-140744526588}"/>
              </a:ext>
            </a:extLst>
          </p:cNvPr>
          <p:cNvSpPr txBox="1">
            <a:spLocks/>
          </p:cNvSpPr>
          <p:nvPr/>
        </p:nvSpPr>
        <p:spPr>
          <a:xfrm>
            <a:off x="206941" y="690906"/>
            <a:ext cx="9557783" cy="588347"/>
          </a:xfrm>
          <a:prstGeom prst="rect">
            <a:avLst/>
          </a:prstGeom>
        </p:spPr>
        <p:txBody>
          <a:bodyPr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algn="just"/>
            <a:r>
              <a:rPr lang="es-EC" sz="2800" dirty="0"/>
              <a:t>SE APLICA LA TRANSFORMADA DE LAPLACE INVERSO:</a:t>
            </a:r>
            <a:endParaRPr lang="es-ES" sz="2800" b="1" u="sng" dirty="0"/>
          </a:p>
        </p:txBody>
      </p:sp>
      <p:pic>
        <p:nvPicPr>
          <p:cNvPr id="3" name="Imagen 2" descr="Recorte de pantalla">
            <a:extLst>
              <a:ext uri="{FF2B5EF4-FFF2-40B4-BE49-F238E27FC236}">
                <a16:creationId xmlns:a16="http://schemas.microsoft.com/office/drawing/2014/main" id="{3DC79BE6-C2EC-4D37-8060-5EE3521CB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269" y="1567653"/>
            <a:ext cx="4836991" cy="3981469"/>
          </a:xfrm>
          <a:prstGeom prst="rect">
            <a:avLst/>
          </a:prstGeom>
        </p:spPr>
      </p:pic>
      <p:sp>
        <p:nvSpPr>
          <p:cNvPr id="12" name="Marcador de posición de texto 9">
            <a:extLst>
              <a:ext uri="{FF2B5EF4-FFF2-40B4-BE49-F238E27FC236}">
                <a16:creationId xmlns:a16="http://schemas.microsoft.com/office/drawing/2014/main" id="{61D1278B-57B2-41C0-AD03-B4E70C0D9953}"/>
              </a:ext>
            </a:extLst>
          </p:cNvPr>
          <p:cNvSpPr txBox="1">
            <a:spLocks/>
          </p:cNvSpPr>
          <p:nvPr/>
        </p:nvSpPr>
        <p:spPr>
          <a:xfrm>
            <a:off x="5989320" y="1911210"/>
            <a:ext cx="4937760" cy="3637912"/>
          </a:xfrm>
          <a:prstGeom prst="rect">
            <a:avLst/>
          </a:prstGeom>
        </p:spPr>
        <p:txBody>
          <a:bodyPr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algn="just"/>
            <a:r>
              <a:rPr lang="es-EC" sz="2800" dirty="0"/>
              <a:t>LA ECUACION DESCRIBE EL COMPORTAMIENTO DE LA VELOCIDAD DE ROTOR EN FUNCIÓN TIEMPO, SIENDO ASÍ LA SOLUCIÓN DEL MODELO MATEMÁTICO PARA UN MOTOR DE CORRIENTE CONTINUA SEPARADAMENTE EXCITADO.</a:t>
            </a:r>
            <a:endParaRPr lang="es-ES" sz="2800" b="1" u="sng" dirty="0"/>
          </a:p>
        </p:txBody>
      </p:sp>
    </p:spTree>
    <p:extLst>
      <p:ext uri="{BB962C8B-B14F-4D97-AF65-F5344CB8AC3E}">
        <p14:creationId xmlns:p14="http://schemas.microsoft.com/office/powerpoint/2010/main" val="100978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447800" y="205740"/>
            <a:ext cx="9509760" cy="786384"/>
          </a:xfrm>
        </p:spPr>
        <p:txBody>
          <a:bodyPr rtlCol="0">
            <a:normAutofit fontScale="90000"/>
          </a:bodyPr>
          <a:lstStyle/>
          <a:p>
            <a:pPr algn="ctr" rtl="0"/>
            <a:r>
              <a:rPr lang="es-ES" sz="4000" b="1" u="sng" dirty="0"/>
              <a:t>INGRESO DE DATOS DE LAS VARIABLES FISICAS</a:t>
            </a:r>
          </a:p>
        </p:txBody>
      </p:sp>
      <p:sp>
        <p:nvSpPr>
          <p:cNvPr id="6" name="Marcador de posición de texto 7">
            <a:extLst>
              <a:ext uri="{FF2B5EF4-FFF2-40B4-BE49-F238E27FC236}">
                <a16:creationId xmlns:a16="http://schemas.microsoft.com/office/drawing/2014/main" id="{A2E21BB0-03DC-40C9-957F-5E86421D4CAE}"/>
              </a:ext>
            </a:extLst>
          </p:cNvPr>
          <p:cNvSpPr txBox="1">
            <a:spLocks/>
          </p:cNvSpPr>
          <p:nvPr/>
        </p:nvSpPr>
        <p:spPr>
          <a:xfrm>
            <a:off x="701040" y="992124"/>
            <a:ext cx="11003280" cy="103972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Arial"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9pPr>
          </a:lstStyle>
          <a:p>
            <a:pPr algn="just"/>
            <a:r>
              <a:rPr lang="es-EC" sz="2800" dirty="0"/>
              <a:t>PARA SIMULAR UN MOTOR DE CORRIENTE CONTINUA DE EXCITACIÓN SEPARADA se simulara considerando los siguientes parámetros:</a:t>
            </a:r>
            <a:endParaRPr lang="es-ES" sz="2800" b="1" dirty="0"/>
          </a:p>
        </p:txBody>
      </p:sp>
      <p:pic>
        <p:nvPicPr>
          <p:cNvPr id="9" name="Imagen 8" descr="Recorte de pantalla">
            <a:extLst>
              <a:ext uri="{FF2B5EF4-FFF2-40B4-BE49-F238E27FC236}">
                <a16:creationId xmlns:a16="http://schemas.microsoft.com/office/drawing/2014/main" id="{249D146F-40F4-44B4-BCE9-5AB29FECE8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970" y="2602304"/>
            <a:ext cx="5383150" cy="2655495"/>
          </a:xfrm>
          <a:prstGeom prst="rect">
            <a:avLst/>
          </a:prstGeom>
        </p:spPr>
      </p:pic>
      <p:pic>
        <p:nvPicPr>
          <p:cNvPr id="11" name="Imagen 10" descr="Recorte de pantalla">
            <a:extLst>
              <a:ext uri="{FF2B5EF4-FFF2-40B4-BE49-F238E27FC236}">
                <a16:creationId xmlns:a16="http://schemas.microsoft.com/office/drawing/2014/main" id="{49CCEF4D-E9A8-4FC2-8AC3-C1A601B47D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5234" y="3062506"/>
            <a:ext cx="6281026" cy="1735090"/>
          </a:xfrm>
          <a:prstGeom prst="rect">
            <a:avLst/>
          </a:prstGeom>
        </p:spPr>
      </p:pic>
    </p:spTree>
    <p:extLst>
      <p:ext uri="{BB962C8B-B14F-4D97-AF65-F5344CB8AC3E}">
        <p14:creationId xmlns:p14="http://schemas.microsoft.com/office/powerpoint/2010/main" val="76687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220556D-C788-6A87-CC30-BBD77F768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8089" y="3233530"/>
            <a:ext cx="5184996" cy="3367575"/>
          </a:xfrm>
          <a:prstGeom prst="rect">
            <a:avLst/>
          </a:prstGeom>
        </p:spPr>
      </p:pic>
      <p:pic>
        <p:nvPicPr>
          <p:cNvPr id="6" name="Imagen 5">
            <a:extLst>
              <a:ext uri="{FF2B5EF4-FFF2-40B4-BE49-F238E27FC236}">
                <a16:creationId xmlns:a16="http://schemas.microsoft.com/office/drawing/2014/main" id="{9E07E624-A2C2-ADD1-BBF6-7855037BC2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0587" y="256895"/>
            <a:ext cx="5468113" cy="2781688"/>
          </a:xfrm>
          <a:prstGeom prst="rect">
            <a:avLst/>
          </a:prstGeom>
        </p:spPr>
      </p:pic>
      <p:pic>
        <p:nvPicPr>
          <p:cNvPr id="8" name="Imagen 7">
            <a:extLst>
              <a:ext uri="{FF2B5EF4-FFF2-40B4-BE49-F238E27FC236}">
                <a16:creationId xmlns:a16="http://schemas.microsoft.com/office/drawing/2014/main" id="{BB8DC17D-81D1-78F5-FC9D-1855936066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450" y="256895"/>
            <a:ext cx="5056950" cy="2435484"/>
          </a:xfrm>
          <a:prstGeom prst="rect">
            <a:avLst/>
          </a:prstGeom>
        </p:spPr>
      </p:pic>
    </p:spTree>
    <p:extLst>
      <p:ext uri="{BB962C8B-B14F-4D97-AF65-F5344CB8AC3E}">
        <p14:creationId xmlns:p14="http://schemas.microsoft.com/office/powerpoint/2010/main" val="36417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1447800" y="205740"/>
            <a:ext cx="9509760" cy="786384"/>
          </a:xfrm>
        </p:spPr>
        <p:txBody>
          <a:bodyPr rtlCol="0">
            <a:normAutofit/>
          </a:bodyPr>
          <a:lstStyle/>
          <a:p>
            <a:pPr algn="ctr" rtl="0"/>
            <a:r>
              <a:rPr lang="es-ES" sz="4000" b="1" u="sng" dirty="0"/>
              <a:t>CONCLUSIONES</a:t>
            </a:r>
          </a:p>
        </p:txBody>
      </p:sp>
      <p:sp>
        <p:nvSpPr>
          <p:cNvPr id="6" name="Marcador de posición de texto 7">
            <a:extLst>
              <a:ext uri="{FF2B5EF4-FFF2-40B4-BE49-F238E27FC236}">
                <a16:creationId xmlns:a16="http://schemas.microsoft.com/office/drawing/2014/main" id="{A2E21BB0-03DC-40C9-957F-5E86421D4CAE}"/>
              </a:ext>
            </a:extLst>
          </p:cNvPr>
          <p:cNvSpPr txBox="1">
            <a:spLocks/>
          </p:cNvSpPr>
          <p:nvPr/>
        </p:nvSpPr>
        <p:spPr>
          <a:xfrm>
            <a:off x="541020" y="992124"/>
            <a:ext cx="11003280" cy="419709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SzPct val="80000"/>
              <a:buFont typeface="Arial"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9pPr>
          </a:lstStyle>
          <a:p>
            <a:pPr algn="just"/>
            <a:endParaRPr lang="es-EC" sz="2800" dirty="0"/>
          </a:p>
          <a:p>
            <a:pPr marL="457200" indent="-457200" algn="just">
              <a:buFont typeface="Arial" panose="020B0604020202020204" pitchFamily="34" charset="0"/>
              <a:buChar char="•"/>
            </a:pPr>
            <a:r>
              <a:rPr lang="es-EC" sz="2800" dirty="0"/>
              <a:t>El análisis de los motores de corriente continua separadamente excitados, mediante el uso de un modelo matemático resulta de suma utilidad para poder anticipar los diferentes comportamientos de la maquina, ahorrando tiempo y evitando eventos indeseados..</a:t>
            </a:r>
            <a:endParaRPr lang="es-ES" sz="2800" b="1" dirty="0"/>
          </a:p>
        </p:txBody>
      </p:sp>
    </p:spTree>
    <p:extLst>
      <p:ext uri="{BB962C8B-B14F-4D97-AF65-F5344CB8AC3E}">
        <p14:creationId xmlns:p14="http://schemas.microsoft.com/office/powerpoint/2010/main" val="383628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C" sz="4000" b="1" dirty="0"/>
              <a:t>CARACTERÍSTICAS DEL MODELO</a:t>
            </a:r>
          </a:p>
        </p:txBody>
      </p:sp>
      <p:sp>
        <p:nvSpPr>
          <p:cNvPr id="3" name="Marcador de contenido 2"/>
          <p:cNvSpPr>
            <a:spLocks noGrp="1"/>
          </p:cNvSpPr>
          <p:nvPr>
            <p:ph idx="1"/>
          </p:nvPr>
        </p:nvSpPr>
        <p:spPr>
          <a:xfrm>
            <a:off x="6261334" y="2009528"/>
            <a:ext cx="4737463" cy="4127627"/>
          </a:xfrm>
        </p:spPr>
        <p:txBody>
          <a:bodyPr>
            <a:normAutofit/>
          </a:bodyPr>
          <a:lstStyle/>
          <a:p>
            <a:pPr algn="just"/>
            <a:r>
              <a:rPr lang="es-EC" sz="2400" dirty="0"/>
              <a:t>Un motor de corriente continua está formado por un estator o inductor que es la parte fija del motor y un rotor o inducido que es la parte móvil.</a:t>
            </a:r>
          </a:p>
          <a:p>
            <a:pPr algn="just"/>
            <a:r>
              <a:rPr lang="es-EC" sz="2400" dirty="0"/>
              <a:t>El motor a modelar tiene varias características una de ellas la bobina que genera el campo magnético .</a:t>
            </a:r>
          </a:p>
          <a:p>
            <a:pPr marL="45720" indent="0" algn="just">
              <a:buNone/>
            </a:pPr>
            <a:endParaRPr lang="es-EC" sz="2400" dirty="0"/>
          </a:p>
        </p:txBody>
      </p:sp>
      <p:pic>
        <p:nvPicPr>
          <p:cNvPr id="1026" name="Picture 2" descr="Resultado de imagen para motor de corriente continu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264" y="2036422"/>
            <a:ext cx="5464736" cy="324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314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341120" y="305996"/>
            <a:ext cx="9509760" cy="1233424"/>
          </a:xfrm>
        </p:spPr>
        <p:txBody>
          <a:bodyPr rtlCol="0">
            <a:noAutofit/>
          </a:bodyPr>
          <a:lstStyle/>
          <a:p>
            <a:pPr algn="ctr" rtl="0"/>
            <a:r>
              <a:rPr lang="es-ES" sz="4000" b="1" dirty="0"/>
              <a:t>DETERMINACIÓN DEL MODELO MATEMÁTICO</a:t>
            </a:r>
          </a:p>
        </p:txBody>
      </p:sp>
      <p:sp>
        <p:nvSpPr>
          <p:cNvPr id="14" name="Marcador de contenido 13"/>
          <p:cNvSpPr>
            <a:spLocks noGrp="1"/>
          </p:cNvSpPr>
          <p:nvPr>
            <p:ph idx="1"/>
          </p:nvPr>
        </p:nvSpPr>
        <p:spPr>
          <a:xfrm>
            <a:off x="1341120" y="1539420"/>
            <a:ext cx="9509760" cy="4457969"/>
          </a:xfrm>
        </p:spPr>
        <p:txBody>
          <a:bodyPr rtlCol="0">
            <a:noAutofit/>
          </a:bodyPr>
          <a:lstStyle/>
          <a:p>
            <a:pPr algn="just" rtl="0"/>
            <a:r>
              <a:rPr lang="es-ES" sz="3600" dirty="0"/>
              <a:t>El modelado matemático del motor de corriente continua requiere de dos ecuaciones, una ecuación mecánica y otra ecuación eléctrica. </a:t>
            </a:r>
          </a:p>
          <a:p>
            <a:pPr algn="just" rtl="0"/>
            <a:r>
              <a:rPr lang="es-ES" sz="3600" dirty="0"/>
              <a:t>Estas ecuaciones están acopladas y se basan en las leyes de la dinámica y de Kirchhoff, respectivamente. Por una parte la ecuación mecánica modela principalmente el movimiento del rotor, y por otra parte la ecuación eléctrica modela lo que ocurre en el circuito eléctrico.</a:t>
            </a:r>
          </a:p>
        </p:txBody>
      </p:sp>
    </p:spTree>
    <p:extLst>
      <p:ext uri="{BB962C8B-B14F-4D97-AF65-F5344CB8AC3E}">
        <p14:creationId xmlns:p14="http://schemas.microsoft.com/office/powerpoint/2010/main" val="277185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rmAutofit/>
          </a:bodyPr>
          <a:lstStyle/>
          <a:p>
            <a:pPr algn="ctr" rtl="0"/>
            <a:r>
              <a:rPr lang="es-ES" sz="4000" b="1" u="sng" dirty="0"/>
              <a:t>ECUACIONES DEL MODELO </a:t>
            </a:r>
            <a:r>
              <a:rPr lang="es-ES" sz="4400" b="1" u="sng" dirty="0"/>
              <a:t>MATEMÁTICO</a:t>
            </a:r>
            <a:endParaRPr lang="es-ES" sz="4000" b="1" u="sng" dirty="0"/>
          </a:p>
        </p:txBody>
      </p:sp>
      <p:sp>
        <p:nvSpPr>
          <p:cNvPr id="8" name="Marcador de posición de texto 7"/>
          <p:cNvSpPr>
            <a:spLocks noGrp="1"/>
          </p:cNvSpPr>
          <p:nvPr>
            <p:ph type="body" idx="1"/>
          </p:nvPr>
        </p:nvSpPr>
        <p:spPr>
          <a:xfrm>
            <a:off x="1341120" y="1837463"/>
            <a:ext cx="4572000" cy="1859325"/>
          </a:xfrm>
        </p:spPr>
        <p:txBody>
          <a:bodyPr rtlCol="0">
            <a:normAutofit/>
          </a:bodyPr>
          <a:lstStyle/>
          <a:p>
            <a:pPr algn="ctr" rtl="0"/>
            <a:r>
              <a:rPr lang="es-ES" sz="2800" b="1" u="sng" dirty="0"/>
              <a:t>Ecuación general del rotor o inducido</a:t>
            </a:r>
          </a:p>
        </p:txBody>
      </p:sp>
      <p:pic>
        <p:nvPicPr>
          <p:cNvPr id="2" name="Marcador de contenido 1"/>
          <p:cNvPicPr>
            <a:picLocks noGrp="1" noChangeAspect="1"/>
          </p:cNvPicPr>
          <p:nvPr>
            <p:ph sz="half" idx="2"/>
          </p:nvPr>
        </p:nvPicPr>
        <p:blipFill>
          <a:blip r:embed="rId3"/>
          <a:stretch>
            <a:fillRect/>
          </a:stretch>
        </p:blipFill>
        <p:spPr>
          <a:xfrm>
            <a:off x="2620703" y="3843238"/>
            <a:ext cx="2012833" cy="541917"/>
          </a:xfrm>
          <a:prstGeom prst="rect">
            <a:avLst/>
          </a:prstGeom>
        </p:spPr>
      </p:pic>
      <p:sp>
        <p:nvSpPr>
          <p:cNvPr id="10" name="Marcador de posición de texto 9"/>
          <p:cNvSpPr>
            <a:spLocks noGrp="1"/>
          </p:cNvSpPr>
          <p:nvPr>
            <p:ph type="body" sz="quarter" idx="3"/>
          </p:nvPr>
        </p:nvSpPr>
        <p:spPr>
          <a:xfrm>
            <a:off x="6278879" y="2246294"/>
            <a:ext cx="4572000" cy="1041662"/>
          </a:xfrm>
        </p:spPr>
        <p:txBody>
          <a:bodyPr rtlCol="0">
            <a:noAutofit/>
          </a:bodyPr>
          <a:lstStyle/>
          <a:p>
            <a:pPr rtl="0"/>
            <a:r>
              <a:rPr lang="es-ES" sz="2400" dirty="0"/>
              <a:t>Al aplicar una tensión en el rotor se obtiene una fuerza electromotriz y se obtiene:</a:t>
            </a:r>
          </a:p>
        </p:txBody>
      </p:sp>
      <p:pic>
        <p:nvPicPr>
          <p:cNvPr id="3" name="Marcador de contenido 2"/>
          <p:cNvPicPr>
            <a:picLocks noGrp="1" noChangeAspect="1"/>
          </p:cNvPicPr>
          <p:nvPr>
            <p:ph sz="quarter" idx="4"/>
          </p:nvPr>
        </p:nvPicPr>
        <p:blipFill>
          <a:blip r:embed="rId4"/>
          <a:stretch>
            <a:fillRect/>
          </a:stretch>
        </p:blipFill>
        <p:spPr>
          <a:xfrm>
            <a:off x="6529410" y="3743465"/>
            <a:ext cx="3548425" cy="741462"/>
          </a:xfrm>
          <a:prstGeom prst="rect">
            <a:avLst/>
          </a:prstGeom>
        </p:spPr>
      </p:pic>
    </p:spTree>
    <p:extLst>
      <p:ext uri="{BB962C8B-B14F-4D97-AF65-F5344CB8AC3E}">
        <p14:creationId xmlns:p14="http://schemas.microsoft.com/office/powerpoint/2010/main" val="134147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rmAutofit/>
          </a:bodyPr>
          <a:lstStyle/>
          <a:p>
            <a:pPr algn="ctr" rtl="0"/>
            <a:r>
              <a:rPr lang="es-ES" sz="4000" b="1" u="sng" dirty="0"/>
              <a:t>ECUACIONES DEL MODELO </a:t>
            </a:r>
            <a:r>
              <a:rPr lang="es-ES" sz="4400" b="1" u="sng" dirty="0"/>
              <a:t>MATEMÁTICO</a:t>
            </a:r>
            <a:endParaRPr lang="es-ES" sz="4000" b="1" u="sng" dirty="0"/>
          </a:p>
        </p:txBody>
      </p:sp>
      <p:sp>
        <p:nvSpPr>
          <p:cNvPr id="8" name="Marcador de posición de texto 7"/>
          <p:cNvSpPr>
            <a:spLocks noGrp="1"/>
          </p:cNvSpPr>
          <p:nvPr>
            <p:ph type="body" idx="1"/>
          </p:nvPr>
        </p:nvSpPr>
        <p:spPr>
          <a:xfrm>
            <a:off x="1341120" y="1837463"/>
            <a:ext cx="4572000" cy="1859325"/>
          </a:xfrm>
        </p:spPr>
        <p:txBody>
          <a:bodyPr rtlCol="0">
            <a:normAutofit lnSpcReduction="10000"/>
          </a:bodyPr>
          <a:lstStyle/>
          <a:p>
            <a:pPr algn="ctr" rtl="0"/>
            <a:r>
              <a:rPr lang="es-ES" sz="2800" dirty="0"/>
              <a:t>REEMPLAZO LA EC. 1 EN LA EC. 2 Y SE OBTIENE:</a:t>
            </a:r>
          </a:p>
          <a:p>
            <a:pPr algn="ctr" rtl="0"/>
            <a:endParaRPr lang="es-ES" sz="2800" dirty="0"/>
          </a:p>
          <a:p>
            <a:pPr algn="ctr" rtl="0"/>
            <a:r>
              <a:rPr lang="es-ES" sz="2800" b="1" dirty="0"/>
              <a:t>ECUACION ELÉCTRICA(ROTOR)</a:t>
            </a:r>
          </a:p>
        </p:txBody>
      </p:sp>
      <p:sp>
        <p:nvSpPr>
          <p:cNvPr id="10" name="Marcador de posición de texto 9"/>
          <p:cNvSpPr>
            <a:spLocks noGrp="1"/>
          </p:cNvSpPr>
          <p:nvPr>
            <p:ph type="body" sz="quarter" idx="3"/>
          </p:nvPr>
        </p:nvSpPr>
        <p:spPr>
          <a:xfrm>
            <a:off x="6278879" y="2246293"/>
            <a:ext cx="4572000" cy="1764003"/>
          </a:xfrm>
        </p:spPr>
        <p:txBody>
          <a:bodyPr rtlCol="0">
            <a:noAutofit/>
          </a:bodyPr>
          <a:lstStyle/>
          <a:p>
            <a:pPr algn="just" rtl="0"/>
            <a:r>
              <a:rPr lang="es-ES" sz="2800" dirty="0"/>
              <a:t>EL ROTOR GENERA MOVIMIENTO POR EL CAMPO MAGNÉTICO QUE PRODUCE EL ESTATOR Y SE OBTIENE:</a:t>
            </a:r>
          </a:p>
          <a:p>
            <a:pPr rtl="0"/>
            <a:r>
              <a:rPr lang="es-ES" sz="2800" b="1" u="sng" dirty="0"/>
              <a:t>ECUACIÓN GENERAL DEL ESTATOR</a:t>
            </a:r>
          </a:p>
        </p:txBody>
      </p:sp>
      <p:pic>
        <p:nvPicPr>
          <p:cNvPr id="5" name="Marcador de contenido 4"/>
          <p:cNvPicPr>
            <a:picLocks noGrp="1" noChangeAspect="1"/>
          </p:cNvPicPr>
          <p:nvPr>
            <p:ph sz="half" idx="2"/>
          </p:nvPr>
        </p:nvPicPr>
        <p:blipFill>
          <a:blip r:embed="rId3"/>
          <a:stretch>
            <a:fillRect/>
          </a:stretch>
        </p:blipFill>
        <p:spPr>
          <a:xfrm>
            <a:off x="1401477" y="4114196"/>
            <a:ext cx="4451285" cy="579029"/>
          </a:xfrm>
          <a:prstGeom prst="rect">
            <a:avLst/>
          </a:prstGeom>
        </p:spPr>
      </p:pic>
      <p:pic>
        <p:nvPicPr>
          <p:cNvPr id="9" name="Marcador de contenido 8"/>
          <p:cNvPicPr>
            <a:picLocks noGrp="1" noChangeAspect="1"/>
          </p:cNvPicPr>
          <p:nvPr>
            <p:ph sz="quarter" idx="4"/>
          </p:nvPr>
        </p:nvPicPr>
        <p:blipFill>
          <a:blip r:embed="rId4"/>
          <a:stretch>
            <a:fillRect/>
          </a:stretch>
        </p:blipFill>
        <p:spPr>
          <a:xfrm>
            <a:off x="7454411" y="4693225"/>
            <a:ext cx="2220935" cy="609283"/>
          </a:xfrm>
          <a:prstGeom prst="rect">
            <a:avLst/>
          </a:prstGeom>
        </p:spPr>
      </p:pic>
    </p:spTree>
    <p:extLst>
      <p:ext uri="{BB962C8B-B14F-4D97-AF65-F5344CB8AC3E}">
        <p14:creationId xmlns:p14="http://schemas.microsoft.com/office/powerpoint/2010/main" val="207398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a:xfrm>
            <a:off x="1341120" y="1837463"/>
            <a:ext cx="4572000" cy="1336043"/>
          </a:xfrm>
        </p:spPr>
        <p:txBody>
          <a:bodyPr>
            <a:noAutofit/>
          </a:bodyPr>
          <a:lstStyle/>
          <a:p>
            <a:pPr algn="just"/>
            <a:r>
              <a:rPr lang="es-EC" sz="2400" dirty="0"/>
              <a:t>El motor en su movimiento giratorio produce aceleración y torques obteniendo las siguientes ecuaciones:</a:t>
            </a:r>
          </a:p>
        </p:txBody>
      </p:sp>
      <p:pic>
        <p:nvPicPr>
          <p:cNvPr id="7" name="Marcador de contenido 6"/>
          <p:cNvPicPr>
            <a:picLocks noGrp="1" noChangeAspect="1"/>
          </p:cNvPicPr>
          <p:nvPr>
            <p:ph sz="half" idx="2"/>
          </p:nvPr>
        </p:nvPicPr>
        <p:blipFill>
          <a:blip r:embed="rId2"/>
          <a:stretch>
            <a:fillRect/>
          </a:stretch>
        </p:blipFill>
        <p:spPr>
          <a:xfrm>
            <a:off x="2935059" y="3401497"/>
            <a:ext cx="1384119" cy="708537"/>
          </a:xfrm>
          <a:prstGeom prst="rect">
            <a:avLst/>
          </a:prstGeom>
        </p:spPr>
      </p:pic>
      <p:sp>
        <p:nvSpPr>
          <p:cNvPr id="5" name="Marcador de texto 4"/>
          <p:cNvSpPr>
            <a:spLocks noGrp="1"/>
          </p:cNvSpPr>
          <p:nvPr>
            <p:ph type="body" sz="quarter" idx="3"/>
          </p:nvPr>
        </p:nvSpPr>
        <p:spPr>
          <a:xfrm>
            <a:off x="6278880" y="1706835"/>
            <a:ext cx="4572000" cy="1336042"/>
          </a:xfrm>
        </p:spPr>
        <p:txBody>
          <a:bodyPr>
            <a:normAutofit lnSpcReduction="10000"/>
          </a:bodyPr>
          <a:lstStyle/>
          <a:p>
            <a:r>
              <a:rPr lang="es-EC" sz="2400" dirty="0"/>
              <a:t>Se procede hacer sumatoria de torques y reemplazando las ecuaciones anteriores se obtiene</a:t>
            </a:r>
          </a:p>
        </p:txBody>
      </p:sp>
      <p:pic>
        <p:nvPicPr>
          <p:cNvPr id="9" name="Marcador de contenido 8"/>
          <p:cNvPicPr>
            <a:picLocks noGrp="1" noChangeAspect="1"/>
          </p:cNvPicPr>
          <p:nvPr>
            <p:ph sz="quarter" idx="4"/>
          </p:nvPr>
        </p:nvPicPr>
        <p:blipFill>
          <a:blip r:embed="rId3"/>
          <a:stretch>
            <a:fillRect/>
          </a:stretch>
        </p:blipFill>
        <p:spPr>
          <a:xfrm>
            <a:off x="7686040" y="3422246"/>
            <a:ext cx="1757680" cy="687788"/>
          </a:xfrm>
          <a:prstGeom prst="rect">
            <a:avLst/>
          </a:prstGeom>
        </p:spPr>
      </p:pic>
      <p:pic>
        <p:nvPicPr>
          <p:cNvPr id="8" name="Imagen 7"/>
          <p:cNvPicPr>
            <a:picLocks noChangeAspect="1"/>
          </p:cNvPicPr>
          <p:nvPr/>
        </p:nvPicPr>
        <p:blipFill>
          <a:blip r:embed="rId4"/>
          <a:stretch>
            <a:fillRect/>
          </a:stretch>
        </p:blipFill>
        <p:spPr>
          <a:xfrm>
            <a:off x="2465544" y="4338024"/>
            <a:ext cx="2323150" cy="663757"/>
          </a:xfrm>
          <a:prstGeom prst="rect">
            <a:avLst/>
          </a:prstGeom>
        </p:spPr>
      </p:pic>
      <p:pic>
        <p:nvPicPr>
          <p:cNvPr id="10" name="Imagen 9"/>
          <p:cNvPicPr>
            <a:picLocks noChangeAspect="1"/>
          </p:cNvPicPr>
          <p:nvPr/>
        </p:nvPicPr>
        <p:blipFill>
          <a:blip r:embed="rId5"/>
          <a:stretch>
            <a:fillRect/>
          </a:stretch>
        </p:blipFill>
        <p:spPr>
          <a:xfrm>
            <a:off x="7080445" y="4309847"/>
            <a:ext cx="2968870" cy="720109"/>
          </a:xfrm>
          <a:prstGeom prst="rect">
            <a:avLst/>
          </a:prstGeom>
        </p:spPr>
      </p:pic>
    </p:spTree>
    <p:extLst>
      <p:ext uri="{BB962C8B-B14F-4D97-AF65-F5344CB8AC3E}">
        <p14:creationId xmlns:p14="http://schemas.microsoft.com/office/powerpoint/2010/main" val="166056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812971" y="3461657"/>
            <a:ext cx="5238206" cy="97971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 name="Título 2"/>
          <p:cNvSpPr>
            <a:spLocks noGrp="1"/>
          </p:cNvSpPr>
          <p:nvPr>
            <p:ph type="title"/>
          </p:nvPr>
        </p:nvSpPr>
        <p:spPr>
          <a:xfrm>
            <a:off x="1341120" y="467360"/>
            <a:ext cx="9509760" cy="1792514"/>
          </a:xfrm>
        </p:spPr>
        <p:txBody>
          <a:bodyPr rtlCol="0">
            <a:normAutofit fontScale="90000"/>
          </a:bodyPr>
          <a:lstStyle/>
          <a:p>
            <a:pPr algn="just" rtl="0"/>
            <a:r>
              <a:rPr lang="es-ES" sz="3600" dirty="0"/>
              <a:t>Derivando con respecto al tiempo la ecuación se obtiene la velocidad de giro del motor es decir se describe el modelo matemático para un motor de corriente continua:</a:t>
            </a:r>
          </a:p>
        </p:txBody>
      </p:sp>
      <p:pic>
        <p:nvPicPr>
          <p:cNvPr id="2" name="Imagen 1"/>
          <p:cNvPicPr>
            <a:picLocks noChangeAspect="1"/>
          </p:cNvPicPr>
          <p:nvPr/>
        </p:nvPicPr>
        <p:blipFill>
          <a:blip r:embed="rId3"/>
          <a:stretch>
            <a:fillRect/>
          </a:stretch>
        </p:blipFill>
        <p:spPr>
          <a:xfrm>
            <a:off x="1341120" y="2856411"/>
            <a:ext cx="3257006" cy="2197498"/>
          </a:xfrm>
          <a:prstGeom prst="rect">
            <a:avLst/>
          </a:prstGeom>
        </p:spPr>
      </p:pic>
      <p:pic>
        <p:nvPicPr>
          <p:cNvPr id="4" name="Imagen 3"/>
          <p:cNvPicPr>
            <a:picLocks noChangeAspect="1"/>
          </p:cNvPicPr>
          <p:nvPr/>
        </p:nvPicPr>
        <p:blipFill>
          <a:blip r:embed="rId4"/>
          <a:stretch>
            <a:fillRect/>
          </a:stretch>
        </p:blipFill>
        <p:spPr>
          <a:xfrm>
            <a:off x="6002383" y="3580358"/>
            <a:ext cx="4848497" cy="749603"/>
          </a:xfrm>
          <a:prstGeom prst="rect">
            <a:avLst/>
          </a:prstGeom>
        </p:spPr>
      </p:pic>
    </p:spTree>
    <p:extLst>
      <p:ext uri="{BB962C8B-B14F-4D97-AF65-F5344CB8AC3E}">
        <p14:creationId xmlns:p14="http://schemas.microsoft.com/office/powerpoint/2010/main" val="406481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rtlCol="0">
            <a:normAutofit/>
          </a:bodyPr>
          <a:lstStyle/>
          <a:p>
            <a:pPr algn="ctr" rtl="0"/>
            <a:r>
              <a:rPr lang="es-ES" sz="4000" b="1" u="sng" dirty="0"/>
              <a:t>SOLUCIÓN DEL MODELO </a:t>
            </a:r>
            <a:r>
              <a:rPr lang="es-ES" sz="4400" b="1" u="sng" dirty="0"/>
              <a:t>MATEMÁTICO</a:t>
            </a:r>
            <a:endParaRPr lang="es-ES" sz="4000" b="1" u="sng" dirty="0"/>
          </a:p>
        </p:txBody>
      </p:sp>
      <p:sp>
        <p:nvSpPr>
          <p:cNvPr id="8" name="Marcador de posición de texto 7"/>
          <p:cNvSpPr>
            <a:spLocks noGrp="1"/>
          </p:cNvSpPr>
          <p:nvPr>
            <p:ph type="body" idx="1"/>
          </p:nvPr>
        </p:nvSpPr>
        <p:spPr>
          <a:xfrm>
            <a:off x="1341120" y="1837463"/>
            <a:ext cx="9677400" cy="1362937"/>
          </a:xfrm>
        </p:spPr>
        <p:txBody>
          <a:bodyPr rtlCol="0">
            <a:normAutofit/>
          </a:bodyPr>
          <a:lstStyle/>
          <a:p>
            <a:pPr algn="ctr" rtl="0"/>
            <a:r>
              <a:rPr lang="es-ES" sz="2800" dirty="0"/>
              <a:t>HAY QUE TOMAR EN CUENTA Que EL VALOR DE LA CONTANTE LI PARA MOTORES DE CORRIENTE CONTINUA ES APROXIMADAMENTE CERO.</a:t>
            </a:r>
            <a:endParaRPr lang="es-ES" sz="2800" b="1" dirty="0"/>
          </a:p>
        </p:txBody>
      </p:sp>
      <p:sp>
        <p:nvSpPr>
          <p:cNvPr id="11" name="Marcador de posición de texto 7">
            <a:extLst>
              <a:ext uri="{FF2B5EF4-FFF2-40B4-BE49-F238E27FC236}">
                <a16:creationId xmlns:a16="http://schemas.microsoft.com/office/drawing/2014/main" id="{281DB056-F7E4-401E-A615-B12C1D81102D}"/>
              </a:ext>
            </a:extLst>
          </p:cNvPr>
          <p:cNvSpPr txBox="1">
            <a:spLocks/>
          </p:cNvSpPr>
          <p:nvPr/>
        </p:nvSpPr>
        <p:spPr>
          <a:xfrm>
            <a:off x="1341120" y="3337079"/>
            <a:ext cx="9218393" cy="823564"/>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0"/>
              </a:spcBef>
              <a:buSzPct val="80000"/>
              <a:buFont typeface="Arial"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9pPr>
          </a:lstStyle>
          <a:p>
            <a:pPr algn="ctr"/>
            <a:r>
              <a:rPr lang="es-ES" sz="2800" dirty="0"/>
              <a:t>ECUACION DE PRIMER ORDEN, NO </a:t>
            </a:r>
            <a:r>
              <a:rPr lang="es-ES" sz="2800" dirty="0" err="1"/>
              <a:t>HOMOGENeA</a:t>
            </a:r>
            <a:r>
              <a:rPr lang="es-ES" sz="2800" dirty="0"/>
              <a:t>, LINEAL Y DE PRIMER ORDEN. </a:t>
            </a:r>
            <a:endParaRPr lang="es-ES" sz="2800" b="1" dirty="0"/>
          </a:p>
        </p:txBody>
      </p:sp>
      <p:pic>
        <p:nvPicPr>
          <p:cNvPr id="17" name="Imagen 16" descr="Recorte de pantalla">
            <a:extLst>
              <a:ext uri="{FF2B5EF4-FFF2-40B4-BE49-F238E27FC236}">
                <a16:creationId xmlns:a16="http://schemas.microsoft.com/office/drawing/2014/main" id="{26DB06C2-E2AB-444C-907A-6DC4BC153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2126" y="4483858"/>
            <a:ext cx="5996113" cy="942776"/>
          </a:xfrm>
          <a:prstGeom prst="rect">
            <a:avLst/>
          </a:prstGeom>
        </p:spPr>
      </p:pic>
    </p:spTree>
    <p:extLst>
      <p:ext uri="{BB962C8B-B14F-4D97-AF65-F5344CB8AC3E}">
        <p14:creationId xmlns:p14="http://schemas.microsoft.com/office/powerpoint/2010/main" val="3068850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Recorte de pantalla">
            <a:extLst>
              <a:ext uri="{FF2B5EF4-FFF2-40B4-BE49-F238E27FC236}">
                <a16:creationId xmlns:a16="http://schemas.microsoft.com/office/drawing/2014/main" id="{73F01E0C-644D-45E1-87ED-954BACE76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12" y="1279253"/>
            <a:ext cx="2400300" cy="423583"/>
          </a:xfrm>
          <a:prstGeom prst="rect">
            <a:avLst/>
          </a:prstGeom>
        </p:spPr>
      </p:pic>
      <p:pic>
        <p:nvPicPr>
          <p:cNvPr id="9" name="Imagen 8" descr="Recorte de pantalla">
            <a:extLst>
              <a:ext uri="{FF2B5EF4-FFF2-40B4-BE49-F238E27FC236}">
                <a16:creationId xmlns:a16="http://schemas.microsoft.com/office/drawing/2014/main" id="{8196E410-57D7-4C97-BEE5-BA103B9CC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42" y="2948941"/>
            <a:ext cx="5234940" cy="3512921"/>
          </a:xfrm>
          <a:prstGeom prst="rect">
            <a:avLst/>
          </a:prstGeom>
        </p:spPr>
      </p:pic>
      <p:sp>
        <p:nvSpPr>
          <p:cNvPr id="10" name="Marcador de posición de texto 9">
            <a:extLst>
              <a:ext uri="{FF2B5EF4-FFF2-40B4-BE49-F238E27FC236}">
                <a16:creationId xmlns:a16="http://schemas.microsoft.com/office/drawing/2014/main" id="{850EE361-C907-4FB3-8968-140744526588}"/>
              </a:ext>
            </a:extLst>
          </p:cNvPr>
          <p:cNvSpPr txBox="1">
            <a:spLocks/>
          </p:cNvSpPr>
          <p:nvPr/>
        </p:nvSpPr>
        <p:spPr>
          <a:xfrm>
            <a:off x="206942" y="690906"/>
            <a:ext cx="4572000" cy="588347"/>
          </a:xfrm>
          <a:prstGeom prst="rect">
            <a:avLst/>
          </a:prstGeom>
        </p:spPr>
        <p:txBody>
          <a:bodyPr rtlCol="0">
            <a:noAutofit/>
          </a:bodyPr>
          <a:lst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Font typeface="Arial" pitchFamily="34" charset="0"/>
              <a:buChar char="•"/>
              <a:defRPr sz="1400" kern="1200" baseline="0">
                <a:solidFill>
                  <a:schemeClr val="tx1"/>
                </a:solidFill>
                <a:latin typeface="+mn-lt"/>
                <a:ea typeface="+mn-ea"/>
                <a:cs typeface="+mn-cs"/>
              </a:defRPr>
            </a:lvl9pPr>
          </a:lstStyle>
          <a:p>
            <a:pPr algn="just"/>
            <a:r>
              <a:rPr lang="es-ES" sz="2800" dirty="0"/>
              <a:t>CONDICIÓN INICIAL</a:t>
            </a:r>
            <a:endParaRPr lang="es-ES" sz="2800" b="1" u="sng" dirty="0"/>
          </a:p>
        </p:txBody>
      </p:sp>
      <p:sp>
        <p:nvSpPr>
          <p:cNvPr id="11" name="Marcador de posición de texto 9">
            <a:extLst>
              <a:ext uri="{FF2B5EF4-FFF2-40B4-BE49-F238E27FC236}">
                <a16:creationId xmlns:a16="http://schemas.microsoft.com/office/drawing/2014/main" id="{9267AE20-AA58-4182-9287-A8AF8FAC8EFF}"/>
              </a:ext>
            </a:extLst>
          </p:cNvPr>
          <p:cNvSpPr txBox="1">
            <a:spLocks/>
          </p:cNvSpPr>
          <p:nvPr/>
        </p:nvSpPr>
        <p:spPr>
          <a:xfrm>
            <a:off x="206942" y="1820576"/>
            <a:ext cx="11619297" cy="1411982"/>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SzPct val="80000"/>
              <a:buFont typeface="Arial"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90000"/>
              </a:lnSpc>
              <a:spcBef>
                <a:spcPts val="1000"/>
              </a:spcBef>
              <a:buSzPct val="8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800"/>
              </a:spcBef>
              <a:buSzPct val="8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800"/>
              </a:spcBef>
              <a:buSzPct val="8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8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7pPr>
            <a:lvl8pPr marL="32004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90000"/>
              </a:lnSpc>
              <a:spcBef>
                <a:spcPts val="800"/>
              </a:spcBef>
              <a:buFont typeface="Arial" pitchFamily="34" charset="0"/>
              <a:buNone/>
              <a:defRPr sz="1600" b="1" kern="1200" baseline="0">
                <a:solidFill>
                  <a:schemeClr val="tx1"/>
                </a:solidFill>
                <a:latin typeface="+mn-lt"/>
                <a:ea typeface="+mn-ea"/>
                <a:cs typeface="+mn-cs"/>
              </a:defRPr>
            </a:lvl9pPr>
          </a:lstStyle>
          <a:p>
            <a:pPr algn="just"/>
            <a:r>
              <a:rPr lang="es-ES" sz="2800" dirty="0"/>
              <a:t>Aplicando la transformada de Laplace a ambos miembros de la ecuación se obtiene:</a:t>
            </a:r>
            <a:endParaRPr lang="es-ES" sz="2800" b="1" u="sng" dirty="0"/>
          </a:p>
        </p:txBody>
      </p:sp>
      <p:sp>
        <p:nvSpPr>
          <p:cNvPr id="4" name="Flecha: cheurón 3">
            <a:extLst>
              <a:ext uri="{FF2B5EF4-FFF2-40B4-BE49-F238E27FC236}">
                <a16:creationId xmlns:a16="http://schemas.microsoft.com/office/drawing/2014/main" id="{3BE42ACF-CF0A-4818-AE1E-EEC9E7D0EADF}"/>
              </a:ext>
            </a:extLst>
          </p:cNvPr>
          <p:cNvSpPr/>
          <p:nvPr/>
        </p:nvSpPr>
        <p:spPr>
          <a:xfrm>
            <a:off x="6016590" y="4137660"/>
            <a:ext cx="978570" cy="9144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solidFill>
                <a:schemeClr val="tx1"/>
              </a:solidFill>
            </a:endParaRPr>
          </a:p>
        </p:txBody>
      </p:sp>
      <p:pic>
        <p:nvPicPr>
          <p:cNvPr id="13" name="Imagen 12" descr="Recorte de pantalla">
            <a:extLst>
              <a:ext uri="{FF2B5EF4-FFF2-40B4-BE49-F238E27FC236}">
                <a16:creationId xmlns:a16="http://schemas.microsoft.com/office/drawing/2014/main" id="{EAE4F6F4-E583-47D9-AD63-22166D9B71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1995" y="3509191"/>
            <a:ext cx="2032730" cy="443765"/>
          </a:xfrm>
          <a:prstGeom prst="rect">
            <a:avLst/>
          </a:prstGeom>
        </p:spPr>
      </p:pic>
      <p:sp>
        <p:nvSpPr>
          <p:cNvPr id="14" name="CuadroTexto 13">
            <a:extLst>
              <a:ext uri="{FF2B5EF4-FFF2-40B4-BE49-F238E27FC236}">
                <a16:creationId xmlns:a16="http://schemas.microsoft.com/office/drawing/2014/main" id="{4727FAF4-69DD-4665-8664-653AA4CA084C}"/>
              </a:ext>
            </a:extLst>
          </p:cNvPr>
          <p:cNvSpPr txBox="1"/>
          <p:nvPr/>
        </p:nvSpPr>
        <p:spPr>
          <a:xfrm>
            <a:off x="7430388" y="4229589"/>
            <a:ext cx="4094244" cy="646331"/>
          </a:xfrm>
          <a:prstGeom prst="rect">
            <a:avLst/>
          </a:prstGeom>
          <a:noFill/>
        </p:spPr>
        <p:txBody>
          <a:bodyPr wrap="square" rtlCol="0">
            <a:spAutoFit/>
          </a:bodyPr>
          <a:lstStyle/>
          <a:p>
            <a:r>
              <a:rPr lang="es-EC" dirty="0"/>
              <a:t>SE DEFINE A LAS CONSTANTES </a:t>
            </a:r>
            <a:r>
              <a:rPr lang="el-GR" dirty="0"/>
              <a:t>γ</a:t>
            </a:r>
            <a:r>
              <a:rPr lang="es-EC" dirty="0"/>
              <a:t> Y </a:t>
            </a:r>
            <a:r>
              <a:rPr lang="el-GR" dirty="0"/>
              <a:t>β</a:t>
            </a:r>
            <a:r>
              <a:rPr lang="es-EC" dirty="0"/>
              <a:t> COMO:</a:t>
            </a:r>
          </a:p>
        </p:txBody>
      </p:sp>
      <p:pic>
        <p:nvPicPr>
          <p:cNvPr id="16" name="Imagen 15" descr="Recorte de pantalla">
            <a:extLst>
              <a:ext uri="{FF2B5EF4-FFF2-40B4-BE49-F238E27FC236}">
                <a16:creationId xmlns:a16="http://schemas.microsoft.com/office/drawing/2014/main" id="{1B1CB020-2491-4E81-9568-0D744E996A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1995" y="5052060"/>
            <a:ext cx="2727931" cy="652331"/>
          </a:xfrm>
          <a:prstGeom prst="rect">
            <a:avLst/>
          </a:prstGeom>
        </p:spPr>
      </p:pic>
    </p:spTree>
    <p:extLst>
      <p:ext uri="{BB962C8B-B14F-4D97-AF65-F5344CB8AC3E}">
        <p14:creationId xmlns:p14="http://schemas.microsoft.com/office/powerpoint/2010/main" val="85866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seño 16x9 con bandas de color verde azulado">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3247168_TF02895254.potx" id="{85F03D33-D6BB-46EB-93D2-B2D83879AB37}" vid="{03E3ABBD-A64A-4213-945F-A8E5C726319D}"/>
    </a:ext>
  </a:extLst>
</a:theme>
</file>

<file path=ppt/theme/theme2.xml><?xml version="1.0" encoding="utf-8"?>
<a:theme xmlns:a="http://schemas.openxmlformats.org/drawingml/2006/main" name="Tema de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AC2023F-644C-4F7E-8E8C-CDBE4A63C7D1}">
  <ds:schemaRefs>
    <ds:schemaRef ds:uri="http://schemas.microsoft.com/sharepoint/v3/contenttype/forms"/>
  </ds:schemaRefs>
</ds:datastoreItem>
</file>

<file path=customXml/itemProps2.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B0D886-CB8D-4564-A797-C05BC7D513A8}">
  <ds:schemaRefs>
    <ds:schemaRef ds:uri="a4f35948-e619-41b3-aa29-22878b09cfd2"/>
    <ds:schemaRef ds:uri="40262f94-9f35-4ac3-9a90-690165a166b7"/>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Presentación con bandas de color verde azulado (panorámica)</Template>
  <TotalTime>219</TotalTime>
  <Words>471</Words>
  <Application>Microsoft Office PowerPoint</Application>
  <PresentationFormat>Panorámica</PresentationFormat>
  <Paragraphs>50</Paragraphs>
  <Slides>14</Slides>
  <Notes>12</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Calibri</vt:lpstr>
      <vt:lpstr>Diseño 16x9 con bandas de color verde azulado</vt:lpstr>
      <vt:lpstr>MODELO MATEMÁTICO DE UN MOTOR DE CORRIENTE CONTINUA </vt:lpstr>
      <vt:lpstr>CARACTERÍSTICAS DEL MODELO</vt:lpstr>
      <vt:lpstr>DETERMINACIÓN DEL MODELO MATEMÁTICO</vt:lpstr>
      <vt:lpstr>ECUACIONES DEL MODELO MATEMÁTICO</vt:lpstr>
      <vt:lpstr>ECUACIONES DEL MODELO MATEMÁTICO</vt:lpstr>
      <vt:lpstr>Presentación de PowerPoint</vt:lpstr>
      <vt:lpstr>Derivando con respecto al tiempo la ecuación se obtiene la velocidad de giro del motor es decir se describe el modelo matemático para un motor de corriente continua:</vt:lpstr>
      <vt:lpstr>SOLUCIÓN DEL MODELO MATEMÁTICO</vt:lpstr>
      <vt:lpstr>Presentación de PowerPoint</vt:lpstr>
      <vt:lpstr>Presentación de PowerPoint</vt:lpstr>
      <vt:lpstr>Presentación de PowerPoint</vt:lpstr>
      <vt:lpstr>INGRESO DE DATOS DE LAS VARIABLES FISICAS</vt:lpstr>
      <vt:lpstr>Presentación de PowerPoint</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CENTRAL DEL ECUADOR</dc:title>
  <dc:creator>andy sevilla</dc:creator>
  <cp:lastModifiedBy>Usuario</cp:lastModifiedBy>
  <cp:revision>22</cp:revision>
  <dcterms:created xsi:type="dcterms:W3CDTF">2017-10-09T16:53:40Z</dcterms:created>
  <dcterms:modified xsi:type="dcterms:W3CDTF">2025-03-24T12:56:57Z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