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74" r:id="rId4"/>
    <p:sldId id="257" r:id="rId5"/>
    <p:sldId id="275" r:id="rId6"/>
    <p:sldId id="259" r:id="rId7"/>
    <p:sldId id="261" r:id="rId8"/>
    <p:sldId id="267" r:id="rId9"/>
    <p:sldId id="264" r:id="rId10"/>
    <p:sldId id="265" r:id="rId11"/>
    <p:sldId id="266" r:id="rId12"/>
    <p:sldId id="268" r:id="rId13"/>
    <p:sldId id="269" r:id="rId14"/>
    <p:sldId id="270" r:id="rId15"/>
    <p:sldId id="271" r:id="rId16"/>
    <p:sldId id="276" r:id="rId17"/>
    <p:sldId id="277"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94671"/>
  </p:normalViewPr>
  <p:slideViewPr>
    <p:cSldViewPr snapToGrid="0" snapToObjects="1">
      <p:cViewPr>
        <p:scale>
          <a:sx n="76" d="100"/>
          <a:sy n="76" d="100"/>
        </p:scale>
        <p:origin x="-282" y="1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67110F-9A6C-48D8-946F-B25714A8349E}" type="doc">
      <dgm:prSet loTypeId="urn:microsoft.com/office/officeart/2008/layout/RadialCluster" loCatId="relationship" qsTypeId="urn:microsoft.com/office/officeart/2005/8/quickstyle/simple3" qsCatId="simple" csTypeId="urn:microsoft.com/office/officeart/2005/8/colors/accent1_2" csCatId="accent1" phldr="1"/>
      <dgm:spPr/>
      <dgm:t>
        <a:bodyPr/>
        <a:lstStyle/>
        <a:p>
          <a:endParaRPr lang="en-US"/>
        </a:p>
      </dgm:t>
    </dgm:pt>
    <dgm:pt modelId="{B74BA390-751E-4BD0-AD33-C84A5A058856}">
      <dgm:prSet phldrT="[Text]"/>
      <dgm:spPr/>
      <dgm:t>
        <a:bodyPr/>
        <a:lstStyle/>
        <a:p>
          <a:r>
            <a:rPr lang="en-US"/>
            <a:t>Team Phoenix</a:t>
          </a:r>
        </a:p>
      </dgm:t>
    </dgm:pt>
    <dgm:pt modelId="{2990FACC-848B-47AF-AEBE-7991203E7110}" type="parTrans" cxnId="{D8B4229A-E1A9-4249-AA68-30F32AB1F9F9}">
      <dgm:prSet/>
      <dgm:spPr/>
      <dgm:t>
        <a:bodyPr/>
        <a:lstStyle/>
        <a:p>
          <a:endParaRPr lang="en-US"/>
        </a:p>
      </dgm:t>
    </dgm:pt>
    <dgm:pt modelId="{4DABD4B7-6E17-427B-AFB9-A1AD8065FC97}" type="sibTrans" cxnId="{D8B4229A-E1A9-4249-AA68-30F32AB1F9F9}">
      <dgm:prSet/>
      <dgm:spPr/>
      <dgm:t>
        <a:bodyPr/>
        <a:lstStyle/>
        <a:p>
          <a:endParaRPr lang="en-US"/>
        </a:p>
      </dgm:t>
    </dgm:pt>
    <dgm:pt modelId="{A297AC78-B92C-495F-B3CF-4DE5A21B0F76}">
      <dgm:prSet phldrT="[Text]"/>
      <dgm:spPr/>
      <dgm:t>
        <a:bodyPr/>
        <a:lstStyle/>
        <a:p>
          <a:r>
            <a:rPr lang="en-US"/>
            <a:t>Fergus Kelley</a:t>
          </a:r>
        </a:p>
      </dgm:t>
    </dgm:pt>
    <dgm:pt modelId="{F9EB70DB-7DDD-443C-AD72-B02EA243F091}" type="parTrans" cxnId="{A4DCEC16-62F3-47C9-9F3A-6143ACA45C92}">
      <dgm:prSet/>
      <dgm:spPr/>
      <dgm:t>
        <a:bodyPr/>
        <a:lstStyle/>
        <a:p>
          <a:endParaRPr lang="en-US"/>
        </a:p>
      </dgm:t>
    </dgm:pt>
    <dgm:pt modelId="{5891D7B2-5516-473E-873B-C954772E5214}" type="sibTrans" cxnId="{A4DCEC16-62F3-47C9-9F3A-6143ACA45C92}">
      <dgm:prSet/>
      <dgm:spPr/>
      <dgm:t>
        <a:bodyPr/>
        <a:lstStyle/>
        <a:p>
          <a:endParaRPr lang="en-US"/>
        </a:p>
      </dgm:t>
    </dgm:pt>
    <dgm:pt modelId="{9EA158B6-3946-44A5-B81F-1D19D7E954C7}">
      <dgm:prSet phldrT="[Text]"/>
      <dgm:spPr/>
      <dgm:t>
        <a:bodyPr/>
        <a:lstStyle/>
        <a:p>
          <a:r>
            <a:rPr lang="en-US"/>
            <a:t>Andrew Truong</a:t>
          </a:r>
        </a:p>
      </dgm:t>
    </dgm:pt>
    <dgm:pt modelId="{A7BA386C-3183-4708-A6D5-BA92EF6256B7}" type="parTrans" cxnId="{C9001536-2244-43AB-91E3-2EB247E2B2CA}">
      <dgm:prSet/>
      <dgm:spPr/>
      <dgm:t>
        <a:bodyPr/>
        <a:lstStyle/>
        <a:p>
          <a:endParaRPr lang="en-US"/>
        </a:p>
      </dgm:t>
    </dgm:pt>
    <dgm:pt modelId="{74CB740C-889E-4A41-BC2C-8051EE4262D0}" type="sibTrans" cxnId="{C9001536-2244-43AB-91E3-2EB247E2B2CA}">
      <dgm:prSet/>
      <dgm:spPr/>
      <dgm:t>
        <a:bodyPr/>
        <a:lstStyle/>
        <a:p>
          <a:endParaRPr lang="en-US"/>
        </a:p>
      </dgm:t>
    </dgm:pt>
    <dgm:pt modelId="{E1FA891A-B27F-4B3A-AD86-84A297D6C839}">
      <dgm:prSet phldrT="[Text]"/>
      <dgm:spPr/>
      <dgm:t>
        <a:bodyPr/>
        <a:lstStyle/>
        <a:p>
          <a:r>
            <a:rPr lang="en-US"/>
            <a:t>Ryan Ocampo</a:t>
          </a:r>
        </a:p>
      </dgm:t>
    </dgm:pt>
    <dgm:pt modelId="{EAC217C9-05D4-4062-93AA-9C05392225A9}" type="parTrans" cxnId="{A020E072-B0B9-4542-AB8F-77627B8980B6}">
      <dgm:prSet/>
      <dgm:spPr/>
      <dgm:t>
        <a:bodyPr/>
        <a:lstStyle/>
        <a:p>
          <a:endParaRPr lang="en-US"/>
        </a:p>
      </dgm:t>
    </dgm:pt>
    <dgm:pt modelId="{C69EFB11-8029-4869-98F1-84AFEF73B900}" type="sibTrans" cxnId="{A020E072-B0B9-4542-AB8F-77627B8980B6}">
      <dgm:prSet/>
      <dgm:spPr/>
      <dgm:t>
        <a:bodyPr/>
        <a:lstStyle/>
        <a:p>
          <a:endParaRPr lang="en-US"/>
        </a:p>
      </dgm:t>
    </dgm:pt>
    <dgm:pt modelId="{F372FE4D-F1CF-4F5A-91DB-B92321040E78}">
      <dgm:prSet phldrT="[Text]"/>
      <dgm:spPr/>
      <dgm:t>
        <a:bodyPr/>
        <a:lstStyle/>
        <a:p>
          <a:r>
            <a:rPr lang="en-US"/>
            <a:t>Deividas Rutkauskas</a:t>
          </a:r>
        </a:p>
      </dgm:t>
    </dgm:pt>
    <dgm:pt modelId="{18BA9970-39F8-461E-B8C1-62E0E8AE7845}" type="parTrans" cxnId="{4FBF0BA9-1B4F-47FA-AAEC-F8C261A7D79A}">
      <dgm:prSet/>
      <dgm:spPr/>
      <dgm:t>
        <a:bodyPr/>
        <a:lstStyle/>
        <a:p>
          <a:endParaRPr lang="en-US"/>
        </a:p>
      </dgm:t>
    </dgm:pt>
    <dgm:pt modelId="{654E69FB-F753-4628-BCAA-19443D114348}" type="sibTrans" cxnId="{4FBF0BA9-1B4F-47FA-AAEC-F8C261A7D79A}">
      <dgm:prSet/>
      <dgm:spPr/>
      <dgm:t>
        <a:bodyPr/>
        <a:lstStyle/>
        <a:p>
          <a:endParaRPr lang="en-US"/>
        </a:p>
      </dgm:t>
    </dgm:pt>
    <dgm:pt modelId="{23D00E98-66B5-4200-93E0-8F0629219F68}">
      <dgm:prSet phldrT="[Text]"/>
      <dgm:spPr/>
      <dgm:t>
        <a:bodyPr/>
        <a:lstStyle/>
        <a:p>
          <a:r>
            <a:rPr lang="en-US"/>
            <a:t>Viraj Shah</a:t>
          </a:r>
        </a:p>
      </dgm:t>
    </dgm:pt>
    <dgm:pt modelId="{FD812444-DF5B-412C-8C28-10BC380D8B39}" type="parTrans" cxnId="{9521348B-AEC5-4FE3-BD83-67A33A5E582A}">
      <dgm:prSet/>
      <dgm:spPr/>
      <dgm:t>
        <a:bodyPr/>
        <a:lstStyle/>
        <a:p>
          <a:endParaRPr lang="en-US"/>
        </a:p>
      </dgm:t>
    </dgm:pt>
    <dgm:pt modelId="{F4BD8C0F-24E5-4E93-9220-7ABB66830FB6}" type="sibTrans" cxnId="{9521348B-AEC5-4FE3-BD83-67A33A5E582A}">
      <dgm:prSet/>
      <dgm:spPr/>
      <dgm:t>
        <a:bodyPr/>
        <a:lstStyle/>
        <a:p>
          <a:endParaRPr lang="en-US"/>
        </a:p>
      </dgm:t>
    </dgm:pt>
    <dgm:pt modelId="{F3F5F47B-2E7B-4B36-B10D-3256C112E7A2}">
      <dgm:prSet phldrT="[Text]"/>
      <dgm:spPr/>
      <dgm:t>
        <a:bodyPr/>
        <a:lstStyle/>
        <a:p>
          <a:r>
            <a:rPr lang="en-US"/>
            <a:t>Client</a:t>
          </a:r>
        </a:p>
      </dgm:t>
    </dgm:pt>
    <dgm:pt modelId="{44FAD9EC-22EC-47AA-913A-D92C9A3E1ED3}" type="parTrans" cxnId="{8A870480-13E5-4BED-9258-59C0F4FE8B18}">
      <dgm:prSet/>
      <dgm:spPr/>
      <dgm:t>
        <a:bodyPr/>
        <a:lstStyle/>
        <a:p>
          <a:endParaRPr lang="en-US"/>
        </a:p>
      </dgm:t>
    </dgm:pt>
    <dgm:pt modelId="{E2F0B741-0D64-469F-A017-E0519FE6673F}" type="sibTrans" cxnId="{8A870480-13E5-4BED-9258-59C0F4FE8B18}">
      <dgm:prSet/>
      <dgm:spPr/>
      <dgm:t>
        <a:bodyPr/>
        <a:lstStyle/>
        <a:p>
          <a:endParaRPr lang="en-US"/>
        </a:p>
      </dgm:t>
    </dgm:pt>
    <dgm:pt modelId="{D1921024-869B-4AB2-815D-46316FDA9818}">
      <dgm:prSet phldrT="[Text]"/>
      <dgm:spPr/>
      <dgm:t>
        <a:bodyPr/>
        <a:lstStyle/>
        <a:p>
          <a:r>
            <a:rPr lang="en-US"/>
            <a:t>Client</a:t>
          </a:r>
        </a:p>
      </dgm:t>
    </dgm:pt>
    <dgm:pt modelId="{0FD807E8-78A6-4D06-9F80-19DBA69F7DE5}" type="parTrans" cxnId="{9A7B7134-D1C9-4397-8A60-21276BFB47BA}">
      <dgm:prSet/>
      <dgm:spPr/>
      <dgm:t>
        <a:bodyPr/>
        <a:lstStyle/>
        <a:p>
          <a:endParaRPr lang="en-US"/>
        </a:p>
      </dgm:t>
    </dgm:pt>
    <dgm:pt modelId="{CE92E7D7-9602-4F64-B492-9481CAD0A2C7}" type="sibTrans" cxnId="{9A7B7134-D1C9-4397-8A60-21276BFB47BA}">
      <dgm:prSet/>
      <dgm:spPr/>
      <dgm:t>
        <a:bodyPr/>
        <a:lstStyle/>
        <a:p>
          <a:endParaRPr lang="en-US"/>
        </a:p>
      </dgm:t>
    </dgm:pt>
    <dgm:pt modelId="{3427A4F2-5C1C-46AC-BDF2-A6BD79A1C755}">
      <dgm:prSet phldrT="[Text]"/>
      <dgm:spPr/>
      <dgm:t>
        <a:bodyPr/>
        <a:lstStyle/>
        <a:p>
          <a:r>
            <a:rPr lang="en-US"/>
            <a:t>Developer</a:t>
          </a:r>
        </a:p>
      </dgm:t>
    </dgm:pt>
    <dgm:pt modelId="{E8775539-8A78-4654-A3B1-9FA40DFB05FE}" type="parTrans" cxnId="{9B5AC7D8-5871-43CB-AD7F-187AC89FD85D}">
      <dgm:prSet/>
      <dgm:spPr/>
      <dgm:t>
        <a:bodyPr/>
        <a:lstStyle/>
        <a:p>
          <a:endParaRPr lang="en-US"/>
        </a:p>
      </dgm:t>
    </dgm:pt>
    <dgm:pt modelId="{B9F07692-C226-4D10-8A46-E7EEF89C6E5B}" type="sibTrans" cxnId="{9B5AC7D8-5871-43CB-AD7F-187AC89FD85D}">
      <dgm:prSet/>
      <dgm:spPr/>
      <dgm:t>
        <a:bodyPr/>
        <a:lstStyle/>
        <a:p>
          <a:endParaRPr lang="en-US"/>
        </a:p>
      </dgm:t>
    </dgm:pt>
    <dgm:pt modelId="{5CF5AF58-C531-492E-ADB9-653E2C6BB255}">
      <dgm:prSet phldrT="[Text]"/>
      <dgm:spPr/>
      <dgm:t>
        <a:bodyPr/>
        <a:lstStyle/>
        <a:p>
          <a:r>
            <a:rPr lang="en-US"/>
            <a:t>Developer</a:t>
          </a:r>
        </a:p>
      </dgm:t>
    </dgm:pt>
    <dgm:pt modelId="{149422F5-73B3-4756-B446-7BF662EC073D}" type="parTrans" cxnId="{757DFFC6-80F6-491D-8D41-E2714CD229B7}">
      <dgm:prSet/>
      <dgm:spPr/>
      <dgm:t>
        <a:bodyPr/>
        <a:lstStyle/>
        <a:p>
          <a:endParaRPr lang="en-US"/>
        </a:p>
      </dgm:t>
    </dgm:pt>
    <dgm:pt modelId="{8ECEF6D5-D3D6-4533-99EF-DAE7A0F90D82}" type="sibTrans" cxnId="{757DFFC6-80F6-491D-8D41-E2714CD229B7}">
      <dgm:prSet/>
      <dgm:spPr/>
      <dgm:t>
        <a:bodyPr/>
        <a:lstStyle/>
        <a:p>
          <a:endParaRPr lang="en-US"/>
        </a:p>
      </dgm:t>
    </dgm:pt>
    <dgm:pt modelId="{6060C8C7-AC05-4F9B-A451-2BDE04D9E072}">
      <dgm:prSet phldrT="[Text]"/>
      <dgm:spPr/>
      <dgm:t>
        <a:bodyPr/>
        <a:lstStyle/>
        <a:p>
          <a:r>
            <a:rPr lang="en-US"/>
            <a:t>Developer</a:t>
          </a:r>
        </a:p>
      </dgm:t>
    </dgm:pt>
    <dgm:pt modelId="{ED19FF67-6D89-41C2-824E-25858DFADD67}" type="parTrans" cxnId="{A487485F-B167-4B93-93B7-0C50E1CBCA64}">
      <dgm:prSet/>
      <dgm:spPr/>
      <dgm:t>
        <a:bodyPr/>
        <a:lstStyle/>
        <a:p>
          <a:endParaRPr lang="en-US"/>
        </a:p>
      </dgm:t>
    </dgm:pt>
    <dgm:pt modelId="{53D21F4A-2DA1-4B7F-9A6C-887F8A9DA53F}" type="sibTrans" cxnId="{A487485F-B167-4B93-93B7-0C50E1CBCA64}">
      <dgm:prSet/>
      <dgm:spPr/>
      <dgm:t>
        <a:bodyPr/>
        <a:lstStyle/>
        <a:p>
          <a:endParaRPr lang="en-US"/>
        </a:p>
      </dgm:t>
    </dgm:pt>
    <dgm:pt modelId="{0AAB2B60-8D4B-4B34-B722-AD2915DC4157}">
      <dgm:prSet phldrT="[Text]"/>
      <dgm:spPr/>
      <dgm:t>
        <a:bodyPr/>
        <a:lstStyle/>
        <a:p>
          <a:r>
            <a:rPr lang="en-US"/>
            <a:t>Front-end Developer</a:t>
          </a:r>
        </a:p>
      </dgm:t>
    </dgm:pt>
    <dgm:pt modelId="{158669D4-881C-4135-8547-F04CF650D984}" type="parTrans" cxnId="{788201C0-B3F3-48CB-AFA1-8C8D178FB5FB}">
      <dgm:prSet/>
      <dgm:spPr/>
      <dgm:t>
        <a:bodyPr/>
        <a:lstStyle/>
        <a:p>
          <a:endParaRPr lang="en-US"/>
        </a:p>
      </dgm:t>
    </dgm:pt>
    <dgm:pt modelId="{5A74D564-E18B-48D8-BA8A-0FB43420A346}" type="sibTrans" cxnId="{788201C0-B3F3-48CB-AFA1-8C8D178FB5FB}">
      <dgm:prSet/>
      <dgm:spPr/>
      <dgm:t>
        <a:bodyPr/>
        <a:lstStyle/>
        <a:p>
          <a:endParaRPr lang="en-US"/>
        </a:p>
      </dgm:t>
    </dgm:pt>
    <dgm:pt modelId="{A4E1AEAF-4D2F-4DCD-804E-626B65AFFEE2}">
      <dgm:prSet phldrT="[Text]"/>
      <dgm:spPr/>
      <dgm:t>
        <a:bodyPr/>
        <a:lstStyle/>
        <a:p>
          <a:r>
            <a:rPr lang="en-US"/>
            <a:t>Back-end Developer</a:t>
          </a:r>
        </a:p>
      </dgm:t>
    </dgm:pt>
    <dgm:pt modelId="{55E001BA-8D56-47C0-B87E-0062552D0F54}" type="parTrans" cxnId="{46E05170-8B10-4856-A832-0634E2BFABAF}">
      <dgm:prSet/>
      <dgm:spPr/>
      <dgm:t>
        <a:bodyPr/>
        <a:lstStyle/>
        <a:p>
          <a:endParaRPr lang="en-US"/>
        </a:p>
      </dgm:t>
    </dgm:pt>
    <dgm:pt modelId="{95458050-F8C5-41A4-8479-3C25FDAC0D4B}" type="sibTrans" cxnId="{46E05170-8B10-4856-A832-0634E2BFABAF}">
      <dgm:prSet/>
      <dgm:spPr/>
      <dgm:t>
        <a:bodyPr/>
        <a:lstStyle/>
        <a:p>
          <a:endParaRPr lang="en-US"/>
        </a:p>
      </dgm:t>
    </dgm:pt>
    <dgm:pt modelId="{A1A3592F-8D6D-4EE6-930E-071FC2525201}">
      <dgm:prSet phldrT="[Text]"/>
      <dgm:spPr/>
      <dgm:t>
        <a:bodyPr/>
        <a:lstStyle/>
        <a:p>
          <a:r>
            <a:rPr lang="en-US"/>
            <a:t>Front-end Developer</a:t>
          </a:r>
        </a:p>
      </dgm:t>
    </dgm:pt>
    <dgm:pt modelId="{BB857B13-F4F0-4D7D-8459-9A73546DDAE6}" type="parTrans" cxnId="{78D10AB6-8BD1-45D4-9968-BFFDADE24577}">
      <dgm:prSet/>
      <dgm:spPr/>
      <dgm:t>
        <a:bodyPr/>
        <a:lstStyle/>
        <a:p>
          <a:endParaRPr lang="en-US"/>
        </a:p>
      </dgm:t>
    </dgm:pt>
    <dgm:pt modelId="{A87AFE24-31D9-4A9B-AA15-14E116746179}" type="sibTrans" cxnId="{78D10AB6-8BD1-45D4-9968-BFFDADE24577}">
      <dgm:prSet/>
      <dgm:spPr/>
      <dgm:t>
        <a:bodyPr/>
        <a:lstStyle/>
        <a:p>
          <a:endParaRPr lang="en-US"/>
        </a:p>
      </dgm:t>
    </dgm:pt>
    <dgm:pt modelId="{FF3E2B44-EC6A-4DF2-8228-308A03E5E585}">
      <dgm:prSet phldrT="[Text]"/>
      <dgm:spPr/>
      <dgm:t>
        <a:bodyPr/>
        <a:lstStyle/>
        <a:p>
          <a:r>
            <a:rPr lang="en-US"/>
            <a:t>Back-end Developer</a:t>
          </a:r>
        </a:p>
      </dgm:t>
    </dgm:pt>
    <dgm:pt modelId="{2ADE5644-D611-49E8-9A91-2D08381A9801}" type="parTrans" cxnId="{AD81246E-1142-4E94-8939-4EA322721CDA}">
      <dgm:prSet/>
      <dgm:spPr/>
      <dgm:t>
        <a:bodyPr/>
        <a:lstStyle/>
        <a:p>
          <a:endParaRPr lang="en-US"/>
        </a:p>
      </dgm:t>
    </dgm:pt>
    <dgm:pt modelId="{F3BC69E2-C373-4A72-853F-AC787DFB2385}" type="sibTrans" cxnId="{AD81246E-1142-4E94-8939-4EA322721CDA}">
      <dgm:prSet/>
      <dgm:spPr/>
      <dgm:t>
        <a:bodyPr/>
        <a:lstStyle/>
        <a:p>
          <a:endParaRPr lang="en-US"/>
        </a:p>
      </dgm:t>
    </dgm:pt>
    <dgm:pt modelId="{500D4DA1-7260-445F-B3A2-2D77FAE11F77}">
      <dgm:prSet phldrT="[Text]"/>
      <dgm:spPr/>
      <dgm:t>
        <a:bodyPr/>
        <a:lstStyle/>
        <a:p>
          <a:r>
            <a:rPr lang="en-US"/>
            <a:t>Back-end Developer</a:t>
          </a:r>
        </a:p>
      </dgm:t>
    </dgm:pt>
    <dgm:pt modelId="{12992BD1-EF36-48C7-ACB4-851D5E6A14CA}" type="parTrans" cxnId="{ED23D851-21B2-4AED-AA06-392794BE6903}">
      <dgm:prSet/>
      <dgm:spPr/>
      <dgm:t>
        <a:bodyPr/>
        <a:lstStyle/>
        <a:p>
          <a:endParaRPr lang="en-US"/>
        </a:p>
      </dgm:t>
    </dgm:pt>
    <dgm:pt modelId="{67BDD6F7-85F7-4812-A0FA-C790A3DD6C93}" type="sibTrans" cxnId="{ED23D851-21B2-4AED-AA06-392794BE6903}">
      <dgm:prSet/>
      <dgm:spPr/>
      <dgm:t>
        <a:bodyPr/>
        <a:lstStyle/>
        <a:p>
          <a:endParaRPr lang="en-US"/>
        </a:p>
      </dgm:t>
    </dgm:pt>
    <dgm:pt modelId="{45439589-B48D-48D9-B1A9-853AA8D7CEA5}">
      <dgm:prSet phldrT="[Text]"/>
      <dgm:spPr/>
      <dgm:t>
        <a:bodyPr/>
        <a:lstStyle/>
        <a:p>
          <a:r>
            <a:rPr lang="en-US"/>
            <a:t>Coordinator </a:t>
          </a:r>
        </a:p>
      </dgm:t>
    </dgm:pt>
    <dgm:pt modelId="{421B6657-A4A5-4DDD-BE78-7D887D5DE239}" type="parTrans" cxnId="{F09CD59D-2538-42D0-8AE8-A0E8714244C1}">
      <dgm:prSet/>
      <dgm:spPr/>
      <dgm:t>
        <a:bodyPr/>
        <a:lstStyle/>
        <a:p>
          <a:endParaRPr lang="en-US"/>
        </a:p>
      </dgm:t>
    </dgm:pt>
    <dgm:pt modelId="{FFDDADAF-F84A-4ABE-9E99-015961A5C0C1}" type="sibTrans" cxnId="{F09CD59D-2538-42D0-8AE8-A0E8714244C1}">
      <dgm:prSet/>
      <dgm:spPr/>
      <dgm:t>
        <a:bodyPr/>
        <a:lstStyle/>
        <a:p>
          <a:endParaRPr lang="en-US"/>
        </a:p>
      </dgm:t>
    </dgm:pt>
    <dgm:pt modelId="{366B8B75-1A8B-43F4-AA2B-8F925F00E835}" type="pres">
      <dgm:prSet presAssocID="{BC67110F-9A6C-48D8-946F-B25714A8349E}" presName="Name0" presStyleCnt="0">
        <dgm:presLayoutVars>
          <dgm:chMax val="1"/>
          <dgm:chPref val="1"/>
          <dgm:dir/>
          <dgm:animOne val="branch"/>
          <dgm:animLvl val="lvl"/>
        </dgm:presLayoutVars>
      </dgm:prSet>
      <dgm:spPr/>
      <dgm:t>
        <a:bodyPr/>
        <a:lstStyle/>
        <a:p>
          <a:endParaRPr lang="en-US"/>
        </a:p>
      </dgm:t>
    </dgm:pt>
    <dgm:pt modelId="{C9F37FFA-2FEC-425B-AE91-502AFFA8842E}" type="pres">
      <dgm:prSet presAssocID="{B74BA390-751E-4BD0-AD33-C84A5A058856}" presName="textCenter" presStyleLbl="node1" presStyleIdx="0" presStyleCnt="17"/>
      <dgm:spPr/>
      <dgm:t>
        <a:bodyPr/>
        <a:lstStyle/>
        <a:p>
          <a:endParaRPr lang="en-US"/>
        </a:p>
      </dgm:t>
    </dgm:pt>
    <dgm:pt modelId="{0FC9990E-D8E1-4FFE-BC5E-61EE0904FC94}" type="pres">
      <dgm:prSet presAssocID="{B74BA390-751E-4BD0-AD33-C84A5A058856}" presName="cycle_1" presStyleCnt="0"/>
      <dgm:spPr/>
    </dgm:pt>
    <dgm:pt modelId="{AC65C149-33DF-4914-BB6C-BFD9825D0DA2}" type="pres">
      <dgm:prSet presAssocID="{A297AC78-B92C-495F-B3CF-4DE5A21B0F76}" presName="childCenter1" presStyleLbl="node1" presStyleIdx="1" presStyleCnt="17"/>
      <dgm:spPr/>
      <dgm:t>
        <a:bodyPr/>
        <a:lstStyle/>
        <a:p>
          <a:endParaRPr lang="en-US"/>
        </a:p>
      </dgm:t>
    </dgm:pt>
    <dgm:pt modelId="{C5D4E502-2E0D-4907-AFE9-78769507FC59}" type="pres">
      <dgm:prSet presAssocID="{421B6657-A4A5-4DDD-BE78-7D887D5DE239}" presName="Name141" presStyleLbl="parChTrans1D3" presStyleIdx="0" presStyleCnt="11"/>
      <dgm:spPr/>
      <dgm:t>
        <a:bodyPr/>
        <a:lstStyle/>
        <a:p>
          <a:endParaRPr lang="en-US"/>
        </a:p>
      </dgm:t>
    </dgm:pt>
    <dgm:pt modelId="{E533CBE8-4997-4BE0-B9F0-6B1A5B5418AB}" type="pres">
      <dgm:prSet presAssocID="{45439589-B48D-48D9-B1A9-853AA8D7CEA5}" presName="text1" presStyleLbl="node1" presStyleIdx="2" presStyleCnt="17" custScaleX="154047" custScaleY="96212">
        <dgm:presLayoutVars>
          <dgm:bulletEnabled val="1"/>
        </dgm:presLayoutVars>
      </dgm:prSet>
      <dgm:spPr/>
      <dgm:t>
        <a:bodyPr/>
        <a:lstStyle/>
        <a:p>
          <a:endParaRPr lang="en-US"/>
        </a:p>
      </dgm:t>
    </dgm:pt>
    <dgm:pt modelId="{9C0B8C28-D3E8-494C-B1D8-6F0B06ACE2AB}" type="pres">
      <dgm:prSet presAssocID="{44FAD9EC-22EC-47AA-913A-D92C9A3E1ED3}" presName="Name141" presStyleLbl="parChTrans1D3" presStyleIdx="1" presStyleCnt="11"/>
      <dgm:spPr/>
      <dgm:t>
        <a:bodyPr/>
        <a:lstStyle/>
        <a:p>
          <a:endParaRPr lang="en-US"/>
        </a:p>
      </dgm:t>
    </dgm:pt>
    <dgm:pt modelId="{0F18CD8E-5253-4203-B430-6C404B6AAB62}" type="pres">
      <dgm:prSet presAssocID="{F3F5F47B-2E7B-4B36-B10D-3256C112E7A2}" presName="text1" presStyleLbl="node1" presStyleIdx="3" presStyleCnt="17">
        <dgm:presLayoutVars>
          <dgm:bulletEnabled val="1"/>
        </dgm:presLayoutVars>
      </dgm:prSet>
      <dgm:spPr/>
      <dgm:t>
        <a:bodyPr/>
        <a:lstStyle/>
        <a:p>
          <a:endParaRPr lang="en-US"/>
        </a:p>
      </dgm:t>
    </dgm:pt>
    <dgm:pt modelId="{AFD740F6-1CAD-49F5-8B99-2CE8568E6E17}" type="pres">
      <dgm:prSet presAssocID="{158669D4-881C-4135-8547-F04CF650D984}" presName="Name141" presStyleLbl="parChTrans1D3" presStyleIdx="2" presStyleCnt="11"/>
      <dgm:spPr/>
      <dgm:t>
        <a:bodyPr/>
        <a:lstStyle/>
        <a:p>
          <a:endParaRPr lang="en-US"/>
        </a:p>
      </dgm:t>
    </dgm:pt>
    <dgm:pt modelId="{955760C0-12CB-46F0-AFAF-17BBA1A5CE0A}" type="pres">
      <dgm:prSet presAssocID="{0AAB2B60-8D4B-4B34-B722-AD2915DC4157}" presName="text1" presStyleLbl="node1" presStyleIdx="4" presStyleCnt="17">
        <dgm:presLayoutVars>
          <dgm:bulletEnabled val="1"/>
        </dgm:presLayoutVars>
      </dgm:prSet>
      <dgm:spPr/>
      <dgm:t>
        <a:bodyPr/>
        <a:lstStyle/>
        <a:p>
          <a:endParaRPr lang="en-US"/>
        </a:p>
      </dgm:t>
    </dgm:pt>
    <dgm:pt modelId="{82250F3F-C076-45DF-B3C1-9FB7265A8A6B}" type="pres">
      <dgm:prSet presAssocID="{F9EB70DB-7DDD-443C-AD72-B02EA243F091}" presName="Name144" presStyleLbl="parChTrans1D2" presStyleIdx="0" presStyleCnt="5"/>
      <dgm:spPr/>
      <dgm:t>
        <a:bodyPr/>
        <a:lstStyle/>
        <a:p>
          <a:endParaRPr lang="en-US"/>
        </a:p>
      </dgm:t>
    </dgm:pt>
    <dgm:pt modelId="{3E5FB3D5-BD28-4689-92F8-8859F6FC0205}" type="pres">
      <dgm:prSet presAssocID="{B74BA390-751E-4BD0-AD33-C84A5A058856}" presName="cycle_2" presStyleCnt="0"/>
      <dgm:spPr/>
    </dgm:pt>
    <dgm:pt modelId="{C1EAACA3-86C2-499A-AF88-3C3AF9D8930D}" type="pres">
      <dgm:prSet presAssocID="{9EA158B6-3946-44A5-B81F-1D19D7E954C7}" presName="childCenter2" presStyleLbl="node1" presStyleIdx="5" presStyleCnt="17"/>
      <dgm:spPr/>
      <dgm:t>
        <a:bodyPr/>
        <a:lstStyle/>
        <a:p>
          <a:endParaRPr lang="en-US"/>
        </a:p>
      </dgm:t>
    </dgm:pt>
    <dgm:pt modelId="{E5D1C406-21E3-40FA-B871-F0D10DE0F911}" type="pres">
      <dgm:prSet presAssocID="{0FD807E8-78A6-4D06-9F80-19DBA69F7DE5}" presName="Name218" presStyleLbl="parChTrans1D3" presStyleIdx="3" presStyleCnt="11"/>
      <dgm:spPr/>
      <dgm:t>
        <a:bodyPr/>
        <a:lstStyle/>
        <a:p>
          <a:endParaRPr lang="en-US"/>
        </a:p>
      </dgm:t>
    </dgm:pt>
    <dgm:pt modelId="{1DB1C89B-3E9A-4512-87C9-0AB3DD734EED}" type="pres">
      <dgm:prSet presAssocID="{D1921024-869B-4AB2-815D-46316FDA9818}" presName="text2" presStyleLbl="node1" presStyleIdx="6" presStyleCnt="17">
        <dgm:presLayoutVars>
          <dgm:bulletEnabled val="1"/>
        </dgm:presLayoutVars>
      </dgm:prSet>
      <dgm:spPr/>
      <dgm:t>
        <a:bodyPr/>
        <a:lstStyle/>
        <a:p>
          <a:endParaRPr lang="en-US"/>
        </a:p>
      </dgm:t>
    </dgm:pt>
    <dgm:pt modelId="{34D9DE56-A4B7-48EF-8005-7B63640A2D43}" type="pres">
      <dgm:prSet presAssocID="{2ADE5644-D611-49E8-9A91-2D08381A9801}" presName="Name218" presStyleLbl="parChTrans1D3" presStyleIdx="4" presStyleCnt="11"/>
      <dgm:spPr/>
      <dgm:t>
        <a:bodyPr/>
        <a:lstStyle/>
        <a:p>
          <a:endParaRPr lang="en-US"/>
        </a:p>
      </dgm:t>
    </dgm:pt>
    <dgm:pt modelId="{910580EB-C2A9-4879-AD5B-7756449D2D24}" type="pres">
      <dgm:prSet presAssocID="{FF3E2B44-EC6A-4DF2-8228-308A03E5E585}" presName="text2" presStyleLbl="node1" presStyleIdx="7" presStyleCnt="17">
        <dgm:presLayoutVars>
          <dgm:bulletEnabled val="1"/>
        </dgm:presLayoutVars>
      </dgm:prSet>
      <dgm:spPr/>
      <dgm:t>
        <a:bodyPr/>
        <a:lstStyle/>
        <a:p>
          <a:endParaRPr lang="en-US"/>
        </a:p>
      </dgm:t>
    </dgm:pt>
    <dgm:pt modelId="{70776E02-0EB2-4057-9338-2658F11AC06A}" type="pres">
      <dgm:prSet presAssocID="{A7BA386C-3183-4708-A6D5-BA92EF6256B7}" presName="Name221" presStyleLbl="parChTrans1D2" presStyleIdx="1" presStyleCnt="5"/>
      <dgm:spPr/>
      <dgm:t>
        <a:bodyPr/>
        <a:lstStyle/>
        <a:p>
          <a:endParaRPr lang="en-US"/>
        </a:p>
      </dgm:t>
    </dgm:pt>
    <dgm:pt modelId="{8FBF23F3-CE88-4267-B624-650883A00052}" type="pres">
      <dgm:prSet presAssocID="{B74BA390-751E-4BD0-AD33-C84A5A058856}" presName="cycle_3" presStyleCnt="0"/>
      <dgm:spPr/>
    </dgm:pt>
    <dgm:pt modelId="{879155D7-2441-4CE7-895B-4B678884ADDA}" type="pres">
      <dgm:prSet presAssocID="{E1FA891A-B27F-4B3A-AD86-84A297D6C839}" presName="childCenter3" presStyleLbl="node1" presStyleIdx="8" presStyleCnt="17"/>
      <dgm:spPr/>
      <dgm:t>
        <a:bodyPr/>
        <a:lstStyle/>
        <a:p>
          <a:endParaRPr lang="en-US"/>
        </a:p>
      </dgm:t>
    </dgm:pt>
    <dgm:pt modelId="{95F40E1C-B388-4C06-8387-A4514B466AFA}" type="pres">
      <dgm:prSet presAssocID="{E8775539-8A78-4654-A3B1-9FA40DFB05FE}" presName="Name285" presStyleLbl="parChTrans1D3" presStyleIdx="5" presStyleCnt="11"/>
      <dgm:spPr/>
      <dgm:t>
        <a:bodyPr/>
        <a:lstStyle/>
        <a:p>
          <a:endParaRPr lang="en-US"/>
        </a:p>
      </dgm:t>
    </dgm:pt>
    <dgm:pt modelId="{C5A2A923-DF90-4ED5-957E-9F51151025B4}" type="pres">
      <dgm:prSet presAssocID="{3427A4F2-5C1C-46AC-BDF2-A6BD79A1C755}" presName="text3" presStyleLbl="node1" presStyleIdx="9" presStyleCnt="17">
        <dgm:presLayoutVars>
          <dgm:bulletEnabled val="1"/>
        </dgm:presLayoutVars>
      </dgm:prSet>
      <dgm:spPr/>
      <dgm:t>
        <a:bodyPr/>
        <a:lstStyle/>
        <a:p>
          <a:endParaRPr lang="en-US"/>
        </a:p>
      </dgm:t>
    </dgm:pt>
    <dgm:pt modelId="{A2E47A9B-802D-45FE-8984-8182FF6388C4}" type="pres">
      <dgm:prSet presAssocID="{55E001BA-8D56-47C0-B87E-0062552D0F54}" presName="Name285" presStyleLbl="parChTrans1D3" presStyleIdx="6" presStyleCnt="11"/>
      <dgm:spPr/>
      <dgm:t>
        <a:bodyPr/>
        <a:lstStyle/>
        <a:p>
          <a:endParaRPr lang="en-US"/>
        </a:p>
      </dgm:t>
    </dgm:pt>
    <dgm:pt modelId="{77F7E804-CFBA-4957-9205-9664A0396085}" type="pres">
      <dgm:prSet presAssocID="{A4E1AEAF-4D2F-4DCD-804E-626B65AFFEE2}" presName="text3" presStyleLbl="node1" presStyleIdx="10" presStyleCnt="17">
        <dgm:presLayoutVars>
          <dgm:bulletEnabled val="1"/>
        </dgm:presLayoutVars>
      </dgm:prSet>
      <dgm:spPr/>
      <dgm:t>
        <a:bodyPr/>
        <a:lstStyle/>
        <a:p>
          <a:endParaRPr lang="en-US"/>
        </a:p>
      </dgm:t>
    </dgm:pt>
    <dgm:pt modelId="{D34420F8-B3EE-4605-9F90-CE9C4B5547CE}" type="pres">
      <dgm:prSet presAssocID="{EAC217C9-05D4-4062-93AA-9C05392225A9}" presName="Name288" presStyleLbl="parChTrans1D2" presStyleIdx="2" presStyleCnt="5"/>
      <dgm:spPr/>
      <dgm:t>
        <a:bodyPr/>
        <a:lstStyle/>
        <a:p>
          <a:endParaRPr lang="en-US"/>
        </a:p>
      </dgm:t>
    </dgm:pt>
    <dgm:pt modelId="{071A3D62-9685-4D70-BF98-7F2D8CEA7FE3}" type="pres">
      <dgm:prSet presAssocID="{B74BA390-751E-4BD0-AD33-C84A5A058856}" presName="cycle_4" presStyleCnt="0"/>
      <dgm:spPr/>
    </dgm:pt>
    <dgm:pt modelId="{566F7A35-7622-4E27-8772-23B304FC878E}" type="pres">
      <dgm:prSet presAssocID="{F372FE4D-F1CF-4F5A-91DB-B92321040E78}" presName="childCenter4" presStyleLbl="node1" presStyleIdx="11" presStyleCnt="17"/>
      <dgm:spPr/>
      <dgm:t>
        <a:bodyPr/>
        <a:lstStyle/>
        <a:p>
          <a:endParaRPr lang="en-US"/>
        </a:p>
      </dgm:t>
    </dgm:pt>
    <dgm:pt modelId="{C074AA7F-8E1B-466D-BE8B-8E179A57181F}" type="pres">
      <dgm:prSet presAssocID="{149422F5-73B3-4756-B446-7BF662EC073D}" presName="Name342" presStyleLbl="parChTrans1D3" presStyleIdx="7" presStyleCnt="11"/>
      <dgm:spPr/>
      <dgm:t>
        <a:bodyPr/>
        <a:lstStyle/>
        <a:p>
          <a:endParaRPr lang="en-US"/>
        </a:p>
      </dgm:t>
    </dgm:pt>
    <dgm:pt modelId="{7BFAA249-9DD7-4D57-9158-5DBAB44894F5}" type="pres">
      <dgm:prSet presAssocID="{5CF5AF58-C531-492E-ADB9-653E2C6BB255}" presName="text4" presStyleLbl="node1" presStyleIdx="12" presStyleCnt="17">
        <dgm:presLayoutVars>
          <dgm:bulletEnabled val="1"/>
        </dgm:presLayoutVars>
      </dgm:prSet>
      <dgm:spPr/>
      <dgm:t>
        <a:bodyPr/>
        <a:lstStyle/>
        <a:p>
          <a:endParaRPr lang="en-US"/>
        </a:p>
      </dgm:t>
    </dgm:pt>
    <dgm:pt modelId="{91042A07-2DE4-4AB2-A5C9-140C97ACBC64}" type="pres">
      <dgm:prSet presAssocID="{BB857B13-F4F0-4D7D-8459-9A73546DDAE6}" presName="Name342" presStyleLbl="parChTrans1D3" presStyleIdx="8" presStyleCnt="11"/>
      <dgm:spPr/>
      <dgm:t>
        <a:bodyPr/>
        <a:lstStyle/>
        <a:p>
          <a:endParaRPr lang="en-US"/>
        </a:p>
      </dgm:t>
    </dgm:pt>
    <dgm:pt modelId="{97E7B746-A186-4668-919A-5A05A15896DC}" type="pres">
      <dgm:prSet presAssocID="{A1A3592F-8D6D-4EE6-930E-071FC2525201}" presName="text4" presStyleLbl="node1" presStyleIdx="13" presStyleCnt="17">
        <dgm:presLayoutVars>
          <dgm:bulletEnabled val="1"/>
        </dgm:presLayoutVars>
      </dgm:prSet>
      <dgm:spPr/>
      <dgm:t>
        <a:bodyPr/>
        <a:lstStyle/>
        <a:p>
          <a:endParaRPr lang="en-US"/>
        </a:p>
      </dgm:t>
    </dgm:pt>
    <dgm:pt modelId="{585533C6-621E-4D99-BC9A-D278FB4ECEFB}" type="pres">
      <dgm:prSet presAssocID="{18BA9970-39F8-461E-B8C1-62E0E8AE7845}" presName="Name345" presStyleLbl="parChTrans1D2" presStyleIdx="3" presStyleCnt="5"/>
      <dgm:spPr/>
      <dgm:t>
        <a:bodyPr/>
        <a:lstStyle/>
        <a:p>
          <a:endParaRPr lang="en-US"/>
        </a:p>
      </dgm:t>
    </dgm:pt>
    <dgm:pt modelId="{D2E95DDB-839F-44EE-AAE3-79545B2C6E6C}" type="pres">
      <dgm:prSet presAssocID="{B74BA390-751E-4BD0-AD33-C84A5A058856}" presName="cycle_5" presStyleCnt="0"/>
      <dgm:spPr/>
    </dgm:pt>
    <dgm:pt modelId="{1C7A9C5A-8799-42C5-BD29-C7901C07CEEC}" type="pres">
      <dgm:prSet presAssocID="{23D00E98-66B5-4200-93E0-8F0629219F68}" presName="childCenter5" presStyleLbl="node1" presStyleIdx="14" presStyleCnt="17"/>
      <dgm:spPr/>
      <dgm:t>
        <a:bodyPr/>
        <a:lstStyle/>
        <a:p>
          <a:endParaRPr lang="en-US"/>
        </a:p>
      </dgm:t>
    </dgm:pt>
    <dgm:pt modelId="{AE768E33-37E3-402D-B4FC-FA0E34B9FD11}" type="pres">
      <dgm:prSet presAssocID="{ED19FF67-6D89-41C2-824E-25858DFADD67}" presName="Name389" presStyleLbl="parChTrans1D3" presStyleIdx="9" presStyleCnt="11"/>
      <dgm:spPr/>
      <dgm:t>
        <a:bodyPr/>
        <a:lstStyle/>
        <a:p>
          <a:endParaRPr lang="en-US"/>
        </a:p>
      </dgm:t>
    </dgm:pt>
    <dgm:pt modelId="{8DF2FCED-CCD3-4DA0-B8A6-17CB2BF79C5F}" type="pres">
      <dgm:prSet presAssocID="{6060C8C7-AC05-4F9B-A451-2BDE04D9E072}" presName="text5" presStyleLbl="node1" presStyleIdx="15" presStyleCnt="17">
        <dgm:presLayoutVars>
          <dgm:bulletEnabled val="1"/>
        </dgm:presLayoutVars>
      </dgm:prSet>
      <dgm:spPr/>
      <dgm:t>
        <a:bodyPr/>
        <a:lstStyle/>
        <a:p>
          <a:endParaRPr lang="en-US"/>
        </a:p>
      </dgm:t>
    </dgm:pt>
    <dgm:pt modelId="{429DB0CB-DC55-48D5-9CDE-E9C2190902EC}" type="pres">
      <dgm:prSet presAssocID="{12992BD1-EF36-48C7-ACB4-851D5E6A14CA}" presName="Name389" presStyleLbl="parChTrans1D3" presStyleIdx="10" presStyleCnt="11"/>
      <dgm:spPr/>
      <dgm:t>
        <a:bodyPr/>
        <a:lstStyle/>
        <a:p>
          <a:endParaRPr lang="en-US"/>
        </a:p>
      </dgm:t>
    </dgm:pt>
    <dgm:pt modelId="{CD988128-56B2-4C1F-856C-A853853651BB}" type="pres">
      <dgm:prSet presAssocID="{500D4DA1-7260-445F-B3A2-2D77FAE11F77}" presName="text5" presStyleLbl="node1" presStyleIdx="16" presStyleCnt="17">
        <dgm:presLayoutVars>
          <dgm:bulletEnabled val="1"/>
        </dgm:presLayoutVars>
      </dgm:prSet>
      <dgm:spPr/>
      <dgm:t>
        <a:bodyPr/>
        <a:lstStyle/>
        <a:p>
          <a:endParaRPr lang="en-US"/>
        </a:p>
      </dgm:t>
    </dgm:pt>
    <dgm:pt modelId="{0052C883-7BC9-402D-90C1-1F50190977B2}" type="pres">
      <dgm:prSet presAssocID="{FD812444-DF5B-412C-8C28-10BC380D8B39}" presName="Name392" presStyleLbl="parChTrans1D2" presStyleIdx="4" presStyleCnt="5"/>
      <dgm:spPr/>
      <dgm:t>
        <a:bodyPr/>
        <a:lstStyle/>
        <a:p>
          <a:endParaRPr lang="en-US"/>
        </a:p>
      </dgm:t>
    </dgm:pt>
  </dgm:ptLst>
  <dgm:cxnLst>
    <dgm:cxn modelId="{ED23D851-21B2-4AED-AA06-392794BE6903}" srcId="{23D00E98-66B5-4200-93E0-8F0629219F68}" destId="{500D4DA1-7260-445F-B3A2-2D77FAE11F77}" srcOrd="1" destOrd="0" parTransId="{12992BD1-EF36-48C7-ACB4-851D5E6A14CA}" sibTransId="{67BDD6F7-85F7-4812-A0FA-C790A3DD6C93}"/>
    <dgm:cxn modelId="{99874A2F-8EEB-A146-BD9C-15286CC33D6F}" type="presOf" srcId="{A7BA386C-3183-4708-A6D5-BA92EF6256B7}" destId="{70776E02-0EB2-4057-9338-2658F11AC06A}" srcOrd="0" destOrd="0" presId="urn:microsoft.com/office/officeart/2008/layout/RadialCluster"/>
    <dgm:cxn modelId="{9521348B-AEC5-4FE3-BD83-67A33A5E582A}" srcId="{B74BA390-751E-4BD0-AD33-C84A5A058856}" destId="{23D00E98-66B5-4200-93E0-8F0629219F68}" srcOrd="4" destOrd="0" parTransId="{FD812444-DF5B-412C-8C28-10BC380D8B39}" sibTransId="{F4BD8C0F-24E5-4E93-9220-7ABB66830FB6}"/>
    <dgm:cxn modelId="{B0BBAE35-A8ED-274B-BA67-2F09D40494F3}" type="presOf" srcId="{A1A3592F-8D6D-4EE6-930E-071FC2525201}" destId="{97E7B746-A186-4668-919A-5A05A15896DC}" srcOrd="0" destOrd="0" presId="urn:microsoft.com/office/officeart/2008/layout/RadialCluster"/>
    <dgm:cxn modelId="{359FF26C-847C-7949-95B0-EC147757A1F3}" type="presOf" srcId="{A297AC78-B92C-495F-B3CF-4DE5A21B0F76}" destId="{AC65C149-33DF-4914-BB6C-BFD9825D0DA2}" srcOrd="0" destOrd="0" presId="urn:microsoft.com/office/officeart/2008/layout/RadialCluster"/>
    <dgm:cxn modelId="{B6A72611-A6E6-784D-841D-1D62841881D4}" type="presOf" srcId="{BC67110F-9A6C-48D8-946F-B25714A8349E}" destId="{366B8B75-1A8B-43F4-AA2B-8F925F00E835}" srcOrd="0" destOrd="0" presId="urn:microsoft.com/office/officeart/2008/layout/RadialCluster"/>
    <dgm:cxn modelId="{D8B4229A-E1A9-4249-AA68-30F32AB1F9F9}" srcId="{BC67110F-9A6C-48D8-946F-B25714A8349E}" destId="{B74BA390-751E-4BD0-AD33-C84A5A058856}" srcOrd="0" destOrd="0" parTransId="{2990FACC-848B-47AF-AEBE-7991203E7110}" sibTransId="{4DABD4B7-6E17-427B-AFB9-A1AD8065FC97}"/>
    <dgm:cxn modelId="{AC7B235C-673C-D54F-91AF-407D6365EC36}" type="presOf" srcId="{23D00E98-66B5-4200-93E0-8F0629219F68}" destId="{1C7A9C5A-8799-42C5-BD29-C7901C07CEEC}" srcOrd="0" destOrd="0" presId="urn:microsoft.com/office/officeart/2008/layout/RadialCluster"/>
    <dgm:cxn modelId="{18414AAC-D467-FD41-A3FC-D8111B237D28}" type="presOf" srcId="{44FAD9EC-22EC-47AA-913A-D92C9A3E1ED3}" destId="{9C0B8C28-D3E8-494C-B1D8-6F0B06ACE2AB}" srcOrd="0" destOrd="0" presId="urn:microsoft.com/office/officeart/2008/layout/RadialCluster"/>
    <dgm:cxn modelId="{8A870480-13E5-4BED-9258-59C0F4FE8B18}" srcId="{A297AC78-B92C-495F-B3CF-4DE5A21B0F76}" destId="{F3F5F47B-2E7B-4B36-B10D-3256C112E7A2}" srcOrd="1" destOrd="0" parTransId="{44FAD9EC-22EC-47AA-913A-D92C9A3E1ED3}" sibTransId="{E2F0B741-0D64-469F-A017-E0519FE6673F}"/>
    <dgm:cxn modelId="{56086A88-4F24-D243-A344-A9A778512DB7}" type="presOf" srcId="{6060C8C7-AC05-4F9B-A451-2BDE04D9E072}" destId="{8DF2FCED-CCD3-4DA0-B8A6-17CB2BF79C5F}" srcOrd="0" destOrd="0" presId="urn:microsoft.com/office/officeart/2008/layout/RadialCluster"/>
    <dgm:cxn modelId="{A4DCEC16-62F3-47C9-9F3A-6143ACA45C92}" srcId="{B74BA390-751E-4BD0-AD33-C84A5A058856}" destId="{A297AC78-B92C-495F-B3CF-4DE5A21B0F76}" srcOrd="0" destOrd="0" parTransId="{F9EB70DB-7DDD-443C-AD72-B02EA243F091}" sibTransId="{5891D7B2-5516-473E-873B-C954772E5214}"/>
    <dgm:cxn modelId="{A487485F-B167-4B93-93B7-0C50E1CBCA64}" srcId="{23D00E98-66B5-4200-93E0-8F0629219F68}" destId="{6060C8C7-AC05-4F9B-A451-2BDE04D9E072}" srcOrd="0" destOrd="0" parTransId="{ED19FF67-6D89-41C2-824E-25858DFADD67}" sibTransId="{53D21F4A-2DA1-4B7F-9A6C-887F8A9DA53F}"/>
    <dgm:cxn modelId="{4FBF0BA9-1B4F-47FA-AAEC-F8C261A7D79A}" srcId="{B74BA390-751E-4BD0-AD33-C84A5A058856}" destId="{F372FE4D-F1CF-4F5A-91DB-B92321040E78}" srcOrd="3" destOrd="0" parTransId="{18BA9970-39F8-461E-B8C1-62E0E8AE7845}" sibTransId="{654E69FB-F753-4628-BCAA-19443D114348}"/>
    <dgm:cxn modelId="{A4C59FAE-F3F1-5640-AECB-0F11C0AE9883}" type="presOf" srcId="{55E001BA-8D56-47C0-B87E-0062552D0F54}" destId="{A2E47A9B-802D-45FE-8984-8182FF6388C4}" srcOrd="0" destOrd="0" presId="urn:microsoft.com/office/officeart/2008/layout/RadialCluster"/>
    <dgm:cxn modelId="{F0A4A8CF-A71C-5C45-AD62-5618973A7AF0}" type="presOf" srcId="{18BA9970-39F8-461E-B8C1-62E0E8AE7845}" destId="{585533C6-621E-4D99-BC9A-D278FB4ECEFB}" srcOrd="0" destOrd="0" presId="urn:microsoft.com/office/officeart/2008/layout/RadialCluster"/>
    <dgm:cxn modelId="{B35B7CC3-50D6-1D49-BA96-60DA4CA0B56E}" type="presOf" srcId="{9EA158B6-3946-44A5-B81F-1D19D7E954C7}" destId="{C1EAACA3-86C2-499A-AF88-3C3AF9D8930D}" srcOrd="0" destOrd="0" presId="urn:microsoft.com/office/officeart/2008/layout/RadialCluster"/>
    <dgm:cxn modelId="{A020E072-B0B9-4542-AB8F-77627B8980B6}" srcId="{B74BA390-751E-4BD0-AD33-C84A5A058856}" destId="{E1FA891A-B27F-4B3A-AD86-84A297D6C839}" srcOrd="2" destOrd="0" parTransId="{EAC217C9-05D4-4062-93AA-9C05392225A9}" sibTransId="{C69EFB11-8029-4869-98F1-84AFEF73B900}"/>
    <dgm:cxn modelId="{1A86887C-3BE6-134A-8FB9-BB69D71D066B}" type="presOf" srcId="{0FD807E8-78A6-4D06-9F80-19DBA69F7DE5}" destId="{E5D1C406-21E3-40FA-B871-F0D10DE0F911}" srcOrd="0" destOrd="0" presId="urn:microsoft.com/office/officeart/2008/layout/RadialCluster"/>
    <dgm:cxn modelId="{A4051D76-16C3-3E47-A5A1-723AB4E45D11}" type="presOf" srcId="{D1921024-869B-4AB2-815D-46316FDA9818}" destId="{1DB1C89B-3E9A-4512-87C9-0AB3DD734EED}" srcOrd="0" destOrd="0" presId="urn:microsoft.com/office/officeart/2008/layout/RadialCluster"/>
    <dgm:cxn modelId="{FF0F6AB0-06DB-3241-A94C-A66CFC4E8745}" type="presOf" srcId="{0AAB2B60-8D4B-4B34-B722-AD2915DC4157}" destId="{955760C0-12CB-46F0-AFAF-17BBA1A5CE0A}" srcOrd="0" destOrd="0" presId="urn:microsoft.com/office/officeart/2008/layout/RadialCluster"/>
    <dgm:cxn modelId="{C9001536-2244-43AB-91E3-2EB247E2B2CA}" srcId="{B74BA390-751E-4BD0-AD33-C84A5A058856}" destId="{9EA158B6-3946-44A5-B81F-1D19D7E954C7}" srcOrd="1" destOrd="0" parTransId="{A7BA386C-3183-4708-A6D5-BA92EF6256B7}" sibTransId="{74CB740C-889E-4A41-BC2C-8051EE4262D0}"/>
    <dgm:cxn modelId="{E917A4DB-D286-2146-8948-228DA082CF0A}" type="presOf" srcId="{E8775539-8A78-4654-A3B1-9FA40DFB05FE}" destId="{95F40E1C-B388-4C06-8387-A4514B466AFA}" srcOrd="0" destOrd="0" presId="urn:microsoft.com/office/officeart/2008/layout/RadialCluster"/>
    <dgm:cxn modelId="{120F70BD-586D-ED4E-97AD-9C7B18658B36}" type="presOf" srcId="{158669D4-881C-4135-8547-F04CF650D984}" destId="{AFD740F6-1CAD-49F5-8B99-2CE8568E6E17}" srcOrd="0" destOrd="0" presId="urn:microsoft.com/office/officeart/2008/layout/RadialCluster"/>
    <dgm:cxn modelId="{E9E87490-C574-EE44-8A2A-551FE119192A}" type="presOf" srcId="{500D4DA1-7260-445F-B3A2-2D77FAE11F77}" destId="{CD988128-56B2-4C1F-856C-A853853651BB}" srcOrd="0" destOrd="0" presId="urn:microsoft.com/office/officeart/2008/layout/RadialCluster"/>
    <dgm:cxn modelId="{975EAFD4-AAFF-8F44-A844-7C53D7F496CD}" type="presOf" srcId="{3427A4F2-5C1C-46AC-BDF2-A6BD79A1C755}" destId="{C5A2A923-DF90-4ED5-957E-9F51151025B4}" srcOrd="0" destOrd="0" presId="urn:microsoft.com/office/officeart/2008/layout/RadialCluster"/>
    <dgm:cxn modelId="{5F09B065-E0FC-BA4B-9B92-3FE7908D3ABC}" type="presOf" srcId="{B74BA390-751E-4BD0-AD33-C84A5A058856}" destId="{C9F37FFA-2FEC-425B-AE91-502AFFA8842E}" srcOrd="0" destOrd="0" presId="urn:microsoft.com/office/officeart/2008/layout/RadialCluster"/>
    <dgm:cxn modelId="{4512FA83-14A5-C344-ACF1-A6873EA546DE}" type="presOf" srcId="{A4E1AEAF-4D2F-4DCD-804E-626B65AFFEE2}" destId="{77F7E804-CFBA-4957-9205-9664A0396085}" srcOrd="0" destOrd="0" presId="urn:microsoft.com/office/officeart/2008/layout/RadialCluster"/>
    <dgm:cxn modelId="{46E05170-8B10-4856-A832-0634E2BFABAF}" srcId="{E1FA891A-B27F-4B3A-AD86-84A297D6C839}" destId="{A4E1AEAF-4D2F-4DCD-804E-626B65AFFEE2}" srcOrd="1" destOrd="0" parTransId="{55E001BA-8D56-47C0-B87E-0062552D0F54}" sibTransId="{95458050-F8C5-41A4-8479-3C25FDAC0D4B}"/>
    <dgm:cxn modelId="{51C1604E-9EC8-D74D-903A-68A3CF64E553}" type="presOf" srcId="{5CF5AF58-C531-492E-ADB9-653E2C6BB255}" destId="{7BFAA249-9DD7-4D57-9158-5DBAB44894F5}" srcOrd="0" destOrd="0" presId="urn:microsoft.com/office/officeart/2008/layout/RadialCluster"/>
    <dgm:cxn modelId="{78D10AB6-8BD1-45D4-9968-BFFDADE24577}" srcId="{F372FE4D-F1CF-4F5A-91DB-B92321040E78}" destId="{A1A3592F-8D6D-4EE6-930E-071FC2525201}" srcOrd="1" destOrd="0" parTransId="{BB857B13-F4F0-4D7D-8459-9A73546DDAE6}" sibTransId="{A87AFE24-31D9-4A9B-AA15-14E116746179}"/>
    <dgm:cxn modelId="{313F215B-B2A5-9C4D-BCD3-DDF258693CED}" type="presOf" srcId="{45439589-B48D-48D9-B1A9-853AA8D7CEA5}" destId="{E533CBE8-4997-4BE0-B9F0-6B1A5B5418AB}" srcOrd="0" destOrd="0" presId="urn:microsoft.com/office/officeart/2008/layout/RadialCluster"/>
    <dgm:cxn modelId="{F09CD59D-2538-42D0-8AE8-A0E8714244C1}" srcId="{A297AC78-B92C-495F-B3CF-4DE5A21B0F76}" destId="{45439589-B48D-48D9-B1A9-853AA8D7CEA5}" srcOrd="0" destOrd="0" parTransId="{421B6657-A4A5-4DDD-BE78-7D887D5DE239}" sibTransId="{FFDDADAF-F84A-4ABE-9E99-015961A5C0C1}"/>
    <dgm:cxn modelId="{9B5AC7D8-5871-43CB-AD7F-187AC89FD85D}" srcId="{E1FA891A-B27F-4B3A-AD86-84A297D6C839}" destId="{3427A4F2-5C1C-46AC-BDF2-A6BD79A1C755}" srcOrd="0" destOrd="0" parTransId="{E8775539-8A78-4654-A3B1-9FA40DFB05FE}" sibTransId="{B9F07692-C226-4D10-8A46-E7EEF89C6E5B}"/>
    <dgm:cxn modelId="{63BD71B6-FB3A-E348-BB90-1B1580E275B3}" type="presOf" srcId="{421B6657-A4A5-4DDD-BE78-7D887D5DE239}" destId="{C5D4E502-2E0D-4907-AFE9-78769507FC59}" srcOrd="0" destOrd="0" presId="urn:microsoft.com/office/officeart/2008/layout/RadialCluster"/>
    <dgm:cxn modelId="{910FDC94-F65A-DB4B-AB02-7423A50682AC}" type="presOf" srcId="{ED19FF67-6D89-41C2-824E-25858DFADD67}" destId="{AE768E33-37E3-402D-B4FC-FA0E34B9FD11}" srcOrd="0" destOrd="0" presId="urn:microsoft.com/office/officeart/2008/layout/RadialCluster"/>
    <dgm:cxn modelId="{3E35D9EE-E3AD-C949-9714-AB912FD84510}" type="presOf" srcId="{F372FE4D-F1CF-4F5A-91DB-B92321040E78}" destId="{566F7A35-7622-4E27-8772-23B304FC878E}" srcOrd="0" destOrd="0" presId="urn:microsoft.com/office/officeart/2008/layout/RadialCluster"/>
    <dgm:cxn modelId="{F9C0F1FD-A11B-F146-BBFC-F5DD37AB2CCA}" type="presOf" srcId="{2ADE5644-D611-49E8-9A91-2D08381A9801}" destId="{34D9DE56-A4B7-48EF-8005-7B63640A2D43}" srcOrd="0" destOrd="0" presId="urn:microsoft.com/office/officeart/2008/layout/RadialCluster"/>
    <dgm:cxn modelId="{788201C0-B3F3-48CB-AFA1-8C8D178FB5FB}" srcId="{A297AC78-B92C-495F-B3CF-4DE5A21B0F76}" destId="{0AAB2B60-8D4B-4B34-B722-AD2915DC4157}" srcOrd="2" destOrd="0" parTransId="{158669D4-881C-4135-8547-F04CF650D984}" sibTransId="{5A74D564-E18B-48D8-BA8A-0FB43420A346}"/>
    <dgm:cxn modelId="{EF584899-5FC5-1C49-B60C-A58727EAB7BE}" type="presOf" srcId="{12992BD1-EF36-48C7-ACB4-851D5E6A14CA}" destId="{429DB0CB-DC55-48D5-9CDE-E9C2190902EC}" srcOrd="0" destOrd="0" presId="urn:microsoft.com/office/officeart/2008/layout/RadialCluster"/>
    <dgm:cxn modelId="{0C2458C3-C415-FE4D-A02C-DE2924FFC3FC}" type="presOf" srcId="{BB857B13-F4F0-4D7D-8459-9A73546DDAE6}" destId="{91042A07-2DE4-4AB2-A5C9-140C97ACBC64}" srcOrd="0" destOrd="0" presId="urn:microsoft.com/office/officeart/2008/layout/RadialCluster"/>
    <dgm:cxn modelId="{757DFFC6-80F6-491D-8D41-E2714CD229B7}" srcId="{F372FE4D-F1CF-4F5A-91DB-B92321040E78}" destId="{5CF5AF58-C531-492E-ADB9-653E2C6BB255}" srcOrd="0" destOrd="0" parTransId="{149422F5-73B3-4756-B446-7BF662EC073D}" sibTransId="{8ECEF6D5-D3D6-4533-99EF-DAE7A0F90D82}"/>
    <dgm:cxn modelId="{7D8158E9-566E-5146-A566-78CF07D4C95F}" type="presOf" srcId="{FD812444-DF5B-412C-8C28-10BC380D8B39}" destId="{0052C883-7BC9-402D-90C1-1F50190977B2}" srcOrd="0" destOrd="0" presId="urn:microsoft.com/office/officeart/2008/layout/RadialCluster"/>
    <dgm:cxn modelId="{36884ED4-C22F-A24F-8B31-0B5A3118956F}" type="presOf" srcId="{E1FA891A-B27F-4B3A-AD86-84A297D6C839}" destId="{879155D7-2441-4CE7-895B-4B678884ADDA}" srcOrd="0" destOrd="0" presId="urn:microsoft.com/office/officeart/2008/layout/RadialCluster"/>
    <dgm:cxn modelId="{A3C7478C-5EEC-9A4E-8724-C646D061C4D1}" type="presOf" srcId="{149422F5-73B3-4756-B446-7BF662EC073D}" destId="{C074AA7F-8E1B-466D-BE8B-8E179A57181F}" srcOrd="0" destOrd="0" presId="urn:microsoft.com/office/officeart/2008/layout/RadialCluster"/>
    <dgm:cxn modelId="{BEEC0D00-C9B6-3648-897C-192AE986467B}" type="presOf" srcId="{F3F5F47B-2E7B-4B36-B10D-3256C112E7A2}" destId="{0F18CD8E-5253-4203-B430-6C404B6AAB62}" srcOrd="0" destOrd="0" presId="urn:microsoft.com/office/officeart/2008/layout/RadialCluster"/>
    <dgm:cxn modelId="{9BE486C0-33B0-4443-9F04-96C7A38889A3}" type="presOf" srcId="{EAC217C9-05D4-4062-93AA-9C05392225A9}" destId="{D34420F8-B3EE-4605-9F90-CE9C4B5547CE}" srcOrd="0" destOrd="0" presId="urn:microsoft.com/office/officeart/2008/layout/RadialCluster"/>
    <dgm:cxn modelId="{9A7B7134-D1C9-4397-8A60-21276BFB47BA}" srcId="{9EA158B6-3946-44A5-B81F-1D19D7E954C7}" destId="{D1921024-869B-4AB2-815D-46316FDA9818}" srcOrd="0" destOrd="0" parTransId="{0FD807E8-78A6-4D06-9F80-19DBA69F7DE5}" sibTransId="{CE92E7D7-9602-4F64-B492-9481CAD0A2C7}"/>
    <dgm:cxn modelId="{73AC1A60-AF08-AF47-955E-8C2208D48971}" type="presOf" srcId="{FF3E2B44-EC6A-4DF2-8228-308A03E5E585}" destId="{910580EB-C2A9-4879-AD5B-7756449D2D24}" srcOrd="0" destOrd="0" presId="urn:microsoft.com/office/officeart/2008/layout/RadialCluster"/>
    <dgm:cxn modelId="{6A50BBE2-204F-8046-B5B1-18A3B607CAB1}" type="presOf" srcId="{F9EB70DB-7DDD-443C-AD72-B02EA243F091}" destId="{82250F3F-C076-45DF-B3C1-9FB7265A8A6B}" srcOrd="0" destOrd="0" presId="urn:microsoft.com/office/officeart/2008/layout/RadialCluster"/>
    <dgm:cxn modelId="{AD81246E-1142-4E94-8939-4EA322721CDA}" srcId="{9EA158B6-3946-44A5-B81F-1D19D7E954C7}" destId="{FF3E2B44-EC6A-4DF2-8228-308A03E5E585}" srcOrd="1" destOrd="0" parTransId="{2ADE5644-D611-49E8-9A91-2D08381A9801}" sibTransId="{F3BC69E2-C373-4A72-853F-AC787DFB2385}"/>
    <dgm:cxn modelId="{C110340A-03D3-344E-B9F9-DD8FC0D8318E}" type="presParOf" srcId="{366B8B75-1A8B-43F4-AA2B-8F925F00E835}" destId="{C9F37FFA-2FEC-425B-AE91-502AFFA8842E}" srcOrd="0" destOrd="0" presId="urn:microsoft.com/office/officeart/2008/layout/RadialCluster"/>
    <dgm:cxn modelId="{2A9B8F27-0B56-624D-B7DB-E6BD32B1BF91}" type="presParOf" srcId="{366B8B75-1A8B-43F4-AA2B-8F925F00E835}" destId="{0FC9990E-D8E1-4FFE-BC5E-61EE0904FC94}" srcOrd="1" destOrd="0" presId="urn:microsoft.com/office/officeart/2008/layout/RadialCluster"/>
    <dgm:cxn modelId="{66EC9EDD-7C78-874F-9388-C4FE1646E74C}" type="presParOf" srcId="{0FC9990E-D8E1-4FFE-BC5E-61EE0904FC94}" destId="{AC65C149-33DF-4914-BB6C-BFD9825D0DA2}" srcOrd="0" destOrd="0" presId="urn:microsoft.com/office/officeart/2008/layout/RadialCluster"/>
    <dgm:cxn modelId="{7107C0E6-DC15-354A-9764-F5AB6C18F43C}" type="presParOf" srcId="{0FC9990E-D8E1-4FFE-BC5E-61EE0904FC94}" destId="{C5D4E502-2E0D-4907-AFE9-78769507FC59}" srcOrd="1" destOrd="0" presId="urn:microsoft.com/office/officeart/2008/layout/RadialCluster"/>
    <dgm:cxn modelId="{E74987EB-51A3-4842-9502-B678913B886B}" type="presParOf" srcId="{0FC9990E-D8E1-4FFE-BC5E-61EE0904FC94}" destId="{E533CBE8-4997-4BE0-B9F0-6B1A5B5418AB}" srcOrd="2" destOrd="0" presId="urn:microsoft.com/office/officeart/2008/layout/RadialCluster"/>
    <dgm:cxn modelId="{17D5CDD4-6D79-574D-9B47-30E9EF8F2E5B}" type="presParOf" srcId="{0FC9990E-D8E1-4FFE-BC5E-61EE0904FC94}" destId="{9C0B8C28-D3E8-494C-B1D8-6F0B06ACE2AB}" srcOrd="3" destOrd="0" presId="urn:microsoft.com/office/officeart/2008/layout/RadialCluster"/>
    <dgm:cxn modelId="{5A67BF66-D101-A544-81E1-410730D702D2}" type="presParOf" srcId="{0FC9990E-D8E1-4FFE-BC5E-61EE0904FC94}" destId="{0F18CD8E-5253-4203-B430-6C404B6AAB62}" srcOrd="4" destOrd="0" presId="urn:microsoft.com/office/officeart/2008/layout/RadialCluster"/>
    <dgm:cxn modelId="{50A2FC39-E9F6-7149-9A0D-67797350E43B}" type="presParOf" srcId="{0FC9990E-D8E1-4FFE-BC5E-61EE0904FC94}" destId="{AFD740F6-1CAD-49F5-8B99-2CE8568E6E17}" srcOrd="5" destOrd="0" presId="urn:microsoft.com/office/officeart/2008/layout/RadialCluster"/>
    <dgm:cxn modelId="{927CA18C-884C-AF48-A075-20D10C033258}" type="presParOf" srcId="{0FC9990E-D8E1-4FFE-BC5E-61EE0904FC94}" destId="{955760C0-12CB-46F0-AFAF-17BBA1A5CE0A}" srcOrd="6" destOrd="0" presId="urn:microsoft.com/office/officeart/2008/layout/RadialCluster"/>
    <dgm:cxn modelId="{FA464380-FDC0-3542-AACF-BD870CCA7DD8}" type="presParOf" srcId="{366B8B75-1A8B-43F4-AA2B-8F925F00E835}" destId="{82250F3F-C076-45DF-B3C1-9FB7265A8A6B}" srcOrd="2" destOrd="0" presId="urn:microsoft.com/office/officeart/2008/layout/RadialCluster"/>
    <dgm:cxn modelId="{459FAACE-18E9-1947-8E31-19FFA1DC224A}" type="presParOf" srcId="{366B8B75-1A8B-43F4-AA2B-8F925F00E835}" destId="{3E5FB3D5-BD28-4689-92F8-8859F6FC0205}" srcOrd="3" destOrd="0" presId="urn:microsoft.com/office/officeart/2008/layout/RadialCluster"/>
    <dgm:cxn modelId="{F34C0F89-9FAD-9945-802B-4F2790922735}" type="presParOf" srcId="{3E5FB3D5-BD28-4689-92F8-8859F6FC0205}" destId="{C1EAACA3-86C2-499A-AF88-3C3AF9D8930D}" srcOrd="0" destOrd="0" presId="urn:microsoft.com/office/officeart/2008/layout/RadialCluster"/>
    <dgm:cxn modelId="{E3F9E760-4FF3-3440-BF14-89284F8FEBCF}" type="presParOf" srcId="{3E5FB3D5-BD28-4689-92F8-8859F6FC0205}" destId="{E5D1C406-21E3-40FA-B871-F0D10DE0F911}" srcOrd="1" destOrd="0" presId="urn:microsoft.com/office/officeart/2008/layout/RadialCluster"/>
    <dgm:cxn modelId="{5727DD37-9735-A943-9A41-6BE444CC02E6}" type="presParOf" srcId="{3E5FB3D5-BD28-4689-92F8-8859F6FC0205}" destId="{1DB1C89B-3E9A-4512-87C9-0AB3DD734EED}" srcOrd="2" destOrd="0" presId="urn:microsoft.com/office/officeart/2008/layout/RadialCluster"/>
    <dgm:cxn modelId="{BC562B92-1FC7-0541-9651-1AA0521134B0}" type="presParOf" srcId="{3E5FB3D5-BD28-4689-92F8-8859F6FC0205}" destId="{34D9DE56-A4B7-48EF-8005-7B63640A2D43}" srcOrd="3" destOrd="0" presId="urn:microsoft.com/office/officeart/2008/layout/RadialCluster"/>
    <dgm:cxn modelId="{DFA68C01-6393-6943-B8B6-9DD4A745FC1A}" type="presParOf" srcId="{3E5FB3D5-BD28-4689-92F8-8859F6FC0205}" destId="{910580EB-C2A9-4879-AD5B-7756449D2D24}" srcOrd="4" destOrd="0" presId="urn:microsoft.com/office/officeart/2008/layout/RadialCluster"/>
    <dgm:cxn modelId="{3FF6DEAF-B054-3844-B02E-2197066A7EED}" type="presParOf" srcId="{366B8B75-1A8B-43F4-AA2B-8F925F00E835}" destId="{70776E02-0EB2-4057-9338-2658F11AC06A}" srcOrd="4" destOrd="0" presId="urn:microsoft.com/office/officeart/2008/layout/RadialCluster"/>
    <dgm:cxn modelId="{A71CA25D-9F68-344F-A891-3464600CC3BF}" type="presParOf" srcId="{366B8B75-1A8B-43F4-AA2B-8F925F00E835}" destId="{8FBF23F3-CE88-4267-B624-650883A00052}" srcOrd="5" destOrd="0" presId="urn:microsoft.com/office/officeart/2008/layout/RadialCluster"/>
    <dgm:cxn modelId="{78F07846-609B-CF4D-BB71-5C50FDDBF2AB}" type="presParOf" srcId="{8FBF23F3-CE88-4267-B624-650883A00052}" destId="{879155D7-2441-4CE7-895B-4B678884ADDA}" srcOrd="0" destOrd="0" presId="urn:microsoft.com/office/officeart/2008/layout/RadialCluster"/>
    <dgm:cxn modelId="{41AAC2ED-CDA8-434A-8073-7E6B14A082F3}" type="presParOf" srcId="{8FBF23F3-CE88-4267-B624-650883A00052}" destId="{95F40E1C-B388-4C06-8387-A4514B466AFA}" srcOrd="1" destOrd="0" presId="urn:microsoft.com/office/officeart/2008/layout/RadialCluster"/>
    <dgm:cxn modelId="{DB591014-2D92-954B-991E-5A2B93216D30}" type="presParOf" srcId="{8FBF23F3-CE88-4267-B624-650883A00052}" destId="{C5A2A923-DF90-4ED5-957E-9F51151025B4}" srcOrd="2" destOrd="0" presId="urn:microsoft.com/office/officeart/2008/layout/RadialCluster"/>
    <dgm:cxn modelId="{8F6C448C-E148-8B4C-AE19-95B2616C377A}" type="presParOf" srcId="{8FBF23F3-CE88-4267-B624-650883A00052}" destId="{A2E47A9B-802D-45FE-8984-8182FF6388C4}" srcOrd="3" destOrd="0" presId="urn:microsoft.com/office/officeart/2008/layout/RadialCluster"/>
    <dgm:cxn modelId="{DEF1F6CD-EA14-9645-BA5A-2FD9FF98724C}" type="presParOf" srcId="{8FBF23F3-CE88-4267-B624-650883A00052}" destId="{77F7E804-CFBA-4957-9205-9664A0396085}" srcOrd="4" destOrd="0" presId="urn:microsoft.com/office/officeart/2008/layout/RadialCluster"/>
    <dgm:cxn modelId="{CF00E9F9-C77E-3347-BB05-8D0812427425}" type="presParOf" srcId="{366B8B75-1A8B-43F4-AA2B-8F925F00E835}" destId="{D34420F8-B3EE-4605-9F90-CE9C4B5547CE}" srcOrd="6" destOrd="0" presId="urn:microsoft.com/office/officeart/2008/layout/RadialCluster"/>
    <dgm:cxn modelId="{4EC580C2-D862-924C-9884-36EAC9B44B25}" type="presParOf" srcId="{366B8B75-1A8B-43F4-AA2B-8F925F00E835}" destId="{071A3D62-9685-4D70-BF98-7F2D8CEA7FE3}" srcOrd="7" destOrd="0" presId="urn:microsoft.com/office/officeart/2008/layout/RadialCluster"/>
    <dgm:cxn modelId="{F4B5317D-DAE4-134A-8DE6-3F7A6EDD27AD}" type="presParOf" srcId="{071A3D62-9685-4D70-BF98-7F2D8CEA7FE3}" destId="{566F7A35-7622-4E27-8772-23B304FC878E}" srcOrd="0" destOrd="0" presId="urn:microsoft.com/office/officeart/2008/layout/RadialCluster"/>
    <dgm:cxn modelId="{4CDF9EED-193A-304E-A8A1-C5C61293F4F8}" type="presParOf" srcId="{071A3D62-9685-4D70-BF98-7F2D8CEA7FE3}" destId="{C074AA7F-8E1B-466D-BE8B-8E179A57181F}" srcOrd="1" destOrd="0" presId="urn:microsoft.com/office/officeart/2008/layout/RadialCluster"/>
    <dgm:cxn modelId="{D3673F88-0177-EE49-B584-6C8678C72373}" type="presParOf" srcId="{071A3D62-9685-4D70-BF98-7F2D8CEA7FE3}" destId="{7BFAA249-9DD7-4D57-9158-5DBAB44894F5}" srcOrd="2" destOrd="0" presId="urn:microsoft.com/office/officeart/2008/layout/RadialCluster"/>
    <dgm:cxn modelId="{02856940-4350-9244-A3E8-67885D8350C7}" type="presParOf" srcId="{071A3D62-9685-4D70-BF98-7F2D8CEA7FE3}" destId="{91042A07-2DE4-4AB2-A5C9-140C97ACBC64}" srcOrd="3" destOrd="0" presId="urn:microsoft.com/office/officeart/2008/layout/RadialCluster"/>
    <dgm:cxn modelId="{2569F2B9-5D1D-0749-9FB6-F138E6EF515C}" type="presParOf" srcId="{071A3D62-9685-4D70-BF98-7F2D8CEA7FE3}" destId="{97E7B746-A186-4668-919A-5A05A15896DC}" srcOrd="4" destOrd="0" presId="urn:microsoft.com/office/officeart/2008/layout/RadialCluster"/>
    <dgm:cxn modelId="{AF2770B5-8E1D-A04A-90C8-4726F82E2A81}" type="presParOf" srcId="{366B8B75-1A8B-43F4-AA2B-8F925F00E835}" destId="{585533C6-621E-4D99-BC9A-D278FB4ECEFB}" srcOrd="8" destOrd="0" presId="urn:microsoft.com/office/officeart/2008/layout/RadialCluster"/>
    <dgm:cxn modelId="{A546CFD3-700F-F747-AF63-DD5CE88D340E}" type="presParOf" srcId="{366B8B75-1A8B-43F4-AA2B-8F925F00E835}" destId="{D2E95DDB-839F-44EE-AAE3-79545B2C6E6C}" srcOrd="9" destOrd="0" presId="urn:microsoft.com/office/officeart/2008/layout/RadialCluster"/>
    <dgm:cxn modelId="{F3DDF594-3F68-B040-962B-1E829E5EAA4A}" type="presParOf" srcId="{D2E95DDB-839F-44EE-AAE3-79545B2C6E6C}" destId="{1C7A9C5A-8799-42C5-BD29-C7901C07CEEC}" srcOrd="0" destOrd="0" presId="urn:microsoft.com/office/officeart/2008/layout/RadialCluster"/>
    <dgm:cxn modelId="{EA42F7CA-0920-CD49-B234-CD992BA3D8B6}" type="presParOf" srcId="{D2E95DDB-839F-44EE-AAE3-79545B2C6E6C}" destId="{AE768E33-37E3-402D-B4FC-FA0E34B9FD11}" srcOrd="1" destOrd="0" presId="urn:microsoft.com/office/officeart/2008/layout/RadialCluster"/>
    <dgm:cxn modelId="{5FCEBBFE-18B3-AA49-8B2A-EF746F350475}" type="presParOf" srcId="{D2E95DDB-839F-44EE-AAE3-79545B2C6E6C}" destId="{8DF2FCED-CCD3-4DA0-B8A6-17CB2BF79C5F}" srcOrd="2" destOrd="0" presId="urn:microsoft.com/office/officeart/2008/layout/RadialCluster"/>
    <dgm:cxn modelId="{44FABE26-4906-9148-89E9-3C8EC38AB6AA}" type="presParOf" srcId="{D2E95DDB-839F-44EE-AAE3-79545B2C6E6C}" destId="{429DB0CB-DC55-48D5-9CDE-E9C2190902EC}" srcOrd="3" destOrd="0" presId="urn:microsoft.com/office/officeart/2008/layout/RadialCluster"/>
    <dgm:cxn modelId="{51725BBD-90CE-5247-9C94-1EB548947E57}" type="presParOf" srcId="{D2E95DDB-839F-44EE-AAE3-79545B2C6E6C}" destId="{CD988128-56B2-4C1F-856C-A853853651BB}" srcOrd="4" destOrd="0" presId="urn:microsoft.com/office/officeart/2008/layout/RadialCluster"/>
    <dgm:cxn modelId="{806874D2-855D-7A47-B584-5C174C5AACF0}" type="presParOf" srcId="{366B8B75-1A8B-43F4-AA2B-8F925F00E835}" destId="{0052C883-7BC9-402D-90C1-1F50190977B2}" srcOrd="10"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11/8/2016</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11/8/2016</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11/8/2016</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smtClean="0"/>
              <a:t/>
            </a:r>
            <a:br>
              <a:rPr lang="en-US" dirty="0" smtClean="0"/>
            </a:br>
            <a:r>
              <a:rPr lang="en-US" dirty="0"/>
              <a:t/>
            </a:r>
            <a:br>
              <a:rPr lang="en-US" dirty="0"/>
            </a:br>
            <a:r>
              <a:rPr lang="en-US" dirty="0" smtClean="0"/>
              <a:t>TEAM Phoenix</a:t>
            </a:r>
            <a:br>
              <a:rPr lang="en-US" dirty="0" smtClean="0"/>
            </a:br>
            <a:r>
              <a:rPr lang="en-US" sz="2200" dirty="0" smtClean="0"/>
              <a:t/>
            </a:r>
            <a:br>
              <a:rPr lang="en-US" sz="2200" dirty="0" smtClean="0"/>
            </a:br>
            <a:r>
              <a:rPr lang="en-US" sz="3600" dirty="0"/>
              <a:t>Resort Management </a:t>
            </a:r>
            <a:r>
              <a:rPr lang="en-US" sz="3600" dirty="0" smtClean="0"/>
              <a:t>System</a:t>
            </a:r>
            <a:endParaRPr lang="en-US" dirty="0"/>
          </a:p>
        </p:txBody>
      </p:sp>
      <p:sp>
        <p:nvSpPr>
          <p:cNvPr id="3" name="Subtitle 2"/>
          <p:cNvSpPr>
            <a:spLocks noGrp="1"/>
          </p:cNvSpPr>
          <p:nvPr>
            <p:ph type="subTitle" idx="1"/>
          </p:nvPr>
        </p:nvSpPr>
        <p:spPr>
          <a:xfrm>
            <a:off x="2417780" y="3531204"/>
            <a:ext cx="8637072" cy="2547863"/>
          </a:xfrm>
        </p:spPr>
        <p:txBody>
          <a:bodyPr>
            <a:normAutofit/>
          </a:bodyPr>
          <a:lstStyle/>
          <a:p>
            <a:pPr algn="ctr"/>
            <a:r>
              <a:rPr lang="en-US" dirty="0"/>
              <a:t>Fergus Kelley</a:t>
            </a:r>
          </a:p>
          <a:p>
            <a:pPr algn="ctr"/>
            <a:r>
              <a:rPr lang="en-US" dirty="0"/>
              <a:t>Andrew Truong</a:t>
            </a:r>
          </a:p>
          <a:p>
            <a:pPr algn="ctr"/>
            <a:r>
              <a:rPr lang="en-US" dirty="0"/>
              <a:t>Ryan </a:t>
            </a:r>
            <a:r>
              <a:rPr lang="en-US" dirty="0" err="1"/>
              <a:t>Ocampo</a:t>
            </a:r>
            <a:endParaRPr lang="en-US" dirty="0"/>
          </a:p>
          <a:p>
            <a:pPr algn="ctr"/>
            <a:r>
              <a:rPr lang="en-US" dirty="0"/>
              <a:t>Deividas Rutkauskas</a:t>
            </a:r>
          </a:p>
          <a:p>
            <a:pPr algn="ctr"/>
            <a:r>
              <a:rPr lang="en-US" dirty="0"/>
              <a:t>Viraj Shah</a:t>
            </a:r>
          </a:p>
          <a:p>
            <a:endParaRPr lang="en-US" dirty="0"/>
          </a:p>
        </p:txBody>
      </p:sp>
    </p:spTree>
    <p:extLst>
      <p:ext uri="{BB962C8B-B14F-4D97-AF65-F5344CB8AC3E}">
        <p14:creationId xmlns:p14="http://schemas.microsoft.com/office/powerpoint/2010/main" val="423671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t>USE CASE : CREATE PROFILE</a:t>
            </a:r>
          </a:p>
        </p:txBody>
      </p:sp>
      <p:sp>
        <p:nvSpPr>
          <p:cNvPr id="7" name="Rectangle 6"/>
          <p:cNvSpPr>
            <a:spLocks noChangeArrowheads="1"/>
          </p:cNvSpPr>
          <p:nvPr/>
        </p:nvSpPr>
        <p:spPr bwMode="auto">
          <a:xfrm>
            <a:off x="1451577" y="2041921"/>
            <a:ext cx="960327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Scenario Notes:</a:t>
            </a:r>
            <a:endParaRPr lang="en-US" dirty="0"/>
          </a:p>
          <a:p>
            <a:r>
              <a:rPr lang="en-US" dirty="0"/>
              <a:t>Items 1, 2, and 3 can be done in any order, but all must be initiated before proceeding to action item 4 . It is mandatory that the PIN entered in item 3 comprises of 4 integer values. </a:t>
            </a:r>
          </a:p>
          <a:p>
            <a:r>
              <a:rPr lang="en-US" b="1" dirty="0" smtClean="0"/>
              <a:t>Post condition:</a:t>
            </a:r>
            <a:endParaRPr lang="en-US" dirty="0"/>
          </a:p>
          <a:p>
            <a:pPr lvl="0"/>
            <a:r>
              <a:rPr lang="en-US" dirty="0"/>
              <a:t>Database is updated (if “Create” button was selected)</a:t>
            </a:r>
          </a:p>
        </p:txBody>
      </p:sp>
      <p:graphicFrame>
        <p:nvGraphicFramePr>
          <p:cNvPr id="8" name="Table 7"/>
          <p:cNvGraphicFramePr>
            <a:graphicFrameLocks noGrp="1"/>
          </p:cNvGraphicFramePr>
          <p:nvPr>
            <p:extLst>
              <p:ext uri="{D42A27DB-BD31-4B8C-83A1-F6EECF244321}">
                <p14:modId xmlns:p14="http://schemas.microsoft.com/office/powerpoint/2010/main" val="1140380457"/>
              </p:ext>
            </p:extLst>
          </p:nvPr>
        </p:nvGraphicFramePr>
        <p:xfrm>
          <a:off x="1451577" y="3519249"/>
          <a:ext cx="9604375" cy="2144396"/>
        </p:xfrm>
        <a:graphic>
          <a:graphicData uri="http://schemas.openxmlformats.org/drawingml/2006/table">
            <a:tbl>
              <a:tblPr firstRow="1" firstCol="1" bandRow="1">
                <a:tableStyleId>{5C22544A-7EE6-4342-B048-85BDC9FD1C3A}</a:tableStyleId>
              </a:tblPr>
              <a:tblGrid>
                <a:gridCol w="4882864"/>
                <a:gridCol w="4721511"/>
              </a:tblGrid>
              <a:tr h="365760">
                <a:tc>
                  <a:txBody>
                    <a:bodyPr/>
                    <a:lstStyle/>
                    <a:p>
                      <a:pPr marL="0" marR="0" algn="l">
                        <a:lnSpc>
                          <a:spcPct val="107000"/>
                        </a:lnSpc>
                        <a:spcBef>
                          <a:spcPts val="0"/>
                        </a:spcBef>
                        <a:spcAft>
                          <a:spcPts val="0"/>
                        </a:spcAft>
                      </a:pPr>
                      <a:r>
                        <a:rPr lang="en-US" sz="1400" dirty="0">
                          <a:effectLst/>
                        </a:rPr>
                        <a:t>Required GUI:</a:t>
                      </a:r>
                    </a:p>
                    <a:p>
                      <a:pPr marL="0" marR="0" algn="l">
                        <a:lnSpc>
                          <a:spcPct val="107000"/>
                        </a:lnSpc>
                        <a:spcBef>
                          <a:spcPts val="0"/>
                        </a:spcBef>
                        <a:spcAft>
                          <a:spcPts val="0"/>
                        </a:spcAft>
                      </a:pPr>
                      <a:r>
                        <a:rPr lang="en-US" sz="1400" dirty="0" err="1">
                          <a:effectLst/>
                        </a:rPr>
                        <a:t>PRMS_Desktop_View</a:t>
                      </a:r>
                      <a:endParaRPr lang="en-US" sz="1400" dirty="0">
                        <a:effectLst/>
                        <a:latin typeface="Calibri" charset="0"/>
                        <a:ea typeface="Calibri" charset="0"/>
                        <a:cs typeface="Times New Roman" charset="0"/>
                      </a:endParaRPr>
                    </a:p>
                  </a:txBody>
                  <a:tcPr marL="68580" marR="68580" marT="0" marB="0"/>
                </a:tc>
                <a:tc>
                  <a:txBody>
                    <a:bodyPr/>
                    <a:lstStyle/>
                    <a:p>
                      <a:pPr marL="0" marR="0" algn="l">
                        <a:lnSpc>
                          <a:spcPct val="107000"/>
                        </a:lnSpc>
                        <a:spcBef>
                          <a:spcPts val="0"/>
                        </a:spcBef>
                        <a:spcAft>
                          <a:spcPts val="0"/>
                        </a:spcAft>
                      </a:pPr>
                      <a:r>
                        <a:rPr lang="en-US" sz="1400" dirty="0">
                          <a:effectLst/>
                        </a:rPr>
                        <a:t>Use Cases Utilized:</a:t>
                      </a:r>
                    </a:p>
                    <a:p>
                      <a:pPr marL="0" marR="0" algn="l">
                        <a:lnSpc>
                          <a:spcPct val="107000"/>
                        </a:lnSpc>
                        <a:spcBef>
                          <a:spcPts val="0"/>
                        </a:spcBef>
                        <a:spcAft>
                          <a:spcPts val="0"/>
                        </a:spcAft>
                      </a:pPr>
                      <a:r>
                        <a:rPr lang="en-US" sz="1400" dirty="0">
                          <a:effectLst/>
                        </a:rPr>
                        <a:t>None</a:t>
                      </a:r>
                    </a:p>
                    <a:p>
                      <a:pPr marL="0" marR="0" algn="l">
                        <a:lnSpc>
                          <a:spcPct val="107000"/>
                        </a:lnSpc>
                        <a:spcBef>
                          <a:spcPts val="0"/>
                        </a:spcBef>
                        <a:spcAft>
                          <a:spcPts val="0"/>
                        </a:spcAft>
                      </a:pPr>
                      <a:r>
                        <a:rPr lang="en-US" sz="1100" dirty="0">
                          <a:effectLst/>
                        </a:rPr>
                        <a:t> </a:t>
                      </a:r>
                      <a:endParaRPr lang="en-US" sz="1100" dirty="0">
                        <a:effectLst/>
                        <a:latin typeface="Calibri" charset="0"/>
                        <a:ea typeface="Calibri" charset="0"/>
                        <a:cs typeface="Times New Roman" charset="0"/>
                      </a:endParaRPr>
                    </a:p>
                  </a:txBody>
                  <a:tcPr marL="68580" marR="68580" marT="0" marB="0"/>
                </a:tc>
              </a:tr>
              <a:tr h="365760">
                <a:tc>
                  <a:txBody>
                    <a:bodyPr/>
                    <a:lstStyle/>
                    <a:p>
                      <a:pPr marL="0" marR="0" algn="l">
                        <a:lnSpc>
                          <a:spcPct val="107000"/>
                        </a:lnSpc>
                        <a:spcBef>
                          <a:spcPts val="0"/>
                        </a:spcBef>
                        <a:spcAft>
                          <a:spcPts val="0"/>
                        </a:spcAft>
                      </a:pPr>
                      <a:r>
                        <a:rPr lang="en-US" sz="1400" dirty="0">
                          <a:effectLst/>
                        </a:rPr>
                        <a:t>Exceptions:	  </a:t>
                      </a:r>
                    </a:p>
                    <a:p>
                      <a:pPr marL="342900" marR="0" lvl="0" indent="-342900" algn="l">
                        <a:spcBef>
                          <a:spcPts val="0"/>
                        </a:spcBef>
                        <a:spcAft>
                          <a:spcPts val="0"/>
                        </a:spcAft>
                        <a:buFont typeface="+mj-lt"/>
                        <a:buAutoNum type="arabicPeriod"/>
                      </a:pPr>
                      <a:r>
                        <a:rPr lang="en-US" sz="1400" dirty="0">
                          <a:effectLst/>
                        </a:rPr>
                        <a:t>Clicking the Create button when all fields have not been completed. Resolved by the precondition #3</a:t>
                      </a:r>
                    </a:p>
                    <a:p>
                      <a:pPr marL="342900" marR="0" lvl="0" indent="-342900" algn="l">
                        <a:spcBef>
                          <a:spcPts val="0"/>
                        </a:spcBef>
                        <a:spcAft>
                          <a:spcPts val="0"/>
                        </a:spcAft>
                        <a:buFont typeface="+mj-lt"/>
                        <a:buAutoNum type="arabicPeriod"/>
                      </a:pPr>
                      <a:r>
                        <a:rPr lang="en-US" sz="1400" dirty="0">
                          <a:effectLst/>
                        </a:rPr>
                        <a:t>Entering a PIN literal that is less than or greater than 4 literals.</a:t>
                      </a:r>
                    </a:p>
                    <a:p>
                      <a:pPr marL="457200" marR="0" algn="l">
                        <a:spcBef>
                          <a:spcPts val="0"/>
                        </a:spcBef>
                        <a:spcAft>
                          <a:spcPts val="0"/>
                        </a:spcAft>
                      </a:pPr>
                      <a:r>
                        <a:rPr lang="en-US" sz="1400" dirty="0">
                          <a:effectLst/>
                        </a:rPr>
                        <a:t>Resolved by the precondition #3</a:t>
                      </a:r>
                    </a:p>
                    <a:p>
                      <a:pPr marL="457200" marR="0" algn="l">
                        <a:spcBef>
                          <a:spcPts val="0"/>
                        </a:spcBef>
                        <a:spcAft>
                          <a:spcPts val="0"/>
                        </a:spcAft>
                      </a:pPr>
                      <a:r>
                        <a:rPr lang="en-US" sz="1400" dirty="0">
                          <a:effectLst/>
                        </a:rPr>
                        <a:t> </a:t>
                      </a:r>
                      <a:endParaRPr lang="en-US" sz="1400" dirty="0">
                        <a:effectLst/>
                        <a:latin typeface="Times New Roman" charset="0"/>
                        <a:ea typeface="Times New Roman" charset="0"/>
                      </a:endParaRPr>
                    </a:p>
                  </a:txBody>
                  <a:tcPr marL="68580" marR="68580" marT="0" marB="0"/>
                </a:tc>
                <a:tc>
                  <a:txBody>
                    <a:bodyPr/>
                    <a:lstStyle/>
                    <a:p>
                      <a:pPr marL="0" marR="0" algn="l">
                        <a:lnSpc>
                          <a:spcPct val="107000"/>
                        </a:lnSpc>
                        <a:spcBef>
                          <a:spcPts val="0"/>
                        </a:spcBef>
                        <a:spcAft>
                          <a:spcPts val="0"/>
                        </a:spcAft>
                      </a:pPr>
                      <a:r>
                        <a:rPr lang="en-US" sz="1600" dirty="0">
                          <a:effectLst/>
                        </a:rPr>
                        <a:t>Timing Constraints: </a:t>
                      </a:r>
                    </a:p>
                    <a:p>
                      <a:pPr marL="0" marR="0" algn="l">
                        <a:lnSpc>
                          <a:spcPct val="107000"/>
                        </a:lnSpc>
                        <a:spcBef>
                          <a:spcPts val="0"/>
                        </a:spcBef>
                        <a:spcAft>
                          <a:spcPts val="0"/>
                        </a:spcAft>
                      </a:pPr>
                      <a:r>
                        <a:rPr lang="en-US" sz="1600" dirty="0">
                          <a:effectLst/>
                        </a:rPr>
                        <a:t>None</a:t>
                      </a:r>
                    </a:p>
                    <a:p>
                      <a:pPr marL="0" marR="0" algn="l">
                        <a:lnSpc>
                          <a:spcPct val="107000"/>
                        </a:lnSpc>
                        <a:spcBef>
                          <a:spcPts val="0"/>
                        </a:spcBef>
                        <a:spcAft>
                          <a:spcPts val="0"/>
                        </a:spcAft>
                      </a:pPr>
                      <a:r>
                        <a:rPr lang="en-US" sz="1600" dirty="0">
                          <a:effectLst/>
                        </a:rPr>
                        <a:t> </a:t>
                      </a:r>
                      <a:endParaRPr lang="en-US" sz="1600" dirty="0">
                        <a:effectLst/>
                        <a:latin typeface="Calibri" charset="0"/>
                        <a:ea typeface="Calibri" charset="0"/>
                        <a:cs typeface="Times New Roman" charset="0"/>
                      </a:endParaRPr>
                    </a:p>
                  </a:txBody>
                  <a:tcPr marL="68580" marR="68580" marT="0" marB="0"/>
                </a:tc>
              </a:tr>
            </a:tbl>
          </a:graphicData>
        </a:graphic>
      </p:graphicFrame>
      <p:sp>
        <p:nvSpPr>
          <p:cNvPr id="9" name="Rectangle 8"/>
          <p:cNvSpPr/>
          <p:nvPr/>
        </p:nvSpPr>
        <p:spPr>
          <a:xfrm>
            <a:off x="1451577" y="5654945"/>
            <a:ext cx="9603276" cy="388696"/>
          </a:xfrm>
          <a:prstGeom prst="rect">
            <a:avLst/>
          </a:prstGeom>
        </p:spPr>
        <p:txBody>
          <a:bodyPr wrap="square">
            <a:spAutoFit/>
          </a:bodyPr>
          <a:lstStyle/>
          <a:p>
            <a:pPr algn="ctr">
              <a:lnSpc>
                <a:spcPct val="107000"/>
              </a:lnSpc>
              <a:spcAft>
                <a:spcPts val="800"/>
              </a:spcAft>
            </a:pPr>
            <a:r>
              <a:rPr lang="en-US" b="1" dirty="0">
                <a:latin typeface="Calibri" charset="0"/>
                <a:ea typeface="Calibri" charset="0"/>
                <a:cs typeface="Times New Roman" charset="0"/>
              </a:rPr>
              <a:t>Rationale: </a:t>
            </a:r>
            <a:r>
              <a:rPr lang="en-US" dirty="0">
                <a:latin typeface="Calibri" charset="0"/>
                <a:ea typeface="Calibri" charset="0"/>
                <a:cs typeface="Times New Roman" charset="0"/>
              </a:rPr>
              <a:t>To manage employee profiles to ensure correct access and credentials</a:t>
            </a:r>
            <a:endParaRPr lang="en-US" dirty="0">
              <a:effectLst/>
              <a:latin typeface="Calibri" charset="0"/>
              <a:ea typeface="Calibri" charset="0"/>
              <a:cs typeface="Times New Roman" charset="0"/>
            </a:endParaRPr>
          </a:p>
        </p:txBody>
      </p:sp>
    </p:spTree>
    <p:extLst>
      <p:ext uri="{BB962C8B-B14F-4D97-AF65-F5344CB8AC3E}">
        <p14:creationId xmlns:p14="http://schemas.microsoft.com/office/powerpoint/2010/main" val="1483946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t>USE CASE : CREATE PROFILE</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51579" y="1642534"/>
            <a:ext cx="9603275" cy="4419599"/>
          </a:xfrm>
          <a:prstGeom prst="rect">
            <a:avLst/>
          </a:prstGeom>
        </p:spPr>
      </p:pic>
    </p:spTree>
    <p:extLst>
      <p:ext uri="{BB962C8B-B14F-4D97-AF65-F5344CB8AC3E}">
        <p14:creationId xmlns:p14="http://schemas.microsoft.com/office/powerpoint/2010/main" val="98727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TEST CASE</a:t>
            </a:r>
            <a:endParaRPr lang="en-US" sz="5400" dirty="0"/>
          </a:p>
        </p:txBody>
      </p:sp>
      <p:sp>
        <p:nvSpPr>
          <p:cNvPr id="5" name="Content Placeholder 4"/>
          <p:cNvSpPr>
            <a:spLocks noGrp="1"/>
          </p:cNvSpPr>
          <p:nvPr>
            <p:ph idx="1"/>
          </p:nvPr>
        </p:nvSpPr>
        <p:spPr/>
        <p:txBody>
          <a:bodyPr>
            <a:normAutofit/>
          </a:bodyPr>
          <a:lstStyle/>
          <a:p>
            <a:r>
              <a:rPr lang="en-US" dirty="0"/>
              <a:t>In order to sufficiently test the current build of our software, we decided to use a vertical integration testing strategy. </a:t>
            </a:r>
            <a:endParaRPr lang="en-US" dirty="0" smtClean="0"/>
          </a:p>
          <a:p>
            <a:r>
              <a:rPr lang="en-US" dirty="0" smtClean="0"/>
              <a:t>For </a:t>
            </a:r>
            <a:r>
              <a:rPr lang="en-US" dirty="0"/>
              <a:t>each component, we developed a simple test case that corresponds to a small section of source code, allowing errors to be easily found and corrected. Additionally, by using vertical integration testing, we were able to quickly develop just a portion of our overall system and ensure that it was working correctly before creating full horizontal layers. </a:t>
            </a:r>
            <a:endParaRPr lang="en-US" dirty="0" smtClean="0"/>
          </a:p>
          <a:p>
            <a:r>
              <a:rPr lang="en-US" dirty="0"/>
              <a:t>In performing testing, we were pleased to find that in each test case our software passed.</a:t>
            </a:r>
          </a:p>
          <a:p>
            <a:endParaRPr lang="en-US" dirty="0"/>
          </a:p>
        </p:txBody>
      </p:sp>
    </p:spTree>
    <p:extLst>
      <p:ext uri="{BB962C8B-B14F-4D97-AF65-F5344CB8AC3E}">
        <p14:creationId xmlns:p14="http://schemas.microsoft.com/office/powerpoint/2010/main" val="1283509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TEST CASE : CREATE PROFILE</a:t>
            </a:r>
            <a:endParaRPr lang="en-US" sz="5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0118908"/>
              </p:ext>
            </p:extLst>
          </p:nvPr>
        </p:nvGraphicFramePr>
        <p:xfrm>
          <a:off x="1451578" y="1633620"/>
          <a:ext cx="9603275" cy="4220038"/>
        </p:xfrm>
        <a:graphic>
          <a:graphicData uri="http://schemas.openxmlformats.org/drawingml/2006/table">
            <a:tbl>
              <a:tblPr firstRow="1" firstCol="1" bandRow="1">
                <a:tableStyleId>{5C22544A-7EE6-4342-B048-85BDC9FD1C3A}</a:tableStyleId>
              </a:tblPr>
              <a:tblGrid>
                <a:gridCol w="1342422"/>
                <a:gridCol w="8260853"/>
              </a:tblGrid>
              <a:tr h="406131">
                <a:tc>
                  <a:txBody>
                    <a:bodyPr/>
                    <a:lstStyle/>
                    <a:p>
                      <a:pPr marL="0" marR="0" algn="ctr">
                        <a:lnSpc>
                          <a:spcPct val="107000"/>
                        </a:lnSpc>
                        <a:spcBef>
                          <a:spcPts val="0"/>
                        </a:spcBef>
                        <a:spcAft>
                          <a:spcPts val="0"/>
                        </a:spcAft>
                      </a:pPr>
                      <a:r>
                        <a:rPr lang="en-US" sz="1600" kern="1400" spc="-50" dirty="0">
                          <a:effectLst/>
                        </a:rPr>
                        <a:t>Attributes</a:t>
                      </a:r>
                      <a:endParaRPr lang="en-US" sz="1100" dirty="0">
                        <a:effectLst/>
                        <a:latin typeface="Calibri" charset="0"/>
                        <a:ea typeface="Calibri" charset="0"/>
                        <a:cs typeface="Times New Roman" charset="0"/>
                      </a:endParaRPr>
                    </a:p>
                  </a:txBody>
                  <a:tcPr marL="73025" marR="73025" marT="27305" marB="27305"/>
                </a:tc>
                <a:tc>
                  <a:txBody>
                    <a:bodyPr/>
                    <a:lstStyle/>
                    <a:p>
                      <a:pPr marL="0" marR="0" algn="ctr">
                        <a:lnSpc>
                          <a:spcPct val="107000"/>
                        </a:lnSpc>
                        <a:spcBef>
                          <a:spcPts val="0"/>
                        </a:spcBef>
                        <a:spcAft>
                          <a:spcPts val="0"/>
                        </a:spcAft>
                      </a:pPr>
                      <a:r>
                        <a:rPr lang="en-US" sz="1800" kern="1400" spc="-50" dirty="0">
                          <a:effectLst/>
                        </a:rPr>
                        <a:t>Description</a:t>
                      </a:r>
                      <a:endParaRPr lang="en-US" sz="1100" dirty="0">
                        <a:effectLst/>
                        <a:latin typeface="Calibri" charset="0"/>
                        <a:ea typeface="Calibri" charset="0"/>
                        <a:cs typeface="Times New Roman" charset="0"/>
                      </a:endParaRPr>
                    </a:p>
                  </a:txBody>
                  <a:tcPr marL="73025" marR="73025" marT="27305" marB="27305"/>
                </a:tc>
              </a:tr>
              <a:tr h="311646">
                <a:tc>
                  <a:txBody>
                    <a:bodyPr/>
                    <a:lstStyle/>
                    <a:p>
                      <a:pPr marL="0" marR="0" algn="ctr">
                        <a:lnSpc>
                          <a:spcPct val="107000"/>
                        </a:lnSpc>
                        <a:spcBef>
                          <a:spcPts val="0"/>
                        </a:spcBef>
                        <a:spcAft>
                          <a:spcPts val="0"/>
                        </a:spcAft>
                      </a:pPr>
                      <a:r>
                        <a:rPr lang="en-US" sz="1600" kern="1400" spc="-50">
                          <a:effectLst/>
                        </a:rPr>
                        <a:t>Name</a:t>
                      </a:r>
                      <a:endParaRPr lang="en-US" sz="1400">
                        <a:effectLst/>
                        <a:latin typeface="Calibri" charset="0"/>
                        <a:ea typeface="Calibri" charset="0"/>
                        <a:cs typeface="Times New Roman" charset="0"/>
                      </a:endParaRPr>
                    </a:p>
                  </a:txBody>
                  <a:tcPr marL="73025" marR="73025" marT="27305" marB="27305"/>
                </a:tc>
                <a:tc>
                  <a:txBody>
                    <a:bodyPr/>
                    <a:lstStyle/>
                    <a:p>
                      <a:pPr marL="0" marR="0">
                        <a:lnSpc>
                          <a:spcPct val="107000"/>
                        </a:lnSpc>
                        <a:spcBef>
                          <a:spcPts val="0"/>
                        </a:spcBef>
                        <a:spcAft>
                          <a:spcPts val="0"/>
                        </a:spcAft>
                        <a:tabLst>
                          <a:tab pos="1645920" algn="l"/>
                        </a:tabLst>
                      </a:pPr>
                      <a:r>
                        <a:rPr lang="en-US" sz="1600" kern="1400" spc="-50" dirty="0">
                          <a:effectLst/>
                        </a:rPr>
                        <a:t>Create Employee</a:t>
                      </a:r>
                      <a:endParaRPr lang="en-US" sz="1400" dirty="0">
                        <a:effectLst/>
                        <a:latin typeface="Calibri" charset="0"/>
                        <a:ea typeface="Calibri" charset="0"/>
                        <a:cs typeface="Times New Roman" charset="0"/>
                      </a:endParaRPr>
                    </a:p>
                  </a:txBody>
                  <a:tcPr marL="73025" marR="73025" marT="27305" marB="27305"/>
                </a:tc>
              </a:tr>
              <a:tr h="311646">
                <a:tc>
                  <a:txBody>
                    <a:bodyPr/>
                    <a:lstStyle/>
                    <a:p>
                      <a:pPr marL="0" marR="0" algn="ctr">
                        <a:lnSpc>
                          <a:spcPct val="107000"/>
                        </a:lnSpc>
                        <a:spcBef>
                          <a:spcPts val="0"/>
                        </a:spcBef>
                        <a:spcAft>
                          <a:spcPts val="0"/>
                        </a:spcAft>
                      </a:pPr>
                      <a:r>
                        <a:rPr lang="en-US" sz="1600" kern="1400" spc="-50">
                          <a:effectLst/>
                        </a:rPr>
                        <a:t>Tester</a:t>
                      </a:r>
                      <a:endParaRPr lang="en-US" sz="1400">
                        <a:effectLst/>
                        <a:latin typeface="Calibri" charset="0"/>
                        <a:ea typeface="Calibri" charset="0"/>
                        <a:cs typeface="Times New Roman" charset="0"/>
                      </a:endParaRPr>
                    </a:p>
                  </a:txBody>
                  <a:tcPr marL="73025" marR="73025" marT="27305" marB="27305"/>
                </a:tc>
                <a:tc>
                  <a:txBody>
                    <a:bodyPr/>
                    <a:lstStyle/>
                    <a:p>
                      <a:pPr marL="0" marR="0">
                        <a:lnSpc>
                          <a:spcPct val="107000"/>
                        </a:lnSpc>
                        <a:spcBef>
                          <a:spcPts val="0"/>
                        </a:spcBef>
                        <a:spcAft>
                          <a:spcPts val="0"/>
                        </a:spcAft>
                      </a:pPr>
                      <a:r>
                        <a:rPr lang="en-US" sz="1600" kern="1400" spc="-50" dirty="0">
                          <a:effectLst/>
                        </a:rPr>
                        <a:t>Deividas Rutkauskas</a:t>
                      </a:r>
                      <a:endParaRPr lang="en-US" sz="1400" dirty="0">
                        <a:effectLst/>
                        <a:latin typeface="Calibri" charset="0"/>
                        <a:ea typeface="Calibri" charset="0"/>
                        <a:cs typeface="Times New Roman" charset="0"/>
                      </a:endParaRPr>
                    </a:p>
                  </a:txBody>
                  <a:tcPr marL="73025" marR="73025" marT="27305" marB="27305"/>
                </a:tc>
              </a:tr>
              <a:tr h="1155849">
                <a:tc>
                  <a:txBody>
                    <a:bodyPr/>
                    <a:lstStyle/>
                    <a:p>
                      <a:pPr marL="0" marR="0" algn="ctr">
                        <a:lnSpc>
                          <a:spcPct val="107000"/>
                        </a:lnSpc>
                        <a:spcBef>
                          <a:spcPts val="0"/>
                        </a:spcBef>
                        <a:spcAft>
                          <a:spcPts val="0"/>
                        </a:spcAft>
                      </a:pPr>
                      <a:r>
                        <a:rPr lang="en-US" sz="1600" kern="1400" spc="-50">
                          <a:effectLst/>
                        </a:rPr>
                        <a:t>Input</a:t>
                      </a:r>
                      <a:endParaRPr lang="en-US" sz="1400">
                        <a:effectLst/>
                        <a:latin typeface="Calibri" charset="0"/>
                        <a:ea typeface="Calibri" charset="0"/>
                        <a:cs typeface="Times New Roman" charset="0"/>
                      </a:endParaRPr>
                    </a:p>
                  </a:txBody>
                  <a:tcPr marL="73025" marR="73025" marT="27305" marB="27305"/>
                </a:tc>
                <a:tc>
                  <a:txBody>
                    <a:bodyPr/>
                    <a:lstStyle/>
                    <a:p>
                      <a:pPr marL="0" marR="0">
                        <a:lnSpc>
                          <a:spcPct val="107000"/>
                        </a:lnSpc>
                        <a:spcBef>
                          <a:spcPts val="0"/>
                        </a:spcBef>
                        <a:spcAft>
                          <a:spcPts val="0"/>
                        </a:spcAft>
                        <a:tabLst>
                          <a:tab pos="656590" algn="l"/>
                        </a:tabLst>
                      </a:pPr>
                      <a:r>
                        <a:rPr lang="en-US" sz="1600" kern="1400" spc="-50" dirty="0">
                          <a:effectLst/>
                        </a:rPr>
                        <a:t>By default, the "Create" radio button is selected, but in case it is not, the user selects it.  </a:t>
                      </a:r>
                      <a:endParaRPr lang="en-US" sz="1400" dirty="0">
                        <a:effectLst/>
                      </a:endParaRPr>
                    </a:p>
                    <a:p>
                      <a:pPr marL="0" marR="0">
                        <a:lnSpc>
                          <a:spcPct val="107000"/>
                        </a:lnSpc>
                        <a:spcBef>
                          <a:spcPts val="0"/>
                        </a:spcBef>
                        <a:spcAft>
                          <a:spcPts val="0"/>
                        </a:spcAft>
                        <a:tabLst>
                          <a:tab pos="656590" algn="l"/>
                        </a:tabLst>
                      </a:pPr>
                      <a:r>
                        <a:rPr lang="en-US" sz="1600" kern="1400" spc="-50" dirty="0">
                          <a:effectLst/>
                        </a:rPr>
                        <a:t>The user enters information for each field required to create an employee, namely "first name", "last name", "job title", "username", "password" and "confirm password."</a:t>
                      </a:r>
                      <a:endParaRPr lang="en-US" sz="1400" dirty="0">
                        <a:effectLst/>
                      </a:endParaRPr>
                    </a:p>
                    <a:p>
                      <a:pPr marL="0" marR="0">
                        <a:lnSpc>
                          <a:spcPct val="107000"/>
                        </a:lnSpc>
                        <a:spcBef>
                          <a:spcPts val="0"/>
                        </a:spcBef>
                        <a:spcAft>
                          <a:spcPts val="0"/>
                        </a:spcAft>
                        <a:tabLst>
                          <a:tab pos="656590" algn="l"/>
                        </a:tabLst>
                      </a:pPr>
                      <a:r>
                        <a:rPr lang="en-US" sz="1600" kern="1400" spc="-50" dirty="0">
                          <a:effectLst/>
                        </a:rPr>
                        <a:t>The user then clicks the "Apply button."</a:t>
                      </a:r>
                      <a:endParaRPr lang="en-US" sz="1400" dirty="0">
                        <a:effectLst/>
                        <a:latin typeface="Calibri" charset="0"/>
                        <a:ea typeface="Calibri" charset="0"/>
                        <a:cs typeface="Times New Roman" charset="0"/>
                      </a:endParaRPr>
                    </a:p>
                  </a:txBody>
                  <a:tcPr marL="73025" marR="73025" marT="27305" marB="27305"/>
                </a:tc>
              </a:tr>
              <a:tr h="1711462">
                <a:tc>
                  <a:txBody>
                    <a:bodyPr/>
                    <a:lstStyle/>
                    <a:p>
                      <a:pPr marL="0" marR="0" algn="ctr">
                        <a:lnSpc>
                          <a:spcPct val="107000"/>
                        </a:lnSpc>
                        <a:spcBef>
                          <a:spcPts val="0"/>
                        </a:spcBef>
                        <a:spcAft>
                          <a:spcPts val="0"/>
                        </a:spcAft>
                      </a:pPr>
                      <a:r>
                        <a:rPr lang="en-US" sz="1600" kern="1400" spc="-50">
                          <a:effectLst/>
                        </a:rPr>
                        <a:t>Oracle</a:t>
                      </a:r>
                      <a:endParaRPr lang="en-US" sz="1400">
                        <a:effectLst/>
                        <a:latin typeface="Calibri" charset="0"/>
                        <a:ea typeface="Calibri" charset="0"/>
                        <a:cs typeface="Times New Roman" charset="0"/>
                      </a:endParaRPr>
                    </a:p>
                  </a:txBody>
                  <a:tcPr marL="73025" marR="73025" marT="27305" marB="27305"/>
                </a:tc>
                <a:tc>
                  <a:txBody>
                    <a:bodyPr/>
                    <a:lstStyle/>
                    <a:p>
                      <a:pPr marL="0" marR="0">
                        <a:lnSpc>
                          <a:spcPct val="107000"/>
                        </a:lnSpc>
                        <a:spcBef>
                          <a:spcPts val="0"/>
                        </a:spcBef>
                        <a:spcAft>
                          <a:spcPts val="0"/>
                        </a:spcAft>
                      </a:pPr>
                      <a:r>
                        <a:rPr lang="en-US" sz="1600" kern="1400" spc="-50" dirty="0">
                          <a:effectLst/>
                        </a:rPr>
                        <a:t>The employee table is correctly updated to include the new Employee with the information provided by the user.</a:t>
                      </a:r>
                      <a:endParaRPr lang="en-US" sz="1400" dirty="0">
                        <a:effectLst/>
                      </a:endParaRPr>
                    </a:p>
                    <a:p>
                      <a:pPr marL="0" marR="0">
                        <a:lnSpc>
                          <a:spcPct val="107000"/>
                        </a:lnSpc>
                        <a:spcBef>
                          <a:spcPts val="0"/>
                        </a:spcBef>
                        <a:spcAft>
                          <a:spcPts val="0"/>
                        </a:spcAft>
                      </a:pPr>
                      <a:r>
                        <a:rPr lang="en-US" sz="1600" kern="1400" spc="-50" dirty="0">
                          <a:effectLst/>
                        </a:rPr>
                        <a:t>If the user doesn't provide the appropriate information in the relevant fields, a message appears saying that a field or fields have been left blank.</a:t>
                      </a:r>
                      <a:endParaRPr lang="en-US" sz="1400" dirty="0">
                        <a:effectLst/>
                      </a:endParaRPr>
                    </a:p>
                    <a:p>
                      <a:pPr marL="0" marR="0">
                        <a:lnSpc>
                          <a:spcPct val="107000"/>
                        </a:lnSpc>
                        <a:spcBef>
                          <a:spcPts val="0"/>
                        </a:spcBef>
                        <a:spcAft>
                          <a:spcPts val="0"/>
                        </a:spcAft>
                      </a:pPr>
                      <a:r>
                        <a:rPr lang="en-US" sz="1600" kern="1400" spc="-50" dirty="0">
                          <a:effectLst/>
                        </a:rPr>
                        <a:t>If the password confirmation doesn't match the password field, a message appears that the provided passwords don't match.</a:t>
                      </a:r>
                      <a:endParaRPr lang="en-US" sz="1400" dirty="0">
                        <a:effectLst/>
                        <a:latin typeface="Calibri" charset="0"/>
                        <a:ea typeface="Calibri" charset="0"/>
                        <a:cs typeface="Times New Roman" charset="0"/>
                      </a:endParaRPr>
                    </a:p>
                  </a:txBody>
                  <a:tcPr marL="73025" marR="73025" marT="27305" marB="27305"/>
                </a:tc>
              </a:tr>
              <a:tr h="311646">
                <a:tc>
                  <a:txBody>
                    <a:bodyPr/>
                    <a:lstStyle/>
                    <a:p>
                      <a:pPr marL="0" marR="0" algn="ctr">
                        <a:lnSpc>
                          <a:spcPct val="107000"/>
                        </a:lnSpc>
                        <a:spcBef>
                          <a:spcPts val="0"/>
                        </a:spcBef>
                        <a:spcAft>
                          <a:spcPts val="0"/>
                        </a:spcAft>
                      </a:pPr>
                      <a:r>
                        <a:rPr lang="en-US" sz="1600" kern="1400" spc="-50" dirty="0">
                          <a:effectLst/>
                        </a:rPr>
                        <a:t>Log</a:t>
                      </a:r>
                      <a:endParaRPr lang="en-US" sz="1400" dirty="0">
                        <a:effectLst/>
                        <a:latin typeface="Calibri" charset="0"/>
                        <a:ea typeface="Calibri" charset="0"/>
                        <a:cs typeface="Times New Roman" charset="0"/>
                      </a:endParaRPr>
                    </a:p>
                  </a:txBody>
                  <a:tcPr marL="73025" marR="73025" marT="27305" marB="27305"/>
                </a:tc>
                <a:tc>
                  <a:txBody>
                    <a:bodyPr/>
                    <a:lstStyle/>
                    <a:p>
                      <a:pPr marL="0" marR="0">
                        <a:lnSpc>
                          <a:spcPct val="107000"/>
                        </a:lnSpc>
                        <a:spcBef>
                          <a:spcPts val="0"/>
                        </a:spcBef>
                        <a:spcAft>
                          <a:spcPts val="0"/>
                        </a:spcAft>
                      </a:pPr>
                      <a:r>
                        <a:rPr lang="en-US" sz="1600" kern="1400" spc="-50" dirty="0">
                          <a:effectLst/>
                        </a:rPr>
                        <a:t>Results match expected output.</a:t>
                      </a:r>
                      <a:endParaRPr lang="en-US" sz="1400" dirty="0">
                        <a:effectLst/>
                        <a:latin typeface="Calibri" charset="0"/>
                        <a:ea typeface="Calibri" charset="0"/>
                        <a:cs typeface="Times New Roman" charset="0"/>
                      </a:endParaRPr>
                    </a:p>
                  </a:txBody>
                  <a:tcPr marL="73025" marR="73025" marT="27305" marB="27305"/>
                </a:tc>
              </a:tr>
            </a:tbl>
          </a:graphicData>
        </a:graphic>
      </p:graphicFrame>
    </p:spTree>
    <p:extLst>
      <p:ext uri="{BB962C8B-B14F-4D97-AF65-F5344CB8AC3E}">
        <p14:creationId xmlns:p14="http://schemas.microsoft.com/office/powerpoint/2010/main" val="849516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381185"/>
            <a:ext cx="9603275" cy="1049235"/>
          </a:xfrm>
        </p:spPr>
        <p:txBody>
          <a:bodyPr>
            <a:noAutofit/>
          </a:bodyPr>
          <a:lstStyle/>
          <a:p>
            <a:pPr algn="ctr"/>
            <a:r>
              <a:rPr lang="en-US" sz="4800" dirty="0"/>
              <a:t>Constructive Cost Model (COCOMO)</a:t>
            </a:r>
            <a:br>
              <a:rPr lang="en-US" sz="4800" dirty="0"/>
            </a:br>
            <a:endParaRPr lang="en-US" sz="4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451579" y="2015732"/>
                <a:ext cx="9603275" cy="4029468"/>
              </a:xfrm>
            </p:spPr>
            <p:txBody>
              <a:bodyPr>
                <a:normAutofit fontScale="85000" lnSpcReduction="20000"/>
              </a:bodyPr>
              <a:lstStyle/>
              <a:p>
                <a:r>
                  <a:rPr lang="en-US" dirty="0" smtClean="0"/>
                  <a:t>Using the Intermediate COCOMO model with Organic Program Complexity:</a:t>
                </a:r>
              </a:p>
              <a:p>
                <a:pPr marL="457200" lvl="1" indent="0">
                  <a:buNone/>
                </a:pPr>
                <a14:m>
                  <m:oMath xmlns:m="http://schemas.openxmlformats.org/officeDocument/2006/math">
                    <m:r>
                      <a:rPr lang="en-US" i="1">
                        <a:latin typeface="Cambria Math"/>
                      </a:rPr>
                      <m:t>𝐸</m:t>
                    </m:r>
                    <m:r>
                      <a:rPr lang="en-US" i="1">
                        <a:latin typeface="Cambria Math"/>
                      </a:rPr>
                      <m:t>=</m:t>
                    </m:r>
                    <m:sSub>
                      <m:sSubPr>
                        <m:ctrlPr>
                          <a:rPr lang="en-US" i="1">
                            <a:latin typeface="Cambria Math"/>
                          </a:rPr>
                        </m:ctrlPr>
                      </m:sSubPr>
                      <m:e>
                        <m:r>
                          <a:rPr lang="en-US" i="1">
                            <a:latin typeface="Cambria Math"/>
                          </a:rPr>
                          <m:t>𝑎</m:t>
                        </m:r>
                      </m:e>
                      <m:sub>
                        <m:r>
                          <a:rPr lang="en-US" i="1">
                            <a:latin typeface="Cambria Math"/>
                          </a:rPr>
                          <m:t>𝑖</m:t>
                        </m:r>
                      </m:sub>
                    </m:sSub>
                    <m:r>
                      <a:rPr lang="en-US" i="1">
                        <a:latin typeface="Cambria Math"/>
                      </a:rPr>
                      <m:t>×</m:t>
                    </m:r>
                    <m:sSup>
                      <m:sSupPr>
                        <m:ctrlPr>
                          <a:rPr lang="en-US" i="1">
                            <a:latin typeface="Cambria Math"/>
                          </a:rPr>
                        </m:ctrlPr>
                      </m:sSupPr>
                      <m:e>
                        <m:d>
                          <m:dPr>
                            <m:ctrlPr>
                              <a:rPr lang="en-US" i="1">
                                <a:latin typeface="Cambria Math"/>
                              </a:rPr>
                            </m:ctrlPr>
                          </m:dPr>
                          <m:e>
                            <m:r>
                              <a:rPr lang="en-US" i="1">
                                <a:latin typeface="Cambria Math"/>
                              </a:rPr>
                              <m:t>𝐾𝐿𝑂𝐶</m:t>
                            </m:r>
                          </m:e>
                        </m:d>
                      </m:e>
                      <m:sup>
                        <m:r>
                          <a:rPr lang="en-US" i="1">
                            <a:latin typeface="Cambria Math"/>
                          </a:rPr>
                          <m:t>𝑏</m:t>
                        </m:r>
                      </m:sup>
                    </m:sSup>
                    <m:r>
                      <a:rPr lang="en-US" i="1">
                        <a:latin typeface="Cambria Math"/>
                      </a:rPr>
                      <m:t>×</m:t>
                    </m:r>
                    <m:r>
                      <a:rPr lang="en-US" i="1">
                        <a:latin typeface="Cambria Math"/>
                      </a:rPr>
                      <m:t>𝐸𝐴𝐹</m:t>
                    </m:r>
                  </m:oMath>
                </a14:m>
                <a:r>
                  <a:rPr lang="en-US" dirty="0"/>
                  <a:t> </a:t>
                </a:r>
              </a:p>
              <a:p>
                <a:pPr marL="457200" lvl="1" indent="0">
                  <a:buNone/>
                </a:pPr>
                <a14:m>
                  <m:oMath xmlns:m="http://schemas.openxmlformats.org/officeDocument/2006/math">
                    <m:r>
                      <a:rPr lang="en-US" i="1">
                        <a:latin typeface="Cambria Math"/>
                      </a:rPr>
                      <m:t>𝐷</m:t>
                    </m:r>
                    <m:r>
                      <a:rPr lang="en-US" i="1">
                        <a:latin typeface="Cambria Math"/>
                      </a:rPr>
                      <m:t>=</m:t>
                    </m:r>
                    <m:sSub>
                      <m:sSubPr>
                        <m:ctrlPr>
                          <a:rPr lang="en-US" i="1">
                            <a:latin typeface="Cambria Math"/>
                          </a:rPr>
                        </m:ctrlPr>
                      </m:sSubPr>
                      <m:e>
                        <m:r>
                          <a:rPr lang="en-US" i="1">
                            <a:latin typeface="Cambria Math"/>
                          </a:rPr>
                          <m:t>𝑐</m:t>
                        </m:r>
                      </m:e>
                      <m:sub>
                        <m:r>
                          <a:rPr lang="en-US" i="1">
                            <a:latin typeface="Cambria Math"/>
                          </a:rPr>
                          <m:t>𝑏</m:t>
                        </m:r>
                      </m:sub>
                    </m:sSub>
                    <m:r>
                      <a:rPr lang="en-US" i="1">
                        <a:latin typeface="Cambria Math"/>
                      </a:rPr>
                      <m:t>×</m:t>
                    </m:r>
                    <m:sSup>
                      <m:sSupPr>
                        <m:ctrlPr>
                          <a:rPr lang="en-US" i="1">
                            <a:latin typeface="Cambria Math"/>
                          </a:rPr>
                        </m:ctrlPr>
                      </m:sSupPr>
                      <m:e>
                        <m:r>
                          <a:rPr lang="en-US" i="1">
                            <a:latin typeface="Cambria Math"/>
                          </a:rPr>
                          <m:t>𝐸</m:t>
                        </m:r>
                      </m:e>
                      <m:sup>
                        <m:sSub>
                          <m:sSubPr>
                            <m:ctrlPr>
                              <a:rPr lang="en-US" i="1">
                                <a:latin typeface="Cambria Math"/>
                              </a:rPr>
                            </m:ctrlPr>
                          </m:sSubPr>
                          <m:e>
                            <m:r>
                              <a:rPr lang="en-US" i="1">
                                <a:latin typeface="Cambria Math"/>
                              </a:rPr>
                              <m:t>𝑑</m:t>
                            </m:r>
                          </m:e>
                          <m:sub>
                            <m:r>
                              <a:rPr lang="en-US" i="1">
                                <a:latin typeface="Cambria Math"/>
                              </a:rPr>
                              <m:t>𝑏</m:t>
                            </m:r>
                          </m:sub>
                        </m:sSub>
                      </m:sup>
                    </m:sSup>
                  </m:oMath>
                </a14:m>
                <a:r>
                  <a:rPr lang="en-US" dirty="0"/>
                  <a:t> </a:t>
                </a:r>
              </a:p>
              <a:p>
                <a:r>
                  <a:rPr lang="en-US" b="1" i="1" dirty="0"/>
                  <a:t>COCOMO Calculation</a:t>
                </a: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𝐸</m:t>
                      </m:r>
                      <m:r>
                        <a:rPr lang="en-US" i="1">
                          <a:latin typeface="Cambria Math"/>
                        </a:rPr>
                        <m:t>= 3.2×</m:t>
                      </m:r>
                      <m:sSup>
                        <m:sSupPr>
                          <m:ctrlPr>
                            <a:rPr lang="en-US" i="1">
                              <a:latin typeface="Cambria Math"/>
                            </a:rPr>
                          </m:ctrlPr>
                        </m:sSupPr>
                        <m:e>
                          <m:d>
                            <m:dPr>
                              <m:ctrlPr>
                                <a:rPr lang="en-US" i="1">
                                  <a:latin typeface="Cambria Math"/>
                                </a:rPr>
                              </m:ctrlPr>
                            </m:dPr>
                            <m:e>
                              <m:f>
                                <m:fPr>
                                  <m:ctrlPr>
                                    <a:rPr lang="en-US" i="1">
                                      <a:latin typeface="Cambria Math"/>
                                    </a:rPr>
                                  </m:ctrlPr>
                                </m:fPr>
                                <m:num>
                                  <m:r>
                                    <a:rPr lang="en-US" i="1">
                                      <a:latin typeface="Cambria Math"/>
                                    </a:rPr>
                                    <m:t>7000</m:t>
                                  </m:r>
                                </m:num>
                                <m:den>
                                  <m:r>
                                    <a:rPr lang="en-US" i="1">
                                      <a:latin typeface="Cambria Math"/>
                                    </a:rPr>
                                    <m:t>1000</m:t>
                                  </m:r>
                                </m:den>
                              </m:f>
                            </m:e>
                          </m:d>
                        </m:e>
                        <m:sup>
                          <m:r>
                            <a:rPr lang="en-US" i="1">
                              <a:latin typeface="Cambria Math"/>
                            </a:rPr>
                            <m:t>1.05</m:t>
                          </m:r>
                        </m:sup>
                      </m:sSup>
                      <m:r>
                        <a:rPr lang="en-US" i="1">
                          <a:latin typeface="Cambria Math"/>
                        </a:rPr>
                        <m:t>×0.55=13.6</m:t>
                      </m:r>
                    </m:oMath>
                  </m:oMathPara>
                </a14:m>
                <a:endParaRPr lang="en-US" i="1"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𝐷</m:t>
                      </m:r>
                      <m:r>
                        <a:rPr lang="en-US" i="1">
                          <a:latin typeface="Cambria Math"/>
                        </a:rPr>
                        <m:t>=2.5 ×13.6=6.7</m:t>
                      </m:r>
                    </m:oMath>
                  </m:oMathPara>
                </a14:m>
                <a:endParaRPr lang="en-US" dirty="0"/>
              </a:p>
              <a:p>
                <a:pPr marL="0" indent="0">
                  <a:buNone/>
                </a:pPr>
                <a:r>
                  <a:rPr lang="en-US" dirty="0"/>
                  <a:t>So according to COCOMO, the software would take </a:t>
                </a:r>
                <a:r>
                  <a:rPr lang="en-US" b="1" dirty="0"/>
                  <a:t>13.6</a:t>
                </a:r>
                <a:r>
                  <a:rPr lang="en-US" dirty="0"/>
                  <a:t> person-months of effort over </a:t>
                </a:r>
                <a:r>
                  <a:rPr lang="en-US" b="1" dirty="0"/>
                  <a:t>6.7 </a:t>
                </a:r>
                <a:r>
                  <a:rPr lang="en-US" dirty="0"/>
                  <a:t>months of development time. </a:t>
                </a:r>
              </a:p>
              <a:p>
                <a:pPr marL="0" indent="0">
                  <a:buNone/>
                </a:pPr>
                <a:r>
                  <a:rPr lang="en-US" dirty="0"/>
                  <a:t>Using COCOMO, we are able to roughly predict how much time and effort would be needed to create our software. This allows us to estimate the amount needed to charge clients. For example, at </a:t>
                </a:r>
                <a:r>
                  <a:rPr lang="en-US" dirty="0" smtClean="0"/>
                  <a:t>$8000 </a:t>
                </a:r>
                <a:r>
                  <a:rPr lang="en-US" dirty="0"/>
                  <a:t>per person-month, this software would cost us </a:t>
                </a:r>
                <a:r>
                  <a:rPr lang="en-US" sz="2400" b="1" dirty="0" smtClean="0"/>
                  <a:t>$108,800</a:t>
                </a:r>
                <a:r>
                  <a:rPr lang="en-US" dirty="0" smtClean="0"/>
                  <a:t> </a:t>
                </a:r>
                <a:r>
                  <a:rPr lang="en-US" dirty="0"/>
                  <a:t>to develop.</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451579" y="2015732"/>
                <a:ext cx="9603275" cy="4029468"/>
              </a:xfrm>
              <a:blipFill rotWithShape="1">
                <a:blip r:embed="rId2"/>
                <a:stretch>
                  <a:fillRect l="-381" t="-454" r="-889" b="-10893"/>
                </a:stretch>
              </a:blipFill>
            </p:spPr>
            <p:txBody>
              <a:bodyPr/>
              <a:lstStyle/>
              <a:p>
                <a:r>
                  <a:rPr lang="en-US">
                    <a:noFill/>
                  </a:rPr>
                  <a:t> </a:t>
                </a:r>
              </a:p>
            </p:txBody>
          </p:sp>
        </mc:Fallback>
      </mc:AlternateContent>
    </p:spTree>
    <p:extLst>
      <p:ext uri="{BB962C8B-B14F-4D97-AF65-F5344CB8AC3E}">
        <p14:creationId xmlns:p14="http://schemas.microsoft.com/office/powerpoint/2010/main" val="12137232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966497"/>
            <a:ext cx="9603275" cy="1049235"/>
          </a:xfrm>
        </p:spPr>
        <p:txBody>
          <a:bodyPr>
            <a:noAutofit/>
          </a:bodyPr>
          <a:lstStyle/>
          <a:p>
            <a:pPr algn="ctr"/>
            <a:r>
              <a:rPr lang="en-US" sz="5400" dirty="0" smtClean="0"/>
              <a:t>FUNCTION POINT COST</a:t>
            </a:r>
            <a:r>
              <a:rPr lang="en-US" sz="5400" dirty="0"/>
              <a:t/>
            </a:r>
            <a:br>
              <a:rPr lang="en-US" sz="5400" dirty="0"/>
            </a:br>
            <a:endParaRPr lang="en-US" sz="5400" dirty="0"/>
          </a:p>
        </p:txBody>
      </p:sp>
      <p:sp>
        <p:nvSpPr>
          <p:cNvPr id="4" name="TextBox 3"/>
          <p:cNvSpPr txBox="1"/>
          <p:nvPr/>
        </p:nvSpPr>
        <p:spPr>
          <a:xfrm>
            <a:off x="0" y="2555310"/>
            <a:ext cx="4414991" cy="584775"/>
          </a:xfrm>
          <a:prstGeom prst="rect">
            <a:avLst/>
          </a:prstGeom>
          <a:noFill/>
        </p:spPr>
        <p:txBody>
          <a:bodyPr wrap="none" rtlCol="0">
            <a:spAutoFit/>
          </a:bodyPr>
          <a:lstStyle/>
          <a:p>
            <a:r>
              <a:rPr lang="en-US" sz="3200" dirty="0" smtClean="0"/>
              <a:t>Weight Factor Estimation</a:t>
            </a:r>
            <a:endParaRPr lang="en-US" sz="32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95497002"/>
              </p:ext>
            </p:extLst>
          </p:nvPr>
        </p:nvGraphicFramePr>
        <p:xfrm>
          <a:off x="4414991" y="2258260"/>
          <a:ext cx="7484735" cy="3390977"/>
        </p:xfrm>
        <a:graphic>
          <a:graphicData uri="http://schemas.openxmlformats.org/drawingml/2006/table">
            <a:tbl>
              <a:tblPr firstRow="1" firstCol="1" bandRow="1">
                <a:tableStyleId>{5C22544A-7EE6-4342-B048-85BDC9FD1C3A}</a:tableStyleId>
              </a:tblPr>
              <a:tblGrid>
                <a:gridCol w="2306464"/>
                <a:gridCol w="468485"/>
                <a:gridCol w="388307"/>
                <a:gridCol w="801665"/>
                <a:gridCol w="776614"/>
                <a:gridCol w="2743200"/>
              </a:tblGrid>
              <a:tr h="1145233">
                <a:tc>
                  <a:txBody>
                    <a:bodyPr/>
                    <a:lstStyle/>
                    <a:p>
                      <a:pPr marL="0" marR="0">
                        <a:lnSpc>
                          <a:spcPct val="107000"/>
                        </a:lnSpc>
                        <a:spcBef>
                          <a:spcPts val="0"/>
                        </a:spcBef>
                        <a:spcAft>
                          <a:spcPts val="0"/>
                        </a:spcAft>
                      </a:pPr>
                      <a:r>
                        <a:rPr lang="en-US" sz="1200">
                          <a:effectLst/>
                        </a:rPr>
                        <a:t>Measurement parameter</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count</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average</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r>
              <a:tr h="451385">
                <a:tc>
                  <a:txBody>
                    <a:bodyPr/>
                    <a:lstStyle/>
                    <a:p>
                      <a:pPr marL="0" marR="0">
                        <a:lnSpc>
                          <a:spcPct val="107000"/>
                        </a:lnSpc>
                        <a:spcBef>
                          <a:spcPts val="0"/>
                        </a:spcBef>
                        <a:spcAft>
                          <a:spcPts val="0"/>
                        </a:spcAft>
                      </a:pPr>
                      <a:r>
                        <a:rPr lang="en-US" sz="1200">
                          <a:effectLst/>
                        </a:rPr>
                        <a:t>Number of user inputs</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38</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4</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152</a:t>
                      </a:r>
                      <a:endParaRPr lang="en-US" sz="1100">
                        <a:effectLst/>
                        <a:latin typeface="Calibri"/>
                        <a:ea typeface="Calibri"/>
                        <a:cs typeface="Times New Roman"/>
                      </a:endParaRPr>
                    </a:p>
                  </a:txBody>
                  <a:tcPr marL="68580" marR="68580" marT="0" marB="0"/>
                </a:tc>
              </a:tr>
              <a:tr h="451385">
                <a:tc>
                  <a:txBody>
                    <a:bodyPr/>
                    <a:lstStyle/>
                    <a:p>
                      <a:pPr marL="0" marR="0">
                        <a:lnSpc>
                          <a:spcPct val="107000"/>
                        </a:lnSpc>
                        <a:spcBef>
                          <a:spcPts val="0"/>
                        </a:spcBef>
                        <a:spcAft>
                          <a:spcPts val="0"/>
                        </a:spcAft>
                      </a:pPr>
                      <a:r>
                        <a:rPr lang="en-US" sz="1200">
                          <a:effectLst/>
                        </a:rPr>
                        <a:t>Number of user outputs</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14</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5</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70</a:t>
                      </a:r>
                      <a:endParaRPr lang="en-US" sz="1100">
                        <a:effectLst/>
                        <a:latin typeface="Calibri"/>
                        <a:ea typeface="Calibri"/>
                        <a:cs typeface="Times New Roman"/>
                      </a:endParaRPr>
                    </a:p>
                  </a:txBody>
                  <a:tcPr marL="68580" marR="68580" marT="0" marB="0"/>
                </a:tc>
              </a:tr>
              <a:tr h="451385">
                <a:tc>
                  <a:txBody>
                    <a:bodyPr/>
                    <a:lstStyle/>
                    <a:p>
                      <a:pPr marL="0" marR="0">
                        <a:lnSpc>
                          <a:spcPct val="107000"/>
                        </a:lnSpc>
                        <a:spcBef>
                          <a:spcPts val="0"/>
                        </a:spcBef>
                        <a:spcAft>
                          <a:spcPts val="0"/>
                        </a:spcAft>
                      </a:pPr>
                      <a:r>
                        <a:rPr lang="en-US" sz="1200">
                          <a:effectLst/>
                        </a:rPr>
                        <a:t>Number of user inquires</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10</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4</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40</a:t>
                      </a:r>
                      <a:endParaRPr lang="en-US" sz="1100">
                        <a:effectLst/>
                        <a:latin typeface="Calibri"/>
                        <a:ea typeface="Calibri"/>
                        <a:cs typeface="Times New Roman"/>
                      </a:endParaRPr>
                    </a:p>
                  </a:txBody>
                  <a:tcPr marL="68580" marR="68580" marT="0" marB="0"/>
                </a:tc>
              </a:tr>
              <a:tr h="220102">
                <a:tc>
                  <a:txBody>
                    <a:bodyPr/>
                    <a:lstStyle/>
                    <a:p>
                      <a:pPr marL="0" marR="0">
                        <a:lnSpc>
                          <a:spcPct val="107000"/>
                        </a:lnSpc>
                        <a:spcBef>
                          <a:spcPts val="0"/>
                        </a:spcBef>
                        <a:spcAft>
                          <a:spcPts val="0"/>
                        </a:spcAft>
                      </a:pPr>
                      <a:r>
                        <a:rPr lang="en-US" sz="1200">
                          <a:effectLst/>
                        </a:rPr>
                        <a:t>Number of files</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10</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10</a:t>
                      </a:r>
                      <a:endParaRPr lang="en-US" sz="1100">
                        <a:effectLst/>
                        <a:latin typeface="Calibri"/>
                        <a:ea typeface="Calibri"/>
                        <a:cs typeface="Times New Roman"/>
                      </a:endParaRPr>
                    </a:p>
                  </a:txBody>
                  <a:tcPr marL="68580" marR="68580" marT="0" marB="0"/>
                </a:tc>
              </a:tr>
              <a:tr h="451385">
                <a:tc>
                  <a:txBody>
                    <a:bodyPr/>
                    <a:lstStyle/>
                    <a:p>
                      <a:pPr marL="0" marR="0">
                        <a:lnSpc>
                          <a:spcPct val="107000"/>
                        </a:lnSpc>
                        <a:spcBef>
                          <a:spcPts val="0"/>
                        </a:spcBef>
                        <a:spcAft>
                          <a:spcPts val="0"/>
                        </a:spcAft>
                      </a:pPr>
                      <a:r>
                        <a:rPr lang="en-US" sz="1200">
                          <a:effectLst/>
                        </a:rPr>
                        <a:t>Number of external interfaces</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7</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7</a:t>
                      </a:r>
                      <a:endParaRPr lang="en-US" sz="1100">
                        <a:effectLst/>
                        <a:latin typeface="Calibri"/>
                        <a:ea typeface="Calibri"/>
                        <a:cs typeface="Times New Roman"/>
                      </a:endParaRPr>
                    </a:p>
                  </a:txBody>
                  <a:tcPr marL="68580" marR="68580" marT="0" marB="0"/>
                </a:tc>
              </a:tr>
              <a:tr h="220102">
                <a:tc>
                  <a:txBody>
                    <a:bodyPr/>
                    <a:lstStyle/>
                    <a:p>
                      <a:pPr marL="0" marR="0">
                        <a:lnSpc>
                          <a:spcPct val="107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 </a:t>
                      </a:r>
                      <a:endParaRPr lang="en-US" sz="1100">
                        <a:effectLst/>
                        <a:latin typeface="Calibri"/>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1200">
                          <a:effectLst/>
                        </a:rPr>
                        <a:t>Total =</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effectLst/>
                        </a:rPr>
                        <a:t>279</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712289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966497"/>
            <a:ext cx="9603275" cy="1049235"/>
          </a:xfrm>
        </p:spPr>
        <p:txBody>
          <a:bodyPr>
            <a:noAutofit/>
          </a:bodyPr>
          <a:lstStyle/>
          <a:p>
            <a:pPr algn="ctr"/>
            <a:r>
              <a:rPr lang="en-US" sz="5400" dirty="0" smtClean="0"/>
              <a:t>FUNCTION POINT COST</a:t>
            </a:r>
            <a:r>
              <a:rPr lang="en-US" sz="5400" dirty="0"/>
              <a:t/>
            </a:r>
            <a:br>
              <a:rPr lang="en-US" sz="5400" dirty="0"/>
            </a:br>
            <a:endParaRPr lang="en-US" sz="5400" dirty="0"/>
          </a:p>
        </p:txBody>
      </p:sp>
      <p:sp>
        <p:nvSpPr>
          <p:cNvPr id="4" name="TextBox 3"/>
          <p:cNvSpPr txBox="1"/>
          <p:nvPr/>
        </p:nvSpPr>
        <p:spPr>
          <a:xfrm>
            <a:off x="0" y="2555310"/>
            <a:ext cx="4234429" cy="1077218"/>
          </a:xfrm>
          <a:prstGeom prst="rect">
            <a:avLst/>
          </a:prstGeom>
          <a:noFill/>
        </p:spPr>
        <p:txBody>
          <a:bodyPr wrap="none" rtlCol="0">
            <a:spAutoFit/>
          </a:bodyPr>
          <a:lstStyle/>
          <a:p>
            <a:r>
              <a:rPr lang="en-US" sz="3200" dirty="0" smtClean="0"/>
              <a:t>Complexity Adjustment </a:t>
            </a:r>
          </a:p>
          <a:p>
            <a:r>
              <a:rPr lang="en-US" sz="3200" dirty="0" smtClean="0"/>
              <a:t>Factor</a:t>
            </a:r>
            <a:endParaRPr lang="en-US" sz="32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64722951"/>
              </p:ext>
            </p:extLst>
          </p:nvPr>
        </p:nvGraphicFramePr>
        <p:xfrm>
          <a:off x="5098094" y="1903964"/>
          <a:ext cx="6112702" cy="4095999"/>
        </p:xfrm>
        <a:graphic>
          <a:graphicData uri="http://schemas.openxmlformats.org/drawingml/2006/table">
            <a:tbl>
              <a:tblPr firstRow="1" firstCol="1" bandRow="1">
                <a:tableStyleId>{5C22544A-7EE6-4342-B048-85BDC9FD1C3A}</a:tableStyleId>
              </a:tblPr>
              <a:tblGrid>
                <a:gridCol w="5206185"/>
                <a:gridCol w="906517"/>
              </a:tblGrid>
              <a:tr h="432530">
                <a:tc>
                  <a:txBody>
                    <a:bodyPr/>
                    <a:lstStyle/>
                    <a:p>
                      <a:pPr marL="0" marR="0">
                        <a:lnSpc>
                          <a:spcPct val="107000"/>
                        </a:lnSpc>
                        <a:spcBef>
                          <a:spcPts val="0"/>
                        </a:spcBef>
                        <a:spcAft>
                          <a:spcPts val="0"/>
                        </a:spcAft>
                      </a:pPr>
                      <a:r>
                        <a:rPr lang="en-US" sz="1100" dirty="0">
                          <a:effectLst/>
                        </a:rPr>
                        <a:t>Factor</a:t>
                      </a:r>
                      <a:endParaRPr lang="en-US" sz="1000" dirty="0">
                        <a:effectLst/>
                        <a:latin typeface="Calibri"/>
                        <a:ea typeface="Calibri"/>
                        <a:cs typeface="Times New Roman"/>
                      </a:endParaRPr>
                    </a:p>
                  </a:txBody>
                  <a:tcPr marL="63623" marR="63623" marT="0" marB="0"/>
                </a:tc>
                <a:tc>
                  <a:txBody>
                    <a:bodyPr/>
                    <a:lstStyle/>
                    <a:p>
                      <a:pPr marL="0" marR="0" algn="ctr">
                        <a:lnSpc>
                          <a:spcPct val="107000"/>
                        </a:lnSpc>
                        <a:spcBef>
                          <a:spcPts val="0"/>
                        </a:spcBef>
                        <a:spcAft>
                          <a:spcPts val="0"/>
                        </a:spcAft>
                      </a:pPr>
                      <a:r>
                        <a:rPr lang="en-US" sz="1100">
                          <a:effectLst/>
                        </a:rPr>
                        <a:t>Value</a:t>
                      </a:r>
                      <a:endParaRPr lang="en-US" sz="1000">
                        <a:effectLst/>
                        <a:latin typeface="Calibri"/>
                        <a:ea typeface="Calibri"/>
                        <a:cs typeface="Times New Roman"/>
                      </a:endParaRPr>
                    </a:p>
                  </a:txBody>
                  <a:tcPr marL="63623" marR="63623" marT="0" marB="0"/>
                </a:tc>
              </a:tr>
              <a:tr h="216264">
                <a:tc>
                  <a:txBody>
                    <a:bodyPr/>
                    <a:lstStyle/>
                    <a:p>
                      <a:pPr marL="0" marR="0">
                        <a:lnSpc>
                          <a:spcPct val="107000"/>
                        </a:lnSpc>
                        <a:spcBef>
                          <a:spcPts val="0"/>
                        </a:spcBef>
                        <a:spcAft>
                          <a:spcPts val="0"/>
                        </a:spcAft>
                      </a:pPr>
                      <a:r>
                        <a:rPr lang="en-US" sz="1100">
                          <a:effectLst/>
                        </a:rPr>
                        <a:t>Backup &amp; recovery</a:t>
                      </a:r>
                      <a:endParaRPr lang="en-US" sz="1000">
                        <a:effectLst/>
                        <a:latin typeface="Calibri"/>
                        <a:ea typeface="Calibri"/>
                        <a:cs typeface="Times New Roman"/>
                      </a:endParaRPr>
                    </a:p>
                  </a:txBody>
                  <a:tcPr marL="63623" marR="63623" marT="0" marB="0"/>
                </a:tc>
                <a:tc>
                  <a:txBody>
                    <a:bodyPr/>
                    <a:lstStyle/>
                    <a:p>
                      <a:pPr marL="0" marR="0" algn="ctr">
                        <a:lnSpc>
                          <a:spcPct val="107000"/>
                        </a:lnSpc>
                        <a:spcBef>
                          <a:spcPts val="0"/>
                        </a:spcBef>
                        <a:spcAft>
                          <a:spcPts val="0"/>
                        </a:spcAft>
                      </a:pPr>
                      <a:r>
                        <a:rPr lang="en-US" sz="1100">
                          <a:effectLst/>
                        </a:rPr>
                        <a:t>2</a:t>
                      </a:r>
                      <a:endParaRPr lang="en-US" sz="1000">
                        <a:effectLst/>
                        <a:latin typeface="Calibri"/>
                        <a:ea typeface="Calibri"/>
                        <a:cs typeface="Times New Roman"/>
                      </a:endParaRPr>
                    </a:p>
                  </a:txBody>
                  <a:tcPr marL="63623" marR="63623" marT="0" marB="0"/>
                </a:tc>
              </a:tr>
              <a:tr h="216264">
                <a:tc>
                  <a:txBody>
                    <a:bodyPr/>
                    <a:lstStyle/>
                    <a:p>
                      <a:pPr marL="0" marR="0">
                        <a:lnSpc>
                          <a:spcPct val="107000"/>
                        </a:lnSpc>
                        <a:spcBef>
                          <a:spcPts val="0"/>
                        </a:spcBef>
                        <a:spcAft>
                          <a:spcPts val="0"/>
                        </a:spcAft>
                      </a:pPr>
                      <a:r>
                        <a:rPr lang="en-US" sz="1100">
                          <a:effectLst/>
                        </a:rPr>
                        <a:t>Data communications</a:t>
                      </a:r>
                      <a:endParaRPr lang="en-US" sz="1000">
                        <a:effectLst/>
                        <a:latin typeface="Calibri"/>
                        <a:ea typeface="Calibri"/>
                        <a:cs typeface="Times New Roman"/>
                      </a:endParaRPr>
                    </a:p>
                  </a:txBody>
                  <a:tcPr marL="63623" marR="63623" marT="0" marB="0"/>
                </a:tc>
                <a:tc>
                  <a:txBody>
                    <a:bodyPr/>
                    <a:lstStyle/>
                    <a:p>
                      <a:pPr marL="0" marR="0" algn="ctr">
                        <a:lnSpc>
                          <a:spcPct val="107000"/>
                        </a:lnSpc>
                        <a:spcBef>
                          <a:spcPts val="0"/>
                        </a:spcBef>
                        <a:spcAft>
                          <a:spcPts val="0"/>
                        </a:spcAft>
                      </a:pPr>
                      <a:r>
                        <a:rPr lang="en-US" sz="1100">
                          <a:effectLst/>
                        </a:rPr>
                        <a:t>2</a:t>
                      </a:r>
                      <a:endParaRPr lang="en-US" sz="1000">
                        <a:effectLst/>
                        <a:latin typeface="Calibri"/>
                        <a:ea typeface="Calibri"/>
                        <a:cs typeface="Times New Roman"/>
                      </a:endParaRPr>
                    </a:p>
                  </a:txBody>
                  <a:tcPr marL="63623" marR="63623" marT="0" marB="0"/>
                </a:tc>
              </a:tr>
              <a:tr h="216264">
                <a:tc>
                  <a:txBody>
                    <a:bodyPr/>
                    <a:lstStyle/>
                    <a:p>
                      <a:pPr marL="0" marR="0">
                        <a:lnSpc>
                          <a:spcPct val="107000"/>
                        </a:lnSpc>
                        <a:spcBef>
                          <a:spcPts val="0"/>
                        </a:spcBef>
                        <a:spcAft>
                          <a:spcPts val="0"/>
                        </a:spcAft>
                      </a:pPr>
                      <a:r>
                        <a:rPr lang="en-US" sz="1100">
                          <a:effectLst/>
                        </a:rPr>
                        <a:t>Distributed processing</a:t>
                      </a:r>
                      <a:endParaRPr lang="en-US" sz="1000">
                        <a:effectLst/>
                        <a:latin typeface="Calibri"/>
                        <a:ea typeface="Calibri"/>
                        <a:cs typeface="Times New Roman"/>
                      </a:endParaRPr>
                    </a:p>
                  </a:txBody>
                  <a:tcPr marL="63623" marR="63623" marT="0" marB="0"/>
                </a:tc>
                <a:tc>
                  <a:txBody>
                    <a:bodyPr/>
                    <a:lstStyle/>
                    <a:p>
                      <a:pPr marL="0" marR="0" algn="ctr">
                        <a:lnSpc>
                          <a:spcPct val="107000"/>
                        </a:lnSpc>
                        <a:spcBef>
                          <a:spcPts val="0"/>
                        </a:spcBef>
                        <a:spcAft>
                          <a:spcPts val="0"/>
                        </a:spcAft>
                      </a:pPr>
                      <a:r>
                        <a:rPr lang="en-US" sz="1100">
                          <a:effectLst/>
                        </a:rPr>
                        <a:t>0</a:t>
                      </a:r>
                      <a:endParaRPr lang="en-US" sz="1000">
                        <a:effectLst/>
                        <a:latin typeface="Calibri"/>
                        <a:ea typeface="Calibri"/>
                        <a:cs typeface="Times New Roman"/>
                      </a:endParaRPr>
                    </a:p>
                  </a:txBody>
                  <a:tcPr marL="63623" marR="63623" marT="0" marB="0"/>
                </a:tc>
              </a:tr>
              <a:tr h="216264">
                <a:tc>
                  <a:txBody>
                    <a:bodyPr/>
                    <a:lstStyle/>
                    <a:p>
                      <a:pPr marL="0" marR="0">
                        <a:lnSpc>
                          <a:spcPct val="107000"/>
                        </a:lnSpc>
                        <a:spcBef>
                          <a:spcPts val="0"/>
                        </a:spcBef>
                        <a:spcAft>
                          <a:spcPts val="0"/>
                        </a:spcAft>
                      </a:pPr>
                      <a:r>
                        <a:rPr lang="en-US" sz="1100">
                          <a:effectLst/>
                        </a:rPr>
                        <a:t>Performance critical</a:t>
                      </a:r>
                      <a:endParaRPr lang="en-US" sz="1000">
                        <a:effectLst/>
                        <a:latin typeface="Calibri"/>
                        <a:ea typeface="Calibri"/>
                        <a:cs typeface="Times New Roman"/>
                      </a:endParaRPr>
                    </a:p>
                  </a:txBody>
                  <a:tcPr marL="63623" marR="63623" marT="0" marB="0"/>
                </a:tc>
                <a:tc>
                  <a:txBody>
                    <a:bodyPr/>
                    <a:lstStyle/>
                    <a:p>
                      <a:pPr marL="0" marR="0" algn="ctr">
                        <a:lnSpc>
                          <a:spcPct val="107000"/>
                        </a:lnSpc>
                        <a:spcBef>
                          <a:spcPts val="0"/>
                        </a:spcBef>
                        <a:spcAft>
                          <a:spcPts val="0"/>
                        </a:spcAft>
                      </a:pPr>
                      <a:r>
                        <a:rPr lang="en-US" sz="1100">
                          <a:effectLst/>
                        </a:rPr>
                        <a:t>2</a:t>
                      </a:r>
                      <a:endParaRPr lang="en-US" sz="1000">
                        <a:effectLst/>
                        <a:latin typeface="Calibri"/>
                        <a:ea typeface="Calibri"/>
                        <a:cs typeface="Times New Roman"/>
                      </a:endParaRPr>
                    </a:p>
                  </a:txBody>
                  <a:tcPr marL="63623" marR="63623" marT="0" marB="0"/>
                </a:tc>
              </a:tr>
              <a:tr h="216264">
                <a:tc>
                  <a:txBody>
                    <a:bodyPr/>
                    <a:lstStyle/>
                    <a:p>
                      <a:pPr marL="0" marR="0">
                        <a:lnSpc>
                          <a:spcPct val="107000"/>
                        </a:lnSpc>
                        <a:spcBef>
                          <a:spcPts val="0"/>
                        </a:spcBef>
                        <a:spcAft>
                          <a:spcPts val="0"/>
                        </a:spcAft>
                      </a:pPr>
                      <a:r>
                        <a:rPr lang="en-US" sz="1100">
                          <a:effectLst/>
                        </a:rPr>
                        <a:t>Existing operating environment</a:t>
                      </a:r>
                      <a:endParaRPr lang="en-US" sz="1000">
                        <a:effectLst/>
                        <a:latin typeface="Calibri"/>
                        <a:ea typeface="Calibri"/>
                        <a:cs typeface="Times New Roman"/>
                      </a:endParaRPr>
                    </a:p>
                  </a:txBody>
                  <a:tcPr marL="63623" marR="63623" marT="0" marB="0"/>
                </a:tc>
                <a:tc>
                  <a:txBody>
                    <a:bodyPr/>
                    <a:lstStyle/>
                    <a:p>
                      <a:pPr marL="0" marR="0" algn="ctr">
                        <a:lnSpc>
                          <a:spcPct val="107000"/>
                        </a:lnSpc>
                        <a:spcBef>
                          <a:spcPts val="0"/>
                        </a:spcBef>
                        <a:spcAft>
                          <a:spcPts val="0"/>
                        </a:spcAft>
                      </a:pPr>
                      <a:r>
                        <a:rPr lang="en-US" sz="1100">
                          <a:effectLst/>
                        </a:rPr>
                        <a:t>5</a:t>
                      </a:r>
                      <a:endParaRPr lang="en-US" sz="1000">
                        <a:effectLst/>
                        <a:latin typeface="Calibri"/>
                        <a:ea typeface="Calibri"/>
                        <a:cs typeface="Times New Roman"/>
                      </a:endParaRPr>
                    </a:p>
                  </a:txBody>
                  <a:tcPr marL="63623" marR="63623" marT="0" marB="0"/>
                </a:tc>
              </a:tr>
              <a:tr h="216264">
                <a:tc>
                  <a:txBody>
                    <a:bodyPr/>
                    <a:lstStyle/>
                    <a:p>
                      <a:pPr marL="0" marR="0">
                        <a:lnSpc>
                          <a:spcPct val="107000"/>
                        </a:lnSpc>
                        <a:spcBef>
                          <a:spcPts val="0"/>
                        </a:spcBef>
                        <a:spcAft>
                          <a:spcPts val="0"/>
                        </a:spcAft>
                      </a:pPr>
                      <a:r>
                        <a:rPr lang="en-US" sz="1100">
                          <a:effectLst/>
                        </a:rPr>
                        <a:t>Online data entry</a:t>
                      </a:r>
                      <a:endParaRPr lang="en-US" sz="1000">
                        <a:effectLst/>
                        <a:latin typeface="Calibri"/>
                        <a:ea typeface="Calibri"/>
                        <a:cs typeface="Times New Roman"/>
                      </a:endParaRPr>
                    </a:p>
                  </a:txBody>
                  <a:tcPr marL="63623" marR="63623" marT="0" marB="0"/>
                </a:tc>
                <a:tc>
                  <a:txBody>
                    <a:bodyPr/>
                    <a:lstStyle/>
                    <a:p>
                      <a:pPr marL="0" marR="0" algn="ctr">
                        <a:lnSpc>
                          <a:spcPct val="107000"/>
                        </a:lnSpc>
                        <a:spcBef>
                          <a:spcPts val="0"/>
                        </a:spcBef>
                        <a:spcAft>
                          <a:spcPts val="0"/>
                        </a:spcAft>
                      </a:pPr>
                      <a:r>
                        <a:rPr lang="en-US" sz="1100">
                          <a:effectLst/>
                        </a:rPr>
                        <a:t>5</a:t>
                      </a:r>
                      <a:endParaRPr lang="en-US" sz="1000">
                        <a:effectLst/>
                        <a:latin typeface="Calibri"/>
                        <a:ea typeface="Calibri"/>
                        <a:cs typeface="Times New Roman"/>
                      </a:endParaRPr>
                    </a:p>
                  </a:txBody>
                  <a:tcPr marL="63623" marR="63623" marT="0" marB="0"/>
                </a:tc>
              </a:tr>
              <a:tr h="216264">
                <a:tc>
                  <a:txBody>
                    <a:bodyPr/>
                    <a:lstStyle/>
                    <a:p>
                      <a:pPr marL="0" marR="0">
                        <a:lnSpc>
                          <a:spcPct val="107000"/>
                        </a:lnSpc>
                        <a:spcBef>
                          <a:spcPts val="0"/>
                        </a:spcBef>
                        <a:spcAft>
                          <a:spcPts val="0"/>
                        </a:spcAft>
                      </a:pPr>
                      <a:r>
                        <a:rPr lang="en-US" sz="1100" dirty="0">
                          <a:effectLst/>
                        </a:rPr>
                        <a:t>Input transaction over multiple screens</a:t>
                      </a:r>
                      <a:endParaRPr lang="en-US" sz="1000" dirty="0">
                        <a:effectLst/>
                        <a:latin typeface="Calibri"/>
                        <a:ea typeface="Calibri"/>
                        <a:cs typeface="Times New Roman"/>
                      </a:endParaRPr>
                    </a:p>
                  </a:txBody>
                  <a:tcPr marL="63623" marR="63623" marT="0" marB="0"/>
                </a:tc>
                <a:tc>
                  <a:txBody>
                    <a:bodyPr/>
                    <a:lstStyle/>
                    <a:p>
                      <a:pPr marL="0" marR="0" algn="ctr">
                        <a:lnSpc>
                          <a:spcPct val="107000"/>
                        </a:lnSpc>
                        <a:spcBef>
                          <a:spcPts val="0"/>
                        </a:spcBef>
                        <a:spcAft>
                          <a:spcPts val="0"/>
                        </a:spcAft>
                      </a:pPr>
                      <a:r>
                        <a:rPr lang="en-US" sz="1100">
                          <a:effectLst/>
                        </a:rPr>
                        <a:t>4</a:t>
                      </a:r>
                      <a:endParaRPr lang="en-US" sz="1000">
                        <a:effectLst/>
                        <a:latin typeface="Calibri"/>
                        <a:ea typeface="Calibri"/>
                        <a:cs typeface="Times New Roman"/>
                      </a:endParaRPr>
                    </a:p>
                  </a:txBody>
                  <a:tcPr marL="63623" marR="63623" marT="0" marB="0"/>
                </a:tc>
              </a:tr>
              <a:tr h="203243">
                <a:tc>
                  <a:txBody>
                    <a:bodyPr/>
                    <a:lstStyle/>
                    <a:p>
                      <a:pPr marL="0" marR="0">
                        <a:lnSpc>
                          <a:spcPct val="107000"/>
                        </a:lnSpc>
                        <a:spcBef>
                          <a:spcPts val="0"/>
                        </a:spcBef>
                        <a:spcAft>
                          <a:spcPts val="0"/>
                        </a:spcAft>
                      </a:pPr>
                      <a:r>
                        <a:rPr lang="en-US" sz="1100">
                          <a:effectLst/>
                        </a:rPr>
                        <a:t>Master files updated online</a:t>
                      </a:r>
                      <a:endParaRPr lang="en-US" sz="1000">
                        <a:effectLst/>
                        <a:latin typeface="Calibri"/>
                        <a:ea typeface="Calibri"/>
                        <a:cs typeface="Times New Roman"/>
                      </a:endParaRPr>
                    </a:p>
                  </a:txBody>
                  <a:tcPr marL="63623" marR="63623" marT="0" marB="0"/>
                </a:tc>
                <a:tc>
                  <a:txBody>
                    <a:bodyPr/>
                    <a:lstStyle/>
                    <a:p>
                      <a:pPr marL="0" marR="0" algn="ctr">
                        <a:lnSpc>
                          <a:spcPct val="107000"/>
                        </a:lnSpc>
                        <a:spcBef>
                          <a:spcPts val="0"/>
                        </a:spcBef>
                        <a:spcAft>
                          <a:spcPts val="0"/>
                        </a:spcAft>
                      </a:pPr>
                      <a:r>
                        <a:rPr lang="en-US" sz="1100">
                          <a:effectLst/>
                        </a:rPr>
                        <a:t>3</a:t>
                      </a:r>
                      <a:endParaRPr lang="en-US" sz="1000">
                        <a:effectLst/>
                        <a:latin typeface="Calibri"/>
                        <a:ea typeface="Calibri"/>
                        <a:cs typeface="Times New Roman"/>
                      </a:endParaRPr>
                    </a:p>
                  </a:txBody>
                  <a:tcPr marL="63623" marR="63623" marT="0" marB="0"/>
                </a:tc>
              </a:tr>
              <a:tr h="216264">
                <a:tc>
                  <a:txBody>
                    <a:bodyPr/>
                    <a:lstStyle/>
                    <a:p>
                      <a:pPr marL="0" marR="0">
                        <a:lnSpc>
                          <a:spcPct val="107000"/>
                        </a:lnSpc>
                        <a:spcBef>
                          <a:spcPts val="0"/>
                        </a:spcBef>
                        <a:spcAft>
                          <a:spcPts val="0"/>
                        </a:spcAft>
                      </a:pPr>
                      <a:r>
                        <a:rPr lang="en-US" sz="1100">
                          <a:effectLst/>
                        </a:rPr>
                        <a:t>Information domain values complex</a:t>
                      </a:r>
                      <a:endParaRPr lang="en-US" sz="1000">
                        <a:effectLst/>
                        <a:latin typeface="Calibri"/>
                        <a:ea typeface="Calibri"/>
                        <a:cs typeface="Times New Roman"/>
                      </a:endParaRPr>
                    </a:p>
                  </a:txBody>
                  <a:tcPr marL="63623" marR="63623" marT="0" marB="0"/>
                </a:tc>
                <a:tc>
                  <a:txBody>
                    <a:bodyPr/>
                    <a:lstStyle/>
                    <a:p>
                      <a:pPr marL="0" marR="0" algn="ctr">
                        <a:lnSpc>
                          <a:spcPct val="107000"/>
                        </a:lnSpc>
                        <a:spcBef>
                          <a:spcPts val="0"/>
                        </a:spcBef>
                        <a:spcAft>
                          <a:spcPts val="0"/>
                        </a:spcAft>
                      </a:pPr>
                      <a:r>
                        <a:rPr lang="en-US" sz="1100">
                          <a:effectLst/>
                        </a:rPr>
                        <a:t>2</a:t>
                      </a:r>
                      <a:endParaRPr lang="en-US" sz="1000">
                        <a:effectLst/>
                        <a:latin typeface="Calibri"/>
                        <a:ea typeface="Calibri"/>
                        <a:cs typeface="Times New Roman"/>
                      </a:endParaRPr>
                    </a:p>
                  </a:txBody>
                  <a:tcPr marL="63623" marR="63623" marT="0" marB="0"/>
                </a:tc>
              </a:tr>
              <a:tr h="216264">
                <a:tc>
                  <a:txBody>
                    <a:bodyPr/>
                    <a:lstStyle/>
                    <a:p>
                      <a:pPr marL="0" marR="0">
                        <a:lnSpc>
                          <a:spcPct val="107000"/>
                        </a:lnSpc>
                        <a:spcBef>
                          <a:spcPts val="0"/>
                        </a:spcBef>
                        <a:spcAft>
                          <a:spcPts val="0"/>
                        </a:spcAft>
                      </a:pPr>
                      <a:r>
                        <a:rPr lang="en-US" sz="1100">
                          <a:effectLst/>
                        </a:rPr>
                        <a:t>Internal processing complex</a:t>
                      </a:r>
                      <a:endParaRPr lang="en-US" sz="1000">
                        <a:effectLst/>
                        <a:latin typeface="Calibri"/>
                        <a:ea typeface="Calibri"/>
                        <a:cs typeface="Times New Roman"/>
                      </a:endParaRPr>
                    </a:p>
                  </a:txBody>
                  <a:tcPr marL="63623" marR="63623" marT="0" marB="0"/>
                </a:tc>
                <a:tc>
                  <a:txBody>
                    <a:bodyPr/>
                    <a:lstStyle/>
                    <a:p>
                      <a:pPr marL="0" marR="0" algn="ctr">
                        <a:lnSpc>
                          <a:spcPct val="107000"/>
                        </a:lnSpc>
                        <a:spcBef>
                          <a:spcPts val="0"/>
                        </a:spcBef>
                        <a:spcAft>
                          <a:spcPts val="0"/>
                        </a:spcAft>
                      </a:pPr>
                      <a:r>
                        <a:rPr lang="en-US" sz="1100">
                          <a:effectLst/>
                        </a:rPr>
                        <a:t>1</a:t>
                      </a:r>
                      <a:endParaRPr lang="en-US" sz="1000">
                        <a:effectLst/>
                        <a:latin typeface="Calibri"/>
                        <a:ea typeface="Calibri"/>
                        <a:cs typeface="Times New Roman"/>
                      </a:endParaRPr>
                    </a:p>
                  </a:txBody>
                  <a:tcPr marL="63623" marR="63623" marT="0" marB="0"/>
                </a:tc>
              </a:tr>
              <a:tr h="216264">
                <a:tc>
                  <a:txBody>
                    <a:bodyPr/>
                    <a:lstStyle/>
                    <a:p>
                      <a:pPr marL="0" marR="0">
                        <a:lnSpc>
                          <a:spcPct val="107000"/>
                        </a:lnSpc>
                        <a:spcBef>
                          <a:spcPts val="0"/>
                        </a:spcBef>
                        <a:spcAft>
                          <a:spcPts val="0"/>
                        </a:spcAft>
                      </a:pPr>
                      <a:r>
                        <a:rPr lang="en-US" sz="1100">
                          <a:effectLst/>
                        </a:rPr>
                        <a:t>Code designed for reuse</a:t>
                      </a:r>
                      <a:endParaRPr lang="en-US" sz="1000">
                        <a:effectLst/>
                        <a:latin typeface="Calibri"/>
                        <a:ea typeface="Calibri"/>
                        <a:cs typeface="Times New Roman"/>
                      </a:endParaRPr>
                    </a:p>
                  </a:txBody>
                  <a:tcPr marL="63623" marR="63623" marT="0" marB="0"/>
                </a:tc>
                <a:tc>
                  <a:txBody>
                    <a:bodyPr/>
                    <a:lstStyle/>
                    <a:p>
                      <a:pPr marL="0" marR="0" algn="ctr">
                        <a:lnSpc>
                          <a:spcPct val="107000"/>
                        </a:lnSpc>
                        <a:spcBef>
                          <a:spcPts val="0"/>
                        </a:spcBef>
                        <a:spcAft>
                          <a:spcPts val="0"/>
                        </a:spcAft>
                      </a:pPr>
                      <a:r>
                        <a:rPr lang="en-US" sz="1100">
                          <a:effectLst/>
                        </a:rPr>
                        <a:t>3</a:t>
                      </a:r>
                      <a:endParaRPr lang="en-US" sz="1000">
                        <a:effectLst/>
                        <a:latin typeface="Calibri"/>
                        <a:ea typeface="Calibri"/>
                        <a:cs typeface="Times New Roman"/>
                      </a:endParaRPr>
                    </a:p>
                  </a:txBody>
                  <a:tcPr marL="63623" marR="63623" marT="0" marB="0"/>
                </a:tc>
              </a:tr>
              <a:tr h="216264">
                <a:tc>
                  <a:txBody>
                    <a:bodyPr/>
                    <a:lstStyle/>
                    <a:p>
                      <a:pPr marL="0" marR="0">
                        <a:lnSpc>
                          <a:spcPct val="107000"/>
                        </a:lnSpc>
                        <a:spcBef>
                          <a:spcPts val="0"/>
                        </a:spcBef>
                        <a:spcAft>
                          <a:spcPts val="0"/>
                        </a:spcAft>
                      </a:pPr>
                      <a:r>
                        <a:rPr lang="en-US" sz="1100">
                          <a:effectLst/>
                        </a:rPr>
                        <a:t>Conversion/installation in design</a:t>
                      </a:r>
                      <a:endParaRPr lang="en-US" sz="1000">
                        <a:effectLst/>
                        <a:latin typeface="Calibri"/>
                        <a:ea typeface="Calibri"/>
                        <a:cs typeface="Times New Roman"/>
                      </a:endParaRPr>
                    </a:p>
                  </a:txBody>
                  <a:tcPr marL="63623" marR="63623" marT="0" marB="0"/>
                </a:tc>
                <a:tc>
                  <a:txBody>
                    <a:bodyPr/>
                    <a:lstStyle/>
                    <a:p>
                      <a:pPr marL="0" marR="0" algn="ctr">
                        <a:lnSpc>
                          <a:spcPct val="107000"/>
                        </a:lnSpc>
                        <a:spcBef>
                          <a:spcPts val="0"/>
                        </a:spcBef>
                        <a:spcAft>
                          <a:spcPts val="0"/>
                        </a:spcAft>
                      </a:pPr>
                      <a:r>
                        <a:rPr lang="en-US" sz="1100">
                          <a:effectLst/>
                        </a:rPr>
                        <a:t>0</a:t>
                      </a:r>
                      <a:endParaRPr lang="en-US" sz="1000">
                        <a:effectLst/>
                        <a:latin typeface="Calibri"/>
                        <a:ea typeface="Calibri"/>
                        <a:cs typeface="Times New Roman"/>
                      </a:endParaRPr>
                    </a:p>
                  </a:txBody>
                  <a:tcPr marL="63623" marR="63623" marT="0" marB="0"/>
                </a:tc>
              </a:tr>
              <a:tr h="216264">
                <a:tc>
                  <a:txBody>
                    <a:bodyPr/>
                    <a:lstStyle/>
                    <a:p>
                      <a:pPr marL="0" marR="0">
                        <a:lnSpc>
                          <a:spcPct val="107000"/>
                        </a:lnSpc>
                        <a:spcBef>
                          <a:spcPts val="0"/>
                        </a:spcBef>
                        <a:spcAft>
                          <a:spcPts val="0"/>
                        </a:spcAft>
                      </a:pPr>
                      <a:r>
                        <a:rPr lang="en-US" sz="1100">
                          <a:effectLst/>
                        </a:rPr>
                        <a:t>Multiple installations</a:t>
                      </a:r>
                      <a:endParaRPr lang="en-US" sz="1000">
                        <a:effectLst/>
                        <a:latin typeface="Calibri"/>
                        <a:ea typeface="Calibri"/>
                        <a:cs typeface="Times New Roman"/>
                      </a:endParaRPr>
                    </a:p>
                  </a:txBody>
                  <a:tcPr marL="63623" marR="63623" marT="0" marB="0"/>
                </a:tc>
                <a:tc>
                  <a:txBody>
                    <a:bodyPr/>
                    <a:lstStyle/>
                    <a:p>
                      <a:pPr marL="0" marR="0" algn="ctr">
                        <a:lnSpc>
                          <a:spcPct val="107000"/>
                        </a:lnSpc>
                        <a:spcBef>
                          <a:spcPts val="0"/>
                        </a:spcBef>
                        <a:spcAft>
                          <a:spcPts val="0"/>
                        </a:spcAft>
                      </a:pPr>
                      <a:r>
                        <a:rPr lang="en-US" sz="1100">
                          <a:effectLst/>
                        </a:rPr>
                        <a:t>5</a:t>
                      </a:r>
                      <a:endParaRPr lang="en-US" sz="1000">
                        <a:effectLst/>
                        <a:latin typeface="Calibri"/>
                        <a:ea typeface="Calibri"/>
                        <a:cs typeface="Times New Roman"/>
                      </a:endParaRPr>
                    </a:p>
                  </a:txBody>
                  <a:tcPr marL="63623" marR="63623" marT="0" marB="0"/>
                </a:tc>
              </a:tr>
              <a:tr h="216264">
                <a:tc>
                  <a:txBody>
                    <a:bodyPr/>
                    <a:lstStyle/>
                    <a:p>
                      <a:pPr marL="0" marR="0">
                        <a:lnSpc>
                          <a:spcPct val="107000"/>
                        </a:lnSpc>
                        <a:spcBef>
                          <a:spcPts val="0"/>
                        </a:spcBef>
                        <a:spcAft>
                          <a:spcPts val="0"/>
                        </a:spcAft>
                      </a:pPr>
                      <a:r>
                        <a:rPr lang="en-US" sz="1100">
                          <a:effectLst/>
                        </a:rPr>
                        <a:t>Application designed for change</a:t>
                      </a:r>
                      <a:endParaRPr lang="en-US" sz="1000">
                        <a:effectLst/>
                        <a:latin typeface="Calibri"/>
                        <a:ea typeface="Calibri"/>
                        <a:cs typeface="Times New Roman"/>
                      </a:endParaRPr>
                    </a:p>
                  </a:txBody>
                  <a:tcPr marL="63623" marR="63623" marT="0" marB="0"/>
                </a:tc>
                <a:tc>
                  <a:txBody>
                    <a:bodyPr/>
                    <a:lstStyle/>
                    <a:p>
                      <a:pPr marL="0" marR="0" algn="ctr">
                        <a:lnSpc>
                          <a:spcPct val="107000"/>
                        </a:lnSpc>
                        <a:spcBef>
                          <a:spcPts val="0"/>
                        </a:spcBef>
                        <a:spcAft>
                          <a:spcPts val="0"/>
                        </a:spcAft>
                      </a:pPr>
                      <a:r>
                        <a:rPr lang="en-US" sz="1100">
                          <a:effectLst/>
                        </a:rPr>
                        <a:t>5</a:t>
                      </a:r>
                      <a:endParaRPr lang="en-US" sz="1000">
                        <a:effectLst/>
                        <a:latin typeface="Calibri"/>
                        <a:ea typeface="Calibri"/>
                        <a:cs typeface="Times New Roman"/>
                      </a:endParaRPr>
                    </a:p>
                  </a:txBody>
                  <a:tcPr marL="63623" marR="63623" marT="0" marB="0"/>
                </a:tc>
              </a:tr>
              <a:tr h="216264">
                <a:tc>
                  <a:txBody>
                    <a:bodyPr/>
                    <a:lstStyle/>
                    <a:p>
                      <a:pPr marL="0" marR="0">
                        <a:lnSpc>
                          <a:spcPct val="107000"/>
                        </a:lnSpc>
                        <a:spcBef>
                          <a:spcPts val="0"/>
                        </a:spcBef>
                        <a:spcAft>
                          <a:spcPts val="0"/>
                        </a:spcAft>
                      </a:pPr>
                      <a:r>
                        <a:rPr lang="en-US" sz="1100">
                          <a:effectLst/>
                        </a:rPr>
                        <a:t>Complexity adjustment factor</a:t>
                      </a:r>
                      <a:endParaRPr lang="en-US" sz="1000">
                        <a:effectLst/>
                        <a:latin typeface="Calibri"/>
                        <a:ea typeface="Calibri"/>
                        <a:cs typeface="Times New Roman"/>
                      </a:endParaRPr>
                    </a:p>
                  </a:txBody>
                  <a:tcPr marL="63623" marR="63623" marT="0" marB="0"/>
                </a:tc>
                <a:tc>
                  <a:txBody>
                    <a:bodyPr/>
                    <a:lstStyle/>
                    <a:p>
                      <a:pPr marL="0" marR="0" algn="ctr">
                        <a:lnSpc>
                          <a:spcPct val="107000"/>
                        </a:lnSpc>
                        <a:spcBef>
                          <a:spcPts val="0"/>
                        </a:spcBef>
                        <a:spcAft>
                          <a:spcPts val="0"/>
                        </a:spcAft>
                      </a:pPr>
                      <a:r>
                        <a:rPr lang="en-US" sz="1100">
                          <a:effectLst/>
                        </a:rPr>
                        <a:t>1.17</a:t>
                      </a:r>
                      <a:endParaRPr lang="en-US" sz="1000">
                        <a:effectLst/>
                        <a:latin typeface="Calibri"/>
                        <a:ea typeface="Calibri"/>
                        <a:cs typeface="Times New Roman"/>
                      </a:endParaRPr>
                    </a:p>
                  </a:txBody>
                  <a:tcPr marL="63623" marR="63623" marT="0" marB="0"/>
                </a:tc>
              </a:tr>
              <a:tr h="432530">
                <a:tc>
                  <a:txBody>
                    <a:bodyPr/>
                    <a:lstStyle/>
                    <a:p>
                      <a:pPr marL="0" marR="0" algn="r">
                        <a:lnSpc>
                          <a:spcPct val="107000"/>
                        </a:lnSpc>
                        <a:spcBef>
                          <a:spcPts val="0"/>
                        </a:spcBef>
                        <a:spcAft>
                          <a:spcPts val="0"/>
                        </a:spcAft>
                      </a:pPr>
                      <a:r>
                        <a:rPr lang="en-US" sz="1100" dirty="0">
                          <a:effectLst/>
                        </a:rPr>
                        <a:t>Total</a:t>
                      </a:r>
                      <a:endParaRPr lang="en-US" sz="1000" dirty="0">
                        <a:effectLst/>
                        <a:latin typeface="Calibri"/>
                        <a:ea typeface="Calibri"/>
                        <a:cs typeface="Times New Roman"/>
                      </a:endParaRPr>
                    </a:p>
                  </a:txBody>
                  <a:tcPr marL="63623" marR="63623" marT="0" marB="0"/>
                </a:tc>
                <a:tc>
                  <a:txBody>
                    <a:bodyPr/>
                    <a:lstStyle/>
                    <a:p>
                      <a:pPr marL="0" marR="0" algn="ctr">
                        <a:lnSpc>
                          <a:spcPct val="107000"/>
                        </a:lnSpc>
                        <a:spcBef>
                          <a:spcPts val="0"/>
                        </a:spcBef>
                        <a:spcAft>
                          <a:spcPts val="0"/>
                        </a:spcAft>
                      </a:pPr>
                      <a:r>
                        <a:rPr lang="en-US" sz="1100" dirty="0">
                          <a:effectLst/>
                        </a:rPr>
                        <a:t>40.17</a:t>
                      </a:r>
                      <a:endParaRPr lang="en-US" sz="1000" dirty="0">
                        <a:effectLst/>
                        <a:latin typeface="Calibri"/>
                        <a:ea typeface="Calibri"/>
                        <a:cs typeface="Times New Roman"/>
                      </a:endParaRPr>
                    </a:p>
                  </a:txBody>
                  <a:tcPr marL="63623" marR="63623" marT="0" marB="0"/>
                </a:tc>
              </a:tr>
            </a:tbl>
          </a:graphicData>
        </a:graphic>
      </p:graphicFrame>
    </p:spTree>
    <p:extLst>
      <p:ext uri="{BB962C8B-B14F-4D97-AF65-F5344CB8AC3E}">
        <p14:creationId xmlns:p14="http://schemas.microsoft.com/office/powerpoint/2010/main" val="21852034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451579" y="2015732"/>
            <a:ext cx="9603275" cy="2092805"/>
          </a:xfrm>
        </p:spPr>
        <p:txBody>
          <a:bodyPr/>
          <a:lstStyle/>
          <a:p>
            <a:r>
              <a:rPr lang="en-US" b="1" dirty="0"/>
              <a:t>FP = </a:t>
            </a:r>
            <a:r>
              <a:rPr lang="en-US" dirty="0"/>
              <a:t>279 × (0.65 + 0.01 × 40.17) = 279 × 1.0517 = 293.424</a:t>
            </a:r>
          </a:p>
          <a:p>
            <a:r>
              <a:rPr lang="en-US" dirty="0"/>
              <a:t>At 6.5 FP per month and $8000.00 per month, the total cost of the software would be</a:t>
            </a:r>
          </a:p>
          <a:p>
            <a:r>
              <a:rPr lang="en-US" dirty="0"/>
              <a:t> ( 293 / 6.5 ) * 8000 = </a:t>
            </a:r>
            <a:r>
              <a:rPr lang="en-US" b="1" dirty="0"/>
              <a:t>$360,615</a:t>
            </a:r>
            <a:endParaRPr lang="en-US" dirty="0"/>
          </a:p>
        </p:txBody>
      </p:sp>
    </p:spTree>
    <p:extLst>
      <p:ext uri="{BB962C8B-B14F-4D97-AF65-F5344CB8AC3E}">
        <p14:creationId xmlns:p14="http://schemas.microsoft.com/office/powerpoint/2010/main" val="3365456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GANTT CHART</a:t>
            </a:r>
            <a:endParaRPr lang="en-US" sz="5400"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938452556"/>
              </p:ext>
            </p:extLst>
          </p:nvPr>
        </p:nvGraphicFramePr>
        <p:xfrm>
          <a:off x="1451584" y="1710273"/>
          <a:ext cx="9603267" cy="4317992"/>
        </p:xfrm>
        <a:graphic>
          <a:graphicData uri="http://schemas.openxmlformats.org/drawingml/2006/table">
            <a:tbl>
              <a:tblPr firstRow="1" firstCol="1" bandRow="1"/>
              <a:tblGrid>
                <a:gridCol w="2619442"/>
                <a:gridCol w="312257"/>
                <a:gridCol w="255554"/>
                <a:gridCol w="317846"/>
                <a:gridCol w="255554"/>
                <a:gridCol w="255554"/>
                <a:gridCol w="312257"/>
                <a:gridCol w="255554"/>
                <a:gridCol w="317846"/>
                <a:gridCol w="255554"/>
                <a:gridCol w="255554"/>
                <a:gridCol w="312257"/>
                <a:gridCol w="255554"/>
                <a:gridCol w="317846"/>
                <a:gridCol w="255554"/>
                <a:gridCol w="255554"/>
                <a:gridCol w="312257"/>
                <a:gridCol w="255554"/>
                <a:gridCol w="317846"/>
                <a:gridCol w="255554"/>
                <a:gridCol w="255554"/>
                <a:gridCol w="312257"/>
                <a:gridCol w="255554"/>
                <a:gridCol w="317846"/>
                <a:gridCol w="255554"/>
                <a:gridCol w="255554"/>
              </a:tblGrid>
              <a:tr h="396642">
                <a:tc>
                  <a:txBody>
                    <a:bodyPr/>
                    <a:lstStyle/>
                    <a:p>
                      <a:pPr marL="0" marR="0">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Start Date: </a:t>
                      </a:r>
                      <a:br>
                        <a:rPr lang="en-US" sz="900" b="1">
                          <a:solidFill>
                            <a:srgbClr val="000000"/>
                          </a:solidFill>
                          <a:effectLst/>
                          <a:latin typeface="Calibri" charset="0"/>
                          <a:ea typeface="Times New Roman" charset="0"/>
                          <a:cs typeface="Times New Roman" charset="0"/>
                        </a:rPr>
                      </a:br>
                      <a:r>
                        <a:rPr lang="en-US" sz="900" b="1">
                          <a:solidFill>
                            <a:srgbClr val="000000"/>
                          </a:solidFill>
                          <a:effectLst/>
                          <a:latin typeface="Calibri" charset="0"/>
                          <a:ea typeface="Times New Roman" charset="0"/>
                          <a:cs typeface="Times New Roman" charset="0"/>
                        </a:rPr>
                        <a:t>August 22, 2016</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r>
              <a:tr h="202828">
                <a:tc>
                  <a:txBody>
                    <a:bodyPr/>
                    <a:lstStyle/>
                    <a:p>
                      <a:pPr marL="0" marR="0" algn="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Week:</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1</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2</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3</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4</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5</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r>
              <a:tr h="202828">
                <a:tc>
                  <a:txBody>
                    <a:bodyPr/>
                    <a:lstStyle/>
                    <a:p>
                      <a:pPr>
                        <a:lnSpc>
                          <a:spcPct val="107000"/>
                        </a:lnSpc>
                      </a:pPr>
                      <a:endParaRPr lang="en-US" sz="900">
                        <a:effectLst/>
                        <a:latin typeface="Calibri"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M</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W</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F</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M</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W</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F</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M</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W</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F</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M</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W</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F</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M</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W</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F</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r>
              <a:tr h="193814">
                <a:tc>
                  <a:txBody>
                    <a:bodyPr/>
                    <a:lstStyle/>
                    <a:p>
                      <a:pPr marL="0" marR="0">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Document 1</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Fergus</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dirty="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Andrew</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Ryan</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Devidas</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r>
              <a:tr h="202828">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Viraj</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r>
              <a:tr h="193814">
                <a:tc>
                  <a:txBody>
                    <a:bodyPr/>
                    <a:lstStyle/>
                    <a:p>
                      <a:pPr marL="0" marR="0">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Document 2</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Fergus</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Andrew</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Ryan</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Devidas</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r>
              <a:tr h="202828">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Viraj</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r>
              <a:tr h="193814">
                <a:tc>
                  <a:txBody>
                    <a:bodyPr/>
                    <a:lstStyle/>
                    <a:p>
                      <a:pPr marL="0" marR="0">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Document 3</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Fergus: Gantt chart, FP, RTM</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Andrew: Use cases and diagrams</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Ryan: Use cases and diagrams</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Devidas: Use cases and diagrams</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202828">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Viraj: Use cases and diagrams</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dirty="0">
                          <a:solidFill>
                            <a:srgbClr val="000000"/>
                          </a:solidFill>
                          <a:effectLst/>
                          <a:latin typeface="Calibri" charset="0"/>
                          <a:ea typeface="Times New Roman" charset="0"/>
                          <a:cs typeface="Times New Roman" charset="0"/>
                        </a:rPr>
                        <a:t> </a:t>
                      </a:r>
                      <a:endParaRPr lang="en-US" sz="900" dirty="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bl>
          </a:graphicData>
        </a:graphic>
      </p:graphicFrame>
    </p:spTree>
    <p:extLst>
      <p:ext uri="{BB962C8B-B14F-4D97-AF65-F5344CB8AC3E}">
        <p14:creationId xmlns:p14="http://schemas.microsoft.com/office/powerpoint/2010/main" val="6560743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GANTT CHART</a:t>
            </a:r>
            <a:endParaRPr lang="en-US" sz="54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60770645"/>
              </p:ext>
            </p:extLst>
          </p:nvPr>
        </p:nvGraphicFramePr>
        <p:xfrm>
          <a:off x="1451568" y="1625614"/>
          <a:ext cx="9603293" cy="4419585"/>
        </p:xfrm>
        <a:graphic>
          <a:graphicData uri="http://schemas.openxmlformats.org/drawingml/2006/table">
            <a:tbl>
              <a:tblPr firstRow="1" firstCol="1" bandRow="1"/>
              <a:tblGrid>
                <a:gridCol w="2792443"/>
                <a:gridCol w="272434"/>
                <a:gridCol w="272434"/>
                <a:gridCol w="272434"/>
                <a:gridCol w="272434"/>
                <a:gridCol w="272434"/>
                <a:gridCol w="272434"/>
                <a:gridCol w="272434"/>
                <a:gridCol w="272434"/>
                <a:gridCol w="272434"/>
                <a:gridCol w="272434"/>
                <a:gridCol w="272434"/>
                <a:gridCol w="272434"/>
                <a:gridCol w="272434"/>
                <a:gridCol w="272434"/>
                <a:gridCol w="272434"/>
                <a:gridCol w="272434"/>
                <a:gridCol w="272434"/>
                <a:gridCol w="272434"/>
                <a:gridCol w="272434"/>
                <a:gridCol w="272434"/>
                <a:gridCol w="272434"/>
                <a:gridCol w="272434"/>
                <a:gridCol w="272434"/>
                <a:gridCol w="272434"/>
                <a:gridCol w="272434"/>
              </a:tblGrid>
              <a:tr h="292053">
                <a:tc>
                  <a:txBody>
                    <a:bodyPr/>
                    <a:lstStyle/>
                    <a:p>
                      <a:pPr marL="0" marR="0" algn="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Week:</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6</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7</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8</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9</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10</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r>
              <a:tr h="158616">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M</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W</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F</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M</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W</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F</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M</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W</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F</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M</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W</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F</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M</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W</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F</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51566">
                <a:tc>
                  <a:txBody>
                    <a:bodyPr/>
                    <a:lstStyle/>
                    <a:p>
                      <a:pPr marL="0" marR="0">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Document 3</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Fergus: Gantt chart, FP, RTM</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Andrew: Use cases and diagrams</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Ryan: Use cases and diagrams</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Devidas: Use cases and diagrams</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861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Viraj: Use cases and diagrams</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r>
              <a:tr h="151566">
                <a:tc>
                  <a:txBody>
                    <a:bodyPr/>
                    <a:lstStyle/>
                    <a:p>
                      <a:pPr marL="0" marR="0">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Document 4</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Fergus: Gantt chart, WSD, RTM</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Andrew: Object design</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Ryan: Object design</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Devidas: Object design</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861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Viraj: Object design</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r>
              <a:tr h="151566">
                <a:tc>
                  <a:txBody>
                    <a:bodyPr/>
                    <a:lstStyle/>
                    <a:p>
                      <a:pPr marL="0" marR="0">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Document 5</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Fergus: Rationale, Gantt, WSD</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Andrew</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Ryan</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Devidas</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861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Viraj</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dirty="0">
                          <a:solidFill>
                            <a:srgbClr val="000000"/>
                          </a:solidFill>
                          <a:effectLst/>
                          <a:latin typeface="Calibri" charset="0"/>
                          <a:ea typeface="Times New Roman" charset="0"/>
                          <a:cs typeface="Times New Roman" charset="0"/>
                        </a:rPr>
                        <a:t> </a:t>
                      </a:r>
                      <a:endParaRPr lang="en-US" sz="700" dirty="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r>
              <a:tr h="151566">
                <a:tc>
                  <a:txBody>
                    <a:bodyPr/>
                    <a:lstStyle/>
                    <a:p>
                      <a:pPr marL="0" marR="0">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Document 6</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Fergus: Source Code, Test Case,</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RTM, Gantt, WSD</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Andrew: Source Code, Test Case,</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COCOMO</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Ryan: Source Code, Test Case</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Devidas: Source Code, Test Case</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861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Viraj: Source Code, Test Case</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dirty="0">
                          <a:solidFill>
                            <a:srgbClr val="000000"/>
                          </a:solidFill>
                          <a:effectLst/>
                          <a:latin typeface="Calibri" charset="0"/>
                          <a:ea typeface="Times New Roman" charset="0"/>
                          <a:cs typeface="Times New Roman" charset="0"/>
                        </a:rPr>
                        <a:t> </a:t>
                      </a:r>
                      <a:endParaRPr lang="en-US" sz="700" dirty="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dirty="0">
                          <a:solidFill>
                            <a:srgbClr val="000000"/>
                          </a:solidFill>
                          <a:effectLst/>
                          <a:latin typeface="Calibri" charset="0"/>
                          <a:ea typeface="Times New Roman" charset="0"/>
                          <a:cs typeface="Times New Roman" charset="0"/>
                        </a:rPr>
                        <a:t> </a:t>
                      </a:r>
                      <a:endParaRPr lang="en-US" sz="700" dirty="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864904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PROJECT RATIONALE</a:t>
            </a:r>
            <a:endParaRPr lang="en-US" sz="5400" dirty="0"/>
          </a:p>
        </p:txBody>
      </p:sp>
      <p:sp>
        <p:nvSpPr>
          <p:cNvPr id="3" name="Content Placeholder 2"/>
          <p:cNvSpPr>
            <a:spLocks noGrp="1"/>
          </p:cNvSpPr>
          <p:nvPr>
            <p:ph idx="1"/>
          </p:nvPr>
        </p:nvSpPr>
        <p:spPr>
          <a:xfrm>
            <a:off x="1451579" y="2015732"/>
            <a:ext cx="9603275" cy="4046401"/>
          </a:xfrm>
        </p:spPr>
        <p:txBody>
          <a:bodyPr>
            <a:normAutofit lnSpcReduction="10000"/>
          </a:bodyPr>
          <a:lstStyle/>
          <a:p>
            <a:r>
              <a:rPr lang="en-US" sz="2600" dirty="0" smtClean="0"/>
              <a:t>We wanted </a:t>
            </a:r>
            <a:r>
              <a:rPr lang="en-US" sz="2600" dirty="0"/>
              <a:t>to pick a topic that would challenge our critical thinking and problem solving skills, while at the same time resembling a project we might encounter in our careers. </a:t>
            </a:r>
            <a:endParaRPr lang="en-US" sz="2600" dirty="0" smtClean="0"/>
          </a:p>
          <a:p>
            <a:r>
              <a:rPr lang="en-US" sz="2600" dirty="0" smtClean="0"/>
              <a:t>We </a:t>
            </a:r>
            <a:r>
              <a:rPr lang="en-US" sz="2600" dirty="0"/>
              <a:t>decided to create a piece of resort management software because it would require careful thinking to fully understand the needs of hotel guests and employees. </a:t>
            </a:r>
            <a:endParaRPr lang="en-US" sz="2600" dirty="0" smtClean="0"/>
          </a:p>
          <a:p>
            <a:r>
              <a:rPr lang="en-US" sz="2600" dirty="0" smtClean="0"/>
              <a:t>We </a:t>
            </a:r>
            <a:r>
              <a:rPr lang="en-US" sz="2600" dirty="0"/>
              <a:t>want to explore the complexity of the business operations and create a piece of software that is both powerful and easy to use.</a:t>
            </a:r>
          </a:p>
          <a:p>
            <a:endParaRPr lang="en-US" dirty="0"/>
          </a:p>
        </p:txBody>
      </p:sp>
    </p:spTree>
    <p:extLst>
      <p:ext uri="{BB962C8B-B14F-4D97-AF65-F5344CB8AC3E}">
        <p14:creationId xmlns:p14="http://schemas.microsoft.com/office/powerpoint/2010/main" val="1502355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WORK SCHEDULE DIAGRAM</a:t>
            </a:r>
            <a:endParaRPr lang="en-US" sz="5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68813551"/>
              </p:ext>
            </p:extLst>
          </p:nvPr>
        </p:nvGraphicFramePr>
        <p:xfrm>
          <a:off x="1451579" y="1948391"/>
          <a:ext cx="9603771" cy="4046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0060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SYSTEM SPECIFICATIONS</a:t>
            </a:r>
            <a:endParaRPr lang="en-US" sz="5400" dirty="0"/>
          </a:p>
        </p:txBody>
      </p:sp>
      <p:sp>
        <p:nvSpPr>
          <p:cNvPr id="3" name="Content Placeholder 2"/>
          <p:cNvSpPr>
            <a:spLocks noGrp="1"/>
          </p:cNvSpPr>
          <p:nvPr>
            <p:ph idx="1"/>
          </p:nvPr>
        </p:nvSpPr>
        <p:spPr>
          <a:xfrm>
            <a:off x="1451579" y="2015732"/>
            <a:ext cx="9603275" cy="4029468"/>
          </a:xfrm>
        </p:spPr>
        <p:txBody>
          <a:bodyPr>
            <a:normAutofit fontScale="77500" lnSpcReduction="20000"/>
          </a:bodyPr>
          <a:lstStyle/>
          <a:p>
            <a:pPr marL="0" indent="0">
              <a:buNone/>
            </a:pPr>
            <a:r>
              <a:rPr lang="en-US" b="1" dirty="0"/>
              <a:t>1.0	Introduction</a:t>
            </a:r>
            <a:r>
              <a:rPr lang="en-US" dirty="0"/>
              <a:t/>
            </a:r>
            <a:br>
              <a:rPr lang="en-US" dirty="0"/>
            </a:br>
            <a:r>
              <a:rPr lang="en-US" dirty="0"/>
              <a:t>Phoenix Resort Management System (PRMS) is a resort software system that allows employees to management day to day functions of the resort.</a:t>
            </a:r>
          </a:p>
          <a:p>
            <a:pPr marL="0" indent="0">
              <a:buNone/>
            </a:pPr>
            <a:r>
              <a:rPr lang="en-US" dirty="0"/>
              <a:t> </a:t>
            </a:r>
          </a:p>
          <a:p>
            <a:pPr marL="0" indent="0">
              <a:buNone/>
            </a:pPr>
            <a:r>
              <a:rPr lang="en-US" b="1" dirty="0"/>
              <a:t>2.0	Interface</a:t>
            </a:r>
            <a:endParaRPr lang="en-US" dirty="0"/>
          </a:p>
          <a:p>
            <a:pPr marL="0" indent="0">
              <a:buNone/>
            </a:pPr>
            <a:r>
              <a:rPr lang="en-US" dirty="0"/>
              <a:t>The PRMS shall provide a graphic user interface (GUI) with tabs. Each tab of the interface shall profile functionality for employees to interact with the PRMS, as described in sections 3.0 through 7.0. When the employee clicks on a tab, the PRMS shall display a new interface with the appropriate functionality for that </a:t>
            </a:r>
            <a:r>
              <a:rPr lang="en-US" dirty="0" smtClean="0"/>
              <a:t>tab.</a:t>
            </a:r>
          </a:p>
          <a:p>
            <a:pPr marL="0" indent="0">
              <a:buNone/>
            </a:pPr>
            <a:r>
              <a:rPr lang="en-US" dirty="0" smtClean="0"/>
              <a:t> </a:t>
            </a:r>
          </a:p>
          <a:p>
            <a:pPr marL="0" indent="0">
              <a:buNone/>
            </a:pPr>
            <a:r>
              <a:rPr lang="en-US" b="1" dirty="0" smtClean="0"/>
              <a:t>3.0	Employee Profiles</a:t>
            </a:r>
            <a:endParaRPr lang="en-US" dirty="0" smtClean="0"/>
          </a:p>
          <a:p>
            <a:pPr marL="0" indent="0">
              <a:buNone/>
            </a:pPr>
            <a:r>
              <a:rPr lang="en-US" dirty="0" smtClean="0"/>
              <a:t>The </a:t>
            </a:r>
            <a:r>
              <a:rPr lang="en-US" dirty="0"/>
              <a:t>PRMS shall provide a tab of the interface for creating and managing employee profiles. The employee profiles shall be stored in a local database. Each profile shall contain information about the employee. Each profile will contain information about the employee’s access to the PRMS (authentication).</a:t>
            </a:r>
          </a:p>
          <a:p>
            <a:pPr marL="0" indent="0">
              <a:buNone/>
            </a:pPr>
            <a:endParaRPr lang="en-US" dirty="0"/>
          </a:p>
        </p:txBody>
      </p:sp>
    </p:spTree>
    <p:extLst>
      <p:ext uri="{BB962C8B-B14F-4D97-AF65-F5344CB8AC3E}">
        <p14:creationId xmlns:p14="http://schemas.microsoft.com/office/powerpoint/2010/main" val="308272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SYSTEM SPECIFICATIONS</a:t>
            </a:r>
            <a:endParaRPr lang="en-US" sz="5400" dirty="0"/>
          </a:p>
        </p:txBody>
      </p:sp>
      <p:sp>
        <p:nvSpPr>
          <p:cNvPr id="3" name="Content Placeholder 2"/>
          <p:cNvSpPr>
            <a:spLocks noGrp="1"/>
          </p:cNvSpPr>
          <p:nvPr>
            <p:ph idx="1"/>
          </p:nvPr>
        </p:nvSpPr>
        <p:spPr>
          <a:xfrm>
            <a:off x="1451579" y="2015732"/>
            <a:ext cx="9603275" cy="4029468"/>
          </a:xfrm>
        </p:spPr>
        <p:txBody>
          <a:bodyPr>
            <a:normAutofit fontScale="70000" lnSpcReduction="20000"/>
          </a:bodyPr>
          <a:lstStyle/>
          <a:p>
            <a:pPr marL="0" indent="0">
              <a:buNone/>
            </a:pPr>
            <a:r>
              <a:rPr lang="en-US" b="1" dirty="0"/>
              <a:t>3.1	Profile Information</a:t>
            </a:r>
            <a:endParaRPr lang="en-US" dirty="0"/>
          </a:p>
          <a:p>
            <a:pPr marL="0" indent="0">
              <a:buNone/>
            </a:pPr>
            <a:r>
              <a:rPr lang="en-US" dirty="0"/>
              <a:t>The PRMS shall provide an interface where the new employee profiles are created. Each employee profile shall contain the employee’s name, the employee’s title, and the employee’s unique ID number. The PRMS shall allow the entry of the employee’s name and title into the new profile window, and shall create the employee’s unique ID number with cannot be changed. The PRMS will provide functionality for suitably authorized employees to modify the information contained in already existing profiles.</a:t>
            </a:r>
          </a:p>
          <a:p>
            <a:pPr marL="0" indent="0">
              <a:buNone/>
            </a:pPr>
            <a:r>
              <a:rPr lang="en-US" sz="200" dirty="0"/>
              <a:t> </a:t>
            </a:r>
          </a:p>
          <a:p>
            <a:pPr marL="0" indent="0">
              <a:buNone/>
            </a:pPr>
            <a:r>
              <a:rPr lang="en-US" b="1" dirty="0"/>
              <a:t>3.2	Authentication</a:t>
            </a:r>
            <a:endParaRPr lang="en-US" dirty="0"/>
          </a:p>
          <a:p>
            <a:pPr marL="0" indent="0">
              <a:buNone/>
            </a:pPr>
            <a:r>
              <a:rPr lang="en-US" dirty="0"/>
              <a:t>The PRMS will limit access by way of a 4-digit access PIN. The access PIN will be created when the employee profile is created. The PRMS will provide functionality for suitably authorized employees to modify the access PIN contained in already existing profiles.</a:t>
            </a:r>
          </a:p>
          <a:p>
            <a:pPr marL="0" indent="0">
              <a:buNone/>
            </a:pPr>
            <a:r>
              <a:rPr lang="en-US" dirty="0"/>
              <a:t>The employee profile will contain information about which interface tabs are available to each employee based on the employee’s title.</a:t>
            </a:r>
          </a:p>
          <a:p>
            <a:pPr marL="0" indent="0">
              <a:buNone/>
            </a:pPr>
            <a:r>
              <a:rPr lang="en-US" dirty="0"/>
              <a:t>The PRMS will log employee interactions with the PRMS in a text file.</a:t>
            </a:r>
          </a:p>
          <a:p>
            <a:pPr marL="0" indent="0">
              <a:buNone/>
            </a:pPr>
            <a:r>
              <a:rPr lang="en-US" sz="100" dirty="0"/>
              <a:t/>
            </a:r>
            <a:br>
              <a:rPr lang="en-US" sz="100" dirty="0"/>
            </a:br>
            <a:r>
              <a:rPr lang="en-US" b="1" dirty="0"/>
              <a:t>4.0	Hotel Rooms</a:t>
            </a:r>
            <a:endParaRPr lang="en-US" dirty="0"/>
          </a:p>
          <a:p>
            <a:pPr marL="0" indent="0">
              <a:buNone/>
            </a:pPr>
            <a:r>
              <a:rPr lang="en-US" dirty="0"/>
              <a:t>The PRMS shall allow the management and reservation of the resort’s hotel rooms.</a:t>
            </a:r>
          </a:p>
          <a:p>
            <a:pPr marL="0" indent="0">
              <a:buNone/>
            </a:pPr>
            <a:endParaRPr lang="en-US" dirty="0"/>
          </a:p>
        </p:txBody>
      </p:sp>
    </p:spTree>
    <p:extLst>
      <p:ext uri="{BB962C8B-B14F-4D97-AF65-F5344CB8AC3E}">
        <p14:creationId xmlns:p14="http://schemas.microsoft.com/office/powerpoint/2010/main" val="1414563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7" y="448919"/>
            <a:ext cx="9603275" cy="1049235"/>
          </a:xfrm>
        </p:spPr>
        <p:txBody>
          <a:bodyPr>
            <a:normAutofit fontScale="90000"/>
          </a:bodyPr>
          <a:lstStyle/>
          <a:p>
            <a:pPr algn="ctr"/>
            <a:r>
              <a:rPr lang="en-US" sz="5400" smtClean="0"/>
              <a:t>requirements TRACEABILITY MATRIX</a:t>
            </a:r>
            <a:br>
              <a:rPr lang="en-US" sz="5400" smtClean="0"/>
            </a:br>
            <a:endParaRPr lang="en-US" sz="5400"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279843394"/>
              </p:ext>
            </p:extLst>
          </p:nvPr>
        </p:nvGraphicFramePr>
        <p:xfrm>
          <a:off x="1451578" y="2016124"/>
          <a:ext cx="9603275" cy="4029074"/>
        </p:xfrm>
        <a:graphic>
          <a:graphicData uri="http://schemas.openxmlformats.org/drawingml/2006/table">
            <a:tbl>
              <a:tblPr firstRow="1" firstCol="1" bandRow="1">
                <a:tableStyleId>{5C22544A-7EE6-4342-B048-85BDC9FD1C3A}</a:tableStyleId>
              </a:tblPr>
              <a:tblGrid>
                <a:gridCol w="764421"/>
                <a:gridCol w="756739"/>
                <a:gridCol w="6482209"/>
                <a:gridCol w="639578"/>
                <a:gridCol w="960328"/>
              </a:tblGrid>
              <a:tr h="203312">
                <a:tc>
                  <a:txBody>
                    <a:bodyPr/>
                    <a:lstStyle/>
                    <a:p>
                      <a:pPr marL="0" marR="0">
                        <a:lnSpc>
                          <a:spcPct val="107000"/>
                        </a:lnSpc>
                        <a:spcBef>
                          <a:spcPts val="0"/>
                        </a:spcBef>
                        <a:spcAft>
                          <a:spcPts val="0"/>
                        </a:spcAft>
                      </a:pPr>
                      <a:r>
                        <a:rPr lang="en-US" sz="1000">
                          <a:effectLst/>
                        </a:rPr>
                        <a:t>Entry #</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Para #</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PRMS Requirements Traceability Matrix</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Type</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Use Case</a:t>
                      </a:r>
                      <a:endParaRPr lang="en-US" sz="1000">
                        <a:effectLst/>
                        <a:latin typeface="Calibri" charset="0"/>
                        <a:ea typeface="Calibri" charset="0"/>
                        <a:cs typeface="Times New Roman" charset="0"/>
                      </a:endParaRPr>
                    </a:p>
                  </a:txBody>
                  <a:tcPr marL="62458" marR="62458" marT="0" marB="0"/>
                </a:tc>
              </a:tr>
              <a:tr h="212767">
                <a:tc>
                  <a:txBody>
                    <a:bodyPr/>
                    <a:lstStyle/>
                    <a:p>
                      <a:pPr marL="0" marR="0">
                        <a:lnSpc>
                          <a:spcPct val="107000"/>
                        </a:lnSpc>
                        <a:spcBef>
                          <a:spcPts val="0"/>
                        </a:spcBef>
                        <a:spcAft>
                          <a:spcPts val="0"/>
                        </a:spcAft>
                      </a:pPr>
                      <a:r>
                        <a:rPr lang="en-US" sz="1000">
                          <a:effectLst/>
                        </a:rPr>
                        <a:t>1</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2.0</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The PRMS shall provide a graphic user interface (GUI) with tabs.</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424860">
                <a:tc>
                  <a:txBody>
                    <a:bodyPr/>
                    <a:lstStyle/>
                    <a:p>
                      <a:pPr marL="0" marR="0">
                        <a:lnSpc>
                          <a:spcPct val="107000"/>
                        </a:lnSpc>
                        <a:spcBef>
                          <a:spcPts val="0"/>
                        </a:spcBef>
                        <a:spcAft>
                          <a:spcPts val="0"/>
                        </a:spcAft>
                      </a:pPr>
                      <a:r>
                        <a:rPr lang="en-US" sz="1000">
                          <a:effectLst/>
                        </a:rPr>
                        <a:t>2</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dirty="0">
                          <a:effectLst/>
                        </a:rPr>
                        <a:t>2.0</a:t>
                      </a:r>
                      <a:endParaRPr lang="en-US" sz="1000" dirty="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Each tab of the interface shall profile functionality for employees to interact with the PRMS.</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424860">
                <a:tc>
                  <a:txBody>
                    <a:bodyPr/>
                    <a:lstStyle/>
                    <a:p>
                      <a:pPr marL="0" marR="0">
                        <a:lnSpc>
                          <a:spcPct val="107000"/>
                        </a:lnSpc>
                        <a:spcBef>
                          <a:spcPts val="0"/>
                        </a:spcBef>
                        <a:spcAft>
                          <a:spcPts val="0"/>
                        </a:spcAft>
                      </a:pPr>
                      <a:r>
                        <a:rPr lang="en-US" sz="1000">
                          <a:effectLst/>
                        </a:rPr>
                        <a:t>3</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2.0</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When the employee clicks on a tab, the PRMS shall display a new interface with the appropriate functionality for that tab.</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212767">
                <a:tc>
                  <a:txBody>
                    <a:bodyPr/>
                    <a:lstStyle/>
                    <a:p>
                      <a:pPr marL="0" marR="0">
                        <a:lnSpc>
                          <a:spcPct val="107000"/>
                        </a:lnSpc>
                        <a:spcBef>
                          <a:spcPts val="0"/>
                        </a:spcBef>
                        <a:spcAft>
                          <a:spcPts val="0"/>
                        </a:spcAft>
                      </a:pPr>
                      <a:r>
                        <a:rPr lang="en-US" sz="1000">
                          <a:effectLst/>
                        </a:rPr>
                        <a:t>4</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3.0</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The PRMS shall provide a tab of the interface for creating and managing employee profiles</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212767">
                <a:tc>
                  <a:txBody>
                    <a:bodyPr/>
                    <a:lstStyle/>
                    <a:p>
                      <a:pPr marL="0" marR="0">
                        <a:lnSpc>
                          <a:spcPct val="107000"/>
                        </a:lnSpc>
                        <a:spcBef>
                          <a:spcPts val="0"/>
                        </a:spcBef>
                        <a:spcAft>
                          <a:spcPts val="0"/>
                        </a:spcAft>
                      </a:pPr>
                      <a:r>
                        <a:rPr lang="en-US" sz="1000">
                          <a:effectLst/>
                        </a:rPr>
                        <a:t>5</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3.0</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The employee profiles shall be stored in a local database.</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212767">
                <a:tc>
                  <a:txBody>
                    <a:bodyPr/>
                    <a:lstStyle/>
                    <a:p>
                      <a:pPr marL="0" marR="0">
                        <a:lnSpc>
                          <a:spcPct val="107000"/>
                        </a:lnSpc>
                        <a:spcBef>
                          <a:spcPts val="0"/>
                        </a:spcBef>
                        <a:spcAft>
                          <a:spcPts val="0"/>
                        </a:spcAft>
                      </a:pPr>
                      <a:r>
                        <a:rPr lang="en-US" sz="1000">
                          <a:effectLst/>
                        </a:rPr>
                        <a:t>6</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3.0</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Each profile shall contain information about the employee.</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424860">
                <a:tc>
                  <a:txBody>
                    <a:bodyPr/>
                    <a:lstStyle/>
                    <a:p>
                      <a:pPr marL="0" marR="0">
                        <a:lnSpc>
                          <a:spcPct val="107000"/>
                        </a:lnSpc>
                        <a:spcBef>
                          <a:spcPts val="0"/>
                        </a:spcBef>
                        <a:spcAft>
                          <a:spcPts val="0"/>
                        </a:spcAft>
                      </a:pPr>
                      <a:r>
                        <a:rPr lang="en-US" sz="1000">
                          <a:effectLst/>
                        </a:rPr>
                        <a:t>7</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3.0</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Each profile will contain information about the employee’s access to the PRMS (authentication).</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NTH</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212767">
                <a:tc>
                  <a:txBody>
                    <a:bodyPr/>
                    <a:lstStyle/>
                    <a:p>
                      <a:pPr marL="0" marR="0">
                        <a:lnSpc>
                          <a:spcPct val="107000"/>
                        </a:lnSpc>
                        <a:spcBef>
                          <a:spcPts val="0"/>
                        </a:spcBef>
                        <a:spcAft>
                          <a:spcPts val="0"/>
                        </a:spcAft>
                      </a:pPr>
                      <a:r>
                        <a:rPr lang="en-US" sz="1000">
                          <a:effectLst/>
                        </a:rPr>
                        <a:t>8</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3.1</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The PRMS shall provide an interface where the new employee profiles are created. </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424860">
                <a:tc>
                  <a:txBody>
                    <a:bodyPr/>
                    <a:lstStyle/>
                    <a:p>
                      <a:pPr marL="0" marR="0">
                        <a:lnSpc>
                          <a:spcPct val="107000"/>
                        </a:lnSpc>
                        <a:spcBef>
                          <a:spcPts val="0"/>
                        </a:spcBef>
                        <a:spcAft>
                          <a:spcPts val="0"/>
                        </a:spcAft>
                      </a:pPr>
                      <a:r>
                        <a:rPr lang="en-US" sz="1000">
                          <a:effectLst/>
                        </a:rPr>
                        <a:t>9</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3.1</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Each employee profile shall contain the employee’s name, job title, unique ID number, username, and password. </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424860">
                <a:tc>
                  <a:txBody>
                    <a:bodyPr/>
                    <a:lstStyle/>
                    <a:p>
                      <a:pPr marL="0" marR="0">
                        <a:lnSpc>
                          <a:spcPct val="107000"/>
                        </a:lnSpc>
                        <a:spcBef>
                          <a:spcPts val="0"/>
                        </a:spcBef>
                        <a:spcAft>
                          <a:spcPts val="0"/>
                        </a:spcAft>
                      </a:pPr>
                      <a:r>
                        <a:rPr lang="en-US" sz="1000">
                          <a:effectLst/>
                        </a:rPr>
                        <a:t>10</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3.1</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The PRMS shall allow the entry of the employee’s profile information into the new profile window.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UC2</a:t>
                      </a:r>
                      <a:endParaRPr lang="en-US" sz="1000">
                        <a:effectLst/>
                        <a:latin typeface="Calibri" charset="0"/>
                        <a:ea typeface="Calibri" charset="0"/>
                        <a:cs typeface="Times New Roman" charset="0"/>
                      </a:endParaRPr>
                    </a:p>
                  </a:txBody>
                  <a:tcPr marL="62458" marR="62458" marT="0" marB="0"/>
                </a:tc>
              </a:tr>
              <a:tr h="212767">
                <a:tc>
                  <a:txBody>
                    <a:bodyPr/>
                    <a:lstStyle/>
                    <a:p>
                      <a:pPr marL="0" marR="0">
                        <a:lnSpc>
                          <a:spcPct val="107000"/>
                        </a:lnSpc>
                        <a:spcBef>
                          <a:spcPts val="0"/>
                        </a:spcBef>
                        <a:spcAft>
                          <a:spcPts val="0"/>
                        </a:spcAft>
                      </a:pPr>
                      <a:r>
                        <a:rPr lang="en-US" sz="1000">
                          <a:effectLst/>
                        </a:rPr>
                        <a:t>11</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3.1</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The PRMS shall create the employee’s unique ID number with cannot be changed.</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424860">
                <a:tc>
                  <a:txBody>
                    <a:bodyPr/>
                    <a:lstStyle/>
                    <a:p>
                      <a:pPr marL="0" marR="0">
                        <a:lnSpc>
                          <a:spcPct val="107000"/>
                        </a:lnSpc>
                        <a:spcBef>
                          <a:spcPts val="0"/>
                        </a:spcBef>
                        <a:spcAft>
                          <a:spcPts val="0"/>
                        </a:spcAft>
                      </a:pPr>
                      <a:r>
                        <a:rPr lang="en-US" sz="1000">
                          <a:effectLst/>
                        </a:rPr>
                        <a:t>12</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3.1</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The PRMS will provide functionality for suitably authorized employees to modify the information contained in already existing profiles.</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dirty="0">
                          <a:effectLst/>
                        </a:rPr>
                        <a:t>UC2</a:t>
                      </a:r>
                      <a:endParaRPr lang="en-US" sz="1000" dirty="0">
                        <a:effectLst/>
                        <a:latin typeface="Calibri" charset="0"/>
                        <a:ea typeface="Calibri" charset="0"/>
                        <a:cs typeface="Times New Roman" charset="0"/>
                      </a:endParaRPr>
                    </a:p>
                  </a:txBody>
                  <a:tcPr marL="62458" marR="62458" marT="0" marB="0"/>
                </a:tc>
              </a:tr>
            </a:tbl>
          </a:graphicData>
        </a:graphic>
      </p:graphicFrame>
    </p:spTree>
    <p:extLst>
      <p:ext uri="{BB962C8B-B14F-4D97-AF65-F5344CB8AC3E}">
        <p14:creationId xmlns:p14="http://schemas.microsoft.com/office/powerpoint/2010/main" val="11945228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SOFTWARE SYSTEM DESIGN</a:t>
            </a:r>
            <a:endParaRPr lang="en-US" sz="5400" dirty="0"/>
          </a:p>
        </p:txBody>
      </p:sp>
      <p:sp>
        <p:nvSpPr>
          <p:cNvPr id="3" name="Content Placeholder 2"/>
          <p:cNvSpPr>
            <a:spLocks noGrp="1"/>
          </p:cNvSpPr>
          <p:nvPr>
            <p:ph idx="1"/>
          </p:nvPr>
        </p:nvSpPr>
        <p:spPr>
          <a:xfrm>
            <a:off x="1451579" y="2015732"/>
            <a:ext cx="9603275" cy="3961735"/>
          </a:xfrm>
        </p:spPr>
        <p:txBody>
          <a:bodyPr>
            <a:normAutofit fontScale="92500" lnSpcReduction="20000"/>
          </a:bodyPr>
          <a:lstStyle/>
          <a:p>
            <a:r>
              <a:rPr lang="en-US" dirty="0"/>
              <a:t>Classes were developed for the following components and objects: employees, hotel rooms, hotel room reservations, inventory, used inventory, invoice, billed items, event rooms, event room booking, event room reservations, restaurant items, in-resort restaurant, and catered meal items. </a:t>
            </a:r>
            <a:endParaRPr lang="en-US" dirty="0" smtClean="0"/>
          </a:p>
          <a:p>
            <a:r>
              <a:rPr lang="en-US" dirty="0" smtClean="0"/>
              <a:t>The </a:t>
            </a:r>
            <a:r>
              <a:rPr lang="en-US" dirty="0"/>
              <a:t>reason we distinguished the hotel room class and the reservation is because one class considers the attributes of the room, and the other considers the billing and amount of time the room can be reserved. For the sake of organization and ease, we concurred that this organization satisfies those principles. Employee objects are created so as to login with their profiles to access the functionalities of the system. We distinguished used inventory from initial inventory for the sake of documenting reports and statistics behind replenishing the hotel’s resources. </a:t>
            </a:r>
            <a:endParaRPr lang="en-US" dirty="0" smtClean="0"/>
          </a:p>
          <a:p>
            <a:r>
              <a:rPr lang="en-US" dirty="0" smtClean="0"/>
              <a:t>Finally</a:t>
            </a:r>
            <a:r>
              <a:rPr lang="en-US" dirty="0"/>
              <a:t>, classes were considered for keeping track of data concerning an in-resort restaurant. </a:t>
            </a:r>
          </a:p>
        </p:txBody>
      </p:sp>
    </p:spTree>
    <p:extLst>
      <p:ext uri="{BB962C8B-B14F-4D97-AF65-F5344CB8AC3E}">
        <p14:creationId xmlns:p14="http://schemas.microsoft.com/office/powerpoint/2010/main" val="1526962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a:t>USE CASES</a:t>
            </a:r>
            <a:endParaRPr lang="en-US" dirty="0"/>
          </a:p>
        </p:txBody>
      </p:sp>
      <p:sp>
        <p:nvSpPr>
          <p:cNvPr id="3" name="Content Placeholder 2"/>
          <p:cNvSpPr>
            <a:spLocks noGrp="1"/>
          </p:cNvSpPr>
          <p:nvPr>
            <p:ph idx="1"/>
          </p:nvPr>
        </p:nvSpPr>
        <p:spPr>
          <a:xfrm>
            <a:off x="1451579" y="2015732"/>
            <a:ext cx="9603275" cy="3944801"/>
          </a:xfrm>
        </p:spPr>
        <p:txBody>
          <a:bodyPr>
            <a:normAutofit fontScale="85000" lnSpcReduction="10000"/>
          </a:bodyPr>
          <a:lstStyle/>
          <a:p>
            <a:pPr marL="0" indent="0">
              <a:buNone/>
            </a:pPr>
            <a:r>
              <a:rPr lang="en-US" sz="2100" dirty="0"/>
              <a:t>We developed use cases to clearly specify how users might interact with the software. These use cases and rationales formed the basis for the front-end of the software:</a:t>
            </a:r>
          </a:p>
          <a:p>
            <a:pPr marL="457200" indent="-457200">
              <a:buFont typeface="+mj-lt"/>
              <a:buAutoNum type="arabicPeriod"/>
            </a:pPr>
            <a:r>
              <a:rPr lang="en-US" dirty="0" smtClean="0"/>
              <a:t>User </a:t>
            </a:r>
            <a:r>
              <a:rPr lang="en-US" dirty="0"/>
              <a:t>Login:	To allow only authorized employees to access the system.</a:t>
            </a:r>
          </a:p>
          <a:p>
            <a:pPr marL="457200" indent="-457200">
              <a:buFont typeface="+mj-lt"/>
              <a:buAutoNum type="arabicPeriod"/>
            </a:pPr>
            <a:r>
              <a:rPr lang="en-US" dirty="0" smtClean="0"/>
              <a:t>Create </a:t>
            </a:r>
            <a:r>
              <a:rPr lang="en-US" dirty="0"/>
              <a:t>Profile</a:t>
            </a:r>
            <a:r>
              <a:rPr lang="en-US" dirty="0" smtClean="0"/>
              <a:t>:   </a:t>
            </a:r>
            <a:r>
              <a:rPr lang="en-US" dirty="0"/>
              <a:t>To manage employee profiles to ensure correct access to employees with proper credentials as well as keeping employee information updated.</a:t>
            </a:r>
          </a:p>
          <a:p>
            <a:pPr marL="457200" indent="-457200">
              <a:buFont typeface="+mj-lt"/>
              <a:buAutoNum type="arabicPeriod"/>
            </a:pPr>
            <a:r>
              <a:rPr lang="en-US" dirty="0" smtClean="0"/>
              <a:t>Manage </a:t>
            </a:r>
            <a:r>
              <a:rPr lang="en-US" dirty="0"/>
              <a:t>Hotel Rooms</a:t>
            </a:r>
            <a:r>
              <a:rPr lang="en-US" dirty="0" smtClean="0"/>
              <a:t>:  </a:t>
            </a:r>
            <a:r>
              <a:rPr lang="en-US" dirty="0"/>
              <a:t>To provide flexibility in the number and type of hotel rooms available. The software is designed to accommodate resorts with differing numbers of hotel rooms.</a:t>
            </a:r>
          </a:p>
          <a:p>
            <a:pPr marL="457200" indent="-457200">
              <a:buFont typeface="+mj-lt"/>
              <a:buAutoNum type="arabicPeriod"/>
            </a:pPr>
            <a:r>
              <a:rPr lang="en-US" dirty="0" smtClean="0"/>
              <a:t>Modify </a:t>
            </a:r>
            <a:r>
              <a:rPr lang="en-US" dirty="0"/>
              <a:t>Room Profile</a:t>
            </a:r>
            <a:r>
              <a:rPr lang="en-US" dirty="0" smtClean="0"/>
              <a:t>:  To </a:t>
            </a:r>
            <a:r>
              <a:rPr lang="en-US" dirty="0"/>
              <a:t>provide flexibility in the types of rooms available. Rooms may differ in their amenities offered.</a:t>
            </a:r>
          </a:p>
          <a:p>
            <a:pPr marL="457200" indent="-457200">
              <a:buFont typeface="+mj-lt"/>
              <a:buAutoNum type="arabicPeriod"/>
            </a:pPr>
            <a:r>
              <a:rPr lang="en-US" dirty="0" smtClean="0"/>
              <a:t>Create </a:t>
            </a:r>
            <a:r>
              <a:rPr lang="en-US" dirty="0"/>
              <a:t>Hotel Reservation: </a:t>
            </a:r>
            <a:r>
              <a:rPr lang="en-US" dirty="0" smtClean="0"/>
              <a:t> To </a:t>
            </a:r>
            <a:r>
              <a:rPr lang="en-US" dirty="0"/>
              <a:t>allow employees to find available rooms fulfilling certain criteria and create reservations for any given room and timespan.</a:t>
            </a:r>
          </a:p>
          <a:p>
            <a:endParaRPr lang="en-US" dirty="0"/>
          </a:p>
        </p:txBody>
      </p:sp>
    </p:spTree>
    <p:extLst>
      <p:ext uri="{BB962C8B-B14F-4D97-AF65-F5344CB8AC3E}">
        <p14:creationId xmlns:p14="http://schemas.microsoft.com/office/powerpoint/2010/main" val="712954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USE CASE : CREATE PROFILE</a:t>
            </a:r>
            <a:endParaRPr lang="en-US" sz="5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03553933"/>
              </p:ext>
            </p:extLst>
          </p:nvPr>
        </p:nvGraphicFramePr>
        <p:xfrm>
          <a:off x="1451577" y="3877734"/>
          <a:ext cx="9603276" cy="2147557"/>
        </p:xfrm>
        <a:graphic>
          <a:graphicData uri="http://schemas.openxmlformats.org/drawingml/2006/table">
            <a:tbl>
              <a:tblPr firstRow="1" firstCol="1" bandRow="1">
                <a:tableStyleId>{5C22544A-7EE6-4342-B048-85BDC9FD1C3A}</a:tableStyleId>
              </a:tblPr>
              <a:tblGrid>
                <a:gridCol w="4801638"/>
                <a:gridCol w="4801638"/>
              </a:tblGrid>
              <a:tr h="304800">
                <a:tc>
                  <a:txBody>
                    <a:bodyPr/>
                    <a:lstStyle/>
                    <a:p>
                      <a:pPr marL="0" marR="0" algn="ctr">
                        <a:lnSpc>
                          <a:spcPct val="107000"/>
                        </a:lnSpc>
                        <a:spcBef>
                          <a:spcPts val="0"/>
                        </a:spcBef>
                        <a:spcAft>
                          <a:spcPts val="0"/>
                        </a:spcAft>
                      </a:pPr>
                      <a:r>
                        <a:rPr lang="en-US" sz="1600" dirty="0">
                          <a:effectLst/>
                        </a:rPr>
                        <a:t>Action</a:t>
                      </a:r>
                      <a:endParaRPr lang="en-US" sz="1600" dirty="0">
                        <a:effectLst/>
                        <a:latin typeface="Calibri" charset="0"/>
                        <a:ea typeface="Calibri" charset="0"/>
                        <a:cs typeface="Times New Roman" charset="0"/>
                      </a:endParaRPr>
                    </a:p>
                  </a:txBody>
                  <a:tcPr marL="68580" marR="68580" marT="0" marB="0"/>
                </a:tc>
                <a:tc>
                  <a:txBody>
                    <a:bodyPr/>
                    <a:lstStyle/>
                    <a:p>
                      <a:pPr marL="0" marR="0" algn="ctr">
                        <a:lnSpc>
                          <a:spcPct val="107000"/>
                        </a:lnSpc>
                        <a:spcBef>
                          <a:spcPts val="0"/>
                        </a:spcBef>
                        <a:spcAft>
                          <a:spcPts val="0"/>
                        </a:spcAft>
                      </a:pPr>
                      <a:r>
                        <a:rPr lang="en-US" sz="1600" dirty="0">
                          <a:effectLst/>
                        </a:rPr>
                        <a:t>Software Reaction</a:t>
                      </a:r>
                      <a:endParaRPr lang="en-US" sz="1600" dirty="0">
                        <a:effectLst/>
                        <a:latin typeface="Calibri" charset="0"/>
                        <a:ea typeface="Calibri" charset="0"/>
                        <a:cs typeface="Times New Roman" charset="0"/>
                      </a:endParaRPr>
                    </a:p>
                  </a:txBody>
                  <a:tcPr marL="68580" marR="68580" marT="0" marB="0"/>
                </a:tc>
              </a:tr>
              <a:tr h="403424">
                <a:tc>
                  <a:txBody>
                    <a:bodyPr/>
                    <a:lstStyle/>
                    <a:p>
                      <a:pPr marL="0" marR="0" lvl="0" indent="0">
                        <a:spcBef>
                          <a:spcPts val="0"/>
                        </a:spcBef>
                        <a:spcAft>
                          <a:spcPts val="0"/>
                        </a:spcAft>
                        <a:buFont typeface="+mj-lt"/>
                        <a:buNone/>
                      </a:pPr>
                      <a:r>
                        <a:rPr lang="en-US" sz="1600" dirty="0" smtClean="0">
                          <a:effectLst/>
                        </a:rPr>
                        <a:t>1.) M/A </a:t>
                      </a:r>
                      <a:r>
                        <a:rPr lang="en-US" sz="1600" dirty="0">
                          <a:effectLst/>
                        </a:rPr>
                        <a:t>enters username literal</a:t>
                      </a:r>
                      <a:endParaRPr lang="en-US" sz="1800" dirty="0">
                        <a:effectLst/>
                        <a:latin typeface="Times New Roman" charset="0"/>
                        <a:ea typeface="Times New Roman" charset="0"/>
                      </a:endParaRPr>
                    </a:p>
                  </a:txBody>
                  <a:tcPr marL="68580" marR="68580" marT="0" marB="0"/>
                </a:tc>
                <a:tc>
                  <a:txBody>
                    <a:bodyPr/>
                    <a:lstStyle/>
                    <a:p>
                      <a:pPr marL="0" marR="0" lvl="0" indent="0" algn="ctr">
                        <a:spcBef>
                          <a:spcPts val="0"/>
                        </a:spcBef>
                        <a:spcAft>
                          <a:spcPts val="0"/>
                        </a:spcAft>
                        <a:buFont typeface="+mj-lt"/>
                        <a:buNone/>
                      </a:pPr>
                      <a:r>
                        <a:rPr lang="en-US" sz="1600" dirty="0">
                          <a:effectLst/>
                        </a:rPr>
                        <a:t>Displays new username literal</a:t>
                      </a:r>
                      <a:endParaRPr lang="en-US" sz="1800" dirty="0">
                        <a:effectLst/>
                        <a:latin typeface="Times New Roman" charset="0"/>
                        <a:ea typeface="Times New Roman" charset="0"/>
                      </a:endParaRPr>
                    </a:p>
                  </a:txBody>
                  <a:tcPr marL="68580" marR="68580" marT="0" marB="0"/>
                </a:tc>
              </a:tr>
              <a:tr h="292944">
                <a:tc>
                  <a:txBody>
                    <a:bodyPr/>
                    <a:lstStyle/>
                    <a:p>
                      <a:pPr marL="0" marR="0" lvl="0" indent="0">
                        <a:spcBef>
                          <a:spcPts val="0"/>
                        </a:spcBef>
                        <a:spcAft>
                          <a:spcPts val="0"/>
                        </a:spcAft>
                        <a:buFont typeface="+mj-lt"/>
                        <a:buNone/>
                      </a:pPr>
                      <a:r>
                        <a:rPr lang="en-US" sz="1600" dirty="0" smtClean="0">
                          <a:effectLst/>
                        </a:rPr>
                        <a:t>2.) M/A </a:t>
                      </a:r>
                      <a:r>
                        <a:rPr lang="en-US" sz="1600" dirty="0">
                          <a:effectLst/>
                        </a:rPr>
                        <a:t>enters title literal</a:t>
                      </a:r>
                      <a:endParaRPr lang="en-US" sz="1800" dirty="0">
                        <a:effectLst/>
                        <a:latin typeface="Times New Roman" charset="0"/>
                        <a:ea typeface="Times New Roman" charset="0"/>
                      </a:endParaRPr>
                    </a:p>
                  </a:txBody>
                  <a:tcPr marL="68580" marR="68580" marT="0" marB="0"/>
                </a:tc>
                <a:tc>
                  <a:txBody>
                    <a:bodyPr/>
                    <a:lstStyle/>
                    <a:p>
                      <a:pPr marL="0" marR="0" lvl="0" indent="0" algn="ctr">
                        <a:spcBef>
                          <a:spcPts val="0"/>
                        </a:spcBef>
                        <a:spcAft>
                          <a:spcPts val="0"/>
                        </a:spcAft>
                        <a:buFont typeface="+mj-lt"/>
                        <a:buNone/>
                      </a:pPr>
                      <a:r>
                        <a:rPr lang="en-US" sz="1600" dirty="0">
                          <a:effectLst/>
                        </a:rPr>
                        <a:t>Displays new title literal</a:t>
                      </a:r>
                      <a:endParaRPr lang="en-US" sz="1800" dirty="0">
                        <a:effectLst/>
                        <a:latin typeface="Times New Roman" charset="0"/>
                        <a:ea typeface="Times New Roman" charset="0"/>
                      </a:endParaRPr>
                    </a:p>
                  </a:txBody>
                  <a:tcPr marL="68580" marR="68580" marT="0" marB="0"/>
                </a:tc>
              </a:tr>
              <a:tr h="591998">
                <a:tc>
                  <a:txBody>
                    <a:bodyPr/>
                    <a:lstStyle/>
                    <a:p>
                      <a:pPr marL="0" marR="0" lvl="0" indent="0">
                        <a:spcBef>
                          <a:spcPts val="0"/>
                        </a:spcBef>
                        <a:spcAft>
                          <a:spcPts val="0"/>
                        </a:spcAft>
                        <a:buFont typeface="+mj-lt"/>
                        <a:buNone/>
                      </a:pPr>
                      <a:r>
                        <a:rPr lang="en-US" sz="1600" dirty="0" smtClean="0">
                          <a:effectLst/>
                        </a:rPr>
                        <a:t>3.) M/A </a:t>
                      </a:r>
                      <a:r>
                        <a:rPr lang="en-US" sz="1600" dirty="0">
                          <a:effectLst/>
                        </a:rPr>
                        <a:t>enters a 4 digit user pin literal</a:t>
                      </a:r>
                      <a:endParaRPr lang="en-US" sz="1800" dirty="0">
                        <a:effectLst/>
                        <a:latin typeface="Times New Roman" charset="0"/>
                        <a:ea typeface="Times New Roman" charset="0"/>
                      </a:endParaRPr>
                    </a:p>
                  </a:txBody>
                  <a:tcPr marL="68580" marR="68580" marT="0" marB="0"/>
                </a:tc>
                <a:tc>
                  <a:txBody>
                    <a:bodyPr/>
                    <a:lstStyle/>
                    <a:p>
                      <a:pPr marL="0" marR="0" lvl="0" indent="0" algn="ctr">
                        <a:spcBef>
                          <a:spcPts val="0"/>
                        </a:spcBef>
                        <a:spcAft>
                          <a:spcPts val="0"/>
                        </a:spcAft>
                        <a:buFont typeface="+mj-lt"/>
                        <a:buNone/>
                      </a:pPr>
                      <a:r>
                        <a:rPr lang="en-US" sz="1600" dirty="0">
                          <a:effectLst/>
                        </a:rPr>
                        <a:t>Displays new pin literal; enables selectable “Create” button</a:t>
                      </a:r>
                      <a:endParaRPr lang="en-US" sz="1800" dirty="0">
                        <a:effectLst/>
                        <a:latin typeface="Times New Roman" charset="0"/>
                        <a:ea typeface="Times New Roman" charset="0"/>
                      </a:endParaRPr>
                    </a:p>
                  </a:txBody>
                  <a:tcPr marL="68580" marR="68580" marT="0" marB="0"/>
                </a:tc>
              </a:tr>
              <a:tr h="554391">
                <a:tc>
                  <a:txBody>
                    <a:bodyPr/>
                    <a:lstStyle/>
                    <a:p>
                      <a:pPr marL="0" marR="0" lvl="0" indent="0">
                        <a:spcBef>
                          <a:spcPts val="0"/>
                        </a:spcBef>
                        <a:spcAft>
                          <a:spcPts val="0"/>
                        </a:spcAft>
                        <a:buFont typeface="+mj-lt"/>
                        <a:buNone/>
                      </a:pPr>
                      <a:r>
                        <a:rPr lang="en-US" sz="1600" dirty="0" smtClean="0">
                          <a:effectLst/>
                        </a:rPr>
                        <a:t>4.)</a:t>
                      </a:r>
                      <a:r>
                        <a:rPr lang="en-US" sz="1600" baseline="0" dirty="0" smtClean="0">
                          <a:effectLst/>
                        </a:rPr>
                        <a:t> </a:t>
                      </a:r>
                      <a:r>
                        <a:rPr lang="en-US" sz="1600" dirty="0" smtClean="0">
                          <a:effectLst/>
                        </a:rPr>
                        <a:t>M/A </a:t>
                      </a:r>
                      <a:r>
                        <a:rPr lang="en-US" sz="1600" dirty="0">
                          <a:effectLst/>
                        </a:rPr>
                        <a:t>clicks the create button</a:t>
                      </a:r>
                      <a:endParaRPr lang="en-US" sz="1800" dirty="0">
                        <a:effectLst/>
                        <a:latin typeface="Times New Roman" charset="0"/>
                        <a:ea typeface="Times New Roman" charset="0"/>
                      </a:endParaRPr>
                    </a:p>
                  </a:txBody>
                  <a:tcPr marL="68580" marR="68580" marT="0" marB="0"/>
                </a:tc>
                <a:tc>
                  <a:txBody>
                    <a:bodyPr/>
                    <a:lstStyle/>
                    <a:p>
                      <a:pPr marL="0" marR="0" lvl="0" indent="0" algn="ctr">
                        <a:spcBef>
                          <a:spcPts val="0"/>
                        </a:spcBef>
                        <a:spcAft>
                          <a:spcPts val="0"/>
                        </a:spcAft>
                        <a:buFont typeface="+mj-lt"/>
                        <a:buNone/>
                      </a:pPr>
                      <a:r>
                        <a:rPr lang="en-US" sz="1600" dirty="0">
                          <a:effectLst/>
                        </a:rPr>
                        <a:t>New employee object is created, credentials not found, database is updated, success message appears</a:t>
                      </a:r>
                      <a:endParaRPr lang="en-US" sz="1800" dirty="0">
                        <a:effectLst/>
                        <a:latin typeface="Times New Roman" charset="0"/>
                        <a:ea typeface="Times New Roman" charset="0"/>
                      </a:endParaRPr>
                    </a:p>
                  </a:txBody>
                  <a:tcPr marL="68580" marR="68580" marT="0" marB="0"/>
                </a:tc>
              </a:tr>
            </a:tbl>
          </a:graphicData>
        </a:graphic>
      </p:graphicFrame>
      <p:sp>
        <p:nvSpPr>
          <p:cNvPr id="7" name="Rectangle 6"/>
          <p:cNvSpPr>
            <a:spLocks noChangeArrowheads="1"/>
          </p:cNvSpPr>
          <p:nvPr/>
        </p:nvSpPr>
        <p:spPr bwMode="auto">
          <a:xfrm>
            <a:off x="1451577" y="1977321"/>
            <a:ext cx="960327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charset="0"/>
              </a:rPr>
              <a:t>Overview: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rPr>
              <a:t>Managerial and administrative users (M/A) are enabled to create profiles for new users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charset="0"/>
              </a:rPr>
              <a:t>Preconditions: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rPr>
              <a:t>M/A users are logged in to the main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rPr>
              <a:t>The “Create” Button is not selectable until all expected parameters have been filled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rPr>
              <a:t>M/A users are on their employee profile information page of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charset="0"/>
              </a:rPr>
              <a:t>				</a:t>
            </a:r>
          </a:p>
        </p:txBody>
      </p:sp>
    </p:spTree>
    <p:extLst>
      <p:ext uri="{BB962C8B-B14F-4D97-AF65-F5344CB8AC3E}">
        <p14:creationId xmlns:p14="http://schemas.microsoft.com/office/powerpoint/2010/main" val="64010884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846</TotalTime>
  <Words>1602</Words>
  <Application>Microsoft Office PowerPoint</Application>
  <PresentationFormat>Custom</PresentationFormat>
  <Paragraphs>1084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Gallery</vt:lpstr>
      <vt:lpstr>  TEAM Phoenix  Resort Management System</vt:lpstr>
      <vt:lpstr>PROJECT RATIONALE</vt:lpstr>
      <vt:lpstr>WORK SCHEDULE DIAGRAM</vt:lpstr>
      <vt:lpstr>SYSTEM SPECIFICATIONS</vt:lpstr>
      <vt:lpstr>SYSTEM SPECIFICATIONS</vt:lpstr>
      <vt:lpstr>requirements TRACEABILITY MATRIX </vt:lpstr>
      <vt:lpstr>SOFTWARE SYSTEM DESIGN</vt:lpstr>
      <vt:lpstr>USE CASES</vt:lpstr>
      <vt:lpstr>USE CASE : CREATE PROFILE</vt:lpstr>
      <vt:lpstr>USE CASE : CREATE PROFILE</vt:lpstr>
      <vt:lpstr>USE CASE : CREATE PROFILE</vt:lpstr>
      <vt:lpstr>TEST CASE</vt:lpstr>
      <vt:lpstr>TEST CASE : CREATE PROFILE</vt:lpstr>
      <vt:lpstr>Constructive Cost Model (COCOMO) </vt:lpstr>
      <vt:lpstr>FUNCTION POINT COST </vt:lpstr>
      <vt:lpstr>FUNCTION POINT COST </vt:lpstr>
      <vt:lpstr>PowerPoint Presentation</vt:lpstr>
      <vt:lpstr>GANTT CHART</vt:lpstr>
      <vt:lpstr>GANTT CHART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TEAM Phoenix  Resort Management System</dc:title>
  <dc:creator>Microsoft Office User</dc:creator>
  <cp:lastModifiedBy>Andrew</cp:lastModifiedBy>
  <cp:revision>13</cp:revision>
  <dcterms:created xsi:type="dcterms:W3CDTF">2016-11-07T18:24:45Z</dcterms:created>
  <dcterms:modified xsi:type="dcterms:W3CDTF">2016-11-08T18:01:43Z</dcterms:modified>
</cp:coreProperties>
</file>