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76" r:id="rId6"/>
    <p:sldId id="264" r:id="rId7"/>
    <p:sldId id="257" r:id="rId8"/>
    <p:sldId id="258" r:id="rId9"/>
    <p:sldId id="277" r:id="rId10"/>
    <p:sldId id="261" r:id="rId11"/>
    <p:sldId id="278" r:id="rId12"/>
    <p:sldId id="279" r:id="rId13"/>
    <p:sldId id="280" r:id="rId14"/>
    <p:sldId id="284" r:id="rId15"/>
    <p:sldId id="281" r:id="rId16"/>
    <p:sldId id="282" r:id="rId17"/>
    <p:sldId id="283" r:id="rId18"/>
    <p:sldId id="286" r:id="rId19"/>
    <p:sldId id="287" r:id="rId20"/>
    <p:sldId id="259" r:id="rId21"/>
    <p:sldId id="260" r:id="rId22"/>
    <p:sldId id="288" r:id="rId23"/>
    <p:sldId id="289"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78" d="100"/>
          <a:sy n="78" d="100"/>
        </p:scale>
        <p:origin x="806" y="6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custT="1"/>
      <dgm:spPr>
        <a:solidFill>
          <a:schemeClr val="accent5"/>
        </a:solidFill>
        <a:ln>
          <a:noFill/>
        </a:ln>
      </dgm:spPr>
      <dgm:t>
        <a:bodyPr/>
        <a:lstStyle/>
        <a:p>
          <a:pPr marL="0" algn="ctr" rtl="0">
            <a:buNone/>
          </a:pPr>
          <a:r>
            <a:rPr lang="en-US" sz="2000" dirty="0">
              <a:solidFill>
                <a:schemeClr val="tx1"/>
              </a:solidFill>
              <a:latin typeface="Arial" panose="020B0604020202020204" pitchFamily="34" charset="0"/>
              <a:cs typeface="Arial" panose="020B0604020202020204" pitchFamily="34" charset="0"/>
            </a:rPr>
            <a:t>GIỚI THIỆU</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custT="1"/>
      <dgm:spPr>
        <a:solidFill>
          <a:schemeClr val="accent1">
            <a:lumMod val="20000"/>
            <a:lumOff val="80000"/>
          </a:schemeClr>
        </a:solidFill>
        <a:ln>
          <a:noFill/>
        </a:ln>
      </dgm:spPr>
      <dgm:t>
        <a:bodyPr/>
        <a:lstStyle/>
        <a:p>
          <a:pPr marL="0" algn="ctr">
            <a:buNone/>
          </a:pPr>
          <a:r>
            <a:rPr lang="en-US" sz="2000" dirty="0">
              <a:solidFill>
                <a:schemeClr val="tx1"/>
              </a:solidFill>
              <a:latin typeface="Arial" panose="020B0604020202020204" pitchFamily="34" charset="0"/>
              <a:cs typeface="Arial" panose="020B0604020202020204" pitchFamily="34" charset="0"/>
            </a:rPr>
            <a:t>PHÂN TÍCH</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A2322D3A-7AC2-4C5C-9D7E-EAB2313D47D4}">
      <dgm:prSet phldr="0" custT="1"/>
      <dgm:spPr>
        <a:solidFill>
          <a:schemeClr val="accent5"/>
        </a:solidFill>
        <a:ln>
          <a:noFill/>
        </a:ln>
      </dgm:spPr>
      <dgm:t>
        <a:bodyPr/>
        <a:lstStyle/>
        <a:p>
          <a:pPr marL="0" algn="ctr"/>
          <a:r>
            <a:rPr lang="en-US" sz="2000" dirty="0">
              <a:solidFill>
                <a:schemeClr val="tx1"/>
              </a:solidFill>
              <a:latin typeface="Arial" panose="020B0604020202020204" pitchFamily="34" charset="0"/>
              <a:cs typeface="Arial" panose="020B0604020202020204" pitchFamily="34" charset="0"/>
            </a:rPr>
            <a:t>KẾT LUẬN</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custT="1"/>
      <dgm:spPr>
        <a:solidFill>
          <a:schemeClr val="accent1">
            <a:lumMod val="20000"/>
            <a:lumOff val="80000"/>
          </a:schemeClr>
        </a:solidFill>
        <a:ln>
          <a:noFill/>
        </a:ln>
      </dgm:spPr>
      <dgm:t>
        <a:bodyPr/>
        <a:lstStyle/>
        <a:p>
          <a:pPr marL="0" algn="ctr">
            <a:buNone/>
          </a:pPr>
          <a:r>
            <a:rPr lang="en-US" sz="2000" dirty="0">
              <a:solidFill>
                <a:schemeClr val="tx1"/>
              </a:solidFill>
              <a:latin typeface="Arial" panose="020B0604020202020204" pitchFamily="34" charset="0"/>
              <a:cs typeface="Arial" panose="020B0604020202020204" pitchFamily="34" charset="0"/>
            </a:rPr>
            <a:t>HIỆN THỰC</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E9682B4F-0217-4B50-923E-C104AA24290F}">
      <dgm:prSet phldr="0" custT="1"/>
      <dgm:spPr>
        <a:solidFill>
          <a:schemeClr val="accent5"/>
        </a:solidFill>
        <a:ln>
          <a:noFill/>
        </a:ln>
      </dgm:spPr>
      <dgm:t>
        <a:bodyPr/>
        <a:lstStyle/>
        <a:p>
          <a:pPr marL="0" algn="ctr">
            <a:buNone/>
          </a:pPr>
          <a:r>
            <a:rPr lang="en-US" sz="2000" dirty="0">
              <a:solidFill>
                <a:schemeClr val="tx1"/>
              </a:solidFill>
              <a:latin typeface="Arial" panose="020B0604020202020204" pitchFamily="34" charset="0"/>
              <a:cs typeface="Arial" panose="020B0604020202020204" pitchFamily="34" charset="0"/>
            </a:rPr>
            <a:t>THIẾT KẾ</a:t>
          </a:r>
        </a:p>
      </dgm:t>
    </dgm:pt>
    <dgm:pt modelId="{B8632E42-D7EB-4C31-877E-6F1B2801851A}" type="sibTrans" cxnId="{6C23D0C9-74B2-4C8B-AB2F-A03B3B0EBE56}">
      <dgm:prSet/>
      <dgm:spPr/>
      <dgm:t>
        <a:bodyPr/>
        <a:lstStyle/>
        <a:p>
          <a:endParaRPr lang="en-US">
            <a:latin typeface="Tenorite" pitchFamily="2" charset="0"/>
          </a:endParaRPr>
        </a:p>
      </dgm:t>
    </dgm:pt>
    <dgm:pt modelId="{E0F6C4AF-9BBB-4698-91D7-F9AE3EACBD5D}" type="parTrans" cxnId="{6C23D0C9-74B2-4C8B-AB2F-A03B3B0EBE56}">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603" custLinFactNeighborY="-2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956B0EA6-B0CC-A04C-AAC4-2F46E14A46D0}" type="presOf" srcId="{E9682B4F-0217-4B50-923E-C104AA24290F}" destId="{434ABADC-97F5-A547-823D-7594A86D79D3}" srcOrd="0" destOrd="0"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GIỚI THIỆU</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PHÂN TÍCH</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THIẾT KẾ</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HIỆN THỰC</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85507" y="0"/>
          <a:ext cx="1892456" cy="3940870"/>
        </a:xfrm>
        <a:prstGeom prst="rect">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KẾT LUẬN</a:t>
          </a:r>
        </a:p>
      </dsp:txBody>
      <dsp:txXfrm>
        <a:off x="7785507"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ietnix.vn/platform-la-gi/"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72427"/>
            <a:ext cx="7062107" cy="806675"/>
          </a:xfrm>
        </p:spPr>
        <p:txBody>
          <a:bodyPr/>
          <a:lstStyle/>
          <a:p>
            <a:pPr algn="ctr"/>
            <a:r>
              <a:rPr lang="en-US" sz="2200" b="0" dirty="0">
                <a:latin typeface="Arial" panose="020B0604020202020204" pitchFamily="34" charset="0"/>
                <a:cs typeface="Arial" panose="020B0604020202020204" pitchFamily="34" charset="0"/>
              </a:rPr>
              <a:t>TRƯỜNG ĐẠI HỌC TÀI NGUYÊN VÀ MÔI TRƯỜNG</a:t>
            </a:r>
            <a:br>
              <a:rPr lang="en-US" sz="2200" b="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KHOA HỆ THỐNG THÔNG TIN VÀ VIỄN THÁM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2937262"/>
            <a:ext cx="7062107" cy="1016373"/>
          </a:xfrm>
        </p:spPr>
        <p:txBody>
          <a:bodyPr/>
          <a:lstStyle/>
          <a:p>
            <a:pPr algn="ctr"/>
            <a:r>
              <a:rPr lang="en-US" b="1" dirty="0">
                <a:latin typeface="Arial" panose="020B0604020202020204" pitchFamily="34" charset="0"/>
                <a:cs typeface="Arial" panose="020B0604020202020204" pitchFamily="34" charset="0"/>
              </a:rPr>
              <a:t>ĐỒ ÁN MÔN HỌC</a:t>
            </a:r>
          </a:p>
          <a:p>
            <a:r>
              <a:rPr lang="en-US" sz="2800" dirty="0">
                <a:latin typeface="Arial" panose="020B0604020202020204" pitchFamily="34" charset="0"/>
                <a:cs typeface="Arial" panose="020B0604020202020204" pitchFamily="34" charset="0"/>
              </a:rPr>
              <a:t>MÔN: LẬP TRÌNH HƯỚNG ĐỐI TƯỢNG</a:t>
            </a:r>
          </a:p>
        </p:txBody>
      </p:sp>
      <p:pic>
        <p:nvPicPr>
          <p:cNvPr id="4" name="image1.png">
            <a:extLst>
              <a:ext uri="{FF2B5EF4-FFF2-40B4-BE49-F238E27FC236}">
                <a16:creationId xmlns:a16="http://schemas.microsoft.com/office/drawing/2014/main" id="{031951A8-31DD-5EFC-54CA-C7AB4DD32276}"/>
              </a:ext>
            </a:extLst>
          </p:cNvPr>
          <p:cNvPicPr/>
          <p:nvPr/>
        </p:nvPicPr>
        <p:blipFill>
          <a:blip r:embed="rId2"/>
          <a:srcRect/>
          <a:stretch>
            <a:fillRect/>
          </a:stretch>
        </p:blipFill>
        <p:spPr>
          <a:xfrm>
            <a:off x="3941941" y="1130421"/>
            <a:ext cx="1513205" cy="1533525"/>
          </a:xfrm>
          <a:prstGeom prst="rect">
            <a:avLst/>
          </a:prstGeom>
          <a:ln/>
        </p:spPr>
      </p:pic>
      <p:sp>
        <p:nvSpPr>
          <p:cNvPr id="5" name="TextBox 4">
            <a:extLst>
              <a:ext uri="{FF2B5EF4-FFF2-40B4-BE49-F238E27FC236}">
                <a16:creationId xmlns:a16="http://schemas.microsoft.com/office/drawing/2014/main" id="{0FF0DB1E-1D07-F228-83FA-96CC3ECF6727}"/>
              </a:ext>
            </a:extLst>
          </p:cNvPr>
          <p:cNvSpPr txBox="1"/>
          <p:nvPr/>
        </p:nvSpPr>
        <p:spPr>
          <a:xfrm>
            <a:off x="1886356" y="4604206"/>
            <a:ext cx="8419288" cy="1477328"/>
          </a:xfrm>
          <a:prstGeom prst="rect">
            <a:avLst/>
          </a:prstGeom>
          <a:noFill/>
        </p:spPr>
        <p:txBody>
          <a:bodyPr wrap="square" numCol="2" rtlCol="0">
            <a:spAutoFit/>
          </a:bodyPr>
          <a:lstStyle/>
          <a:p>
            <a:r>
              <a:rPr lang="en-US" dirty="0">
                <a:latin typeface="Arial" panose="020B0604020202020204" pitchFamily="34" charset="0"/>
                <a:cs typeface="Arial" panose="020B0604020202020204" pitchFamily="34" charset="0"/>
              </a:rPr>
              <a:t>LỚP</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ĐH_10_CNTT-1</a:t>
            </a:r>
          </a:p>
          <a:p>
            <a:r>
              <a:rPr lang="en-US" dirty="0">
                <a:latin typeface="Arial" panose="020B0604020202020204" pitchFamily="34" charset="0"/>
                <a:cs typeface="Arial" panose="020B0604020202020204" pitchFamily="34" charset="0"/>
              </a:rPr>
              <a:t>NHÓM 9</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THÀNH VIÊN NHÓM:</a:t>
            </a:r>
          </a:p>
          <a:p>
            <a:pPr marL="342900" lvl="0" indent="-342900">
              <a:buFont typeface="+mj-lt"/>
              <a:buAutoNum type="arabicPeriod"/>
              <a:tabLst>
                <a:tab pos="1828800" algn="l"/>
              </a:tabLst>
            </a:pPr>
            <a:r>
              <a:rPr lang="en-US" sz="1800" dirty="0">
                <a:effectLst/>
                <a:latin typeface="Times New Roman" panose="02020603050405020304" pitchFamily="18" charset="0"/>
                <a:ea typeface="Times New Roman" panose="02020603050405020304" pitchFamily="18" charset="0"/>
              </a:rPr>
              <a:t>Nguyễn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Hân</a:t>
            </a:r>
            <a:r>
              <a:rPr lang="en-US" sz="1800" dirty="0">
                <a:effectLst/>
                <a:latin typeface="Times New Roman" panose="02020603050405020304" pitchFamily="18" charset="0"/>
                <a:ea typeface="Times New Roman" panose="02020603050405020304" pitchFamily="18" charset="0"/>
              </a:rPr>
              <a:t>(1050080011)</a:t>
            </a:r>
          </a:p>
          <a:p>
            <a:pPr marL="342900" lvl="0" indent="-342900">
              <a:buFont typeface="+mj-lt"/>
              <a:buAutoNum type="arabicPeriod"/>
              <a:tabLst>
                <a:tab pos="1828800" algn="l"/>
              </a:tabLst>
            </a:pPr>
            <a:r>
              <a:rPr lang="en-US" sz="1800" dirty="0" err="1">
                <a:effectLst/>
                <a:latin typeface="Times New Roman" panose="02020603050405020304" pitchFamily="18" charset="0"/>
                <a:ea typeface="Times New Roman" panose="02020603050405020304" pitchFamily="18" charset="0"/>
              </a:rPr>
              <a:t>Phạm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rPr>
              <a:t> Quang(1050080032)</a:t>
            </a:r>
          </a:p>
          <a:p>
            <a:pPr marL="342900" lvl="0" indent="-342900">
              <a:buFont typeface="+mj-lt"/>
              <a:buAutoNum type="arabicPeriod"/>
              <a:tabLst>
                <a:tab pos="1828800" algn="l"/>
              </a:tabLst>
            </a:pPr>
            <a:r>
              <a:rPr lang="en-US" sz="1800" dirty="0">
                <a:effectLst/>
                <a:latin typeface="Times New Roman" panose="02020603050405020304" pitchFamily="18" charset="0"/>
                <a:ea typeface="Times New Roman" panose="02020603050405020304" pitchFamily="18" charset="0"/>
              </a:rPr>
              <a:t>Nguyễn Văn Tiến (1050080037)</a:t>
            </a: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5FB8432-14B3-439B-1B78-3A94E2E16096}"/>
              </a:ext>
            </a:extLst>
          </p:cNvPr>
          <p:cNvSpPr txBox="1"/>
          <p:nvPr/>
        </p:nvSpPr>
        <p:spPr>
          <a:xfrm>
            <a:off x="2706782" y="6310265"/>
            <a:ext cx="3983525" cy="374915"/>
          </a:xfrm>
          <a:prstGeom prst="rect">
            <a:avLst/>
          </a:prstGeom>
          <a:noFill/>
        </p:spPr>
        <p:txBody>
          <a:bodyPr wrap="square" rtlCol="0">
            <a:spAutoFit/>
          </a:bodyPr>
          <a:lstStyle/>
          <a:p>
            <a:pPr algn="ctr"/>
            <a:r>
              <a:rPr lang="en-US" dirty="0"/>
              <a:t>TP.HCM, </a:t>
            </a:r>
            <a:r>
              <a:rPr lang="en-US" dirty="0" err="1"/>
              <a:t>Tháng</a:t>
            </a:r>
            <a:r>
              <a:rPr lang="en-US" dirty="0"/>
              <a:t> 4 </a:t>
            </a:r>
            <a:r>
              <a:rPr lang="en-US" dirty="0" err="1"/>
              <a:t>năm</a:t>
            </a:r>
            <a:r>
              <a:rPr lang="en-US" dirty="0"/>
              <a:t> 2023</a:t>
            </a:r>
          </a:p>
        </p:txBody>
      </p:sp>
    </p:spTree>
    <p:extLst>
      <p:ext uri="{BB962C8B-B14F-4D97-AF65-F5344CB8AC3E}">
        <p14:creationId xmlns:p14="http://schemas.microsoft.com/office/powerpoint/2010/main" val="225930889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70509" y="136525"/>
            <a:ext cx="9779183" cy="644117"/>
          </a:xfrm>
        </p:spPr>
        <p:txBody>
          <a:bodyPr/>
          <a:lstStyle/>
          <a:p>
            <a:r>
              <a:rPr lang="en-US" sz="3600" dirty="0">
                <a:latin typeface="Arial" panose="020B0604020202020204" pitchFamily="34" charset="0"/>
                <a:cs typeface="Arial" panose="020B0604020202020204" pitchFamily="34" charset="0"/>
              </a:rPr>
              <a:t>CÁC NGÔN NGỮ ĐƯỢC NHÓM SỬ DỤNG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9" name="Content Placeholder 8">
            <a:extLst>
              <a:ext uri="{FF2B5EF4-FFF2-40B4-BE49-F238E27FC236}">
                <a16:creationId xmlns:a16="http://schemas.microsoft.com/office/drawing/2014/main" id="{22D88D20-D113-43C1-987D-E3DFD13FF925}"/>
              </a:ext>
            </a:extLst>
          </p:cNvPr>
          <p:cNvSpPr>
            <a:spLocks noGrp="1"/>
          </p:cNvSpPr>
          <p:nvPr>
            <p:ph idx="1"/>
          </p:nvPr>
        </p:nvSpPr>
        <p:spPr>
          <a:xfrm>
            <a:off x="1036320" y="1697521"/>
            <a:ext cx="9779182" cy="1593474"/>
          </a:xfrm>
        </p:spPr>
        <p:txBody>
          <a:bodyPr/>
          <a:lstStyle/>
          <a:p>
            <a:r>
              <a:rPr lang="vi-VN" dirty="0">
                <a:latin typeface="Arial" panose="020B0604020202020204" pitchFamily="34" charset="0"/>
                <a:cs typeface="Arial" panose="020B0604020202020204" pitchFamily="34" charset="0"/>
              </a:rPr>
              <a:t>MySQL là một hệ quản trị cơ sở dữ liệu mã nguồn mở, được sử dụng rộng rãi trên các ứng dụng và hoạt động theo mô hình client-server.</a:t>
            </a:r>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7DD3072-7E91-4CF9-D840-2FA535800C18}"/>
              </a:ext>
            </a:extLst>
          </p:cNvPr>
          <p:cNvSpPr txBox="1"/>
          <p:nvPr/>
        </p:nvSpPr>
        <p:spPr>
          <a:xfrm>
            <a:off x="925484" y="940526"/>
            <a:ext cx="5068916" cy="523220"/>
          </a:xfrm>
          <a:prstGeom prst="rect">
            <a:avLst/>
          </a:prstGeom>
          <a:noFill/>
        </p:spPr>
        <p:txBody>
          <a:bodyPr wrap="square" rtlCol="0">
            <a:spAutoFit/>
          </a:bodyPr>
          <a:lstStyle/>
          <a:p>
            <a:r>
              <a:rPr lang="vi-VN" sz="2800" b="1" dirty="0">
                <a:latin typeface="Arial" panose="020B0604020202020204" pitchFamily="34" charset="0"/>
                <a:cs typeface="Arial" panose="020B0604020202020204" pitchFamily="34" charset="0"/>
              </a:rPr>
              <a:t>Cơ sở dữ liệu:</a:t>
            </a:r>
            <a:r>
              <a:rPr lang="en-US" sz="2800" b="1" dirty="0">
                <a:latin typeface="Arial" panose="020B0604020202020204" pitchFamily="34" charset="0"/>
                <a:cs typeface="Arial" panose="020B0604020202020204" pitchFamily="34" charset="0"/>
              </a:rPr>
              <a:t> </a:t>
            </a:r>
            <a:r>
              <a:rPr lang="vi-VN" sz="2800" b="1" dirty="0">
                <a:latin typeface="Arial" panose="020B0604020202020204" pitchFamily="34" charset="0"/>
                <a:cs typeface="Arial" panose="020B0604020202020204" pitchFamily="34" charset="0"/>
              </a:rPr>
              <a:t>Mysql là gì?</a:t>
            </a:r>
            <a:endParaRPr lang="en-US" sz="2800" b="1" dirty="0">
              <a:latin typeface="Arial" panose="020B0604020202020204" pitchFamily="34" charset="0"/>
              <a:cs typeface="Arial" panose="020B0604020202020204" pitchFamily="34" charset="0"/>
            </a:endParaRPr>
          </a:p>
        </p:txBody>
      </p:sp>
      <p:pic>
        <p:nvPicPr>
          <p:cNvPr id="5" name="Picture 4" descr="A picture containing text, clipart, businesscard, screenshot&#10;&#10;Description automatically generated">
            <a:extLst>
              <a:ext uri="{FF2B5EF4-FFF2-40B4-BE49-F238E27FC236}">
                <a16:creationId xmlns:a16="http://schemas.microsoft.com/office/drawing/2014/main" id="{6601AB7D-FBD3-98CE-E305-B7A99484F00A}"/>
              </a:ext>
            </a:extLst>
          </p:cNvPr>
          <p:cNvPicPr>
            <a:picLocks noChangeAspect="1"/>
          </p:cNvPicPr>
          <p:nvPr/>
        </p:nvPicPr>
        <p:blipFill>
          <a:blip r:embed="rId2"/>
          <a:stretch>
            <a:fillRect/>
          </a:stretch>
        </p:blipFill>
        <p:spPr>
          <a:xfrm>
            <a:off x="3588327" y="2888524"/>
            <a:ext cx="5384800" cy="3028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9513220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latin typeface="Arial" panose="020B0604020202020204" pitchFamily="34" charset="0"/>
                <a:cs typeface="Arial" panose="020B0604020202020204" pitchFamily="34" charset="0"/>
              </a:rPr>
              <a:t>2.PHÂN TÍCH</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6156943" cy="3366815"/>
          </a:xfrm>
        </p:spPr>
        <p:txBody>
          <a:bodyPr vert="horz" lIns="91440" tIns="45720" rIns="91440" bIns="45720" rtlCol="0" anchor="t">
            <a:normAutofit/>
          </a:bodyPr>
          <a:lstStyle/>
          <a:p>
            <a:r>
              <a:rPr lang="en-US" dirty="0">
                <a:latin typeface="Arial" panose="020B0604020202020204" pitchFamily="34" charset="0"/>
                <a:cs typeface="Arial" panose="020B0604020202020204" pitchFamily="34" charset="0"/>
              </a:rPr>
              <a:t>PHÂN TÍCH CHỨC NĂNG VÀ YÊU CẦU CHỨC NĂNG</a:t>
            </a:r>
          </a:p>
          <a:p>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5" name="Picture 4" descr="A person standing in front of a poster&#10;&#10;Description automatically generated with medium confidence">
            <a:extLst>
              <a:ext uri="{FF2B5EF4-FFF2-40B4-BE49-F238E27FC236}">
                <a16:creationId xmlns:a16="http://schemas.microsoft.com/office/drawing/2014/main" id="{C624D179-AEB9-462D-532A-85EA05AD50DB}"/>
              </a:ext>
            </a:extLst>
          </p:cNvPr>
          <p:cNvPicPr>
            <a:picLocks noChangeAspect="1"/>
          </p:cNvPicPr>
          <p:nvPr/>
        </p:nvPicPr>
        <p:blipFill>
          <a:blip r:embed="rId2"/>
          <a:stretch>
            <a:fillRect/>
          </a:stretch>
        </p:blipFill>
        <p:spPr>
          <a:xfrm>
            <a:off x="7649441" y="1473718"/>
            <a:ext cx="3758682" cy="3758682"/>
          </a:xfrm>
          <a:prstGeom prst="rect">
            <a:avLst/>
          </a:prstGeom>
          <a:ln>
            <a:noFill/>
          </a:ln>
          <a:effectLst>
            <a:softEdge rad="112500"/>
          </a:effectLst>
        </p:spPr>
      </p:pic>
    </p:spTree>
    <p:extLst>
      <p:ext uri="{BB962C8B-B14F-4D97-AF65-F5344CB8AC3E}">
        <p14:creationId xmlns:p14="http://schemas.microsoft.com/office/powerpoint/2010/main" val="150095510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latin typeface="Arial" panose="020B0604020202020204" pitchFamily="34" charset="0"/>
                <a:cs typeface="Arial" panose="020B0604020202020204" pitchFamily="34" charset="0"/>
              </a:rPr>
              <a:t>2.PHÂN TÍCH</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latin typeface="Arial" panose="020B0604020202020204" pitchFamily="34" charset="0"/>
                <a:cs typeface="Arial" panose="020B0604020202020204" pitchFamily="34" charset="0"/>
              </a:rPr>
              <a:t>PHÂN TÍCH HỆ THỐNG</a:t>
            </a:r>
          </a:p>
          <a:p>
            <a:pPr marL="457200" indent="-457200">
              <a:buFont typeface="Wingdings" panose="05000000000000000000" pitchFamily="2" charset="2"/>
              <a:buChar char="v"/>
            </a:pPr>
            <a:r>
              <a:rPr lang="en-US" sz="2000" dirty="0" err="1">
                <a:latin typeface="Arial" panose="020B0604020202020204" pitchFamily="34" charset="0"/>
                <a:cs typeface="Arial" panose="020B0604020202020204" pitchFamily="34" charset="0"/>
              </a:rPr>
              <a:t>Xây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mềm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giúp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a:t>
            </a:r>
          </a:p>
          <a:p>
            <a:pPr marL="457200" indent="-457200">
              <a:buFont typeface="Wingdings" panose="05000000000000000000" pitchFamily="2" charset="2"/>
              <a:buChar char="v"/>
            </a:pP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kê</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a:t>
            </a:r>
            <a:r>
              <a:rPr lang="en-US" sz="2000" dirty="0">
                <a:latin typeface="Arial" panose="020B0604020202020204" pitchFamily="34" charset="0"/>
                <a:cs typeface="Arial" panose="020B0604020202020204" pitchFamily="34" charset="0"/>
              </a:rPr>
              <a:t>.</a:t>
            </a:r>
          </a:p>
          <a:p>
            <a:pPr marL="457200" indent="-457200">
              <a:buFont typeface="Wingdings" panose="05000000000000000000" pitchFamily="2" charset="2"/>
              <a:buChar char="v"/>
            </a:pPr>
            <a:r>
              <a:rPr lang="en-US" sz="2000" dirty="0" err="1">
                <a:latin typeface="Arial" panose="020B0604020202020204" pitchFamily="34" charset="0"/>
                <a:cs typeface="Arial" panose="020B0604020202020204" pitchFamily="34" charset="0"/>
              </a:rPr>
              <a:t>Nhóm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chạy</a:t>
            </a:r>
            <a:r>
              <a:rPr lang="en-US" sz="2000" dirty="0">
                <a:latin typeface="Arial" panose="020B0604020202020204" pitchFamily="34" charset="0"/>
                <a:cs typeface="Arial" panose="020B0604020202020204" pitchFamily="34" charset="0"/>
              </a:rPr>
              <a:t> console </a:t>
            </a:r>
            <a:r>
              <a:rPr lang="en-US" sz="2000" dirty="0" err="1">
                <a:latin typeface="Arial" panose="020B0604020202020204" pitchFamily="34" charset="0"/>
                <a:cs typeface="Arial" panose="020B0604020202020204" pitchFamily="34" charset="0"/>
              </a:rPr>
              <a:t>chưa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diện</a:t>
            </a:r>
            <a:r>
              <a:rPr lang="en-US" sz="2000" dirty="0">
                <a:latin typeface="Arial" panose="020B0604020202020204" pitchFamily="34" charset="0"/>
                <a:cs typeface="Arial" panose="020B0604020202020204" pitchFamily="34" charset="0"/>
              </a:rPr>
              <a: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047822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latin typeface="Arial" panose="020B0604020202020204" pitchFamily="34" charset="0"/>
                <a:cs typeface="Arial" panose="020B0604020202020204" pitchFamily="34" charset="0"/>
              </a:rPr>
              <a:t>2.PHÂN TÍCH</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a:lnSpc>
                <a:spcPct val="150000"/>
              </a:lnSpc>
            </a:pP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a:t>
            </a:r>
          </a:p>
          <a:p>
            <a:pPr marL="971550" lvl="1" indent="-514350">
              <a:lnSpc>
                <a:spcPct val="150000"/>
              </a:lnSpc>
              <a:buFont typeface="+mj-lt"/>
              <a:buAutoNum type="arabicParen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r>
              <a:rPr lang="en-US" dirty="0">
                <a:latin typeface="Arial" panose="020B0604020202020204" pitchFamily="34" charset="0"/>
                <a:cs typeface="Arial" panose="020B0604020202020204" pitchFamily="34" charset="0"/>
              </a:rPr>
              <a:t>.</a:t>
            </a:r>
          </a:p>
          <a:p>
            <a:pPr marL="971550" lvl="1" indent="-514350">
              <a:lnSpc>
                <a:spcPct val="150000"/>
              </a:lnSpc>
              <a:buFont typeface="+mj-lt"/>
              <a:buAutoNum type="arabicParen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Kho.</a:t>
            </a:r>
          </a:p>
          <a:p>
            <a:pPr marL="971550" lvl="1" indent="-514350">
              <a:lnSpc>
                <a:spcPct val="150000"/>
              </a:lnSpc>
              <a:buFont typeface="+mj-lt"/>
              <a:buAutoNum type="arabicParenR"/>
            </a:pP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Phối</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92156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latin typeface="Arial" panose="020B0604020202020204" pitchFamily="34" charset="0"/>
                <a:cs typeface="Arial" panose="020B0604020202020204" pitchFamily="34" charset="0"/>
              </a:rPr>
              <a:t>2.PHÂN TÍCH</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82619"/>
            <a:ext cx="9779182" cy="3601664"/>
          </a:xfrm>
        </p:spPr>
        <p:txBody>
          <a:bodyPr vert="horz" lIns="91440" tIns="45720" rIns="91440" bIns="45720" rtlCol="0" anchor="t">
            <a:normAutofit/>
          </a:bodyPr>
          <a:lstStyle/>
          <a:p>
            <a:r>
              <a:rPr lang="en-US" dirty="0">
                <a:latin typeface="Arial" panose="020B0604020202020204" pitchFamily="34" charset="0"/>
                <a:cs typeface="Arial" panose="020B0604020202020204" pitchFamily="34" charset="0"/>
              </a:rPr>
              <a:t>YÊU CẦU CỦA CHỨC NĂNG:</a:t>
            </a:r>
          </a:p>
          <a:p>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891211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3. THIẾT KẾ</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subTitle" idx="1"/>
          </p:nvPr>
        </p:nvSpPr>
        <p:spPr/>
        <p:txBody>
          <a:bodyPr vert="horz" lIns="91440" tIns="45720" rIns="91440" bIns="45720" rtlCol="0" anchor="t">
            <a:normAutofit/>
          </a:bodyPr>
          <a:lstStyle/>
          <a:p>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15</a:t>
            </a:fld>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19C8A64A-E4AF-36A7-0B8D-C003E8A55621}"/>
              </a:ext>
            </a:extLst>
          </p:cNvPr>
          <p:cNvPicPr>
            <a:picLocks noChangeAspect="1"/>
          </p:cNvPicPr>
          <p:nvPr/>
        </p:nvPicPr>
        <p:blipFill>
          <a:blip r:embed="rId2"/>
          <a:stretch>
            <a:fillRect/>
          </a:stretch>
        </p:blipFill>
        <p:spPr>
          <a:xfrm>
            <a:off x="3348374" y="3892913"/>
            <a:ext cx="4772853" cy="22472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2066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546BAF-251C-54F1-87FD-C16492985401}"/>
              </a:ext>
            </a:extLst>
          </p:cNvPr>
          <p:cNvSpPr>
            <a:spLocks noGrp="1"/>
          </p:cNvSpPr>
          <p:nvPr>
            <p:ph type="title"/>
          </p:nvPr>
        </p:nvSpPr>
        <p:spPr>
          <a:xfrm>
            <a:off x="742620" y="347242"/>
            <a:ext cx="9779183" cy="838345"/>
          </a:xfrm>
        </p:spPr>
        <p:txBody>
          <a:bodyPr/>
          <a:lstStyle/>
          <a:p>
            <a:r>
              <a:rPr lang="en-US" dirty="0">
                <a:solidFill>
                  <a:schemeClr val="tx1"/>
                </a:solidFill>
                <a:latin typeface="Arial" panose="020B0604020202020204" pitchFamily="34" charset="0"/>
                <a:cs typeface="Arial" panose="020B0604020202020204" pitchFamily="34" charset="0"/>
              </a:rPr>
              <a:t>SƠ ĐỒ CLASS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3" name="Picture 2">
            <a:extLst>
              <a:ext uri="{FF2B5EF4-FFF2-40B4-BE49-F238E27FC236}">
                <a16:creationId xmlns:a16="http://schemas.microsoft.com/office/drawing/2014/main" id="{C9C29DB2-91B9-6A22-DB58-65B7CF4490ED}"/>
              </a:ext>
            </a:extLst>
          </p:cNvPr>
          <p:cNvPicPr>
            <a:picLocks noChangeAspect="1"/>
          </p:cNvPicPr>
          <p:nvPr/>
        </p:nvPicPr>
        <p:blipFill>
          <a:blip r:embed="rId2"/>
          <a:stretch>
            <a:fillRect/>
          </a:stretch>
        </p:blipFill>
        <p:spPr>
          <a:xfrm>
            <a:off x="1388990" y="1185587"/>
            <a:ext cx="9944962" cy="5044877"/>
          </a:xfrm>
          <a:prstGeom prst="rect">
            <a:avLst/>
          </a:prstGeom>
        </p:spPr>
      </p:pic>
    </p:spTree>
    <p:extLst>
      <p:ext uri="{BB962C8B-B14F-4D97-AF65-F5344CB8AC3E}">
        <p14:creationId xmlns:p14="http://schemas.microsoft.com/office/powerpoint/2010/main" val="1755359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p:txBody>
          <a:bodyPr/>
          <a:lstStyle/>
          <a:p>
            <a:r>
              <a:rPr lang="en-US" dirty="0">
                <a:solidFill>
                  <a:schemeClr val="tx1"/>
                </a:solidFill>
                <a:latin typeface="Arial" panose="020B0604020202020204" pitchFamily="34" charset="0"/>
                <a:cs typeface="Arial" panose="020B0604020202020204" pitchFamily="34" charset="0"/>
              </a:rPr>
              <a:t>4.THỰC HIỆN </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p:txBody>
          <a:bodyPr vert="horz" lIns="91440" tIns="45720" rIns="91440" bIns="45720" rtlCol="0" anchor="t">
            <a:normAutofit/>
          </a:bodyPr>
          <a:lstStyle/>
          <a:p>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p:txBody>
      </p:sp>
      <p:pic>
        <p:nvPicPr>
          <p:cNvPr id="5" name="Picture 4" descr="A picture containing shape&#10;&#10;Description automatically generated">
            <a:extLst>
              <a:ext uri="{FF2B5EF4-FFF2-40B4-BE49-F238E27FC236}">
                <a16:creationId xmlns:a16="http://schemas.microsoft.com/office/drawing/2014/main" id="{764279B8-F049-0848-52E0-DE33B0E4ECFF}"/>
              </a:ext>
            </a:extLst>
          </p:cNvPr>
          <p:cNvPicPr>
            <a:picLocks noChangeAspect="1"/>
          </p:cNvPicPr>
          <p:nvPr/>
        </p:nvPicPr>
        <p:blipFill>
          <a:blip r:embed="rId2"/>
          <a:stretch>
            <a:fillRect/>
          </a:stretch>
        </p:blipFill>
        <p:spPr>
          <a:xfrm>
            <a:off x="770967" y="4168279"/>
            <a:ext cx="624591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ctrTitle"/>
          </p:nvPr>
        </p:nvSpPr>
        <p:spPr/>
        <p:txBody>
          <a:bodyPr/>
          <a:lstStyle/>
          <a:p>
            <a:r>
              <a:rPr lang="en-US" dirty="0">
                <a:solidFill>
                  <a:schemeClr val="tx1"/>
                </a:solidFill>
                <a:latin typeface="Arial" panose="020B0604020202020204" pitchFamily="34" charset="0"/>
                <a:cs typeface="Arial" panose="020B0604020202020204" pitchFamily="34" charset="0"/>
              </a:rPr>
              <a:t>5.KẾT LUẬN</a:t>
            </a:r>
          </a:p>
        </p:txBody>
      </p:sp>
      <p:sp>
        <p:nvSpPr>
          <p:cNvPr id="7" name="Subtitle 6">
            <a:extLst>
              <a:ext uri="{FF2B5EF4-FFF2-40B4-BE49-F238E27FC236}">
                <a16:creationId xmlns:a16="http://schemas.microsoft.com/office/drawing/2014/main" id="{01980E75-4154-0F6D-416C-004444B4CDEE}"/>
              </a:ext>
            </a:extLst>
          </p:cNvPr>
          <p:cNvSpPr>
            <a:spLocks noGrp="1"/>
          </p:cNvSpPr>
          <p:nvPr>
            <p:ph type="subTitle" idx="1"/>
          </p:nvPr>
        </p:nvSpPr>
        <p:spPr/>
        <p:txBody>
          <a:bodyPr/>
          <a:lstStyle/>
          <a:p>
            <a:r>
              <a:rPr lang="en-US" dirty="0">
                <a:solidFill>
                  <a:schemeClr val="tx1"/>
                </a:solidFill>
                <a:latin typeface="Arial" panose="020B0604020202020204" pitchFamily="34" charset="0"/>
                <a:cs typeface="Arial" panose="020B0604020202020204" pitchFamily="34" charset="0"/>
              </a:rPr>
              <a:t>KẾT LUẬN LẠI VÀ HƯỚNG PHÁT TRIỂN </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212917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40A331-BA9E-D048-C095-4E255539BC1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ƯU VÀ NHƯỢC ĐIỂM:</a:t>
            </a:r>
          </a:p>
        </p:txBody>
      </p:sp>
      <p:sp>
        <p:nvSpPr>
          <p:cNvPr id="5" name="Content Placeholder 4">
            <a:extLst>
              <a:ext uri="{FF2B5EF4-FFF2-40B4-BE49-F238E27FC236}">
                <a16:creationId xmlns:a16="http://schemas.microsoft.com/office/drawing/2014/main" id="{0CCECC29-1C82-833E-BB90-677CEEAF4EC0}"/>
              </a:ext>
            </a:extLst>
          </p:cNvPr>
          <p:cNvSpPr>
            <a:spLocks noGrp="1"/>
          </p:cNvSpPr>
          <p:nvPr>
            <p:ph idx="1"/>
          </p:nvPr>
        </p:nvSpPr>
        <p:spPr/>
        <p:txBody>
          <a:bodyPr/>
          <a:lstStyle/>
          <a:p>
            <a:pPr marL="285750" indent="-285750">
              <a:buFont typeface="Wingdings" panose="05000000000000000000" pitchFamily="2" charset="2"/>
              <a:buChar char="q"/>
            </a:pPr>
            <a:r>
              <a:rPr lang="vi-VN" sz="1800" dirty="0">
                <a:latin typeface="Arial" panose="020B0604020202020204" pitchFamily="34" charset="0"/>
                <a:cs typeface="Arial" panose="020B0604020202020204" pitchFamily="34" charset="0"/>
              </a:rPr>
              <a:t>Tăng hiệu suất vận hành</a:t>
            </a:r>
          </a:p>
          <a:p>
            <a:pPr marL="285750" indent="-285750">
              <a:buFont typeface="Wingdings" panose="05000000000000000000" pitchFamily="2" charset="2"/>
              <a:buChar char="q"/>
            </a:pPr>
            <a:r>
              <a:rPr lang="vi-VN" sz="1800" dirty="0">
                <a:latin typeface="Arial" panose="020B0604020202020204" pitchFamily="34" charset="0"/>
                <a:cs typeface="Arial" panose="020B0604020202020204" pitchFamily="34" charset="0"/>
              </a:rPr>
              <a:t>Đảm bảo độ chính xác và tính sẵn sàng của hàng hóa</a:t>
            </a:r>
          </a:p>
          <a:p>
            <a:pPr marL="285750" indent="-285750">
              <a:buFont typeface="Wingdings" panose="05000000000000000000" pitchFamily="2" charset="2"/>
              <a:buChar char="q"/>
            </a:pPr>
            <a:r>
              <a:rPr lang="vi-VN" sz="1800" dirty="0">
                <a:latin typeface="Arial" panose="020B0604020202020204" pitchFamily="34" charset="0"/>
                <a:cs typeface="Arial" panose="020B0604020202020204" pitchFamily="34" charset="0"/>
              </a:rPr>
              <a:t>Tối đa hóa sử dụng không gian lưu trữ</a:t>
            </a:r>
          </a:p>
          <a:p>
            <a:pPr marL="285750" indent="-285750">
              <a:buFont typeface="Wingdings" panose="05000000000000000000" pitchFamily="2" charset="2"/>
              <a:buChar char="q"/>
            </a:pPr>
            <a:r>
              <a:rPr lang="vi-VN" sz="1800" dirty="0">
                <a:latin typeface="Arial" panose="020B0604020202020204" pitchFamily="34" charset="0"/>
                <a:cs typeface="Arial" panose="020B0604020202020204" pitchFamily="34" charset="0"/>
              </a:rPr>
              <a:t>Giảm thiểu chi phí và tăng tính khả dụng của hàng hóa</a:t>
            </a:r>
          </a:p>
          <a:p>
            <a:pPr marL="285750" indent="-285750">
              <a:buFont typeface="Wingdings" panose="05000000000000000000" pitchFamily="2" charset="2"/>
              <a:buChar char="q"/>
            </a:pPr>
            <a:r>
              <a:rPr lang="vi-VN" sz="1800" dirty="0">
                <a:latin typeface="Arial" panose="020B0604020202020204" pitchFamily="34" charset="0"/>
                <a:cs typeface="Arial" panose="020B0604020202020204" pitchFamily="34" charset="0"/>
              </a:rPr>
              <a:t>Tăng khả năng đáp ứng yêu cầu của khách hàng</a:t>
            </a:r>
          </a:p>
          <a:p>
            <a:pPr marL="285750" indent="-285750">
              <a:buFont typeface="Wingdings" panose="05000000000000000000" pitchFamily="2" charset="2"/>
              <a:buChar char="q"/>
            </a:pPr>
            <a:r>
              <a:rPr lang="vi-VN" sz="1800" dirty="0">
                <a:latin typeface="Arial" panose="020B0604020202020204" pitchFamily="34" charset="0"/>
                <a:cs typeface="Arial" panose="020B0604020202020204" pitchFamily="34" charset="0"/>
              </a:rPr>
              <a:t>Quản lý dữ liệu hiệu quả để đưa ra các quyết định kinh doanh chính xác</a:t>
            </a:r>
            <a:endParaRPr lang="en-US" sz="18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2BCF3BCE-9E29-6101-BBBA-9BFB29411870}"/>
              </a:ext>
            </a:extLst>
          </p:cNvPr>
          <p:cNvSpPr>
            <a:spLocks noGrp="1"/>
          </p:cNvSpPr>
          <p:nvPr>
            <p:ph idx="10"/>
          </p:nvPr>
        </p:nvSpPr>
        <p:spPr/>
        <p:txBody>
          <a:bodyPr/>
          <a:lstStyle/>
          <a:p>
            <a:pPr marL="285750" indent="-285750" algn="l">
              <a:buFont typeface="Wingdings" panose="05000000000000000000" pitchFamily="2" charset="2"/>
              <a:buChar char="q"/>
            </a:pPr>
            <a:r>
              <a:rPr lang="vi-VN" sz="1800" b="0" i="0" dirty="0">
                <a:solidFill>
                  <a:srgbClr val="374151"/>
                </a:solidFill>
                <a:effectLst/>
                <a:latin typeface="Arial" panose="020B0604020202020204" pitchFamily="34" charset="0"/>
                <a:cs typeface="Arial" panose="020B0604020202020204" pitchFamily="34" charset="0"/>
              </a:rPr>
              <a:t>Giao diện chưa được tối ưu, không thân thiện với người dùng</a:t>
            </a:r>
          </a:p>
          <a:p>
            <a:pPr marL="285750" indent="-285750" algn="l">
              <a:buFont typeface="Wingdings" panose="05000000000000000000" pitchFamily="2" charset="2"/>
              <a:buChar char="q"/>
            </a:pPr>
            <a:r>
              <a:rPr lang="vi-VN" sz="1800" b="0" i="0" dirty="0">
                <a:solidFill>
                  <a:srgbClr val="374151"/>
                </a:solidFill>
                <a:effectLst/>
                <a:latin typeface="Arial" panose="020B0604020202020204" pitchFamily="34" charset="0"/>
                <a:cs typeface="Arial" panose="020B0604020202020204" pitchFamily="34" charset="0"/>
              </a:rPr>
              <a:t>Tính ổn định và độ tin cậy của hệ thống còn thấp, có thể gây ra các lỗi và sự cố không mong muốn</a:t>
            </a:r>
          </a:p>
          <a:p>
            <a:pPr marL="285750" indent="-285750" algn="l">
              <a:buFont typeface="Wingdings" panose="05000000000000000000" pitchFamily="2" charset="2"/>
              <a:buChar char="q"/>
            </a:pPr>
            <a:r>
              <a:rPr lang="vi-VN" sz="1800" b="0" i="0" dirty="0">
                <a:solidFill>
                  <a:srgbClr val="374151"/>
                </a:solidFill>
                <a:effectLst/>
                <a:latin typeface="Arial" panose="020B0604020202020204" pitchFamily="34" charset="0"/>
                <a:cs typeface="Arial" panose="020B0604020202020204" pitchFamily="34" charset="0"/>
              </a:rPr>
              <a:t>Hiệu suất và tốc độ thực hiện chưa được tối ưu</a:t>
            </a:r>
          </a:p>
          <a:p>
            <a:pPr marL="285750" indent="-285750" algn="l">
              <a:buFont typeface="Wingdings" panose="05000000000000000000" pitchFamily="2" charset="2"/>
              <a:buChar char="q"/>
            </a:pPr>
            <a:r>
              <a:rPr lang="vi-VN" sz="1800" b="0" i="0" dirty="0">
                <a:solidFill>
                  <a:srgbClr val="374151"/>
                </a:solidFill>
                <a:effectLst/>
                <a:latin typeface="Arial" panose="020B0604020202020204" pitchFamily="34" charset="0"/>
                <a:cs typeface="Arial" panose="020B0604020202020204" pitchFamily="34" charset="0"/>
              </a:rPr>
              <a:t>Thiếu tính linh hoạt và mở rộng, khó thích nghi với các thay đổi và nâng cấp trong tương lai.</a:t>
            </a:r>
          </a:p>
          <a:p>
            <a:endParaRPr lang="en-US" sz="1800"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21D450AE-F384-2915-8697-B413C96C11E5}"/>
              </a:ext>
            </a:extLst>
          </p:cNvPr>
          <p:cNvSpPr>
            <a:spLocks noGrp="1"/>
          </p:cNvSpPr>
          <p:nvPr>
            <p:ph idx="11"/>
          </p:nvPr>
        </p:nvSpPr>
        <p:spPr/>
        <p:txBody>
          <a:bodyPr/>
          <a:lstStyle/>
          <a:p>
            <a:r>
              <a:rPr lang="en-US" dirty="0">
                <a:latin typeface="Arial" panose="020B0604020202020204" pitchFamily="34" charset="0"/>
                <a:cs typeface="Arial" panose="020B0604020202020204" pitchFamily="34" charset="0"/>
              </a:rPr>
              <a:t>ƯU ĐIỂM:</a:t>
            </a:r>
          </a:p>
          <a:p>
            <a:endParaRPr lang="en-US"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06328F94-E6BC-1900-0A5F-88CB5649E98A}"/>
              </a:ext>
            </a:extLst>
          </p:cNvPr>
          <p:cNvSpPr>
            <a:spLocks noGrp="1"/>
          </p:cNvSpPr>
          <p:nvPr>
            <p:ph idx="12"/>
          </p:nvPr>
        </p:nvSpPr>
        <p:spPr/>
        <p:txBody>
          <a:bodyPr/>
          <a:lstStyle/>
          <a:p>
            <a:r>
              <a:rPr lang="en-US" dirty="0">
                <a:latin typeface="Arial" panose="020B0604020202020204" pitchFamily="34" charset="0"/>
                <a:cs typeface="Arial" panose="020B0604020202020204" pitchFamily="34" charset="0"/>
              </a:rPr>
              <a:t>NHƯỢC ĐIỂM:</a:t>
            </a:r>
          </a:p>
        </p:txBody>
      </p:sp>
    </p:spTree>
    <p:extLst>
      <p:ext uri="{BB962C8B-B14F-4D97-AF65-F5344CB8AC3E}">
        <p14:creationId xmlns:p14="http://schemas.microsoft.com/office/powerpoint/2010/main" val="26000008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72427"/>
            <a:ext cx="7062107" cy="806675"/>
          </a:xfrm>
        </p:spPr>
        <p:txBody>
          <a:bodyPr/>
          <a:lstStyle/>
          <a:p>
            <a:pPr algn="ctr"/>
            <a:r>
              <a:rPr lang="en-US" sz="2200" b="0" dirty="0">
                <a:latin typeface="Arial" panose="020B0604020202020204" pitchFamily="34" charset="0"/>
                <a:cs typeface="Arial" panose="020B0604020202020204" pitchFamily="34" charset="0"/>
              </a:rPr>
              <a:t>TRƯỜNG ĐẠI HỌC TÀI NGUYÊN VÀ MÔI TRƯỜNG</a:t>
            </a:r>
            <a:br>
              <a:rPr lang="en-US" sz="2200" b="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KHOA HỆ THỐNG THÔNG TIN VÀ VIỄN THÁM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2937262"/>
            <a:ext cx="7062107" cy="1016373"/>
          </a:xfrm>
        </p:spPr>
        <p:txBody>
          <a:bodyPr/>
          <a:lstStyle/>
          <a:p>
            <a:pPr algn="ctr"/>
            <a:r>
              <a:rPr lang="en-US" b="1" dirty="0">
                <a:latin typeface="Arial" panose="020B0604020202020204" pitchFamily="34" charset="0"/>
                <a:cs typeface="Arial" panose="020B0604020202020204" pitchFamily="34" charset="0"/>
              </a:rPr>
              <a:t>TÊN ĐỒ ÁN:</a:t>
            </a:r>
          </a:p>
          <a:p>
            <a:pPr algn="ctr"/>
            <a:r>
              <a:rPr lang="en-US" sz="2800" b="1" dirty="0">
                <a:latin typeface="Arial" panose="020B0604020202020204" pitchFamily="34" charset="0"/>
                <a:cs typeface="Arial" panose="020B0604020202020204" pitchFamily="34" charset="0"/>
              </a:rPr>
              <a:t>PHẦN MỀM QUẢN LÝ KHO THỰC PHẨM</a:t>
            </a:r>
            <a:endParaRPr lang="en-US" sz="2800" dirty="0">
              <a:latin typeface="Arial" panose="020B0604020202020204" pitchFamily="34" charset="0"/>
              <a:cs typeface="Arial" panose="020B0604020202020204" pitchFamily="34" charset="0"/>
            </a:endParaRPr>
          </a:p>
        </p:txBody>
      </p:sp>
      <p:pic>
        <p:nvPicPr>
          <p:cNvPr id="4" name="image1.png">
            <a:extLst>
              <a:ext uri="{FF2B5EF4-FFF2-40B4-BE49-F238E27FC236}">
                <a16:creationId xmlns:a16="http://schemas.microsoft.com/office/drawing/2014/main" id="{031951A8-31DD-5EFC-54CA-C7AB4DD32276}"/>
              </a:ext>
            </a:extLst>
          </p:cNvPr>
          <p:cNvPicPr/>
          <p:nvPr/>
        </p:nvPicPr>
        <p:blipFill>
          <a:blip r:embed="rId2"/>
          <a:srcRect/>
          <a:stretch>
            <a:fillRect/>
          </a:stretch>
        </p:blipFill>
        <p:spPr>
          <a:xfrm>
            <a:off x="3941941" y="1130421"/>
            <a:ext cx="1513205" cy="1533525"/>
          </a:xfrm>
          <a:prstGeom prst="rect">
            <a:avLst/>
          </a:prstGeom>
          <a:ln/>
        </p:spPr>
      </p:pic>
      <p:sp>
        <p:nvSpPr>
          <p:cNvPr id="6" name="TextBox 5">
            <a:extLst>
              <a:ext uri="{FF2B5EF4-FFF2-40B4-BE49-F238E27FC236}">
                <a16:creationId xmlns:a16="http://schemas.microsoft.com/office/drawing/2014/main" id="{B5FB8432-14B3-439B-1B78-3A94E2E16096}"/>
              </a:ext>
            </a:extLst>
          </p:cNvPr>
          <p:cNvSpPr txBox="1"/>
          <p:nvPr/>
        </p:nvSpPr>
        <p:spPr>
          <a:xfrm>
            <a:off x="2706782" y="6310265"/>
            <a:ext cx="3983525" cy="374915"/>
          </a:xfrm>
          <a:prstGeom prst="rect">
            <a:avLst/>
          </a:prstGeom>
          <a:noFill/>
        </p:spPr>
        <p:txBody>
          <a:bodyPr wrap="square" rtlCol="0">
            <a:spAutoFit/>
          </a:bodyPr>
          <a:lstStyle/>
          <a:p>
            <a:pPr algn="ctr"/>
            <a:r>
              <a:rPr lang="en-US" dirty="0"/>
              <a:t>TP.HCM, </a:t>
            </a:r>
            <a:r>
              <a:rPr lang="en-US" dirty="0" err="1"/>
              <a:t>Tháng</a:t>
            </a:r>
            <a:r>
              <a:rPr lang="en-US" dirty="0"/>
              <a:t> 4 </a:t>
            </a:r>
            <a:r>
              <a:rPr lang="en-US" dirty="0" err="1"/>
              <a:t>năm</a:t>
            </a:r>
            <a:r>
              <a:rPr lang="en-US" dirty="0"/>
              <a:t> 2023</a:t>
            </a:r>
          </a:p>
        </p:txBody>
      </p:sp>
    </p:spTree>
    <p:extLst>
      <p:ext uri="{BB962C8B-B14F-4D97-AF65-F5344CB8AC3E}">
        <p14:creationId xmlns:p14="http://schemas.microsoft.com/office/powerpoint/2010/main" val="223857009"/>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74444F59-7B65-E45D-8F74-92DA6A74352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HƯỚNG PHÁT TRIỂN</a:t>
            </a:r>
          </a:p>
        </p:txBody>
      </p:sp>
      <p:sp>
        <p:nvSpPr>
          <p:cNvPr id="24" name="Content Placeholder 23">
            <a:extLst>
              <a:ext uri="{FF2B5EF4-FFF2-40B4-BE49-F238E27FC236}">
                <a16:creationId xmlns:a16="http://schemas.microsoft.com/office/drawing/2014/main" id="{1949C535-018B-42BF-F603-69D6D2B16CDB}"/>
              </a:ext>
            </a:extLst>
          </p:cNvPr>
          <p:cNvSpPr>
            <a:spLocks noGrp="1"/>
          </p:cNvSpPr>
          <p:nvPr>
            <p:ph idx="1"/>
          </p:nvPr>
        </p:nvSpPr>
        <p:spPr/>
        <p:txBody>
          <a:bodyPr/>
          <a:lstStyle/>
          <a:p>
            <a:pPr marL="457200" indent="-457200">
              <a:buFont typeface="Wingdings" panose="05000000000000000000" pitchFamily="2" charset="2"/>
              <a:buChar char="Ø"/>
            </a:pPr>
            <a:r>
              <a:rPr lang="vi-VN" dirty="0">
                <a:latin typeface="Arial" panose="020B0604020202020204" pitchFamily="34" charset="0"/>
                <a:cs typeface="Arial" panose="020B0604020202020204" pitchFamily="34" charset="0"/>
              </a:rPr>
              <a:t>Tối ưu hóa hiệu suất và tăng tốc độ truy xuất dữ liệu để đảm bảo hoạt động nhanh chóng và hiệu quả.</a:t>
            </a:r>
          </a:p>
          <a:p>
            <a:pPr marL="457200" indent="-457200">
              <a:buFont typeface="Wingdings" panose="05000000000000000000" pitchFamily="2" charset="2"/>
              <a:buChar char="Ø"/>
            </a:pPr>
            <a:endParaRPr lang="vi-VN"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vi-VN" dirty="0">
                <a:latin typeface="Arial" panose="020B0604020202020204" pitchFamily="34" charset="0"/>
                <a:cs typeface="Arial" panose="020B0604020202020204" pitchFamily="34" charset="0"/>
              </a:rPr>
              <a:t>Có thể cung cấp các tính năng quản lý kho hàng phong phú hơn như theo dõi tình trạng tồn kho, dự báo nhu cầu sản xuất và đặt hàng, giúp tối ưu hóa quá trình quản lý hàng hóa.</a:t>
            </a:r>
          </a:p>
          <a:p>
            <a:pPr marL="457200" indent="-457200">
              <a:buFont typeface="Wingdings" panose="05000000000000000000" pitchFamily="2" charset="2"/>
              <a:buChar char="Ø"/>
            </a:pPr>
            <a:endParaRPr lang="vi-VN"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vi-VN" dirty="0">
                <a:latin typeface="Arial" panose="020B0604020202020204" pitchFamily="34" charset="0"/>
                <a:cs typeface="Arial" panose="020B0604020202020204" pitchFamily="34" charset="0"/>
              </a:rPr>
              <a:t>Tối ưu hóa chi phí phát triển và bảo trì phần mềm, giảm thiểu thời gian và công sức đầu tư.</a:t>
            </a:r>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F4EF1BA1-E0AE-7AAB-0F98-7FDF390EE9BB}"/>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84777849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707776" y="1108363"/>
            <a:ext cx="7139709" cy="1228582"/>
          </a:xfrm>
        </p:spPr>
        <p:txBody>
          <a:bodyPr/>
          <a:lstStyle/>
          <a:p>
            <a:r>
              <a:rPr lang="en-US" sz="4000" dirty="0">
                <a:latin typeface="Arial" panose="020B0604020202020204" pitchFamily="34" charset="0"/>
                <a:cs typeface="Arial" panose="020B0604020202020204" pitchFamily="34" charset="0"/>
              </a:rPr>
              <a:t>CẢM ƠN THẦY VÀ CÁC BẠN ĐÃ LẮNG NGHE!</a:t>
            </a:r>
          </a:p>
        </p:txBody>
      </p:sp>
      <p:pic>
        <p:nvPicPr>
          <p:cNvPr id="5" name="Picture 4" descr="Text, whiteboard&#10;&#10;Description automatically generated">
            <a:extLst>
              <a:ext uri="{FF2B5EF4-FFF2-40B4-BE49-F238E27FC236}">
                <a16:creationId xmlns:a16="http://schemas.microsoft.com/office/drawing/2014/main" id="{3437CD5C-851F-DF57-C7FF-60CCB3EC8D73}"/>
              </a:ext>
            </a:extLst>
          </p:cNvPr>
          <p:cNvPicPr>
            <a:picLocks noChangeAspect="1"/>
          </p:cNvPicPr>
          <p:nvPr/>
        </p:nvPicPr>
        <p:blipFill>
          <a:blip r:embed="rId2"/>
          <a:stretch>
            <a:fillRect/>
          </a:stretch>
        </p:blipFill>
        <p:spPr>
          <a:xfrm>
            <a:off x="47316" y="2336945"/>
            <a:ext cx="8130370" cy="4521055"/>
          </a:xfrm>
          <a:prstGeom prst="rect">
            <a:avLst/>
          </a:prstGeom>
        </p:spPr>
      </p:pic>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110794882"/>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latin typeface="Tenorite" pitchFamily="2" charset="0"/>
              </a:rPr>
              <a:t>5</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7002092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latin typeface="Arial" panose="020B0604020202020204" pitchFamily="34" charset="0"/>
                <a:cs typeface="Arial" panose="020B0604020202020204" pitchFamily="34" charset="0"/>
              </a:rPr>
              <a:t>1.GIỚI THIỆU</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latin typeface="Arial" panose="020B0604020202020204" pitchFamily="34" charset="0"/>
                <a:cs typeface="Arial" panose="020B0604020202020204" pitchFamily="34" charset="0"/>
              </a:rPr>
              <a:t>GIỚI THIỆU ĐỀ TÀI </a:t>
            </a:r>
          </a:p>
          <a:p>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pic>
        <p:nvPicPr>
          <p:cNvPr id="8" name="Picture 7" descr="Timeline&#10;&#10;Description automatically generated">
            <a:extLst>
              <a:ext uri="{FF2B5EF4-FFF2-40B4-BE49-F238E27FC236}">
                <a16:creationId xmlns:a16="http://schemas.microsoft.com/office/drawing/2014/main" id="{C9582135-5C07-A525-09E5-5D95721E8620}"/>
              </a:ext>
            </a:extLst>
          </p:cNvPr>
          <p:cNvPicPr>
            <a:picLocks noChangeAspect="1"/>
          </p:cNvPicPr>
          <p:nvPr/>
        </p:nvPicPr>
        <p:blipFill>
          <a:blip r:embed="rId2"/>
          <a:stretch>
            <a:fillRect/>
          </a:stretch>
        </p:blipFill>
        <p:spPr>
          <a:xfrm>
            <a:off x="5153616" y="1706563"/>
            <a:ext cx="3793402" cy="31599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latin typeface="Arial" panose="020B0604020202020204" pitchFamily="34" charset="0"/>
                <a:cs typeface="Arial" panose="020B0604020202020204" pitchFamily="34" charset="0"/>
              </a:rPr>
              <a:t>LÝ DO CHỌN ĐỀ TÀI</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84070" y="2342607"/>
            <a:ext cx="9962606" cy="3747044"/>
          </a:xfrm>
        </p:spPr>
        <p:txBody>
          <a:bodyPr vert="horz" lIns="91440" tIns="45720" rIns="91440" bIns="45720" rtlCol="0" anchor="t">
            <a:normAutofit fontScale="62500" lnSpcReduction="20000"/>
          </a:bodyPr>
          <a:lstStyle/>
          <a:p>
            <a:r>
              <a:rPr lang="vi-VN" dirty="0">
                <a:latin typeface="Arial" panose="020B0604020202020204" pitchFamily="34" charset="0"/>
                <a:cs typeface="Arial" panose="020B0604020202020204" pitchFamily="34" charset="0"/>
              </a:rPr>
              <a:t>Trong thời đại công nghệ hiện nay, ngành công nghệ thông tin đang ngày càng phát triển mạnh mẽ. Nhằm giúp cho việc quản lý các mặt hàng trở nên thuận tiện hơn, nhóm đồ án đã lựa chọn chủ đề này với những yếu tố cốt lõi sau:</a:t>
            </a:r>
          </a:p>
          <a:p>
            <a:endParaRPr lang="vi-VN"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Tạo ra một phần mềm dễ dàng sử dụng và thao tác để tối ưu hóa quản lý kho hàng.</a:t>
            </a:r>
          </a:p>
          <a:p>
            <a:endParaRPr lang="vi-VN"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Thiết kế giao diện trực quan, dễ nhìn giúp cho người dùng có thể dễ dàng tương tác với phần mềm.</a:t>
            </a:r>
          </a:p>
          <a:p>
            <a:endParaRPr lang="vi-VN"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Tối ưu hóa tốc độ thực hiện và truy cập, giúp cho người dùng tiết kiệm thời gian và nâng cao hiệu quả công việc quản lý kho hàng.</a:t>
            </a:r>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ctrTitle"/>
          </p:nvPr>
        </p:nvSpPr>
        <p:spPr>
          <a:xfrm>
            <a:off x="2377985" y="5059679"/>
            <a:ext cx="7096933" cy="924559"/>
          </a:xfrm>
        </p:spPr>
        <p:txBody>
          <a:bodyPr/>
          <a:lstStyle/>
          <a:p>
            <a:r>
              <a:rPr lang="en-US" dirty="0">
                <a:latin typeface="Arial" panose="020B0604020202020204" pitchFamily="34" charset="0"/>
                <a:cs typeface="Arial" panose="020B0604020202020204" pitchFamily="34" charset="0"/>
              </a:rPr>
              <a:t>PHẠM VI ĐỒ ÁN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subTitle" idx="1"/>
          </p:nvPr>
        </p:nvSpPr>
        <p:spPr>
          <a:xfrm>
            <a:off x="584019" y="873762"/>
            <a:ext cx="7671708" cy="3654695"/>
          </a:xfrm>
        </p:spPr>
        <p:txBody>
          <a:bodyPr vert="horz" lIns="91440" tIns="45720" rIns="91440" bIns="45720" rtlCol="0" anchor="t">
            <a:normAutofit/>
          </a:bodyPr>
          <a:lstStyle/>
          <a:p>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hang </a:t>
            </a:r>
            <a:r>
              <a:rPr lang="en-US" dirty="0" err="1">
                <a:latin typeface="Arial" panose="020B0604020202020204" pitchFamily="34" charset="0"/>
                <a:cs typeface="Arial" panose="020B0604020202020204" pitchFamily="34" charset="0"/>
              </a:rPr>
              <a:t>thuận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Kho, </a:t>
            </a:r>
            <a:r>
              <a:rPr lang="en-US" dirty="0" err="1">
                <a:latin typeface="Arial" panose="020B0604020202020204" pitchFamily="34" charset="0"/>
                <a:cs typeface="Arial" panose="020B0604020202020204" pitchFamily="34" charset="0"/>
              </a:rPr>
              <a:t>NhaCungCap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ThucPham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dàng</a:t>
            </a:r>
            <a:r>
              <a:rPr lang="en-US" dirty="0">
                <a:latin typeface="Arial" panose="020B0604020202020204" pitchFamily="34" charset="0"/>
                <a:cs typeface="Arial" panose="020B0604020202020204" pitchFamily="34" charset="0"/>
              </a:rPr>
              <a: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294967295"/>
          </p:nvPr>
        </p:nvSpPr>
        <p:spPr>
          <a:xfrm>
            <a:off x="10587038" y="6356350"/>
            <a:ext cx="160496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Tree>
    <p:extLst>
      <p:ext uri="{BB962C8B-B14F-4D97-AF65-F5344CB8AC3E}">
        <p14:creationId xmlns:p14="http://schemas.microsoft.com/office/powerpoint/2010/main" val="108396005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70509" y="136525"/>
            <a:ext cx="9779183" cy="644117"/>
          </a:xfrm>
        </p:spPr>
        <p:txBody>
          <a:bodyPr/>
          <a:lstStyle/>
          <a:p>
            <a:r>
              <a:rPr lang="en-US" sz="3600" dirty="0">
                <a:latin typeface="Arial" panose="020B0604020202020204" pitchFamily="34" charset="0"/>
                <a:cs typeface="Arial" panose="020B0604020202020204" pitchFamily="34" charset="0"/>
              </a:rPr>
              <a:t>CÁC NGÔN NGỮ ĐƯỢC NHÓM SỬ DỤNG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Content Placeholder 8">
            <a:extLst>
              <a:ext uri="{FF2B5EF4-FFF2-40B4-BE49-F238E27FC236}">
                <a16:creationId xmlns:a16="http://schemas.microsoft.com/office/drawing/2014/main" id="{22D88D20-D113-43C1-987D-E3DFD13FF925}"/>
              </a:ext>
            </a:extLst>
          </p:cNvPr>
          <p:cNvSpPr>
            <a:spLocks noGrp="1"/>
          </p:cNvSpPr>
          <p:nvPr>
            <p:ph idx="1"/>
          </p:nvPr>
        </p:nvSpPr>
        <p:spPr>
          <a:xfrm>
            <a:off x="1036320" y="2137879"/>
            <a:ext cx="9779182" cy="2080053"/>
          </a:xfrm>
        </p:spPr>
        <p:txBody>
          <a:bodyPr/>
          <a:lstStyle/>
          <a:p>
            <a:r>
              <a:rPr lang="vi-VN" dirty="0">
                <a:latin typeface="Arial" panose="020B0604020202020204" pitchFamily="34" charset="0"/>
                <a:cs typeface="Arial" panose="020B0604020202020204" pitchFamily="34" charset="0"/>
              </a:rPr>
              <a:t>UML (Unified Modeling Language) là ngôn ngữ dành cho việc</a:t>
            </a:r>
          </a:p>
          <a:p>
            <a:r>
              <a:rPr lang="vi-VN" dirty="0">
                <a:latin typeface="Arial" panose="020B0604020202020204" pitchFamily="34" charset="0"/>
                <a:cs typeface="Arial" panose="020B0604020202020204" pitchFamily="34" charset="0"/>
              </a:rPr>
              <a:t>đặc tả, hình dung, xây dựng và làm tài liệu của các hệ thống</a:t>
            </a:r>
          </a:p>
          <a:p>
            <a:r>
              <a:rPr lang="vi-VN" dirty="0">
                <a:latin typeface="Arial" panose="020B0604020202020204" pitchFamily="34" charset="0"/>
                <a:cs typeface="Arial" panose="020B0604020202020204" pitchFamily="34" charset="0"/>
              </a:rPr>
              <a:t>phần mềm.</a:t>
            </a:r>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7DD3072-7E91-4CF9-D840-2FA535800C18}"/>
              </a:ext>
            </a:extLst>
          </p:cNvPr>
          <p:cNvSpPr txBox="1"/>
          <p:nvPr/>
        </p:nvSpPr>
        <p:spPr>
          <a:xfrm>
            <a:off x="1036320" y="940526"/>
            <a:ext cx="2865120"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UML </a:t>
            </a:r>
            <a:r>
              <a:rPr lang="en-US" sz="2800" b="1" dirty="0" err="1">
                <a:latin typeface="Arial" panose="020B0604020202020204" pitchFamily="34" charset="0"/>
                <a:cs typeface="Arial" panose="020B0604020202020204" pitchFamily="34" charset="0"/>
              </a:rPr>
              <a:t>là</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gì</a:t>
            </a:r>
            <a:r>
              <a:rPr lang="en-US" sz="2800" b="1" dirty="0">
                <a:latin typeface="Arial" panose="020B0604020202020204" pitchFamily="34" charset="0"/>
                <a:cs typeface="Arial" panose="020B0604020202020204" pitchFamily="34" charset="0"/>
              </a:rPr>
              <a:t>?</a:t>
            </a:r>
          </a:p>
        </p:txBody>
      </p:sp>
      <p:pic>
        <p:nvPicPr>
          <p:cNvPr id="12" name="Picture 11" descr="Logo, company name&#10;&#10;Description automatically generated">
            <a:extLst>
              <a:ext uri="{FF2B5EF4-FFF2-40B4-BE49-F238E27FC236}">
                <a16:creationId xmlns:a16="http://schemas.microsoft.com/office/drawing/2014/main" id="{CC7F2176-4A1D-1D71-C097-437F74A746A2}"/>
              </a:ext>
            </a:extLst>
          </p:cNvPr>
          <p:cNvPicPr>
            <a:picLocks noChangeAspect="1"/>
          </p:cNvPicPr>
          <p:nvPr/>
        </p:nvPicPr>
        <p:blipFill>
          <a:blip r:embed="rId2"/>
          <a:stretch>
            <a:fillRect/>
          </a:stretch>
        </p:blipFill>
        <p:spPr>
          <a:xfrm>
            <a:off x="5615707" y="3791588"/>
            <a:ext cx="4742560" cy="22009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738693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70509" y="136525"/>
            <a:ext cx="9779183" cy="644117"/>
          </a:xfrm>
        </p:spPr>
        <p:txBody>
          <a:bodyPr/>
          <a:lstStyle/>
          <a:p>
            <a:r>
              <a:rPr lang="en-US" sz="3600" dirty="0">
                <a:latin typeface="Arial" panose="020B0604020202020204" pitchFamily="34" charset="0"/>
                <a:cs typeface="Arial" panose="020B0604020202020204" pitchFamily="34" charset="0"/>
              </a:rPr>
              <a:t>CÁC NGÔN NGỮ ĐƯỢC NHÓM SỬ DỤNG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9" name="Content Placeholder 8">
            <a:extLst>
              <a:ext uri="{FF2B5EF4-FFF2-40B4-BE49-F238E27FC236}">
                <a16:creationId xmlns:a16="http://schemas.microsoft.com/office/drawing/2014/main" id="{22D88D20-D113-43C1-987D-E3DFD13FF925}"/>
              </a:ext>
            </a:extLst>
          </p:cNvPr>
          <p:cNvSpPr>
            <a:spLocks noGrp="1"/>
          </p:cNvSpPr>
          <p:nvPr>
            <p:ph idx="1"/>
          </p:nvPr>
        </p:nvSpPr>
        <p:spPr>
          <a:xfrm>
            <a:off x="421613" y="1320800"/>
            <a:ext cx="8309403" cy="4261125"/>
          </a:xfrm>
        </p:spPr>
        <p:txBody>
          <a:bodyPr/>
          <a:lstStyle/>
          <a:p>
            <a:pPr>
              <a:lnSpc>
                <a:spcPct val="150000"/>
              </a:lnSpc>
            </a:pPr>
            <a:r>
              <a:rPr lang="vi-VN" sz="2000" dirty="0">
                <a:latin typeface="Arial" panose="020B0604020202020204" pitchFamily="34" charset="0"/>
                <a:cs typeface="Arial" panose="020B0604020202020204" pitchFamily="34" charset="0"/>
              </a:rPr>
              <a:t>NetBeans là một Integrated Development Environment (IDE) mã nguồn mở và miễn phí, được sử dụng chủ yếu cho việc phát triển các ứng dụng Java, cũng như hỗ trợ các ngôn ngữ khác như C, C++, PHP, HTML, CSS, JavaScript, v.v. NetBeans IDE có nhiều tính năng hữu ích như hỗ trợ việc lập trình giao diện đồ họa, kiểm tra lỗi cú pháp, tạo các dự án phức tạp, và hỗ trợ quản lý phiên bản. Tuy nhiên, để chạy được NetBeans IDE cần có máy tính có cấu hình tương đối cao để đảm bảo tốc độ thực hiện và truy nhập tối ưu.</a:t>
            </a:r>
            <a:endParaRPr lang="en-US" sz="2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7DD3072-7E91-4CF9-D840-2FA535800C18}"/>
              </a:ext>
            </a:extLst>
          </p:cNvPr>
          <p:cNvSpPr txBox="1"/>
          <p:nvPr/>
        </p:nvSpPr>
        <p:spPr>
          <a:xfrm>
            <a:off x="1036320" y="940526"/>
            <a:ext cx="2865120" cy="523220"/>
          </a:xfrm>
          <a:prstGeom prst="rect">
            <a:avLst/>
          </a:prstGeom>
          <a:noFill/>
        </p:spPr>
        <p:txBody>
          <a:bodyPr wrap="square" rtlCol="0">
            <a:spAutoFit/>
          </a:bodyPr>
          <a:lstStyle/>
          <a:p>
            <a:r>
              <a:rPr lang="en-US" sz="2800" b="1" dirty="0" err="1">
                <a:latin typeface="Arial" panose="020B0604020202020204" pitchFamily="34" charset="0"/>
                <a:cs typeface="Arial" panose="020B0604020202020204" pitchFamily="34" charset="0"/>
              </a:rPr>
              <a:t>Netbean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là</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gì</a:t>
            </a:r>
            <a:r>
              <a:rPr lang="en-US" sz="2800" b="1" dirty="0">
                <a:latin typeface="Arial" panose="020B0604020202020204" pitchFamily="34" charset="0"/>
                <a:cs typeface="Arial" panose="020B0604020202020204" pitchFamily="34" charset="0"/>
              </a:rPr>
              <a:t>?</a:t>
            </a:r>
          </a:p>
        </p:txBody>
      </p:sp>
      <p:pic>
        <p:nvPicPr>
          <p:cNvPr id="6" name="Picture 5" descr="Graphical user interface&#10;&#10;Description automatically generated with low confidence">
            <a:extLst>
              <a:ext uri="{FF2B5EF4-FFF2-40B4-BE49-F238E27FC236}">
                <a16:creationId xmlns:a16="http://schemas.microsoft.com/office/drawing/2014/main" id="{C1E2EC17-AAB8-3224-B9B7-60EA66F00829}"/>
              </a:ext>
            </a:extLst>
          </p:cNvPr>
          <p:cNvPicPr>
            <a:picLocks noChangeAspect="1"/>
          </p:cNvPicPr>
          <p:nvPr/>
        </p:nvPicPr>
        <p:blipFill>
          <a:blip r:embed="rId2"/>
          <a:stretch>
            <a:fillRect/>
          </a:stretch>
        </p:blipFill>
        <p:spPr>
          <a:xfrm>
            <a:off x="6874508" y="4598613"/>
            <a:ext cx="3562715" cy="1966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655830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70509" y="136525"/>
            <a:ext cx="9779183" cy="644117"/>
          </a:xfrm>
        </p:spPr>
        <p:txBody>
          <a:bodyPr/>
          <a:lstStyle/>
          <a:p>
            <a:r>
              <a:rPr lang="en-US" sz="3600" dirty="0">
                <a:latin typeface="Arial" panose="020B0604020202020204" pitchFamily="34" charset="0"/>
                <a:cs typeface="Arial" panose="020B0604020202020204" pitchFamily="34" charset="0"/>
              </a:rPr>
              <a:t>CÁC NGÔN NGỮ ĐƯỢC NHÓM SỬ DỤNG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Content Placeholder 8">
            <a:extLst>
              <a:ext uri="{FF2B5EF4-FFF2-40B4-BE49-F238E27FC236}">
                <a16:creationId xmlns:a16="http://schemas.microsoft.com/office/drawing/2014/main" id="{22D88D20-D113-43C1-987D-E3DFD13FF925}"/>
              </a:ext>
            </a:extLst>
          </p:cNvPr>
          <p:cNvSpPr>
            <a:spLocks noGrp="1"/>
          </p:cNvSpPr>
          <p:nvPr>
            <p:ph idx="1"/>
          </p:nvPr>
        </p:nvSpPr>
        <p:spPr>
          <a:xfrm>
            <a:off x="1036320" y="1697521"/>
            <a:ext cx="9779182" cy="2283086"/>
          </a:xfrm>
        </p:spPr>
        <p:txBody>
          <a:bodyPr/>
          <a:lstStyle/>
          <a:p>
            <a:r>
              <a:rPr lang="vi-VN" dirty="0">
                <a:latin typeface="Arial" panose="020B0604020202020204" pitchFamily="34" charset="0"/>
                <a:cs typeface="Arial" panose="020B0604020202020204" pitchFamily="34" charset="0"/>
              </a:rPr>
              <a:t>Java được biết đến là ngôn ngữ lập trình bậc cao, hướng đối tượng</a:t>
            </a:r>
          </a:p>
          <a:p>
            <a:r>
              <a:rPr lang="vi-VN" dirty="0">
                <a:latin typeface="Arial" panose="020B0604020202020204" pitchFamily="34" charset="0"/>
                <a:cs typeface="Arial" panose="020B0604020202020204" pitchFamily="34" charset="0"/>
              </a:rPr>
              <a:t>và giúp bảo mật mạnh mẽ, và còn được định nghĩa là một </a:t>
            </a:r>
            <a:r>
              <a:rPr lang="vi-VN" dirty="0">
                <a:latin typeface="Arial" panose="020B0604020202020204" pitchFamily="34" charset="0"/>
                <a:cs typeface="Arial" panose="020B0604020202020204" pitchFamily="34" charset="0"/>
                <a:hlinkClick r:id="rId2"/>
              </a:rPr>
              <a:t>Platform.</a:t>
            </a:r>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7DD3072-7E91-4CF9-D840-2FA535800C18}"/>
              </a:ext>
            </a:extLst>
          </p:cNvPr>
          <p:cNvSpPr txBox="1"/>
          <p:nvPr/>
        </p:nvSpPr>
        <p:spPr>
          <a:xfrm>
            <a:off x="1036320" y="940526"/>
            <a:ext cx="2865120"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Java </a:t>
            </a:r>
            <a:r>
              <a:rPr lang="en-US" sz="2800" b="1" dirty="0" err="1">
                <a:latin typeface="Arial" panose="020B0604020202020204" pitchFamily="34" charset="0"/>
                <a:cs typeface="Arial" panose="020B0604020202020204" pitchFamily="34" charset="0"/>
              </a:rPr>
              <a:t>là</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gì</a:t>
            </a:r>
            <a:r>
              <a:rPr lang="en-US" sz="2800" b="1" dirty="0">
                <a:latin typeface="Arial" panose="020B0604020202020204" pitchFamily="34" charset="0"/>
                <a:cs typeface="Arial" panose="020B0604020202020204" pitchFamily="34" charset="0"/>
              </a:rPr>
              <a:t>?</a:t>
            </a:r>
          </a:p>
        </p:txBody>
      </p:sp>
      <p:pic>
        <p:nvPicPr>
          <p:cNvPr id="4" name="Picture 3" descr="Logo, company name&#10;&#10;Description automatically generated">
            <a:extLst>
              <a:ext uri="{FF2B5EF4-FFF2-40B4-BE49-F238E27FC236}">
                <a16:creationId xmlns:a16="http://schemas.microsoft.com/office/drawing/2014/main" id="{52038156-403C-68B5-75EA-2A9B0F426C0D}"/>
              </a:ext>
            </a:extLst>
          </p:cNvPr>
          <p:cNvPicPr>
            <a:picLocks noChangeAspect="1"/>
          </p:cNvPicPr>
          <p:nvPr/>
        </p:nvPicPr>
        <p:blipFill>
          <a:blip r:embed="rId3"/>
          <a:stretch>
            <a:fillRect/>
          </a:stretch>
        </p:blipFill>
        <p:spPr>
          <a:xfrm>
            <a:off x="7031759" y="3132896"/>
            <a:ext cx="28575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3267111"/>
      </p:ext>
    </p:extLst>
  </p:cSld>
  <p:clrMapOvr>
    <a:masterClrMapping/>
  </p:clrMapOvr>
  <p:transition spd="slow">
    <p:push dir="u"/>
  </p:transition>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{72CEF17A-91C2-42B0-834C-D5BC4D3AB333}tf45331398_win32</Template>
  <TotalTime>384</TotalTime>
  <Words>984</Words>
  <Application>Microsoft Office PowerPoint</Application>
  <PresentationFormat>Widescreen</PresentationFormat>
  <Paragraphs>113</Paragraphs>
  <Slides>21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Tenorite</vt:lpstr>
      <vt:lpstr>Times New Roman</vt:lpstr>
      <vt:lpstr>Wingdings</vt:lpstr>
      <vt:lpstr>Office Theme</vt:lpstr>
      <vt:lpstr>TRƯỜNG ĐẠI HỌC TÀI NGUYÊN VÀ MÔI TRƯỜNG KHOA HỆ THỐNG THÔNG TIN VÀ VIỄN THÁM</vt:lpstr>
      <vt:lpstr>TRƯỜNG ĐẠI HỌC TÀI NGUYÊN VÀ MÔI TRƯỜNG KHOA HỆ THỐNG THÔNG TIN VÀ VIỄN THÁM</vt:lpstr>
      <vt:lpstr>PowerPoint Presentation</vt:lpstr>
      <vt:lpstr>1.GIỚI THIỆU</vt:lpstr>
      <vt:lpstr>LÝ DO CHỌN ĐỀ TÀI</vt:lpstr>
      <vt:lpstr>PHẠM VI ĐỒ ÁN</vt:lpstr>
      <vt:lpstr>CÁC NGÔN NGỮ ĐƯỢC NHÓM SỬ DỤNG</vt:lpstr>
      <vt:lpstr>CÁC NGÔN NGỮ ĐƯỢC NHÓM SỬ DỤNG</vt:lpstr>
      <vt:lpstr>CÁC NGÔN NGỮ ĐƯỢC NHÓM SỬ DỤNG</vt:lpstr>
      <vt:lpstr>CÁC NGÔN NGỮ ĐƯỢC NHÓM SỬ DỤNG</vt:lpstr>
      <vt:lpstr>2.PHÂN TÍCH</vt:lpstr>
      <vt:lpstr>2.PHÂN TÍCH</vt:lpstr>
      <vt:lpstr>2.PHÂN TÍCH</vt:lpstr>
      <vt:lpstr>2.PHÂN TÍCH</vt:lpstr>
      <vt:lpstr>3. THIẾT KẾ</vt:lpstr>
      <vt:lpstr>SƠ ĐỒ CLASS</vt:lpstr>
      <vt:lpstr>4.THỰC HIỆN </vt:lpstr>
      <vt:lpstr>5.KẾT LUẬN</vt:lpstr>
      <vt:lpstr>ƯU VÀ NHƯỢC ĐIỂM:</vt:lpstr>
      <vt:lpstr>HƯỚNG PHÁT TRIỂN</vt:lpstr>
      <vt:lpstr>CẢM ƠN THẦY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VÀ MÔI TRƯỜNG KHOA HỆ THỐNG THÔNG TIN VÀ VIỄN THÁM</dc:title>
  <dc:creator>Văn Tiến Nguyễn</dc:creator>
  <cp:lastModifiedBy>Văn Tiến Nguyễn</cp:lastModifiedBy>
  <cp:revision>2</cp:revision>
  <dcterms:created xsi:type="dcterms:W3CDTF">2023-04-12T01:31:18Z</dcterms:created>
  <dcterms:modified xsi:type="dcterms:W3CDTF">2023-04-17T20:16:12Z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