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13716000" cx="24384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  <p:embeddedFont>
      <p:font typeface="Gill San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j+rINAy4+s5Ncv02B7F0wMHjzJ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33" Type="http://schemas.openxmlformats.org/officeDocument/2006/relationships/font" Target="fonts/GillSans-regular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Gill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4" name="Google Shape;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" name="Google Shape;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Line" id="16" name="Google Shape;1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5" y="7337425"/>
            <a:ext cx="7025431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6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Code">
  <p:cSld name="Title &amp; Co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3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78" name="Google Shape;7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5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Left">
  <p:cSld name="Title &amp; Bullets on Lef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36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Right">
  <p:cSld name="Title &amp; Bullets on Righ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2" type="body"/>
          </p:nvPr>
        </p:nvSpPr>
        <p:spPr>
          <a:xfrm>
            <a:off x="12597156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37"/>
          <p:cNvSpPr txBox="1"/>
          <p:nvPr>
            <p:ph idx="3" type="body"/>
          </p:nvPr>
        </p:nvSpPr>
        <p:spPr>
          <a:xfrm>
            <a:off x="2814431" y="3579745"/>
            <a:ext cx="8912759" cy="2764782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4" type="body"/>
          </p:nvPr>
        </p:nvSpPr>
        <p:spPr>
          <a:xfrm>
            <a:off x="3175468" y="3948051"/>
            <a:ext cx="8190685" cy="2353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wo Column Bullets">
  <p:cSld name="Title &amp; Two Column 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2" type="body"/>
          </p:nvPr>
        </p:nvSpPr>
        <p:spPr>
          <a:xfrm>
            <a:off x="2822674" y="3603314"/>
            <a:ext cx="18712641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0" name="Google Shape;100;p38"/>
          <p:cNvSpPr txBox="1"/>
          <p:nvPr>
            <p:ph idx="12" type="sldNum"/>
          </p:nvPr>
        </p:nvSpPr>
        <p:spPr>
          <a:xfrm>
            <a:off x="11975083" y="13074034"/>
            <a:ext cx="407823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38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4" name="Google Shape;104;p39"/>
          <p:cNvSpPr txBox="1"/>
          <p:nvPr>
            <p:ph idx="2" type="body"/>
          </p:nvPr>
        </p:nvSpPr>
        <p:spPr>
          <a:xfrm>
            <a:off x="2838063" y="1246941"/>
            <a:ext cx="18677919" cy="10818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5" name="Google Shape;105;p3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0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8" name="Google Shape;108;p40"/>
          <p:cNvSpPr/>
          <p:nvPr>
            <p:ph idx="2" type="pic"/>
          </p:nvPr>
        </p:nvSpPr>
        <p:spPr>
          <a:xfrm>
            <a:off x="2638639" y="146871"/>
            <a:ext cx="19103261" cy="12742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9" name="Google Shape;109;p40"/>
          <p:cNvSpPr txBox="1"/>
          <p:nvPr>
            <p:ph type="title"/>
          </p:nvPr>
        </p:nvSpPr>
        <p:spPr>
          <a:xfrm>
            <a:off x="635000" y="99441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10" name="Google Shape;110;p4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3" name="Google Shape;113;p41"/>
          <p:cNvSpPr/>
          <p:nvPr>
            <p:ph idx="2" type="pic"/>
          </p:nvPr>
        </p:nvSpPr>
        <p:spPr>
          <a:xfrm>
            <a:off x="8042724" y="995741"/>
            <a:ext cx="16449929" cy="10966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4" name="Google Shape;114;p41"/>
          <p:cNvSpPr txBox="1"/>
          <p:nvPr>
            <p:ph type="title"/>
          </p:nvPr>
        </p:nvSpPr>
        <p:spPr>
          <a:xfrm>
            <a:off x="2836642" y="2395338"/>
            <a:ext cx="8708995" cy="388269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15" name="Google Shape;115;p41"/>
          <p:cNvSpPr txBox="1"/>
          <p:nvPr>
            <p:ph idx="3" type="body"/>
          </p:nvPr>
        </p:nvSpPr>
        <p:spPr>
          <a:xfrm>
            <a:off x="2836642" y="7226300"/>
            <a:ext cx="8708995" cy="400841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116" name="Google Shape;116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2392" y="6707716"/>
            <a:ext cx="5417494" cy="8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1"/>
          <p:cNvSpPr txBox="1"/>
          <p:nvPr>
            <p:ph idx="12" type="sldNum"/>
          </p:nvPr>
        </p:nvSpPr>
        <p:spPr>
          <a:xfrm>
            <a:off x="11934016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2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0" name="Google Shape;120;p42"/>
          <p:cNvSpPr/>
          <p:nvPr>
            <p:ph idx="2" type="pic"/>
          </p:nvPr>
        </p:nvSpPr>
        <p:spPr>
          <a:xfrm>
            <a:off x="15681341" y="6616700"/>
            <a:ext cx="8396678" cy="5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1" name="Google Shape;121;p42"/>
          <p:cNvSpPr/>
          <p:nvPr>
            <p:ph idx="3" type="pic"/>
          </p:nvPr>
        </p:nvSpPr>
        <p:spPr>
          <a:xfrm>
            <a:off x="15290800" y="711200"/>
            <a:ext cx="8331200" cy="5554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2" name="Google Shape;122;p42"/>
          <p:cNvSpPr/>
          <p:nvPr>
            <p:ph idx="4" type="pic"/>
          </p:nvPr>
        </p:nvSpPr>
        <p:spPr>
          <a:xfrm>
            <a:off x="-304800" y="711200"/>
            <a:ext cx="17202149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3" name="Google Shape;123;p4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3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idx="2" type="body"/>
          </p:nvPr>
        </p:nvSpPr>
        <p:spPr>
          <a:xfrm>
            <a:off x="2387600" y="8064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venir"/>
              <a:buNone/>
              <a:defRPr sz="2800" cap="none">
                <a:solidFill>
                  <a:srgbClr val="7B7B7B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7" name="Google Shape;127;p43"/>
          <p:cNvSpPr txBox="1"/>
          <p:nvPr>
            <p:ph idx="3" type="body"/>
          </p:nvPr>
        </p:nvSpPr>
        <p:spPr>
          <a:xfrm>
            <a:off x="3230931" y="5003800"/>
            <a:ext cx="17934837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8" name="Google Shape;128;p43"/>
          <p:cNvSpPr txBox="1"/>
          <p:nvPr>
            <p:ph idx="12" type="sldNum"/>
          </p:nvPr>
        </p:nvSpPr>
        <p:spPr>
          <a:xfrm>
            <a:off x="12038888" y="13115925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 showMasterSp="0">
  <p:cSld name="Photo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4"/>
          <p:cNvSpPr/>
          <p:nvPr>
            <p:ph idx="2" type="pic"/>
          </p:nvPr>
        </p:nvSpPr>
        <p:spPr>
          <a:xfrm>
            <a:off x="0" y="0"/>
            <a:ext cx="24384001" cy="16264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1" name="Google Shape;131;p44"/>
          <p:cNvSpPr txBox="1"/>
          <p:nvPr>
            <p:ph idx="12" type="sldNum"/>
          </p:nvPr>
        </p:nvSpPr>
        <p:spPr>
          <a:xfrm>
            <a:off x="12032538" y="13081000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 showMasterSp="0">
  <p:cSld name="Title and Co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24" name="Google Shape;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" name="Google Shape;2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28" name="Google Shape;2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7"/>
          <p:cNvSpPr txBox="1"/>
          <p:nvPr>
            <p:ph idx="2" type="body"/>
          </p:nvPr>
        </p:nvSpPr>
        <p:spPr>
          <a:xfrm>
            <a:off x="17576506" y="-7636"/>
            <a:ext cx="681752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3" type="body"/>
          </p:nvPr>
        </p:nvSpPr>
        <p:spPr>
          <a:xfrm>
            <a:off x="468854" y="3754151"/>
            <a:ext cx="744910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4" type="body"/>
          </p:nvPr>
        </p:nvSpPr>
        <p:spPr>
          <a:xfrm>
            <a:off x="12654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showMasterSp="0">
  <p:cSld name="Title &amp; Bullets 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5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34" name="Google Shape;13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5" name="Google Shape;13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5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7" name="Google Shape;137;p4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38" name="Google Shape;138;p45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9" name="Google Shape;139;p4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Object" showMasterSp="0">
  <p:cSld name="Title &amp; Object 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6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4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143" name="Google Shape;14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4" name="Google Shape;14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4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47" name="Google Shape;14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6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Code">
  <p:cSld name="Title &amp; Code 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7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1" name="Google Shape;151;p4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4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53" name="Google Shape;153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7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5" name="Google Shape;155;p47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Title and Code 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8" name="Google Shape;158;p4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4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60" name="Google Shape;160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8"/>
          <p:cNvSpPr txBox="1"/>
          <p:nvPr>
            <p:ph idx="2" type="body"/>
          </p:nvPr>
        </p:nvSpPr>
        <p:spPr>
          <a:xfrm>
            <a:off x="468854" y="3754151"/>
            <a:ext cx="23446292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9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4" name="Google Shape;164;p49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5" name="Google Shape;165;p4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4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Left">
  <p:cSld name="Title &amp; Bullets on Left 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0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9" name="Google Shape;169;p50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0" name="Google Shape;170;p50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50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2" name="Google Shape;172;p50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3" name="Google Shape;173;p50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4" name="Google Shape;174;p50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5" name="Google Shape;175;p50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>
  <p:cSld name="Title &amp; Sub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35" name="Google Shape;3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" name="Google Shape;3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8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39" name="Google Shape;3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5" y="7337425"/>
            <a:ext cx="702543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showMasterSp="0">
  <p:cSld name="Title &amp; Bulle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29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44" name="Google Shape;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" name="Google Shape;4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9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2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53" name="Google Shape;5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79285" y="7337425"/>
            <a:ext cx="702543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type="title"/>
          </p:nvPr>
        </p:nvSpPr>
        <p:spPr>
          <a:xfrm>
            <a:off x="1778000" y="4152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Object">
  <p:cSld name="Title &amp; 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3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63" name="Google Shape;6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2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33"/>
          <p:cNvSpPr txBox="1"/>
          <p:nvPr>
            <p:ph idx="2" type="body"/>
          </p:nvPr>
        </p:nvSpPr>
        <p:spPr>
          <a:xfrm>
            <a:off x="2855459" y="1027694"/>
            <a:ext cx="18673081" cy="10897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3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8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7" name="Google Shape;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" name="Google Shape;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5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5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1689100" y="3238500"/>
            <a:ext cx="21005799" cy="9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704850" lvl="0" marL="457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704850" lvl="1" marL="914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04850" lvl="2" marL="1371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704850" lvl="3" marL="1828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704850" lvl="4" marL="22860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704850" lvl="5" marL="2743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704850" lvl="6" marL="3200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704850" lvl="7" marL="3657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704850" lvl="8" marL="4114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mozilla.org/en-US/docs/Web/JavaScript/Reference/Global_Objects/Array/forEach" TargetMode="External"/><Relationship Id="rId4" Type="http://schemas.openxmlformats.org/officeDocument/2006/relationships/hyperlink" Target="https://developer.mozilla.org/en-US/docs/Web/JavaScript/Reference/Global_Objects/Array/forEach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Relationship Id="rId4" Type="http://schemas.openxmlformats.org/officeDocument/2006/relationships/hyperlink" Target="https://repl.it/GAT6/18" TargetMode="External"/><Relationship Id="rId5" Type="http://schemas.openxmlformats.org/officeDocument/2006/relationships/hyperlink" Target="https://repl.it/GEih/3" TargetMode="External"/><Relationship Id="rId6" Type="http://schemas.openxmlformats.org/officeDocument/2006/relationships/hyperlink" Target="https://repl.it/H5CP/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81" name="Google Shape;181;p1"/>
          <p:cNvSpPr txBox="1"/>
          <p:nvPr>
            <p:ph type="title"/>
          </p:nvPr>
        </p:nvSpPr>
        <p:spPr>
          <a:xfrm>
            <a:off x="2635845" y="514350"/>
            <a:ext cx="19112310" cy="6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8400"/>
              <a:buFont typeface="Arial"/>
              <a:buNone/>
            </a:pPr>
            <a:r>
              <a:t/>
            </a:r>
            <a:endParaRPr sz="8400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</a:pPr>
            <a:r>
              <a:rPr lang="en-US"/>
              <a:t>Higher-order Functions I</a:t>
            </a:r>
            <a:endParaRPr/>
          </a:p>
        </p:txBody>
      </p:sp>
      <p:sp>
        <p:nvSpPr>
          <p:cNvPr id="182" name="Google Shape;182;p1"/>
          <p:cNvSpPr txBox="1"/>
          <p:nvPr>
            <p:ph idx="12" type="sldNum"/>
          </p:nvPr>
        </p:nvSpPr>
        <p:spPr>
          <a:xfrm>
            <a:off x="12061470" y="13074036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66" name="Google Shape;266;p10"/>
          <p:cNvSpPr txBox="1"/>
          <p:nvPr>
            <p:ph idx="12" type="sldNum"/>
          </p:nvPr>
        </p:nvSpPr>
        <p:spPr>
          <a:xfrm>
            <a:off x="12046610" y="13074034"/>
            <a:ext cx="290780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67" name="Google Shape;267;p1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Passing functions into functions</a:t>
            </a:r>
            <a:endParaRPr/>
          </a:p>
        </p:txBody>
      </p:sp>
      <p:sp>
        <p:nvSpPr>
          <p:cNvPr id="268" name="Google Shape;268;p10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0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a function passed into another function is often called a callback */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callsACallback(callback)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callback();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happyFunction()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console.log('I am happy!');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greatFunction()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console.log('I am great');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callsACallback(happyFunction);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callsACallback(greatFunction);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0" name="Google Shape;270;p10"/>
          <p:cNvSpPr txBox="1"/>
          <p:nvPr/>
        </p:nvSpPr>
        <p:spPr>
          <a:xfrm>
            <a:off x="20704224" y="-7625"/>
            <a:ext cx="3689700" cy="20616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am happy!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am great!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76" name="Google Shape;276;p1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77" name="Google Shape;277;p1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callsWithName</a:t>
            </a:r>
            <a:endParaRPr/>
          </a:p>
        </p:txBody>
      </p:sp>
      <p:sp>
        <p:nvSpPr>
          <p:cNvPr id="278" name="Google Shape;278;p11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1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saysHi(name) {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console.log('Hi', name);</a:t>
            </a:r>
            <a:b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saysBye(name) {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console.log('Bye', name);</a:t>
            </a:r>
            <a:b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callsWithName(name, callback) {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callback(name);</a:t>
            </a:r>
            <a:b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callsWithName('Sadie', saysHi);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callsWithName('Sadie', saysBye); </a:t>
            </a:r>
            <a:endParaRPr sz="3000"/>
          </a:p>
        </p:txBody>
      </p:sp>
      <p:sp>
        <p:nvSpPr>
          <p:cNvPr id="280" name="Google Shape;280;p11"/>
          <p:cNvSpPr txBox="1"/>
          <p:nvPr/>
        </p:nvSpPr>
        <p:spPr>
          <a:xfrm>
            <a:off x="21214073" y="-7625"/>
            <a:ext cx="3180000" cy="20616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 Sadie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Bye Sadie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86" name="Google Shape;286;p1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87" name="Google Shape;287;p1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callsWithHello</a:t>
            </a:r>
            <a:endParaRPr/>
          </a:p>
        </p:txBody>
      </p:sp>
      <p:sp>
        <p:nvSpPr>
          <p:cNvPr id="288" name="Google Shape;288;p1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addWorld(string)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BE4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6FBE40"/>
                </a:solidFill>
                <a:latin typeface="Avenir"/>
                <a:ea typeface="Avenir"/>
                <a:cs typeface="Avenir"/>
                <a:sym typeface="Avenir"/>
              </a:rPr>
              <a:t>// string = 'hello';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BE4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6FBE40"/>
                </a:solidFill>
                <a:latin typeface="Avenir"/>
                <a:ea typeface="Avenir"/>
                <a:cs typeface="Avenir"/>
                <a:sym typeface="Avenir"/>
              </a:rPr>
              <a:t>//return 'hello world';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000">
              <a:solidFill>
                <a:srgbClr val="6FBE4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string + ' world';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callsWithHello(func)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BE4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6FBE40"/>
                </a:solidFill>
                <a:latin typeface="Avenir"/>
                <a:ea typeface="Avenir"/>
                <a:cs typeface="Avenir"/>
                <a:sym typeface="Avenir"/>
              </a:rPr>
              <a:t>//return addWorld('hello')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func('hello');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callsWithHello(addWorld);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0" name="Google Shape;290;p12"/>
          <p:cNvSpPr txBox="1"/>
          <p:nvPr/>
        </p:nvSpPr>
        <p:spPr>
          <a:xfrm>
            <a:off x="21144909" y="-7636"/>
            <a:ext cx="3249124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96" name="Google Shape;296;p1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97" name="Google Shape;297;p1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sayToAll</a:t>
            </a:r>
            <a:endParaRPr/>
          </a:p>
        </p:txBody>
      </p:sp>
      <p:sp>
        <p:nvSpPr>
          <p:cNvPr id="298" name="Google Shape;298;p1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3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sayToAll(names, sayWithNameFunc)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for(let i = 0; i &lt; names.length; i++)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sayWithNameFunc(names[i]);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group = ["Jane", "Jill", "Pip", "Mike"];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sayHelloWithName(name)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console.log("Hello, " + name + "!");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sayToAll(group, sayHelloWithName);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0" name="Google Shape;300;p13"/>
          <p:cNvSpPr txBox="1"/>
          <p:nvPr/>
        </p:nvSpPr>
        <p:spPr>
          <a:xfrm>
            <a:off x="19741317" y="-7636"/>
            <a:ext cx="4652716" cy="31537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Hello, Jane!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Hello, Jill!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Hello, Pip!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Hello, Mike!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06" name="Google Shape;306;p1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07" name="Google Shape;307;p1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sayToAll</a:t>
            </a:r>
            <a:endParaRPr/>
          </a:p>
        </p:txBody>
      </p:sp>
      <p:sp>
        <p:nvSpPr>
          <p:cNvPr id="308" name="Google Shape;308;p14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4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we can pass anonymous functions into another function, too */</a:t>
            </a: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sayToAll(names, sayWithNameFunc)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for(let i = 0; i &lt; names.length; i++)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sayWithNameFunc(names[i]);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group = ["Jane", "Jill", "Pip", "Mike"];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sayToAll(group, function (name)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console.log("Bye, " + name + "!");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0" name="Google Shape;310;p14"/>
          <p:cNvSpPr txBox="1"/>
          <p:nvPr/>
        </p:nvSpPr>
        <p:spPr>
          <a:xfrm>
            <a:off x="19703017" y="-7636"/>
            <a:ext cx="4691016" cy="31537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Bye, Jane!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Bye, Jill!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Bye, Pip!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Bye, Mike!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16" name="Google Shape;316;p1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17" name="Google Shape;317;p1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calc</a:t>
            </a:r>
            <a:endParaRPr/>
          </a:p>
        </p:txBody>
      </p:sp>
      <p:sp>
        <p:nvSpPr>
          <p:cNvPr id="318" name="Google Shape;318;p1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5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plus(num1, num2)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num1 + num2;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minus(num1, num2)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num1 - num2;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calc(num1, operationFunc, num2)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operationFunc(num1, num2);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console.log(calc(10, plus, 20));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console.log(calc(50, minus, 10));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0" name="Google Shape;320;p15"/>
          <p:cNvSpPr txBox="1"/>
          <p:nvPr/>
        </p:nvSpPr>
        <p:spPr>
          <a:xfrm>
            <a:off x="19927986" y="-7636"/>
            <a:ext cx="4466047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26" name="Google Shape;326;p1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27" name="Google Shape;327;p1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.forEach</a:t>
            </a:r>
            <a:endParaRPr/>
          </a:p>
        </p:txBody>
      </p:sp>
      <p:sp>
        <p:nvSpPr>
          <p:cNvPr id="328" name="Google Shape;328;p1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a function passed into another function is often called a callback */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0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some built-in JS features use callbacks */</a:t>
            </a: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.forEach is an array method; it accepts a callback as its only </a:t>
            </a: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argument */</a:t>
            </a: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.forEach calls the callback for each element in the array */</a:t>
            </a: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when .forEach calls the callback, it passes the current element </a:t>
            </a: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as the first argument of the callback */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35" name="Google Shape;335;p1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36" name="Google Shape;336;p1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.forEach</a:t>
            </a:r>
            <a:endParaRPr/>
          </a:p>
        </p:txBody>
      </p:sp>
      <p:sp>
        <p:nvSpPr>
          <p:cNvPr id="337" name="Google Shape;337;p1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7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bridges = ['Brooklyn', 'Golden Gate', 'London'];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logUpperCase(string)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console.log(string.toUpperCase());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bridges.forEach(logUpperCase);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9" name="Google Shape;339;p17"/>
          <p:cNvSpPr txBox="1"/>
          <p:nvPr/>
        </p:nvSpPr>
        <p:spPr>
          <a:xfrm>
            <a:off x="19706701" y="-7625"/>
            <a:ext cx="4687500" cy="26076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BROOKLYN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GOLDEN GATE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LONDON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45" name="Google Shape;345;p1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46" name="Google Shape;346;p1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.forEach</a:t>
            </a:r>
            <a:endParaRPr/>
          </a:p>
        </p:txBody>
      </p:sp>
      <p:sp>
        <p:nvSpPr>
          <p:cNvPr id="347" name="Google Shape;347;p18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8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the callback passed into forEach also takes an optional second </a:t>
            </a:r>
            <a:br>
              <a:rPr lang="en-US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argument. forEach passes the current index of the element as the second</a:t>
            </a:r>
            <a:br>
              <a:rPr lang="en-US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argument. */</a:t>
            </a:r>
            <a:br>
              <a:rPr lang="en-US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bridges = ['Brooklyn', 'Golden Gate', 'London'];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logWithIdx(string, idx) {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console.log(string, 'is at index', idx);</a:t>
            </a:r>
            <a:b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bridges.forEach(logWithIdx);</a:t>
            </a:r>
            <a:endParaRPr sz="3000"/>
          </a:p>
        </p:txBody>
      </p:sp>
      <p:sp>
        <p:nvSpPr>
          <p:cNvPr id="349" name="Google Shape;349;p18"/>
          <p:cNvSpPr txBox="1"/>
          <p:nvPr/>
        </p:nvSpPr>
        <p:spPr>
          <a:xfrm>
            <a:off x="17838306" y="-7636"/>
            <a:ext cx="6555727" cy="26076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Brooklyn is at index 0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Golden Gate is at index 1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London is at index 2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55" name="Google Shape;355;p1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56" name="Google Shape;356;p1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What is this index?</a:t>
            </a:r>
            <a:endParaRPr/>
          </a:p>
        </p:txBody>
      </p:sp>
      <p:sp>
        <p:nvSpPr>
          <p:cNvPr id="357" name="Google Shape;357;p19"/>
          <p:cNvSpPr txBox="1"/>
          <p:nvPr>
            <p:ph idx="2" type="body"/>
          </p:nvPr>
        </p:nvSpPr>
        <p:spPr>
          <a:xfrm>
            <a:off x="17576506" y="-7636"/>
            <a:ext cx="6817524" cy="396240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t/>
            </a:r>
            <a:endParaRPr sz="3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bridge:  Brooklyn</a:t>
            </a:r>
            <a:endParaRPr/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idx:  0</a:t>
            </a:r>
            <a:endParaRPr/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bridge:  Golden Gate</a:t>
            </a:r>
            <a:endParaRPr/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idx: 1</a:t>
            </a:r>
            <a:endParaRPr/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bridge:  London</a:t>
            </a:r>
            <a:endParaRPr/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idx:  2</a:t>
            </a:r>
            <a:endParaRPr/>
          </a:p>
        </p:txBody>
      </p:sp>
      <p:sp>
        <p:nvSpPr>
          <p:cNvPr id="358" name="Google Shape;358;p19"/>
          <p:cNvSpPr txBox="1"/>
          <p:nvPr>
            <p:ph idx="3" type="body"/>
          </p:nvPr>
        </p:nvSpPr>
        <p:spPr>
          <a:xfrm>
            <a:off x="468854" y="3754151"/>
            <a:ext cx="744910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9"/>
          <p:cNvSpPr txBox="1"/>
          <p:nvPr>
            <p:ph idx="4" type="body"/>
          </p:nvPr>
        </p:nvSpPr>
        <p:spPr>
          <a:xfrm>
            <a:off x="12654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consider this code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0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bridges = ['Brooklyn', 'Golden Gate', 'London']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bridges.forEach((bridge, idx) =&gt;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68580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console.log('bridge: ', bridge, '\n', 'index: ', idx)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})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88" name="Google Shape;188;p2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89" name="Google Shape;189;p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Overview</a:t>
            </a:r>
            <a:endParaRPr/>
          </a:p>
        </p:txBody>
      </p:sp>
      <p:sp>
        <p:nvSpPr>
          <p:cNvPr id="190" name="Google Shape;190;p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Why functions are special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Passing functions into other functions (callbacks)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.forEach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*/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65" name="Google Shape;365;p2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66" name="Google Shape;366;p20"/>
          <p:cNvSpPr txBox="1"/>
          <p:nvPr>
            <p:ph idx="2" type="body"/>
          </p:nvPr>
        </p:nvSpPr>
        <p:spPr>
          <a:xfrm>
            <a:off x="13114838" y="-7636"/>
            <a:ext cx="11279192" cy="16043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am a Golden Gate bridge. I am at index 1.</a:t>
            </a:r>
            <a:endParaRPr/>
          </a:p>
        </p:txBody>
      </p:sp>
      <p:sp>
        <p:nvSpPr>
          <p:cNvPr id="367" name="Google Shape;367;p20"/>
          <p:cNvSpPr txBox="1"/>
          <p:nvPr>
            <p:ph idx="3" type="body"/>
          </p:nvPr>
        </p:nvSpPr>
        <p:spPr>
          <a:xfrm>
            <a:off x="468854" y="2463188"/>
            <a:ext cx="744910" cy="856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0"/>
          <p:cNvSpPr txBox="1"/>
          <p:nvPr>
            <p:ph idx="4" type="body"/>
          </p:nvPr>
        </p:nvSpPr>
        <p:spPr>
          <a:xfrm>
            <a:off x="1086560" y="2463188"/>
            <a:ext cx="22210800" cy="8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consider this code to better understand what index could be used for */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0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bridges = ['Brooklyn', 'Golden Gate', 'London']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bridges.forEach((bridge, idx) =&gt;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68580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if (idx % 2)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114300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console.log(`I am a ${bridge} bridge. I am at an index ${idx}.`)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68580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})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foreach will run for each element, unless… */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74" name="Google Shape;374;p2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75" name="Google Shape;375;p2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Recap</a:t>
            </a:r>
            <a:endParaRPr/>
          </a:p>
        </p:txBody>
      </p:sp>
      <p:sp>
        <p:nvSpPr>
          <p:cNvPr id="376" name="Google Shape;376;p21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Why functions are special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Passing functions into other functions (callbacks)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.forEach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*/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0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Want to know about .forEach? Check out MDN 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0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b="1" lang="en-US" sz="30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https://developer.mozilla.org/en-US/docs/Web/JavaScript/Reference/Global_Objects/Array/forEach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doma_-_Cupid_in_a_Landscape_-_WGA21548.jpg" id="382" name="Google Shape;382;p22"/>
          <p:cNvPicPr preferRelativeResize="0"/>
          <p:nvPr/>
        </p:nvPicPr>
        <p:blipFill rotWithShape="1">
          <a:blip r:embed="rId3">
            <a:alphaModFix amt="26155"/>
          </a:blip>
          <a:srcRect b="0" l="0" r="0" t="0"/>
          <a:stretch/>
        </p:blipFill>
        <p:spPr>
          <a:xfrm>
            <a:off x="-182941" y="-2615"/>
            <a:ext cx="24572853" cy="12817203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84" name="Google Shape;384;p22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Avenir"/>
              <a:buNone/>
            </a:pPr>
            <a:r>
              <a:rPr b="0" i="0" lang="en-US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rPr>
              <a:t>Romance.js</a:t>
            </a:r>
            <a:endParaRPr/>
          </a:p>
        </p:txBody>
      </p:sp>
      <p:sp>
        <p:nvSpPr>
          <p:cNvPr id="385" name="Google Shape;385;p22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Arial"/>
              <a:buNone/>
            </a:pPr>
            <a:r>
              <a:t/>
            </a:r>
            <a:endParaRPr i="1" sz="5400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doma_-_Cupid_in_a_Landscape_-_WGA21548.jpg" id="391" name="Google Shape;391;p23"/>
          <p:cNvPicPr preferRelativeResize="0"/>
          <p:nvPr/>
        </p:nvPicPr>
        <p:blipFill rotWithShape="1">
          <a:blip r:embed="rId3">
            <a:alphaModFix amt="26155"/>
          </a:blip>
          <a:srcRect b="0" l="0" r="0" t="0"/>
          <a:stretch/>
        </p:blipFill>
        <p:spPr>
          <a:xfrm>
            <a:off x="-182941" y="-2615"/>
            <a:ext cx="24572853" cy="12817203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93" name="Google Shape;393;p23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72464" lvl="0" marL="4724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1"/>
              <a:buFont typeface="Gill Sans"/>
              <a:buChar char="๏"/>
            </a:pPr>
            <a:r>
              <a:rPr lang="en-US" sz="3868"/>
              <a:t>100% optional project</a:t>
            </a:r>
            <a:endParaRPr/>
          </a:p>
          <a:p>
            <a:pPr indent="-472464" lvl="0" marL="472464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901"/>
              <a:buFont typeface="Gill Sans"/>
              <a:buChar char="๏"/>
            </a:pPr>
            <a:r>
              <a:rPr lang="en-US" sz="3868"/>
              <a:t>Directions available on LearnDot</a:t>
            </a:r>
            <a:endParaRPr/>
          </a:p>
          <a:p>
            <a:pPr indent="-472464" lvl="0" marL="472464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901"/>
              <a:buFont typeface="Gill Sans"/>
              <a:buChar char="๏"/>
            </a:pPr>
            <a:r>
              <a:rPr lang="en-US" sz="3868"/>
              <a:t>Program overview:</a:t>
            </a:r>
            <a:endParaRPr/>
          </a:p>
          <a:p>
            <a:pPr indent="-472464" lvl="1" marL="936014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934"/>
              <a:buFont typeface="Gill Sans"/>
              <a:buChar char="•"/>
            </a:pPr>
            <a:r>
              <a:rPr lang="en-US" sz="3868">
                <a:latin typeface="Gill Sans"/>
                <a:ea typeface="Gill Sans"/>
                <a:cs typeface="Gill Sans"/>
                <a:sym typeface="Gill Sans"/>
              </a:rPr>
              <a:t>Input: a corpus of text (speech, song, poetry, prose)</a:t>
            </a:r>
            <a:endParaRPr/>
          </a:p>
          <a:p>
            <a:pPr indent="-472464" lvl="1" marL="936014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934"/>
              <a:buFont typeface="Gill Sans"/>
              <a:buChar char="•"/>
            </a:pPr>
            <a:r>
              <a:rPr lang="en-US" sz="3868">
                <a:latin typeface="Gill Sans"/>
                <a:ea typeface="Gill Sans"/>
                <a:cs typeface="Gill Sans"/>
                <a:sym typeface="Gill Sans"/>
              </a:rPr>
              <a:t>Work: uses a Markov chain to turn input into n lines of new text (see workshop for details)</a:t>
            </a:r>
            <a:endParaRPr/>
          </a:p>
          <a:p>
            <a:pPr indent="-472464" lvl="1" marL="936014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934"/>
              <a:buFont typeface="Gill Sans"/>
              <a:buChar char="•"/>
            </a:pPr>
            <a:r>
              <a:rPr lang="en-US" sz="3868">
                <a:latin typeface="Gill Sans"/>
                <a:ea typeface="Gill Sans"/>
                <a:cs typeface="Gill Sans"/>
                <a:sym typeface="Gill Sans"/>
              </a:rPr>
              <a:t>Output: a poem of n lines</a:t>
            </a:r>
            <a:endParaRPr/>
          </a:p>
          <a:p>
            <a:pPr indent="-472464" lvl="0" marL="472464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901"/>
              <a:buFont typeface="Gill Sans"/>
              <a:buChar char="๏"/>
            </a:pPr>
            <a:r>
              <a:rPr lang="en-US" sz="3868"/>
              <a:t>Complete by final night of class to participate in friendly competition; win one of three categories:</a:t>
            </a:r>
            <a:endParaRPr/>
          </a:p>
          <a:p>
            <a:pPr indent="-472464" lvl="1" marL="936014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934"/>
              <a:buFont typeface="Gill Sans"/>
              <a:buChar char="•"/>
            </a:pPr>
            <a:r>
              <a:rPr lang="en-US" sz="3868">
                <a:latin typeface="Gill Sans"/>
                <a:ea typeface="Gill Sans"/>
                <a:cs typeface="Gill Sans"/>
                <a:sym typeface="Gill Sans"/>
              </a:rPr>
              <a:t>Most human sounding</a:t>
            </a:r>
            <a:endParaRPr/>
          </a:p>
          <a:p>
            <a:pPr indent="-472464" lvl="1" marL="936014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934"/>
              <a:buFont typeface="Gill Sans"/>
              <a:buChar char="•"/>
            </a:pPr>
            <a:r>
              <a:rPr lang="en-US" sz="3868">
                <a:latin typeface="Gill Sans"/>
                <a:ea typeface="Gill Sans"/>
                <a:cs typeface="Gill Sans"/>
                <a:sym typeface="Gill Sans"/>
              </a:rPr>
              <a:t>Funniest</a:t>
            </a:r>
            <a:endParaRPr/>
          </a:p>
          <a:p>
            <a:pPr indent="-472464" lvl="1" marL="936014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934"/>
              <a:buFont typeface="Gill Sans"/>
              <a:buChar char="•"/>
            </a:pPr>
            <a:r>
              <a:rPr lang="en-US" sz="3868">
                <a:latin typeface="Gill Sans"/>
                <a:ea typeface="Gill Sans"/>
                <a:cs typeface="Gill Sans"/>
                <a:sym typeface="Gill Sans"/>
              </a:rPr>
              <a:t>Most romantic</a:t>
            </a:r>
            <a:endParaRPr/>
          </a:p>
        </p:txBody>
      </p:sp>
      <p:sp>
        <p:nvSpPr>
          <p:cNvPr id="394" name="Google Shape;394;p2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95" name="Google Shape;395;p2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Romance.js: Overview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doma_-_Cupid_in_a_Landscape_-_WGA21548.jpg" id="400" name="Google Shape;400;p24"/>
          <p:cNvPicPr preferRelativeResize="0"/>
          <p:nvPr/>
        </p:nvPicPr>
        <p:blipFill rotWithShape="1">
          <a:blip r:embed="rId3">
            <a:alphaModFix amt="26155"/>
          </a:blip>
          <a:srcRect b="0" l="0" r="0" t="0"/>
          <a:stretch/>
        </p:blipFill>
        <p:spPr>
          <a:xfrm>
            <a:off x="-182941" y="-2615"/>
            <a:ext cx="24572853" cy="12817203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402" name="Google Shape;402;p24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635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Corpus from Trump’s victory speech, and Hilary’s concession speech (note the student added extra logic to turn the poems into haikus!)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repl</a:t>
            </a: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Corpus from a poem by Pablo Neruda; outputted poems tend to be quite angsty and occasionally romantic (</a:t>
            </a:r>
            <a:r>
              <a:rPr lang="en-US" u="sng">
                <a:solidFill>
                  <a:schemeClr val="hlink"/>
                </a:solidFill>
                <a:hlinkClick r:id="rId5"/>
              </a:rPr>
              <a:t>repl</a:t>
            </a: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Corpus from a scathing review of Guy Fieri’s restaurant in NYC (</a:t>
            </a:r>
            <a:r>
              <a:rPr lang="en-US" u="sng">
                <a:solidFill>
                  <a:schemeClr val="hlink"/>
                </a:solidFill>
                <a:hlinkClick r:id="rId6"/>
              </a:rPr>
              <a:t>repl</a:t>
            </a: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</p:txBody>
      </p:sp>
      <p:sp>
        <p:nvSpPr>
          <p:cNvPr id="403" name="Google Shape;403;p2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404" name="Google Shape;404;p2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Romance.js: Examples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97" name="Google Shape;197;p3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98" name="Google Shape;198;p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Why are functions special?</a:t>
            </a:r>
            <a:endParaRPr/>
          </a:p>
        </p:txBody>
      </p:sp>
      <p:sp>
        <p:nvSpPr>
          <p:cNvPr id="199" name="Google Shape;199;p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Functions are special in JS because…they aren't special */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We think of functions as being different from other values in JS */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Strings, numbers, arrays: we're used to passing them into functions,</a:t>
            </a: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or returning them from functions  */</a:t>
            </a: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But functions sometimes seem like they're in a different category,</a:t>
            </a: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rooted to the line of code where they're defined */</a:t>
            </a: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In JS, functions are 'first-class objects', which is another way of</a:t>
            </a: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saying that functions are like any other value in JS */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06" name="Google Shape;206;p4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07" name="Google Shape;207;p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amazingArray</a:t>
            </a:r>
            <a:endParaRPr/>
          </a:p>
        </p:txBody>
      </p:sp>
      <p:sp>
        <p:nvSpPr>
          <p:cNvPr id="208" name="Google Shape;208;p4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we know we can push strings, or any value into arrays */</a:t>
            </a: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amazingArray = [];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happyString = 'happy';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amazingArray.push(happyString);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amazingArray.push(happyString);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amazingArray.push(happyString);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console.log(amazingArray);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10" name="Google Shape;210;p4"/>
          <p:cNvSpPr txBox="1"/>
          <p:nvPr/>
        </p:nvSpPr>
        <p:spPr>
          <a:xfrm>
            <a:off x="16840200" y="-7636"/>
            <a:ext cx="7556500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'happy', 'happy', 'happy' 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16" name="Google Shape;216;p5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17" name="Google Shape;217;p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amazingArray</a:t>
            </a:r>
            <a:endParaRPr/>
          </a:p>
        </p:txBody>
      </p:sp>
      <p:sp>
        <p:nvSpPr>
          <p:cNvPr id="218" name="Google Shape;218;p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functions aren't special. we can push them into an array, too! */</a:t>
            </a: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amazingArray = [];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happyFunction()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console.log('I am happy!');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amazingArray.push(happyFunction);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amazingArray.push(happyFunction);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amazingArray.push(happyFunction);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console.log(amazingArray);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20" name="Google Shape;220;p5"/>
          <p:cNvSpPr txBox="1"/>
          <p:nvPr/>
        </p:nvSpPr>
        <p:spPr>
          <a:xfrm>
            <a:off x="14706600" y="-7636"/>
            <a:ext cx="9677400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[Function], [Function], [Function] 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26" name="Google Shape;226;p6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27" name="Google Shape;227;p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amazingArray</a:t>
            </a:r>
            <a:endParaRPr/>
          </a:p>
        </p:txBody>
      </p:sp>
      <p:sp>
        <p:nvSpPr>
          <p:cNvPr id="228" name="Google Shape;228;p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how do we call all the functions in the array? how have we always </a:t>
            </a:r>
            <a:br>
              <a:rPr lang="en-US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looped through an array of values? */</a:t>
            </a:r>
            <a:br>
              <a:rPr lang="en-US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happyFunction() {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console.log('I am happy!');</a:t>
            </a:r>
            <a:b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amazingArray = [happyFunction, happyFunction, happyFunction];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(let i = 0; i &lt; amazingArray.length; i++) {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let element = amazingArray[i]; </a:t>
            </a:r>
            <a:r>
              <a:rPr lang="en-US" sz="3000">
                <a:solidFill>
                  <a:schemeClr val="accent2"/>
                </a:solidFill>
              </a:rPr>
              <a:t>// each element is a function!</a:t>
            </a:r>
            <a:endParaRPr sz="3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 element();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30" name="Google Shape;230;p6"/>
          <p:cNvSpPr txBox="1"/>
          <p:nvPr/>
        </p:nvSpPr>
        <p:spPr>
          <a:xfrm>
            <a:off x="21226902" y="-61625"/>
            <a:ext cx="3179831" cy="3064869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[function]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am happy!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am happy!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am happy!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36" name="Google Shape;236;p7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37" name="Google Shape;237;p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Passing values into functions</a:t>
            </a:r>
            <a:endParaRPr/>
          </a:p>
        </p:txBody>
      </p:sp>
      <p:sp>
        <p:nvSpPr>
          <p:cNvPr id="238" name="Google Shape;238;p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7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we know we can pass strings, or any value, into a function */</a:t>
            </a: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logsAType(value)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console.log(typeof value);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logsAType('happy string');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21740170" y="-7636"/>
            <a:ext cx="2653863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46" name="Google Shape;246;p8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47" name="Google Shape;247;p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Passing functions into functions</a:t>
            </a:r>
            <a:endParaRPr/>
          </a:p>
        </p:txBody>
      </p:sp>
      <p:sp>
        <p:nvSpPr>
          <p:cNvPr id="248" name="Google Shape;248;p8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8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if functions are like any other value, we can pass functions into other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functions, too */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functions that take a function or return a function are called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"higher-order functions"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logsAType(value)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console.log(typeof value);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happyFunction()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console.log('I am happy!');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logsAType(happyFunction);</a:t>
            </a:r>
            <a:endParaRPr/>
          </a:p>
        </p:txBody>
      </p:sp>
      <p:sp>
        <p:nvSpPr>
          <p:cNvPr id="250" name="Google Shape;250;p8"/>
          <p:cNvSpPr txBox="1"/>
          <p:nvPr/>
        </p:nvSpPr>
        <p:spPr>
          <a:xfrm>
            <a:off x="21579624" y="-7625"/>
            <a:ext cx="2814300" cy="15153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56" name="Google Shape;256;p9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57" name="Google Shape;257;p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Passing functions into functions</a:t>
            </a:r>
            <a:endParaRPr/>
          </a:p>
        </p:txBody>
      </p:sp>
      <p:sp>
        <p:nvSpPr>
          <p:cNvPr id="258" name="Google Shape;258;p9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if we want happyFunction to run, we have to call it */</a:t>
            </a: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callsAFunction(anotherFunction)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anotherFunction(); </a:t>
            </a:r>
            <a:r>
              <a:rPr b="1"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invoking this time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happyFunction()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console.log('I am happy!');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callsAFunction(happyFunction);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0" name="Google Shape;260;p9"/>
          <p:cNvSpPr txBox="1"/>
          <p:nvPr/>
        </p:nvSpPr>
        <p:spPr>
          <a:xfrm>
            <a:off x="21260261" y="-7636"/>
            <a:ext cx="3133772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am happy!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B7B7B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