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13716000" cx="24384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  <p:embeddedFont>
      <p:font typeface="Gill Sans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g7VNTJjDOtKI2OZ2PKX72HR3ZN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GillSans-bold.fntdata"/><Relationship Id="rId25" Type="http://schemas.openxmlformats.org/officeDocument/2006/relationships/font" Target="fonts/GillSans-regular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showMasterSp="0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white-diamond.png" id="14" name="Google Shape;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5" name="Google Shape;1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 Line" id="16" name="Google Shape;1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79285" y="7337425"/>
            <a:ext cx="7025431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8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type="title"/>
          </p:nvPr>
        </p:nvSpPr>
        <p:spPr>
          <a:xfrm>
            <a:off x="2635845" y="2368550"/>
            <a:ext cx="1911231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2" type="body"/>
          </p:nvPr>
        </p:nvSpPr>
        <p:spPr>
          <a:xfrm>
            <a:off x="2635845" y="7823200"/>
            <a:ext cx="1911231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on Right">
  <p:cSld name="Title &amp; Bullets on Righ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2" type="body"/>
          </p:nvPr>
        </p:nvSpPr>
        <p:spPr>
          <a:xfrm>
            <a:off x="12597156" y="3603314"/>
            <a:ext cx="8912759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27"/>
          <p:cNvSpPr txBox="1"/>
          <p:nvPr>
            <p:ph idx="3" type="body"/>
          </p:nvPr>
        </p:nvSpPr>
        <p:spPr>
          <a:xfrm>
            <a:off x="2814431" y="3579745"/>
            <a:ext cx="8912759" cy="2764782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4" type="body"/>
          </p:nvPr>
        </p:nvSpPr>
        <p:spPr>
          <a:xfrm>
            <a:off x="3175468" y="3948051"/>
            <a:ext cx="8190685" cy="23536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type="title"/>
          </p:nvPr>
        </p:nvSpPr>
        <p:spPr>
          <a:xfrm>
            <a:off x="2876456" y="1241558"/>
            <a:ext cx="18631087" cy="1657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wo Column Bullets">
  <p:cSld name="Title &amp; Two Column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2" type="body"/>
          </p:nvPr>
        </p:nvSpPr>
        <p:spPr>
          <a:xfrm>
            <a:off x="2822674" y="3603314"/>
            <a:ext cx="18712641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11975083" y="13074034"/>
            <a:ext cx="407823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28"/>
          <p:cNvSpPr txBox="1"/>
          <p:nvPr>
            <p:ph type="title"/>
          </p:nvPr>
        </p:nvSpPr>
        <p:spPr>
          <a:xfrm>
            <a:off x="2876456" y="1241558"/>
            <a:ext cx="18631087" cy="1657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2" type="body"/>
          </p:nvPr>
        </p:nvSpPr>
        <p:spPr>
          <a:xfrm>
            <a:off x="2838063" y="1246941"/>
            <a:ext cx="18677919" cy="10818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0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1" name="Google Shape;91;p30"/>
          <p:cNvSpPr/>
          <p:nvPr>
            <p:ph idx="2" type="pic"/>
          </p:nvPr>
        </p:nvSpPr>
        <p:spPr>
          <a:xfrm>
            <a:off x="2638639" y="146871"/>
            <a:ext cx="19103261" cy="12742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2" name="Google Shape;92;p30"/>
          <p:cNvSpPr txBox="1"/>
          <p:nvPr>
            <p:ph type="title"/>
          </p:nvPr>
        </p:nvSpPr>
        <p:spPr>
          <a:xfrm>
            <a:off x="635000" y="99441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93" name="Google Shape;93;p3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1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6" name="Google Shape;96;p31"/>
          <p:cNvSpPr/>
          <p:nvPr>
            <p:ph idx="2" type="pic"/>
          </p:nvPr>
        </p:nvSpPr>
        <p:spPr>
          <a:xfrm>
            <a:off x="8042724" y="995741"/>
            <a:ext cx="16449929" cy="10966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7" name="Google Shape;97;p31"/>
          <p:cNvSpPr txBox="1"/>
          <p:nvPr>
            <p:ph type="title"/>
          </p:nvPr>
        </p:nvSpPr>
        <p:spPr>
          <a:xfrm>
            <a:off x="2836642" y="2395338"/>
            <a:ext cx="8708995" cy="388269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idx="3" type="body"/>
          </p:nvPr>
        </p:nvSpPr>
        <p:spPr>
          <a:xfrm>
            <a:off x="2836642" y="7226300"/>
            <a:ext cx="8708995" cy="400841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Line Line" id="99" name="Google Shape;9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82392" y="6707716"/>
            <a:ext cx="5417494" cy="88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1"/>
          <p:cNvSpPr txBox="1"/>
          <p:nvPr>
            <p:ph idx="12" type="sldNum"/>
          </p:nvPr>
        </p:nvSpPr>
        <p:spPr>
          <a:xfrm>
            <a:off x="11934016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2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03" name="Google Shape;103;p32"/>
          <p:cNvSpPr/>
          <p:nvPr>
            <p:ph idx="2" type="pic"/>
          </p:nvPr>
        </p:nvSpPr>
        <p:spPr>
          <a:xfrm>
            <a:off x="15681341" y="6616700"/>
            <a:ext cx="8396678" cy="56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4" name="Google Shape;104;p32"/>
          <p:cNvSpPr/>
          <p:nvPr>
            <p:ph idx="3" type="pic"/>
          </p:nvPr>
        </p:nvSpPr>
        <p:spPr>
          <a:xfrm>
            <a:off x="15290800" y="711200"/>
            <a:ext cx="8331200" cy="5554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5" name="Google Shape;105;p32"/>
          <p:cNvSpPr/>
          <p:nvPr>
            <p:ph idx="4" type="pic"/>
          </p:nvPr>
        </p:nvSpPr>
        <p:spPr>
          <a:xfrm>
            <a:off x="-304800" y="711200"/>
            <a:ext cx="17202149" cy="11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6" name="Google Shape;106;p32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3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2" type="body"/>
          </p:nvPr>
        </p:nvSpPr>
        <p:spPr>
          <a:xfrm>
            <a:off x="2387600" y="8064500"/>
            <a:ext cx="19621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venir"/>
              <a:buNone/>
              <a:defRPr sz="2800" cap="none">
                <a:solidFill>
                  <a:srgbClr val="7B7B7B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3" type="body"/>
          </p:nvPr>
        </p:nvSpPr>
        <p:spPr>
          <a:xfrm>
            <a:off x="3230931" y="5003800"/>
            <a:ext cx="17934837" cy="119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11" name="Google Shape;111;p33"/>
          <p:cNvSpPr txBox="1"/>
          <p:nvPr>
            <p:ph idx="12" type="sldNum"/>
          </p:nvPr>
        </p:nvSpPr>
        <p:spPr>
          <a:xfrm>
            <a:off x="12038888" y="13115925"/>
            <a:ext cx="306224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 showMasterSp="0">
  <p:cSld name="Photo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4"/>
          <p:cNvSpPr/>
          <p:nvPr>
            <p:ph idx="2" type="pic"/>
          </p:nvPr>
        </p:nvSpPr>
        <p:spPr>
          <a:xfrm>
            <a:off x="0" y="0"/>
            <a:ext cx="24384001" cy="16264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4" name="Google Shape;114;p34"/>
          <p:cNvSpPr txBox="1"/>
          <p:nvPr>
            <p:ph idx="12" type="sldNum"/>
          </p:nvPr>
        </p:nvSpPr>
        <p:spPr>
          <a:xfrm>
            <a:off x="12032538" y="13081000"/>
            <a:ext cx="306224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 showMasterSp="0">
  <p:cSld name="Title &amp; Bullets 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5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white-diamond.png" id="117" name="Google Shape;11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18" name="Google Shape;11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5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0" name="Google Shape;120;p35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21" name="Google Shape;121;p35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2" name="Google Shape;122;p35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Object" showMasterSp="0">
  <p:cSld name="Title &amp; Object 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6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5" name="Google Shape;125;p3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white-diamond.png" id="126" name="Google Shape;12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7" name="Google Shape;12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6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3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130" name="Google Shape;13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6"/>
          <p:cNvSpPr txBox="1"/>
          <p:nvPr>
            <p:ph idx="2" type="body"/>
          </p:nvPr>
        </p:nvSpPr>
        <p:spPr>
          <a:xfrm>
            <a:off x="2820130" y="3811571"/>
            <a:ext cx="18743740" cy="8077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 showMasterSp="0">
  <p:cSld name="Title and Co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white-diamond.png" id="24" name="Google Shape;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" name="Google Shape;2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19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28" name="Google Shape;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9"/>
          <p:cNvSpPr txBox="1"/>
          <p:nvPr>
            <p:ph idx="2" type="body"/>
          </p:nvPr>
        </p:nvSpPr>
        <p:spPr>
          <a:xfrm>
            <a:off x="17576506" y="-7636"/>
            <a:ext cx="6817524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3" type="body"/>
          </p:nvPr>
        </p:nvSpPr>
        <p:spPr>
          <a:xfrm>
            <a:off x="468854" y="3754151"/>
            <a:ext cx="744910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4" type="body"/>
          </p:nvPr>
        </p:nvSpPr>
        <p:spPr>
          <a:xfrm>
            <a:off x="12654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Code">
  <p:cSld name="Title &amp; Code 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34" name="Google Shape;134;p37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3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136" name="Google Shape;13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7"/>
          <p:cNvSpPr txBox="1"/>
          <p:nvPr>
            <p:ph idx="2" type="body"/>
          </p:nvPr>
        </p:nvSpPr>
        <p:spPr>
          <a:xfrm>
            <a:off x="4440827" y="4150709"/>
            <a:ext cx="15502346" cy="4419255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38" name="Google Shape;138;p37"/>
          <p:cNvSpPr txBox="1"/>
          <p:nvPr>
            <p:ph idx="3" type="body"/>
          </p:nvPr>
        </p:nvSpPr>
        <p:spPr>
          <a:xfrm>
            <a:off x="5315199" y="4679304"/>
            <a:ext cx="13753603" cy="3936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Title and Code 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41" name="Google Shape;141;p38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38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143" name="Google Shape;14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8"/>
          <p:cNvSpPr txBox="1"/>
          <p:nvPr>
            <p:ph idx="2" type="body"/>
          </p:nvPr>
        </p:nvSpPr>
        <p:spPr>
          <a:xfrm>
            <a:off x="468854" y="3754151"/>
            <a:ext cx="23446292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9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47" name="Google Shape;147;p39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48" name="Google Shape;148;p39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39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on Left">
  <p:cSld name="Title &amp; Bullets on Left 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2" name="Google Shape;152;p40"/>
          <p:cNvSpPr txBox="1"/>
          <p:nvPr>
            <p:ph idx="2" type="body"/>
          </p:nvPr>
        </p:nvSpPr>
        <p:spPr>
          <a:xfrm>
            <a:off x="2814749" y="3603314"/>
            <a:ext cx="8912759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3" name="Google Shape;153;p40"/>
          <p:cNvSpPr txBox="1"/>
          <p:nvPr>
            <p:ph idx="12" type="sldNum"/>
          </p:nvPr>
        </p:nvSpPr>
        <p:spPr>
          <a:xfrm>
            <a:off x="11972840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40"/>
          <p:cNvSpPr txBox="1"/>
          <p:nvPr>
            <p:ph idx="3" type="body"/>
          </p:nvPr>
        </p:nvSpPr>
        <p:spPr>
          <a:xfrm>
            <a:off x="12614312" y="3579745"/>
            <a:ext cx="8912759" cy="2506009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5" name="Google Shape;155;p40"/>
          <p:cNvSpPr txBox="1"/>
          <p:nvPr>
            <p:ph idx="4" type="body"/>
          </p:nvPr>
        </p:nvSpPr>
        <p:spPr>
          <a:xfrm>
            <a:off x="12975349" y="3948051"/>
            <a:ext cx="8190686" cy="2036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6" name="Google Shape;156;p40"/>
          <p:cNvSpPr txBox="1"/>
          <p:nvPr>
            <p:ph idx="5" type="body"/>
          </p:nvPr>
        </p:nvSpPr>
        <p:spPr>
          <a:xfrm>
            <a:off x="12614312" y="6563776"/>
            <a:ext cx="8912759" cy="3063593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7" name="Google Shape;157;p40"/>
          <p:cNvSpPr txBox="1"/>
          <p:nvPr>
            <p:ph idx="6" type="body"/>
          </p:nvPr>
        </p:nvSpPr>
        <p:spPr>
          <a:xfrm>
            <a:off x="12975349" y="6879864"/>
            <a:ext cx="8190686" cy="272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8" name="Google Shape;158;p40"/>
          <p:cNvSpPr txBox="1"/>
          <p:nvPr>
            <p:ph type="title"/>
          </p:nvPr>
        </p:nvSpPr>
        <p:spPr>
          <a:xfrm>
            <a:off x="2841773" y="1233672"/>
            <a:ext cx="18700454" cy="1698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type="title"/>
          </p:nvPr>
        </p:nvSpPr>
        <p:spPr>
          <a:xfrm>
            <a:off x="2635845" y="2368550"/>
            <a:ext cx="1911231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2" type="body"/>
          </p:nvPr>
        </p:nvSpPr>
        <p:spPr>
          <a:xfrm>
            <a:off x="2635845" y="7823200"/>
            <a:ext cx="1911231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Line Line" id="36" name="Google Shape;3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79285" y="7337425"/>
            <a:ext cx="7025430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type="title"/>
          </p:nvPr>
        </p:nvSpPr>
        <p:spPr>
          <a:xfrm>
            <a:off x="1778000" y="4152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Object">
  <p:cSld name="Title &amp; 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2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46" name="Google Shape;4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2"/>
          <p:cNvSpPr txBox="1"/>
          <p:nvPr>
            <p:ph idx="2" type="body"/>
          </p:nvPr>
        </p:nvSpPr>
        <p:spPr>
          <a:xfrm>
            <a:off x="2820130" y="3811571"/>
            <a:ext cx="18743740" cy="8077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2" type="sldNum"/>
          </p:nvPr>
        </p:nvSpPr>
        <p:spPr>
          <a:xfrm>
            <a:off x="12038888" y="13124834"/>
            <a:ext cx="306224" cy="317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23"/>
          <p:cNvSpPr txBox="1"/>
          <p:nvPr>
            <p:ph idx="2" type="body"/>
          </p:nvPr>
        </p:nvSpPr>
        <p:spPr>
          <a:xfrm>
            <a:off x="2855459" y="1027694"/>
            <a:ext cx="18673081" cy="10897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2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Code">
  <p:cSld name="Title &amp; Co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25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61" name="Google Shape;6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5"/>
          <p:cNvSpPr txBox="1"/>
          <p:nvPr>
            <p:ph idx="2" type="body"/>
          </p:nvPr>
        </p:nvSpPr>
        <p:spPr>
          <a:xfrm>
            <a:off x="4440827" y="4150709"/>
            <a:ext cx="15502346" cy="4419255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3" type="body"/>
          </p:nvPr>
        </p:nvSpPr>
        <p:spPr>
          <a:xfrm>
            <a:off x="5315199" y="4679304"/>
            <a:ext cx="13753603" cy="3936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on Left">
  <p:cSld name="Title &amp; Bullets on Lef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2" type="body"/>
          </p:nvPr>
        </p:nvSpPr>
        <p:spPr>
          <a:xfrm>
            <a:off x="2814749" y="3603314"/>
            <a:ext cx="8912759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11972840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26"/>
          <p:cNvSpPr txBox="1"/>
          <p:nvPr>
            <p:ph idx="3" type="body"/>
          </p:nvPr>
        </p:nvSpPr>
        <p:spPr>
          <a:xfrm>
            <a:off x="12614312" y="3579745"/>
            <a:ext cx="8912759" cy="2506009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4" type="body"/>
          </p:nvPr>
        </p:nvSpPr>
        <p:spPr>
          <a:xfrm>
            <a:off x="12975349" y="3948051"/>
            <a:ext cx="8190686" cy="2036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5" type="body"/>
          </p:nvPr>
        </p:nvSpPr>
        <p:spPr>
          <a:xfrm>
            <a:off x="12614312" y="6563776"/>
            <a:ext cx="8912759" cy="3063593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6" type="body"/>
          </p:nvPr>
        </p:nvSpPr>
        <p:spPr>
          <a:xfrm>
            <a:off x="12975349" y="6879864"/>
            <a:ext cx="8190686" cy="272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type="title"/>
          </p:nvPr>
        </p:nvSpPr>
        <p:spPr>
          <a:xfrm>
            <a:off x="2841773" y="1233672"/>
            <a:ext cx="18700454" cy="1698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0.xml"/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26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white-diamond.png" id="7" name="Google Shape;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8" name="Google Shape;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7"/>
          <p:cNvSpPr txBox="1"/>
          <p:nvPr>
            <p:ph idx="12" type="sldNum"/>
          </p:nvPr>
        </p:nvSpPr>
        <p:spPr>
          <a:xfrm>
            <a:off x="12038888" y="13124834"/>
            <a:ext cx="306224" cy="317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7"/>
          <p:cNvSpPr txBox="1"/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1689100" y="3238500"/>
            <a:ext cx="21005799" cy="9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704850" lvl="0" marL="4572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704850" lvl="1" marL="9144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704850" lvl="2" marL="13716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704850" lvl="3" marL="18288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704850" lvl="4" marL="22860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704850" lvl="5" marL="27432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704850" lvl="6" marL="32004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704850" lvl="7" marL="36576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704850" lvl="8" marL="41148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64" name="Google Shape;164;p1"/>
          <p:cNvSpPr txBox="1"/>
          <p:nvPr>
            <p:ph type="title"/>
          </p:nvPr>
        </p:nvSpPr>
        <p:spPr>
          <a:xfrm>
            <a:off x="2635845" y="527050"/>
            <a:ext cx="19112310" cy="6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</a:pPr>
            <a:r>
              <a:rPr lang="en-US"/>
              <a:t>Closure</a:t>
            </a:r>
            <a:endParaRPr/>
          </a:p>
        </p:txBody>
      </p:sp>
      <p:sp>
        <p:nvSpPr>
          <p:cNvPr id="165" name="Google Shape;165;p1"/>
          <p:cNvSpPr txBox="1"/>
          <p:nvPr>
            <p:ph idx="12" type="sldNum"/>
          </p:nvPr>
        </p:nvSpPr>
        <p:spPr>
          <a:xfrm>
            <a:off x="12061470" y="13074036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49" name="Google Shape;249;p1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50" name="Google Shape;250;p10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Closure: scope refresher</a:t>
            </a:r>
            <a:endParaRPr/>
          </a:p>
        </p:txBody>
      </p:sp>
      <p:sp>
        <p:nvSpPr>
          <p:cNvPr id="251" name="Google Shape;251;p10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1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2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3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0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b="1"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before we talk about closure, let's review how scope works with nested</a:t>
            </a:r>
            <a:br>
              <a:rPr b="1"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1"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 functions */</a:t>
            </a:r>
            <a:endParaRPr b="1" sz="30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br>
              <a:rPr b="1"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1"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inner functions can access variables defined in outer functions */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greeter() {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name = 'Marie'; 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saysHi = function() {</a:t>
            </a:r>
            <a:endParaRPr b="1" sz="3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console.log('Hi', name);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};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saysHi();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greeter();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3" name="Google Shape;253;p10"/>
          <p:cNvSpPr txBox="1"/>
          <p:nvPr/>
        </p:nvSpPr>
        <p:spPr>
          <a:xfrm>
            <a:off x="21883892" y="-7636"/>
            <a:ext cx="2510139" cy="1515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 Marie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59" name="Google Shape;259;p1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60" name="Google Shape;260;p11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Closure: definition</a:t>
            </a:r>
            <a:endParaRPr/>
          </a:p>
        </p:txBody>
      </p:sp>
      <p:sp>
        <p:nvSpPr>
          <p:cNvPr id="261" name="Google Shape;261;p11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1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2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3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1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</a:rPr>
              <a:t>/* closure is the fact that an inner function can STILL access values</a:t>
            </a:r>
            <a:br>
              <a:rPr lang="en-US" sz="3000">
                <a:solidFill>
                  <a:schemeClr val="accent2"/>
                </a:solidFill>
              </a:rPr>
            </a:br>
            <a:r>
              <a:rPr lang="en-US" sz="3000">
                <a:solidFill>
                  <a:schemeClr val="accent2"/>
                </a:solidFill>
              </a:rPr>
              <a:t>   defined in the outer function even after the outer function is finished</a:t>
            </a:r>
            <a:br>
              <a:rPr lang="en-US" sz="3000">
                <a:solidFill>
                  <a:schemeClr val="accent2"/>
                </a:solidFill>
              </a:rPr>
            </a:br>
            <a:r>
              <a:rPr lang="en-US" sz="3000">
                <a:solidFill>
                  <a:schemeClr val="accent2"/>
                </a:solidFill>
              </a:rPr>
              <a:t>   running! </a:t>
            </a:r>
            <a:endParaRPr sz="30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</a:rPr>
              <a:t>*/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68" name="Google Shape;268;p12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69" name="Google Shape;269;p1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Closure: examples</a:t>
            </a:r>
            <a:endParaRPr/>
          </a:p>
        </p:txBody>
      </p:sp>
      <p:sp>
        <p:nvSpPr>
          <p:cNvPr id="270" name="Google Shape;270;p12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1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2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3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2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getGreeter() {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console.log('getGreeter is running');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let name = 'Marie'; </a:t>
            </a:r>
            <a:endParaRPr b="1" sz="3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b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console.log('getGreeter is finishing');</a:t>
            </a:r>
            <a:b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function() {</a:t>
            </a:r>
            <a:endParaRPr b="1" sz="3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console.log('Hi', name);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greeter = getGreeter();</a:t>
            </a:r>
            <a:endParaRPr b="1" sz="3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greeter();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2" name="Google Shape;272;p12"/>
          <p:cNvSpPr txBox="1"/>
          <p:nvPr/>
        </p:nvSpPr>
        <p:spPr>
          <a:xfrm>
            <a:off x="18210775" y="-7636"/>
            <a:ext cx="6183256" cy="26076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getGreeter is running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getGreeter is finishing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 Marie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78" name="Google Shape;278;p13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79" name="Google Shape;279;p13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Closure: examples</a:t>
            </a:r>
            <a:endParaRPr/>
          </a:p>
        </p:txBody>
      </p:sp>
      <p:sp>
        <p:nvSpPr>
          <p:cNvPr id="280" name="Google Shape;280;p13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1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2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3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3"/>
          <p:cNvSpPr txBox="1"/>
          <p:nvPr>
            <p:ph idx="4" type="body"/>
          </p:nvPr>
        </p:nvSpPr>
        <p:spPr>
          <a:xfrm>
            <a:off x="1265029" y="3195351"/>
            <a:ext cx="22249377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// what if getGreeter take a parameter?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getGreeter(name) {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function() {</a:t>
            </a:r>
            <a:endParaRPr b="1" sz="3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console.log('Hi', name);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greeter = getGreeter('Rosalind');</a:t>
            </a:r>
            <a:endParaRPr b="1" sz="3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greeter();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2" name="Google Shape;282;p13"/>
          <p:cNvSpPr txBox="1"/>
          <p:nvPr/>
        </p:nvSpPr>
        <p:spPr>
          <a:xfrm>
            <a:off x="21271705" y="-7636"/>
            <a:ext cx="3122326" cy="1515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 Rosalind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88" name="Google Shape;288;p1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89" name="Google Shape;289;p1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Closure: examples</a:t>
            </a:r>
            <a:endParaRPr/>
          </a:p>
        </p:txBody>
      </p:sp>
      <p:sp>
        <p:nvSpPr>
          <p:cNvPr id="290" name="Google Shape;290;p14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1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2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3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4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// what if both functions take parameters?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getGreeter(name1) {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function(name2) {</a:t>
            </a:r>
            <a:endParaRPr b="1" sz="3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console.log('Hi ' + name1 + ', meet ' + name2);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greeter = getGreeter('Marie');</a:t>
            </a:r>
            <a:endParaRPr b="1" sz="3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greeter('Rosalind');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2" name="Google Shape;292;p14"/>
          <p:cNvSpPr txBox="1"/>
          <p:nvPr/>
        </p:nvSpPr>
        <p:spPr>
          <a:xfrm>
            <a:off x="18327955" y="-7636"/>
            <a:ext cx="6066075" cy="1515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 Marie, meet Rosalind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98" name="Google Shape;298;p15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99" name="Google Shape;299;p15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Closure: examples</a:t>
            </a:r>
            <a:endParaRPr/>
          </a:p>
        </p:txBody>
      </p:sp>
      <p:sp>
        <p:nvSpPr>
          <p:cNvPr id="300" name="Google Shape;300;p15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1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2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3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5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getGreeter(name1) {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function(name2) {</a:t>
            </a:r>
            <a:endParaRPr b="1" sz="3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console.log('Hi ' + name1 + ', meet ' + name2);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introduceMarieTo = getGreeter('Marie');</a:t>
            </a:r>
            <a:endParaRPr b="1" sz="3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introduceRosalindTo = getGreeter('Rosalind');</a:t>
            </a:r>
            <a:endParaRPr b="1" sz="3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introduceMarieTo('Dorothy');</a:t>
            </a:r>
            <a:endParaRPr b="1" sz="3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introduceMarieTo('Albert');</a:t>
            </a:r>
            <a:b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introduceRosalindTo('Barbara');</a:t>
            </a:r>
            <a:endParaRPr b="1" sz="3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introduceRosalindTo('Isaac');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2" name="Google Shape;302;p15"/>
          <p:cNvSpPr txBox="1"/>
          <p:nvPr/>
        </p:nvSpPr>
        <p:spPr>
          <a:xfrm>
            <a:off x="17727827" y="-7636"/>
            <a:ext cx="6666203" cy="31537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 Marie, meet Dorothy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 Marie, meet Albert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 Rosalind, meet Barbara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 Rosalind, meet Isaac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08" name="Google Shape;308;p16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09" name="Google Shape;309;p1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Recap</a:t>
            </a:r>
            <a:endParaRPr/>
          </a:p>
        </p:txBody>
      </p:sp>
      <p:sp>
        <p:nvSpPr>
          <p:cNvPr id="310" name="Google Shape;310;p16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b="1" sz="3000">
              <a:solidFill>
                <a:srgbClr val="A6AAA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b="1" sz="3000">
              <a:solidFill>
                <a:srgbClr val="A6AAA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6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- Returning functions from functions</a:t>
            </a:r>
            <a:b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- Closure</a:t>
            </a:r>
            <a:b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*/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71" name="Google Shape;171;p2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172" name="Google Shape;172;p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Overview</a:t>
            </a:r>
            <a:endParaRPr/>
          </a:p>
        </p:txBody>
      </p:sp>
      <p:sp>
        <p:nvSpPr>
          <p:cNvPr id="173" name="Google Shape;173;p2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1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2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3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Returning functions from functions</a:t>
            </a:r>
            <a:br>
              <a:rPr lang="en-US" sz="3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- Closure</a:t>
            </a:r>
            <a:br>
              <a:rPr lang="en-US" sz="3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80" name="Google Shape;180;p3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181" name="Google Shape;181;p3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Returning values from functions </a:t>
            </a:r>
            <a:endParaRPr/>
          </a:p>
        </p:txBody>
      </p:sp>
      <p:sp>
        <p:nvSpPr>
          <p:cNvPr id="182" name="Google Shape;182;p3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1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2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3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we know that functions can return values */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br>
              <a:rPr lang="en-US" sz="3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>
                <a:solidFill>
                  <a:srgbClr val="000000"/>
                </a:solidFill>
              </a:rPr>
              <a:t>function returnsAString() {</a:t>
            </a:r>
            <a:endParaRPr sz="30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'I am a string';</a:t>
            </a:r>
            <a:b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</a:rPr>
              <a:t>let returnedValue = returnsAString();</a:t>
            </a:r>
            <a:br>
              <a:rPr lang="en-US" sz="3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</a:rPr>
              <a:t>console.log(returnedValue);</a:t>
            </a:r>
            <a:endParaRPr sz="3000"/>
          </a:p>
        </p:txBody>
      </p:sp>
      <p:sp>
        <p:nvSpPr>
          <p:cNvPr id="184" name="Google Shape;184;p3"/>
          <p:cNvSpPr txBox="1"/>
          <p:nvPr/>
        </p:nvSpPr>
        <p:spPr>
          <a:xfrm>
            <a:off x="20720073" y="-7636"/>
            <a:ext cx="3673958" cy="1515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am a string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90" name="Google Shape;190;p4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191" name="Google Shape;191;p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Returning values from functions </a:t>
            </a:r>
            <a:endParaRPr/>
          </a:p>
        </p:txBody>
      </p:sp>
      <p:sp>
        <p:nvSpPr>
          <p:cNvPr id="192" name="Google Shape;192;p4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1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2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3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in the previous unit, we learned that functions are like any other </a:t>
            </a:r>
            <a:b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 value in JS */</a:t>
            </a:r>
            <a:b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so if functions can return values, and functions are values… */</a:t>
            </a:r>
            <a:b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…functions can return other functions! */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99" name="Google Shape;199;p5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00" name="Google Shape;200;p5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Returning functions from functions </a:t>
            </a:r>
            <a:endParaRPr/>
          </a:p>
        </p:txBody>
      </p:sp>
      <p:sp>
        <p:nvSpPr>
          <p:cNvPr id="201" name="Google Shape;201;p5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1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2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3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5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greetMe() {</a:t>
            </a:r>
            <a:endParaRPr b="1" sz="3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console.log('Hi!');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getGreeter() {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greetMe; </a:t>
            </a:r>
            <a:r>
              <a:rPr b="1"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// note: we're returning the function without calling it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greeter = getGreeter();</a:t>
            </a:r>
            <a:b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console.log(typeof greeter);</a:t>
            </a:r>
            <a:endParaRPr b="1" sz="3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console.log(greeter);</a:t>
            </a:r>
            <a:endParaRPr b="1" sz="3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greeter();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3" name="Google Shape;203;p5"/>
          <p:cNvSpPr txBox="1"/>
          <p:nvPr/>
        </p:nvSpPr>
        <p:spPr>
          <a:xfrm>
            <a:off x="19351225" y="-7636"/>
            <a:ext cx="5042807" cy="26076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[Function: greetMe]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Hi!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09" name="Google Shape;209;p6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10" name="Google Shape;210;p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Returning functions from functions </a:t>
            </a:r>
            <a:endParaRPr/>
          </a:p>
        </p:txBody>
      </p:sp>
      <p:sp>
        <p:nvSpPr>
          <p:cNvPr id="211" name="Google Shape;211;p6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b="1" sz="3000">
              <a:solidFill>
                <a:srgbClr val="A6AAA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b="1" sz="3000">
              <a:solidFill>
                <a:srgbClr val="A6AAA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greetMe() {</a:t>
            </a:r>
            <a:endParaRPr b="1" sz="3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console.log('Hi!');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getGreeter() {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greetMe(); </a:t>
            </a:r>
            <a:r>
              <a:rPr b="1"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// what if we did invoke it?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greeter = getGreeter();</a:t>
            </a:r>
            <a:b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console.log(typeof greeter);</a:t>
            </a:r>
            <a:endParaRPr b="1" sz="3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console.log(greeter);</a:t>
            </a:r>
            <a:endParaRPr b="1" sz="3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greeter();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3" name="Google Shape;213;p6"/>
          <p:cNvSpPr txBox="1"/>
          <p:nvPr/>
        </p:nvSpPr>
        <p:spPr>
          <a:xfrm>
            <a:off x="18930849" y="5075"/>
            <a:ext cx="5463300" cy="36999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Hi!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undefined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undefined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A54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C5A54"/>
                </a:solidFill>
                <a:latin typeface="Arial"/>
                <a:ea typeface="Arial"/>
                <a:cs typeface="Arial"/>
                <a:sym typeface="Arial"/>
              </a:rPr>
              <a:t>TypeError: greeter is not a  function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19" name="Google Shape;219;p7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20" name="Google Shape;220;p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Returning functions from functions </a:t>
            </a:r>
            <a:endParaRPr/>
          </a:p>
        </p:txBody>
      </p:sp>
      <p:sp>
        <p:nvSpPr>
          <p:cNvPr id="221" name="Google Shape;221;p7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1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2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3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7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getGreeter() {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// we can declare a new inner function and then return it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</a:t>
            </a: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greetMe() {</a:t>
            </a:r>
            <a:endParaRPr b="1" sz="3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console.log('Hi!');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return greetMe;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greeter = getGreeter();</a:t>
            </a:r>
            <a:endParaRPr b="1" sz="3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greeter();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3" name="Google Shape;223;p7"/>
          <p:cNvSpPr txBox="1"/>
          <p:nvPr/>
        </p:nvSpPr>
        <p:spPr>
          <a:xfrm>
            <a:off x="22274923" y="-7636"/>
            <a:ext cx="2119107" cy="16043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Hi!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29" name="Google Shape;229;p8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30" name="Google Shape;230;p8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Returning functions from functions </a:t>
            </a:r>
            <a:endParaRPr/>
          </a:p>
        </p:txBody>
      </p:sp>
      <p:sp>
        <p:nvSpPr>
          <p:cNvPr id="231" name="Google Shape;231;p8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1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2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3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8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getGreeter() {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// we can return anonymous function, too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</a:t>
            </a: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return</a:t>
            </a: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() =&gt; {</a:t>
            </a:r>
            <a:endParaRPr b="1" sz="3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	console.log('Hi!');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greeter = getGreeter();</a:t>
            </a:r>
            <a:endParaRPr b="1" sz="3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greeter();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3" name="Google Shape;233;p8"/>
          <p:cNvSpPr txBox="1"/>
          <p:nvPr/>
        </p:nvSpPr>
        <p:spPr>
          <a:xfrm>
            <a:off x="22137748" y="-7636"/>
            <a:ext cx="2256283" cy="16043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Hi!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39" name="Google Shape;239;p9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40" name="Google Shape;240;p9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Returning functions from functions </a:t>
            </a:r>
            <a:endParaRPr/>
          </a:p>
        </p:txBody>
      </p:sp>
      <p:sp>
        <p:nvSpPr>
          <p:cNvPr id="241" name="Google Shape;241;p9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1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2</a:t>
            </a:r>
            <a:endParaRPr sz="30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3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9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getGreeter() {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// what if our returned function takes a parameter?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return function(name) {</a:t>
            </a:r>
            <a:endParaRPr b="1" sz="3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		console.log('Hi', name);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	}</a:t>
            </a: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;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b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greeter = getGreeter();</a:t>
            </a:r>
            <a:b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greeter('Marie');</a:t>
            </a:r>
            <a:endParaRPr b="1" sz="3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greeter('Rosalind');</a:t>
            </a:r>
            <a:endParaRPr b="1" sz="3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greeter();</a:t>
            </a:r>
            <a:endParaRPr b="1" sz="3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3" name="Google Shape;243;p9"/>
          <p:cNvSpPr txBox="1"/>
          <p:nvPr/>
        </p:nvSpPr>
        <p:spPr>
          <a:xfrm>
            <a:off x="20823438" y="-7636"/>
            <a:ext cx="3570594" cy="26076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 Marie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 Rosalind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 undefined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7B7B7B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