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13716000" cx="24384000"/>
  <p:notesSz cx="6858000" cy="9144000"/>
  <p:embeddedFontLst>
    <p:embeddedFont>
      <p:font typeface="Helvetica Neue"/>
      <p:regular r:id="rId28"/>
      <p:bold r:id="rId29"/>
      <p:italic r:id="rId30"/>
      <p:boldItalic r:id="rId31"/>
    </p:embeddedFont>
    <p:embeddedFont>
      <p:font typeface="Gill Sans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4" roundtripDataSignature="AMtx7mioTXsu25EhAg68bj9Ohumw/Rz/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2047C34-DB26-4A45-8F34-9FC73A8E878F}">
  <a:tblStyle styleId="{B2047C34-DB26-4A45-8F34-9FC73A8E878F}" styleName="Table_0">
    <a:wholeTbl>
      <a:tcTxStyle b="off" i="off">
        <a:font>
          <a:latin typeface="Gill Sans"/>
          <a:ea typeface="Gill Sans"/>
          <a:cs typeface="Gill Sans"/>
        </a:font>
        <a:srgbClr val="3E3E3E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/>
          </a:solidFill>
        </a:fill>
      </a:tcStyle>
    </a:wholeTbl>
    <a:band1H>
      <a:tcTxStyle/>
    </a:band1H>
    <a:band2H>
      <a:tcTxStyle b="off" i="off"/>
      <a:tcStyle>
        <a:fill>
          <a:solidFill>
            <a:srgbClr val="E3E5E8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3E3E3E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3797C6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HelveticaNeue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HelveticaNeue-boldItalic.fntdata"/><Relationship Id="rId30" Type="http://schemas.openxmlformats.org/officeDocument/2006/relationships/font" Target="fonts/HelveticaNeue-italic.fntdata"/><Relationship Id="rId11" Type="http://schemas.openxmlformats.org/officeDocument/2006/relationships/slide" Target="slides/slide6.xml"/><Relationship Id="rId33" Type="http://schemas.openxmlformats.org/officeDocument/2006/relationships/font" Target="fonts/GillSans-bold.fntdata"/><Relationship Id="rId10" Type="http://schemas.openxmlformats.org/officeDocument/2006/relationships/slide" Target="slides/slide5.xml"/><Relationship Id="rId32" Type="http://schemas.openxmlformats.org/officeDocument/2006/relationships/font" Target="fonts/GillSans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7" name="Google Shape;187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showMasterSp="0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4"/>
          <p:cNvSpPr/>
          <p:nvPr/>
        </p:nvSpPr>
        <p:spPr>
          <a:xfrm>
            <a:off x="-25400" y="12818533"/>
            <a:ext cx="24434801" cy="93010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white-diamond.png" id="14" name="Google Shape;1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445" y="13058232"/>
            <a:ext cx="432887" cy="4328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5" name="Google Shape;15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5519" y="13170067"/>
            <a:ext cx="1705562" cy="2282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ne Line" id="16" name="Google Shape;16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79285" y="7337425"/>
            <a:ext cx="7025431" cy="8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4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8" name="Google Shape;18;p24"/>
          <p:cNvSpPr txBox="1"/>
          <p:nvPr>
            <p:ph type="title"/>
          </p:nvPr>
        </p:nvSpPr>
        <p:spPr>
          <a:xfrm>
            <a:off x="2635845" y="2368550"/>
            <a:ext cx="1911231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24"/>
          <p:cNvSpPr txBox="1"/>
          <p:nvPr>
            <p:ph idx="2" type="body"/>
          </p:nvPr>
        </p:nvSpPr>
        <p:spPr>
          <a:xfrm>
            <a:off x="2635845" y="7823200"/>
            <a:ext cx="1911231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20" name="Google Shape;20;p24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3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76" name="Google Shape;76;p33"/>
          <p:cNvSpPr txBox="1"/>
          <p:nvPr>
            <p:ph idx="2" type="body"/>
          </p:nvPr>
        </p:nvSpPr>
        <p:spPr>
          <a:xfrm>
            <a:off x="2814749" y="3603314"/>
            <a:ext cx="18754502" cy="84616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7625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3900"/>
              <a:buFont typeface="Gill Sans"/>
              <a:buChar char="๏"/>
              <a:defRPr sz="5200">
                <a:latin typeface="Gill Sans"/>
                <a:ea typeface="Gill Sans"/>
                <a:cs typeface="Gill Sans"/>
                <a:sym typeface="Gill Sans"/>
              </a:defRPr>
            </a:lvl1pPr>
            <a:lvl2pPr indent="-593725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750"/>
              <a:buFont typeface="Gill Sans"/>
              <a:buChar char="•"/>
              <a:defRPr sz="4600">
                <a:latin typeface="Gill Sans"/>
                <a:ea typeface="Gill Sans"/>
                <a:cs typeface="Gill Sans"/>
                <a:sym typeface="Gill Sans"/>
              </a:defRPr>
            </a:lvl2pPr>
            <a:lvl3pPr indent="-409575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850"/>
              <a:buFont typeface="Gill Sans"/>
              <a:buChar char="•"/>
              <a:defRPr sz="3800">
                <a:latin typeface="Gill Sans"/>
                <a:ea typeface="Gill Sans"/>
                <a:cs typeface="Gill Sans"/>
                <a:sym typeface="Gill Sans"/>
              </a:defRPr>
            </a:lvl3pPr>
            <a:lvl4pPr indent="-3810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lvl4pPr>
            <a:lvl5pPr indent="-3810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i="1" sz="3200">
                <a:latin typeface="Gill Sans"/>
                <a:ea typeface="Gill Sans"/>
                <a:cs typeface="Gill Sans"/>
                <a:sym typeface="Gill Sans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77" name="Google Shape;77;p33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33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Code">
  <p:cSld name="Title &amp; Cod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4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81" name="Google Shape;81;p34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p34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white-diamond.png" id="83" name="Google Shape;83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71445" y="243932"/>
            <a:ext cx="432887" cy="432886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34"/>
          <p:cNvSpPr txBox="1"/>
          <p:nvPr>
            <p:ph idx="2" type="body"/>
          </p:nvPr>
        </p:nvSpPr>
        <p:spPr>
          <a:xfrm>
            <a:off x="4440827" y="4150709"/>
            <a:ext cx="15502346" cy="4419255"/>
          </a:xfrm>
          <a:prstGeom prst="rect">
            <a:avLst/>
          </a:prstGeom>
          <a:solidFill>
            <a:srgbClr val="EFF1F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85" name="Google Shape;85;p34"/>
          <p:cNvSpPr txBox="1"/>
          <p:nvPr>
            <p:ph idx="3" type="body"/>
          </p:nvPr>
        </p:nvSpPr>
        <p:spPr>
          <a:xfrm>
            <a:off x="5315199" y="4679304"/>
            <a:ext cx="13753603" cy="39369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on Left">
  <p:cSld name="Title &amp; Bullets on Lef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5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88" name="Google Shape;88;p35"/>
          <p:cNvSpPr txBox="1"/>
          <p:nvPr>
            <p:ph idx="2" type="body"/>
          </p:nvPr>
        </p:nvSpPr>
        <p:spPr>
          <a:xfrm>
            <a:off x="2814749" y="3603314"/>
            <a:ext cx="8912759" cy="84616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7625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3900"/>
              <a:buFont typeface="Gill Sans"/>
              <a:buChar char="๏"/>
              <a:defRPr sz="5200">
                <a:latin typeface="Gill Sans"/>
                <a:ea typeface="Gill Sans"/>
                <a:cs typeface="Gill Sans"/>
                <a:sym typeface="Gill Sans"/>
              </a:defRPr>
            </a:lvl1pPr>
            <a:lvl2pPr indent="-593725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750"/>
              <a:buFont typeface="Gill Sans"/>
              <a:buChar char="•"/>
              <a:defRPr sz="4600">
                <a:latin typeface="Gill Sans"/>
                <a:ea typeface="Gill Sans"/>
                <a:cs typeface="Gill Sans"/>
                <a:sym typeface="Gill Sans"/>
              </a:defRPr>
            </a:lvl2pPr>
            <a:lvl3pPr indent="-409575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850"/>
              <a:buFont typeface="Gill Sans"/>
              <a:buChar char="•"/>
              <a:defRPr sz="3800">
                <a:latin typeface="Gill Sans"/>
                <a:ea typeface="Gill Sans"/>
                <a:cs typeface="Gill Sans"/>
                <a:sym typeface="Gill Sans"/>
              </a:defRPr>
            </a:lvl3pPr>
            <a:lvl4pPr indent="-3810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lvl4pPr>
            <a:lvl5pPr indent="-3810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i="1" sz="3200">
                <a:latin typeface="Gill Sans"/>
                <a:ea typeface="Gill Sans"/>
                <a:cs typeface="Gill Sans"/>
                <a:sym typeface="Gill Sans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89" name="Google Shape;89;p35"/>
          <p:cNvSpPr txBox="1"/>
          <p:nvPr>
            <p:ph idx="12" type="sldNum"/>
          </p:nvPr>
        </p:nvSpPr>
        <p:spPr>
          <a:xfrm>
            <a:off x="11972840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" name="Google Shape;90;p35"/>
          <p:cNvSpPr txBox="1"/>
          <p:nvPr>
            <p:ph idx="3" type="body"/>
          </p:nvPr>
        </p:nvSpPr>
        <p:spPr>
          <a:xfrm>
            <a:off x="12614312" y="3579745"/>
            <a:ext cx="8912759" cy="2506009"/>
          </a:xfrm>
          <a:prstGeom prst="rect">
            <a:avLst/>
          </a:prstGeom>
          <a:solidFill>
            <a:srgbClr val="EFF1F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91" name="Google Shape;91;p35"/>
          <p:cNvSpPr txBox="1"/>
          <p:nvPr>
            <p:ph idx="4" type="body"/>
          </p:nvPr>
        </p:nvSpPr>
        <p:spPr>
          <a:xfrm>
            <a:off x="12975349" y="3948051"/>
            <a:ext cx="8190686" cy="20361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92" name="Google Shape;92;p35"/>
          <p:cNvSpPr txBox="1"/>
          <p:nvPr>
            <p:ph idx="5" type="body"/>
          </p:nvPr>
        </p:nvSpPr>
        <p:spPr>
          <a:xfrm>
            <a:off x="12614312" y="6563776"/>
            <a:ext cx="8912759" cy="3063593"/>
          </a:xfrm>
          <a:prstGeom prst="rect">
            <a:avLst/>
          </a:prstGeom>
          <a:solidFill>
            <a:srgbClr val="EFF1F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93" name="Google Shape;93;p35"/>
          <p:cNvSpPr txBox="1"/>
          <p:nvPr>
            <p:ph idx="6" type="body"/>
          </p:nvPr>
        </p:nvSpPr>
        <p:spPr>
          <a:xfrm>
            <a:off x="12975349" y="6879864"/>
            <a:ext cx="8190686" cy="27219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94" name="Google Shape;94;p35"/>
          <p:cNvSpPr txBox="1"/>
          <p:nvPr>
            <p:ph type="title"/>
          </p:nvPr>
        </p:nvSpPr>
        <p:spPr>
          <a:xfrm>
            <a:off x="2841773" y="1233672"/>
            <a:ext cx="18700454" cy="1698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on Right">
  <p:cSld name="Title &amp; Bullets on Righ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6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97" name="Google Shape;97;p36"/>
          <p:cNvSpPr txBox="1"/>
          <p:nvPr>
            <p:ph idx="2" type="body"/>
          </p:nvPr>
        </p:nvSpPr>
        <p:spPr>
          <a:xfrm>
            <a:off x="12597156" y="3603314"/>
            <a:ext cx="8912759" cy="84616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7625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3900"/>
              <a:buFont typeface="Gill Sans"/>
              <a:buChar char="๏"/>
              <a:defRPr sz="5200">
                <a:latin typeface="Gill Sans"/>
                <a:ea typeface="Gill Sans"/>
                <a:cs typeface="Gill Sans"/>
                <a:sym typeface="Gill Sans"/>
              </a:defRPr>
            </a:lvl1pPr>
            <a:lvl2pPr indent="-593725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750"/>
              <a:buFont typeface="Gill Sans"/>
              <a:buChar char="•"/>
              <a:defRPr sz="4600">
                <a:latin typeface="Gill Sans"/>
                <a:ea typeface="Gill Sans"/>
                <a:cs typeface="Gill Sans"/>
                <a:sym typeface="Gill Sans"/>
              </a:defRPr>
            </a:lvl2pPr>
            <a:lvl3pPr indent="-409575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850"/>
              <a:buFont typeface="Gill Sans"/>
              <a:buChar char="•"/>
              <a:defRPr sz="3800">
                <a:latin typeface="Gill Sans"/>
                <a:ea typeface="Gill Sans"/>
                <a:cs typeface="Gill Sans"/>
                <a:sym typeface="Gill Sans"/>
              </a:defRPr>
            </a:lvl3pPr>
            <a:lvl4pPr indent="-3810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lvl4pPr>
            <a:lvl5pPr indent="-3810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i="1" sz="3200">
                <a:latin typeface="Gill Sans"/>
                <a:ea typeface="Gill Sans"/>
                <a:cs typeface="Gill Sans"/>
                <a:sym typeface="Gill Sans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98" name="Google Shape;98;p36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36"/>
          <p:cNvSpPr txBox="1"/>
          <p:nvPr>
            <p:ph idx="3" type="body"/>
          </p:nvPr>
        </p:nvSpPr>
        <p:spPr>
          <a:xfrm>
            <a:off x="2814431" y="3579745"/>
            <a:ext cx="8912759" cy="2764782"/>
          </a:xfrm>
          <a:prstGeom prst="rect">
            <a:avLst/>
          </a:prstGeom>
          <a:solidFill>
            <a:srgbClr val="EFF1F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00" name="Google Shape;100;p36"/>
          <p:cNvSpPr txBox="1"/>
          <p:nvPr>
            <p:ph idx="4" type="body"/>
          </p:nvPr>
        </p:nvSpPr>
        <p:spPr>
          <a:xfrm>
            <a:off x="3175468" y="3948051"/>
            <a:ext cx="8190685" cy="23536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01" name="Google Shape;101;p36"/>
          <p:cNvSpPr txBox="1"/>
          <p:nvPr>
            <p:ph type="title"/>
          </p:nvPr>
        </p:nvSpPr>
        <p:spPr>
          <a:xfrm>
            <a:off x="2876456" y="1241558"/>
            <a:ext cx="18631087" cy="1657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Two Column Bullets">
  <p:cSld name="Title &amp; Two Column Bullets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7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04" name="Google Shape;104;p37"/>
          <p:cNvSpPr txBox="1"/>
          <p:nvPr>
            <p:ph idx="2" type="body"/>
          </p:nvPr>
        </p:nvSpPr>
        <p:spPr>
          <a:xfrm>
            <a:off x="2822674" y="3603314"/>
            <a:ext cx="18712641" cy="84616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7625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3900"/>
              <a:buFont typeface="Gill Sans"/>
              <a:buChar char="๏"/>
              <a:defRPr sz="5200">
                <a:latin typeface="Gill Sans"/>
                <a:ea typeface="Gill Sans"/>
                <a:cs typeface="Gill Sans"/>
                <a:sym typeface="Gill Sans"/>
              </a:defRPr>
            </a:lvl1pPr>
            <a:lvl2pPr indent="-593725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750"/>
              <a:buFont typeface="Gill Sans"/>
              <a:buChar char="•"/>
              <a:defRPr sz="4600">
                <a:latin typeface="Gill Sans"/>
                <a:ea typeface="Gill Sans"/>
                <a:cs typeface="Gill Sans"/>
                <a:sym typeface="Gill Sans"/>
              </a:defRPr>
            </a:lvl2pPr>
            <a:lvl3pPr indent="-409575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850"/>
              <a:buFont typeface="Gill Sans"/>
              <a:buChar char="•"/>
              <a:defRPr sz="3800">
                <a:latin typeface="Gill Sans"/>
                <a:ea typeface="Gill Sans"/>
                <a:cs typeface="Gill Sans"/>
                <a:sym typeface="Gill Sans"/>
              </a:defRPr>
            </a:lvl3pPr>
            <a:lvl4pPr indent="-3810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lvl4pPr>
            <a:lvl5pPr indent="-3810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i="1" sz="3200">
                <a:latin typeface="Gill Sans"/>
                <a:ea typeface="Gill Sans"/>
                <a:cs typeface="Gill Sans"/>
                <a:sym typeface="Gill Sans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05" name="Google Shape;105;p37"/>
          <p:cNvSpPr txBox="1"/>
          <p:nvPr>
            <p:ph idx="12" type="sldNum"/>
          </p:nvPr>
        </p:nvSpPr>
        <p:spPr>
          <a:xfrm>
            <a:off x="11975083" y="13074034"/>
            <a:ext cx="407823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37"/>
          <p:cNvSpPr txBox="1"/>
          <p:nvPr>
            <p:ph type="title"/>
          </p:nvPr>
        </p:nvSpPr>
        <p:spPr>
          <a:xfrm>
            <a:off x="2876456" y="1241558"/>
            <a:ext cx="18631087" cy="1657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8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09" name="Google Shape;109;p38"/>
          <p:cNvSpPr txBox="1"/>
          <p:nvPr>
            <p:ph idx="2" type="body"/>
          </p:nvPr>
        </p:nvSpPr>
        <p:spPr>
          <a:xfrm>
            <a:off x="2838063" y="1246941"/>
            <a:ext cx="18677919" cy="10818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7625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3900"/>
              <a:buFont typeface="Gill Sans"/>
              <a:buChar char="๏"/>
              <a:defRPr sz="5200">
                <a:latin typeface="Gill Sans"/>
                <a:ea typeface="Gill Sans"/>
                <a:cs typeface="Gill Sans"/>
                <a:sym typeface="Gill Sans"/>
              </a:defRPr>
            </a:lvl1pPr>
            <a:lvl2pPr indent="-593725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750"/>
              <a:buFont typeface="Gill Sans"/>
              <a:buChar char="•"/>
              <a:defRPr sz="4600">
                <a:latin typeface="Gill Sans"/>
                <a:ea typeface="Gill Sans"/>
                <a:cs typeface="Gill Sans"/>
                <a:sym typeface="Gill Sans"/>
              </a:defRPr>
            </a:lvl2pPr>
            <a:lvl3pPr indent="-409575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850"/>
              <a:buFont typeface="Gill Sans"/>
              <a:buChar char="•"/>
              <a:defRPr sz="3800">
                <a:latin typeface="Gill Sans"/>
                <a:ea typeface="Gill Sans"/>
                <a:cs typeface="Gill Sans"/>
                <a:sym typeface="Gill Sans"/>
              </a:defRPr>
            </a:lvl3pPr>
            <a:lvl4pPr indent="-3810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lvl4pPr>
            <a:lvl5pPr indent="-3810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i="1" sz="3200">
                <a:latin typeface="Gill Sans"/>
                <a:ea typeface="Gill Sans"/>
                <a:cs typeface="Gill Sans"/>
                <a:sym typeface="Gill Sans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10" name="Google Shape;110;p38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9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13" name="Google Shape;113;p39"/>
          <p:cNvSpPr/>
          <p:nvPr>
            <p:ph idx="2" type="pic"/>
          </p:nvPr>
        </p:nvSpPr>
        <p:spPr>
          <a:xfrm>
            <a:off x="15681341" y="6616700"/>
            <a:ext cx="8396678" cy="56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4" name="Google Shape;114;p39"/>
          <p:cNvSpPr/>
          <p:nvPr>
            <p:ph idx="3" type="pic"/>
          </p:nvPr>
        </p:nvSpPr>
        <p:spPr>
          <a:xfrm>
            <a:off x="15290800" y="711200"/>
            <a:ext cx="8331200" cy="55541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5" name="Google Shape;115;p39"/>
          <p:cNvSpPr/>
          <p:nvPr>
            <p:ph idx="4" type="pic"/>
          </p:nvPr>
        </p:nvSpPr>
        <p:spPr>
          <a:xfrm>
            <a:off x="-304800" y="711200"/>
            <a:ext cx="17202149" cy="114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6" name="Google Shape;116;p39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0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19" name="Google Shape;119;p40"/>
          <p:cNvSpPr txBox="1"/>
          <p:nvPr>
            <p:ph idx="2" type="body"/>
          </p:nvPr>
        </p:nvSpPr>
        <p:spPr>
          <a:xfrm>
            <a:off x="2387600" y="8064500"/>
            <a:ext cx="196215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2800"/>
              <a:buFont typeface="Avenir"/>
              <a:buNone/>
              <a:defRPr sz="2800" cap="none">
                <a:solidFill>
                  <a:srgbClr val="7B7B7B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20" name="Google Shape;120;p40"/>
          <p:cNvSpPr txBox="1"/>
          <p:nvPr>
            <p:ph idx="3" type="body"/>
          </p:nvPr>
        </p:nvSpPr>
        <p:spPr>
          <a:xfrm>
            <a:off x="3230931" y="5003800"/>
            <a:ext cx="17934837" cy="1193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21" name="Google Shape;121;p40"/>
          <p:cNvSpPr txBox="1"/>
          <p:nvPr>
            <p:ph idx="12" type="sldNum"/>
          </p:nvPr>
        </p:nvSpPr>
        <p:spPr>
          <a:xfrm>
            <a:off x="12038888" y="13115925"/>
            <a:ext cx="306224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 showMasterSp="0">
  <p:cSld name="Photo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1"/>
          <p:cNvSpPr/>
          <p:nvPr>
            <p:ph idx="2" type="pic"/>
          </p:nvPr>
        </p:nvSpPr>
        <p:spPr>
          <a:xfrm>
            <a:off x="0" y="0"/>
            <a:ext cx="24384001" cy="16264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4" name="Google Shape;124;p41"/>
          <p:cNvSpPr txBox="1"/>
          <p:nvPr>
            <p:ph idx="12" type="sldNum"/>
          </p:nvPr>
        </p:nvSpPr>
        <p:spPr>
          <a:xfrm>
            <a:off x="12032538" y="13081000"/>
            <a:ext cx="306224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 showMasterSp="0">
  <p:cSld name="Title &amp; Bullets 2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2"/>
          <p:cNvSpPr/>
          <p:nvPr/>
        </p:nvSpPr>
        <p:spPr>
          <a:xfrm>
            <a:off x="-25400" y="12818533"/>
            <a:ext cx="24434801" cy="93010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white-diamond.png" id="127" name="Google Shape;12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445" y="13058232"/>
            <a:ext cx="432887" cy="4328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28" name="Google Shape;128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5519" y="13170067"/>
            <a:ext cx="1705562" cy="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2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30" name="Google Shape;130;p42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131" name="Google Shape;131;p42"/>
          <p:cNvSpPr txBox="1"/>
          <p:nvPr>
            <p:ph idx="2" type="body"/>
          </p:nvPr>
        </p:nvSpPr>
        <p:spPr>
          <a:xfrm>
            <a:off x="2814749" y="3603314"/>
            <a:ext cx="18754502" cy="84616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7625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3900"/>
              <a:buFont typeface="Gill Sans"/>
              <a:buChar char="๏"/>
              <a:defRPr sz="5200">
                <a:latin typeface="Gill Sans"/>
                <a:ea typeface="Gill Sans"/>
                <a:cs typeface="Gill Sans"/>
                <a:sym typeface="Gill Sans"/>
              </a:defRPr>
            </a:lvl1pPr>
            <a:lvl2pPr indent="-593725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750"/>
              <a:buFont typeface="Gill Sans"/>
              <a:buChar char="•"/>
              <a:defRPr sz="4600">
                <a:latin typeface="Gill Sans"/>
                <a:ea typeface="Gill Sans"/>
                <a:cs typeface="Gill Sans"/>
                <a:sym typeface="Gill Sans"/>
              </a:defRPr>
            </a:lvl2pPr>
            <a:lvl3pPr indent="-409575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850"/>
              <a:buFont typeface="Gill Sans"/>
              <a:buChar char="•"/>
              <a:defRPr sz="3800">
                <a:latin typeface="Gill Sans"/>
                <a:ea typeface="Gill Sans"/>
                <a:cs typeface="Gill Sans"/>
                <a:sym typeface="Gill Sans"/>
              </a:defRPr>
            </a:lvl3pPr>
            <a:lvl4pPr indent="-3810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lvl4pPr>
            <a:lvl5pPr indent="-3810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i="1" sz="3200">
                <a:latin typeface="Gill Sans"/>
                <a:ea typeface="Gill Sans"/>
                <a:cs typeface="Gill Sans"/>
                <a:sym typeface="Gill Sans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32" name="Google Shape;132;p42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de" showMasterSp="0">
  <p:cSld name="Title and Co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/>
          <p:nvPr/>
        </p:nvSpPr>
        <p:spPr>
          <a:xfrm>
            <a:off x="-25400" y="12818533"/>
            <a:ext cx="24434801" cy="93010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" name="Google Shape;23;p25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pic>
        <p:nvPicPr>
          <p:cNvPr descr="white-diamond.png" id="24" name="Google Shape;2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445" y="13058232"/>
            <a:ext cx="432887" cy="4328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5" name="Google Shape;25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5519" y="13170067"/>
            <a:ext cx="1705562" cy="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25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25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white-diamond.png" id="28" name="Google Shape;2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445" y="243932"/>
            <a:ext cx="432887" cy="432886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25"/>
          <p:cNvSpPr txBox="1"/>
          <p:nvPr>
            <p:ph idx="2" type="body"/>
          </p:nvPr>
        </p:nvSpPr>
        <p:spPr>
          <a:xfrm>
            <a:off x="17576506" y="-7636"/>
            <a:ext cx="6817524" cy="20615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30" name="Google Shape;30;p25"/>
          <p:cNvSpPr txBox="1"/>
          <p:nvPr>
            <p:ph idx="3" type="body"/>
          </p:nvPr>
        </p:nvSpPr>
        <p:spPr>
          <a:xfrm>
            <a:off x="468854" y="3754151"/>
            <a:ext cx="744910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31" name="Google Shape;31;p25"/>
          <p:cNvSpPr txBox="1"/>
          <p:nvPr>
            <p:ph idx="4" type="body"/>
          </p:nvPr>
        </p:nvSpPr>
        <p:spPr>
          <a:xfrm>
            <a:off x="12654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Object" showMasterSp="0">
  <p:cSld name="Title &amp; Object 2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3"/>
          <p:cNvSpPr/>
          <p:nvPr/>
        </p:nvSpPr>
        <p:spPr>
          <a:xfrm>
            <a:off x="-25400" y="12818533"/>
            <a:ext cx="24434801" cy="93010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5" name="Google Shape;135;p43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pic>
        <p:nvPicPr>
          <p:cNvPr descr="white-diamond.png" id="136" name="Google Shape;13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445" y="13058232"/>
            <a:ext cx="432887" cy="4328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37" name="Google Shape;137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5519" y="13170067"/>
            <a:ext cx="1705562" cy="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43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Google Shape;139;p43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white-diamond.png" id="140" name="Google Shape;14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445" y="243932"/>
            <a:ext cx="432887" cy="43288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43"/>
          <p:cNvSpPr txBox="1"/>
          <p:nvPr>
            <p:ph idx="2" type="body"/>
          </p:nvPr>
        </p:nvSpPr>
        <p:spPr>
          <a:xfrm>
            <a:off x="2820130" y="3811571"/>
            <a:ext cx="18743740" cy="80772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Code">
  <p:cSld name="Title &amp; Code 2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4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44" name="Google Shape;144;p44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p44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white-diamond.png" id="146" name="Google Shape;146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71445" y="243932"/>
            <a:ext cx="432887" cy="43288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44"/>
          <p:cNvSpPr txBox="1"/>
          <p:nvPr>
            <p:ph idx="2" type="body"/>
          </p:nvPr>
        </p:nvSpPr>
        <p:spPr>
          <a:xfrm>
            <a:off x="4440827" y="4150709"/>
            <a:ext cx="15502346" cy="4419255"/>
          </a:xfrm>
          <a:prstGeom prst="rect">
            <a:avLst/>
          </a:prstGeom>
          <a:solidFill>
            <a:srgbClr val="EFF1F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48" name="Google Shape;148;p44"/>
          <p:cNvSpPr txBox="1"/>
          <p:nvPr>
            <p:ph idx="3" type="body"/>
          </p:nvPr>
        </p:nvSpPr>
        <p:spPr>
          <a:xfrm>
            <a:off x="5315199" y="4679304"/>
            <a:ext cx="13753603" cy="39369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de">
  <p:cSld name="Title and Code 3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5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51" name="Google Shape;151;p45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2" name="Google Shape;152;p45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white-diamond.png" id="153" name="Google Shape;153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71445" y="243932"/>
            <a:ext cx="432887" cy="432886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45"/>
          <p:cNvSpPr txBox="1"/>
          <p:nvPr>
            <p:ph idx="2" type="body"/>
          </p:nvPr>
        </p:nvSpPr>
        <p:spPr>
          <a:xfrm>
            <a:off x="468854" y="3754151"/>
            <a:ext cx="23446292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6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57" name="Google Shape;157;p46"/>
          <p:cNvSpPr txBox="1"/>
          <p:nvPr>
            <p:ph idx="2" type="body"/>
          </p:nvPr>
        </p:nvSpPr>
        <p:spPr>
          <a:xfrm>
            <a:off x="2814749" y="3603314"/>
            <a:ext cx="18754502" cy="84616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7625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3900"/>
              <a:buFont typeface="Gill Sans"/>
              <a:buChar char="๏"/>
              <a:defRPr sz="5200">
                <a:latin typeface="Gill Sans"/>
                <a:ea typeface="Gill Sans"/>
                <a:cs typeface="Gill Sans"/>
                <a:sym typeface="Gill Sans"/>
              </a:defRPr>
            </a:lvl1pPr>
            <a:lvl2pPr indent="-593725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750"/>
              <a:buFont typeface="Gill Sans"/>
              <a:buChar char="•"/>
              <a:defRPr sz="4600">
                <a:latin typeface="Gill Sans"/>
                <a:ea typeface="Gill Sans"/>
                <a:cs typeface="Gill Sans"/>
                <a:sym typeface="Gill Sans"/>
              </a:defRPr>
            </a:lvl2pPr>
            <a:lvl3pPr indent="-409575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850"/>
              <a:buFont typeface="Gill Sans"/>
              <a:buChar char="•"/>
              <a:defRPr sz="3800">
                <a:latin typeface="Gill Sans"/>
                <a:ea typeface="Gill Sans"/>
                <a:cs typeface="Gill Sans"/>
                <a:sym typeface="Gill Sans"/>
              </a:defRPr>
            </a:lvl3pPr>
            <a:lvl4pPr indent="-3810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lvl4pPr>
            <a:lvl5pPr indent="-3810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i="1" sz="3200">
                <a:latin typeface="Gill Sans"/>
                <a:ea typeface="Gill Sans"/>
                <a:cs typeface="Gill Sans"/>
                <a:sym typeface="Gill Sans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58" name="Google Shape;158;p46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9" name="Google Shape;159;p46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on Left">
  <p:cSld name="Title &amp; Bullets on Left 2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7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62" name="Google Shape;162;p47"/>
          <p:cNvSpPr txBox="1"/>
          <p:nvPr>
            <p:ph idx="2" type="body"/>
          </p:nvPr>
        </p:nvSpPr>
        <p:spPr>
          <a:xfrm>
            <a:off x="2814749" y="3603314"/>
            <a:ext cx="8912759" cy="84616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7625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3900"/>
              <a:buFont typeface="Gill Sans"/>
              <a:buChar char="๏"/>
              <a:defRPr sz="5200">
                <a:latin typeface="Gill Sans"/>
                <a:ea typeface="Gill Sans"/>
                <a:cs typeface="Gill Sans"/>
                <a:sym typeface="Gill Sans"/>
              </a:defRPr>
            </a:lvl1pPr>
            <a:lvl2pPr indent="-593725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750"/>
              <a:buFont typeface="Gill Sans"/>
              <a:buChar char="•"/>
              <a:defRPr sz="4600">
                <a:latin typeface="Gill Sans"/>
                <a:ea typeface="Gill Sans"/>
                <a:cs typeface="Gill Sans"/>
                <a:sym typeface="Gill Sans"/>
              </a:defRPr>
            </a:lvl2pPr>
            <a:lvl3pPr indent="-409575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850"/>
              <a:buFont typeface="Gill Sans"/>
              <a:buChar char="•"/>
              <a:defRPr sz="3800">
                <a:latin typeface="Gill Sans"/>
                <a:ea typeface="Gill Sans"/>
                <a:cs typeface="Gill Sans"/>
                <a:sym typeface="Gill Sans"/>
              </a:defRPr>
            </a:lvl3pPr>
            <a:lvl4pPr indent="-3810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lvl4pPr>
            <a:lvl5pPr indent="-3810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2400"/>
              <a:buFont typeface="Gill Sans"/>
              <a:buChar char="•"/>
              <a:defRPr i="1" sz="3200">
                <a:latin typeface="Gill Sans"/>
                <a:ea typeface="Gill Sans"/>
                <a:cs typeface="Gill Sans"/>
                <a:sym typeface="Gill Sans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63" name="Google Shape;163;p47"/>
          <p:cNvSpPr txBox="1"/>
          <p:nvPr>
            <p:ph idx="12" type="sldNum"/>
          </p:nvPr>
        </p:nvSpPr>
        <p:spPr>
          <a:xfrm>
            <a:off x="11972840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47"/>
          <p:cNvSpPr txBox="1"/>
          <p:nvPr>
            <p:ph idx="3" type="body"/>
          </p:nvPr>
        </p:nvSpPr>
        <p:spPr>
          <a:xfrm>
            <a:off x="12614312" y="3579745"/>
            <a:ext cx="8912759" cy="2506009"/>
          </a:xfrm>
          <a:prstGeom prst="rect">
            <a:avLst/>
          </a:prstGeom>
          <a:solidFill>
            <a:srgbClr val="EFF1F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65" name="Google Shape;165;p47"/>
          <p:cNvSpPr txBox="1"/>
          <p:nvPr>
            <p:ph idx="4" type="body"/>
          </p:nvPr>
        </p:nvSpPr>
        <p:spPr>
          <a:xfrm>
            <a:off x="12975349" y="3948051"/>
            <a:ext cx="8190686" cy="20361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66" name="Google Shape;166;p47"/>
          <p:cNvSpPr txBox="1"/>
          <p:nvPr>
            <p:ph idx="5" type="body"/>
          </p:nvPr>
        </p:nvSpPr>
        <p:spPr>
          <a:xfrm>
            <a:off x="12614312" y="6563776"/>
            <a:ext cx="8912759" cy="3063593"/>
          </a:xfrm>
          <a:prstGeom prst="rect">
            <a:avLst/>
          </a:prstGeom>
          <a:solidFill>
            <a:srgbClr val="EFF1F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67" name="Google Shape;167;p47"/>
          <p:cNvSpPr txBox="1"/>
          <p:nvPr>
            <p:ph idx="6" type="body"/>
          </p:nvPr>
        </p:nvSpPr>
        <p:spPr>
          <a:xfrm>
            <a:off x="12975349" y="6879864"/>
            <a:ext cx="8190686" cy="27219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68" name="Google Shape;168;p47"/>
          <p:cNvSpPr txBox="1"/>
          <p:nvPr>
            <p:ph type="title"/>
          </p:nvPr>
        </p:nvSpPr>
        <p:spPr>
          <a:xfrm>
            <a:off x="2841773" y="1233672"/>
            <a:ext cx="18700454" cy="1698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6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34" name="Google Shape;34;p26"/>
          <p:cNvSpPr/>
          <p:nvPr>
            <p:ph idx="2" type="pic"/>
          </p:nvPr>
        </p:nvSpPr>
        <p:spPr>
          <a:xfrm>
            <a:off x="8042724" y="995741"/>
            <a:ext cx="16449929" cy="10966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5" name="Google Shape;35;p26"/>
          <p:cNvSpPr txBox="1"/>
          <p:nvPr>
            <p:ph type="title"/>
          </p:nvPr>
        </p:nvSpPr>
        <p:spPr>
          <a:xfrm>
            <a:off x="2836642" y="2395338"/>
            <a:ext cx="8708995" cy="388269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36" name="Google Shape;36;p26"/>
          <p:cNvSpPr txBox="1"/>
          <p:nvPr>
            <p:ph idx="3" type="body"/>
          </p:nvPr>
        </p:nvSpPr>
        <p:spPr>
          <a:xfrm>
            <a:off x="2836642" y="7226300"/>
            <a:ext cx="8708995" cy="400841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4400"/>
              <a:buFont typeface="Times New Roman"/>
              <a:buNone/>
              <a:defRPr baseline="30000" i="1" sz="4400">
                <a:solidFill>
                  <a:srgbClr val="7B7B7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4400"/>
              <a:buFont typeface="Times New Roman"/>
              <a:buNone/>
              <a:defRPr baseline="30000" i="1" sz="4400">
                <a:solidFill>
                  <a:srgbClr val="7B7B7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4400"/>
              <a:buFont typeface="Times New Roman"/>
              <a:buNone/>
              <a:defRPr baseline="30000" i="1" sz="4400">
                <a:solidFill>
                  <a:srgbClr val="7B7B7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4400"/>
              <a:buFont typeface="Times New Roman"/>
              <a:buNone/>
              <a:defRPr baseline="30000" i="1" sz="4400">
                <a:solidFill>
                  <a:srgbClr val="7B7B7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4400"/>
              <a:buFont typeface="Times New Roman"/>
              <a:buNone/>
              <a:defRPr baseline="30000" i="1" sz="4400">
                <a:solidFill>
                  <a:srgbClr val="7B7B7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37" name="Google Shape;37;p26"/>
          <p:cNvSpPr txBox="1"/>
          <p:nvPr>
            <p:ph idx="12" type="sldNum"/>
          </p:nvPr>
        </p:nvSpPr>
        <p:spPr>
          <a:xfrm>
            <a:off x="11934016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7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40" name="Google Shape;40;p27"/>
          <p:cNvSpPr/>
          <p:nvPr>
            <p:ph idx="2" type="pic"/>
          </p:nvPr>
        </p:nvSpPr>
        <p:spPr>
          <a:xfrm>
            <a:off x="2638639" y="146871"/>
            <a:ext cx="19103261" cy="127421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1" name="Google Shape;41;p27"/>
          <p:cNvSpPr txBox="1"/>
          <p:nvPr>
            <p:ph type="title"/>
          </p:nvPr>
        </p:nvSpPr>
        <p:spPr>
          <a:xfrm>
            <a:off x="635000" y="9944100"/>
            <a:ext cx="23114000" cy="20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42" name="Google Shape;42;p27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de" showMasterSp="0">
  <p:cSld name="Title and Code 2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8"/>
          <p:cNvSpPr/>
          <p:nvPr/>
        </p:nvSpPr>
        <p:spPr>
          <a:xfrm>
            <a:off x="-25400" y="12818533"/>
            <a:ext cx="24434801" cy="93010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" name="Google Shape;45;p28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pic>
        <p:nvPicPr>
          <p:cNvPr descr="white-diamond.png" id="46" name="Google Shape;4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445" y="13058232"/>
            <a:ext cx="432887" cy="4328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47" name="Google Shape;47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5519" y="13170067"/>
            <a:ext cx="1705562" cy="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28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28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white-diamond.png" id="50" name="Google Shape;5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445" y="243932"/>
            <a:ext cx="432887" cy="432886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8"/>
          <p:cNvSpPr txBox="1"/>
          <p:nvPr>
            <p:ph idx="2" type="body"/>
          </p:nvPr>
        </p:nvSpPr>
        <p:spPr>
          <a:xfrm>
            <a:off x="17576506" y="-7636"/>
            <a:ext cx="6817524" cy="20615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52" name="Google Shape;52;p28"/>
          <p:cNvSpPr txBox="1"/>
          <p:nvPr>
            <p:ph idx="3" type="body"/>
          </p:nvPr>
        </p:nvSpPr>
        <p:spPr>
          <a:xfrm>
            <a:off x="468854" y="3754151"/>
            <a:ext cx="744910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53" name="Google Shape;53;p28"/>
          <p:cNvSpPr txBox="1"/>
          <p:nvPr>
            <p:ph idx="4" type="body"/>
          </p:nvPr>
        </p:nvSpPr>
        <p:spPr>
          <a:xfrm>
            <a:off x="12654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56" name="Google Shape;56;p29"/>
          <p:cNvSpPr txBox="1"/>
          <p:nvPr>
            <p:ph type="title"/>
          </p:nvPr>
        </p:nvSpPr>
        <p:spPr>
          <a:xfrm>
            <a:off x="2635845" y="2368550"/>
            <a:ext cx="1911231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57" name="Google Shape;57;p29"/>
          <p:cNvSpPr txBox="1"/>
          <p:nvPr>
            <p:ph idx="2" type="body"/>
          </p:nvPr>
        </p:nvSpPr>
        <p:spPr>
          <a:xfrm>
            <a:off x="2635845" y="7823200"/>
            <a:ext cx="1911231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pic>
        <p:nvPicPr>
          <p:cNvPr descr="Line Line" id="58" name="Google Shape;58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79285" y="7337425"/>
            <a:ext cx="7025430" cy="889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29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0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62" name="Google Shape;62;p30"/>
          <p:cNvSpPr txBox="1"/>
          <p:nvPr>
            <p:ph type="title"/>
          </p:nvPr>
        </p:nvSpPr>
        <p:spPr>
          <a:xfrm>
            <a:off x="1778000" y="41529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63" name="Google Shape;63;p30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Object">
  <p:cSld name="Title &amp; Objec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1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66" name="Google Shape;66;p31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31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white-diamond.png" id="68" name="Google Shape;68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71445" y="243932"/>
            <a:ext cx="432887" cy="43288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31"/>
          <p:cNvSpPr txBox="1"/>
          <p:nvPr>
            <p:ph idx="2" type="body"/>
          </p:nvPr>
        </p:nvSpPr>
        <p:spPr>
          <a:xfrm>
            <a:off x="2820130" y="3811571"/>
            <a:ext cx="18743740" cy="80772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2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1800"/>
              <a:buFont typeface="Avenir"/>
              <a:buNone/>
              <a:defRPr sz="1800" cap="none">
                <a:solidFill>
                  <a:srgbClr val="FFFFFF"/>
                </a:solidFill>
              </a:defRPr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72" name="Google Shape;72;p32"/>
          <p:cNvSpPr txBox="1"/>
          <p:nvPr>
            <p:ph idx="12" type="sldNum"/>
          </p:nvPr>
        </p:nvSpPr>
        <p:spPr>
          <a:xfrm>
            <a:off x="12038888" y="13124834"/>
            <a:ext cx="306224" cy="317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32"/>
          <p:cNvSpPr txBox="1"/>
          <p:nvPr>
            <p:ph idx="2" type="body"/>
          </p:nvPr>
        </p:nvSpPr>
        <p:spPr>
          <a:xfrm>
            <a:off x="2855459" y="1027694"/>
            <a:ext cx="18673081" cy="108976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1pPr>
            <a:lvl2pPr indent="-314325" lvl="1" marL="914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2pPr>
            <a:lvl3pPr indent="-314325" lvl="2" marL="1371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3pPr>
            <a:lvl4pPr indent="-314325" lvl="3" marL="1828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4pPr>
            <a:lvl5pPr indent="-314325" lvl="4" marL="22860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5pPr>
            <a:lvl6pPr indent="-314325" lvl="5" marL="27432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6pPr>
            <a:lvl7pPr indent="-314325" lvl="6" marL="32004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7pPr>
            <a:lvl8pPr indent="-314325" lvl="7" marL="36576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8pPr>
            <a:lvl9pPr indent="-314325" lvl="8" marL="411480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135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7.xml"/><Relationship Id="rId22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18.xml"/><Relationship Id="rId24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0.xml"/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26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2.xml"/><Relationship Id="rId28" Type="http://schemas.openxmlformats.org/officeDocument/2006/relationships/theme" Target="../theme/theme2.xml"/><Relationship Id="rId27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/>
          <p:nvPr/>
        </p:nvSpPr>
        <p:spPr>
          <a:xfrm>
            <a:off x="-25400" y="12818533"/>
            <a:ext cx="24434801" cy="930103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white-diamond.png" id="7" name="Google Shape;7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71445" y="13058232"/>
            <a:ext cx="432887" cy="4328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8" name="Google Shape;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5519" y="13170067"/>
            <a:ext cx="1705562" cy="22826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3"/>
          <p:cNvSpPr txBox="1"/>
          <p:nvPr>
            <p:ph idx="12" type="sldNum"/>
          </p:nvPr>
        </p:nvSpPr>
        <p:spPr>
          <a:xfrm>
            <a:off x="12038888" y="13124834"/>
            <a:ext cx="306224" cy="317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3"/>
          <p:cNvSpPr txBox="1"/>
          <p:nvPr>
            <p:ph type="title"/>
          </p:nvPr>
        </p:nvSpPr>
        <p:spPr>
          <a:xfrm>
            <a:off x="1689100" y="952500"/>
            <a:ext cx="210057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venir"/>
              <a:buNone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venir"/>
              <a:buNone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venir"/>
              <a:buNone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venir"/>
              <a:buNone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venir"/>
              <a:buNone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venir"/>
              <a:buNone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venir"/>
              <a:buNone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venir"/>
              <a:buNone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venir"/>
              <a:buNone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" name="Google Shape;11;p23"/>
          <p:cNvSpPr txBox="1"/>
          <p:nvPr>
            <p:ph idx="1" type="body"/>
          </p:nvPr>
        </p:nvSpPr>
        <p:spPr>
          <a:xfrm>
            <a:off x="1689100" y="3238500"/>
            <a:ext cx="21005799" cy="92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704850" lvl="0" marL="45720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704850" lvl="1" marL="91440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704850" lvl="2" marL="137160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704850" lvl="3" marL="182880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704850" lvl="4" marL="228600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704850" lvl="5" marL="274320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704850" lvl="6" marL="320040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704850" lvl="7" marL="365760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704850" lvl="8" marL="4114800" marR="0" rtl="0" algn="ctr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>
                <a:srgbClr val="3E3E3E"/>
              </a:buClr>
              <a:buSzPts val="7500"/>
              <a:buFont typeface="Avenir"/>
              <a:buChar char="•"/>
              <a:defRPr b="0" i="0" sz="100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  <p:sldLayoutId id="2147483666" r:id="rId21"/>
    <p:sldLayoutId id="2147483667" r:id="rId22"/>
    <p:sldLayoutId id="2147483668" r:id="rId23"/>
    <p:sldLayoutId id="2147483669" r:id="rId24"/>
    <p:sldLayoutId id="2147483670" r:id="rId25"/>
    <p:sldLayoutId id="2147483671" r:id="rId26"/>
    <p:sldLayoutId id="2147483672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gif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"/>
          <p:cNvSpPr txBox="1"/>
          <p:nvPr>
            <p:ph idx="1" type="body"/>
          </p:nvPr>
        </p:nvSpPr>
        <p:spPr>
          <a:xfrm>
            <a:off x="18221494" y="13074034"/>
            <a:ext cx="3358135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174" name="Google Shape;174;p1"/>
          <p:cNvSpPr txBox="1"/>
          <p:nvPr>
            <p:ph type="title"/>
          </p:nvPr>
        </p:nvSpPr>
        <p:spPr>
          <a:xfrm>
            <a:off x="2762845" y="247650"/>
            <a:ext cx="19112310" cy="64389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EBEBE"/>
              </a:buClr>
              <a:buSzPts val="8400"/>
              <a:buFont typeface="Arial"/>
              <a:buNone/>
            </a:pPr>
            <a:r>
              <a:t/>
            </a:r>
            <a:endParaRPr sz="8400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venir"/>
              <a:buNone/>
            </a:pPr>
            <a:r>
              <a:rPr lang="en-US"/>
              <a:t>Pointers and Memory</a:t>
            </a:r>
            <a:endParaRPr/>
          </a:p>
        </p:txBody>
      </p:sp>
      <p:sp>
        <p:nvSpPr>
          <p:cNvPr id="175" name="Google Shape;175;p1"/>
          <p:cNvSpPr txBox="1"/>
          <p:nvPr>
            <p:ph idx="12" type="sldNum"/>
          </p:nvPr>
        </p:nvSpPr>
        <p:spPr>
          <a:xfrm>
            <a:off x="12061470" y="13074036"/>
            <a:ext cx="261062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0"/>
          <p:cNvSpPr txBox="1"/>
          <p:nvPr>
            <p:ph idx="4" type="body"/>
          </p:nvPr>
        </p:nvSpPr>
        <p:spPr>
          <a:xfrm>
            <a:off x="1417826" y="37414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let first = [10, 20];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let second = [10, 20]; </a:t>
            </a:r>
            <a:r>
              <a:rPr b="1"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// second stores a new reference to a new array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b="1"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/* since first and second reference different arrays, pushing a value into</a:t>
            </a:r>
            <a:br>
              <a:rPr b="1"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b="1"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   second will not affect the array referenced by first */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second.push(30);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console.log(first);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console.log(second);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</p:txBody>
      </p:sp>
      <p:graphicFrame>
        <p:nvGraphicFramePr>
          <p:cNvPr id="278" name="Google Shape;278;p10"/>
          <p:cNvGraphicFramePr/>
          <p:nvPr/>
        </p:nvGraphicFramePr>
        <p:xfrm>
          <a:off x="15828606" y="96737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{B2047C34-DB26-4A45-8F34-9FC73A8E878F}</a:tableStyleId>
              </a:tblPr>
              <a:tblGrid>
                <a:gridCol w="2835275"/>
                <a:gridCol w="3340675"/>
                <a:gridCol w="2249200"/>
              </a:tblGrid>
              <a:tr h="99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Variable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Reference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Value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33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</a:rPr>
                        <a:t>first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</a:rPr>
                        <a:t>0x001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</a:rPr>
                        <a:t>[10, 20]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103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</a:rPr>
                        <a:t>second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</a:rPr>
                        <a:t>0x002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</a:rPr>
                        <a:t>[10, 20]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sp>
        <p:nvSpPr>
          <p:cNvPr id="279" name="Google Shape;279;p10"/>
          <p:cNvSpPr/>
          <p:nvPr/>
        </p:nvSpPr>
        <p:spPr>
          <a:xfrm>
            <a:off x="18227645" y="10938774"/>
            <a:ext cx="1141425" cy="432887"/>
          </a:xfrm>
          <a:prstGeom prst="rightArrow">
            <a:avLst>
              <a:gd fmla="val 45582" name="adj1"/>
              <a:gd fmla="val 88966" name="adj2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381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0" name="Google Shape;280;p10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281" name="Google Shape;281;p10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282" name="Google Shape;282;p10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Assignment: complex values</a:t>
            </a:r>
            <a:endParaRPr/>
          </a:p>
        </p:txBody>
      </p:sp>
      <p:sp>
        <p:nvSpPr>
          <p:cNvPr id="283" name="Google Shape;283;p10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0"/>
          <p:cNvSpPr txBox="1"/>
          <p:nvPr/>
        </p:nvSpPr>
        <p:spPr>
          <a:xfrm>
            <a:off x="20075780" y="-7636"/>
            <a:ext cx="4318250" cy="20615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b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[10, 20]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[10, 20, 30]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0"/>
          <p:cNvSpPr/>
          <p:nvPr/>
        </p:nvSpPr>
        <p:spPr>
          <a:xfrm>
            <a:off x="21077038" y="10938774"/>
            <a:ext cx="1141425" cy="432887"/>
          </a:xfrm>
          <a:prstGeom prst="rightArrow">
            <a:avLst>
              <a:gd fmla="val 45582" name="adj1"/>
              <a:gd fmla="val 88966" name="adj2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381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6" name="Google Shape;286;p10"/>
          <p:cNvSpPr/>
          <p:nvPr/>
        </p:nvSpPr>
        <p:spPr>
          <a:xfrm>
            <a:off x="18233266" y="11879264"/>
            <a:ext cx="1141425" cy="432886"/>
          </a:xfrm>
          <a:prstGeom prst="rightArrow">
            <a:avLst>
              <a:gd fmla="val 45582" name="adj1"/>
              <a:gd fmla="val 88966" name="adj2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381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7" name="Google Shape;287;p10"/>
          <p:cNvSpPr/>
          <p:nvPr/>
        </p:nvSpPr>
        <p:spPr>
          <a:xfrm>
            <a:off x="21082656" y="11879264"/>
            <a:ext cx="1141425" cy="432886"/>
          </a:xfrm>
          <a:prstGeom prst="rightArrow">
            <a:avLst>
              <a:gd fmla="val 45582" name="adj1"/>
              <a:gd fmla="val 88966" name="adj2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381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aphicFrame>
        <p:nvGraphicFramePr>
          <p:cNvPr id="288" name="Google Shape;288;p10"/>
          <p:cNvGraphicFramePr/>
          <p:nvPr/>
        </p:nvGraphicFramePr>
        <p:xfrm>
          <a:off x="15828606" y="96737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{B2047C34-DB26-4A45-8F34-9FC73A8E878F}</a:tableStyleId>
              </a:tblPr>
              <a:tblGrid>
                <a:gridCol w="2835275"/>
                <a:gridCol w="3340675"/>
                <a:gridCol w="2249200"/>
              </a:tblGrid>
              <a:tr h="99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Variable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Reference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Value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33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</a:rPr>
                        <a:t>first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</a:rPr>
                        <a:t>0x001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</a:rPr>
                        <a:t>[10, 20]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103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</a:rPr>
                        <a:t>second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</a:rPr>
                        <a:t>0x002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</a:rPr>
                        <a:t>[10, 20, 30]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sp>
        <p:nvSpPr>
          <p:cNvPr id="289" name="Google Shape;289;p10"/>
          <p:cNvSpPr/>
          <p:nvPr/>
        </p:nvSpPr>
        <p:spPr>
          <a:xfrm>
            <a:off x="18227645" y="10938774"/>
            <a:ext cx="1141425" cy="432887"/>
          </a:xfrm>
          <a:prstGeom prst="rightArrow">
            <a:avLst>
              <a:gd fmla="val 45582" name="adj1"/>
              <a:gd fmla="val 88966" name="adj2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381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0" name="Google Shape;290;p10"/>
          <p:cNvSpPr/>
          <p:nvPr/>
        </p:nvSpPr>
        <p:spPr>
          <a:xfrm>
            <a:off x="21077038" y="10938774"/>
            <a:ext cx="1141425" cy="432887"/>
          </a:xfrm>
          <a:prstGeom prst="rightArrow">
            <a:avLst>
              <a:gd fmla="val 45582" name="adj1"/>
              <a:gd fmla="val 88966" name="adj2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381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1" name="Google Shape;291;p10"/>
          <p:cNvSpPr/>
          <p:nvPr/>
        </p:nvSpPr>
        <p:spPr>
          <a:xfrm>
            <a:off x="18233266" y="11879264"/>
            <a:ext cx="1141425" cy="432886"/>
          </a:xfrm>
          <a:prstGeom prst="rightArrow">
            <a:avLst>
              <a:gd fmla="val 45582" name="adj1"/>
              <a:gd fmla="val 88966" name="adj2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381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2" name="Google Shape;292;p10"/>
          <p:cNvSpPr/>
          <p:nvPr/>
        </p:nvSpPr>
        <p:spPr>
          <a:xfrm>
            <a:off x="21082656" y="11879264"/>
            <a:ext cx="1141425" cy="432886"/>
          </a:xfrm>
          <a:prstGeom prst="rightArrow">
            <a:avLst>
              <a:gd fmla="val 45582" name="adj1"/>
              <a:gd fmla="val 88966" name="adj2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381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1"/>
          <p:cNvSpPr txBox="1"/>
          <p:nvPr>
            <p:ph idx="4" type="body"/>
          </p:nvPr>
        </p:nvSpPr>
        <p:spPr>
          <a:xfrm>
            <a:off x="14051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let first = [10, 20];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let second = first; </a:t>
            </a:r>
            <a:r>
              <a:rPr b="1"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/* second now stores a copy of the REFERENCE that was</a:t>
            </a:r>
            <a:br>
              <a:rPr b="1"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b="1"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originally stored in first */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b="1"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/* first and second share the same reference to the same array! */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second.push(30);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console.log(first);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console.log(second);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98" name="Google Shape;298;p11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299" name="Google Shape;299;p11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300" name="Google Shape;300;p11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Assignment: complex values</a:t>
            </a:r>
            <a:endParaRPr/>
          </a:p>
        </p:txBody>
      </p:sp>
      <p:sp>
        <p:nvSpPr>
          <p:cNvPr id="301" name="Google Shape;301;p11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1"/>
          <p:cNvSpPr txBox="1"/>
          <p:nvPr/>
        </p:nvSpPr>
        <p:spPr>
          <a:xfrm>
            <a:off x="20075780" y="-7636"/>
            <a:ext cx="4318250" cy="20615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b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[10, 20, 30]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[10, 20, 30]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3" name="Google Shape;303;p11"/>
          <p:cNvGraphicFramePr/>
          <p:nvPr/>
        </p:nvGraphicFramePr>
        <p:xfrm>
          <a:off x="15828606" y="96737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{B2047C34-DB26-4A45-8F34-9FC73A8E878F}</a:tableStyleId>
              </a:tblPr>
              <a:tblGrid>
                <a:gridCol w="2835275"/>
                <a:gridCol w="3340675"/>
                <a:gridCol w="2249200"/>
              </a:tblGrid>
              <a:tr h="99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Variable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Reference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Value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33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</a:rPr>
                        <a:t>first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</a:rPr>
                        <a:t>0x001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</a:rPr>
                        <a:t>[10, 20]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103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</a:rPr>
                        <a:t>second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</a:rPr>
                        <a:t>0x001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sp>
        <p:nvSpPr>
          <p:cNvPr id="304" name="Google Shape;304;p11"/>
          <p:cNvSpPr/>
          <p:nvPr/>
        </p:nvSpPr>
        <p:spPr>
          <a:xfrm>
            <a:off x="18227645" y="10938774"/>
            <a:ext cx="1141425" cy="432887"/>
          </a:xfrm>
          <a:prstGeom prst="rightArrow">
            <a:avLst>
              <a:gd fmla="val 45582" name="adj1"/>
              <a:gd fmla="val 88966" name="adj2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381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5" name="Google Shape;305;p11"/>
          <p:cNvSpPr/>
          <p:nvPr/>
        </p:nvSpPr>
        <p:spPr>
          <a:xfrm>
            <a:off x="21077038" y="10938774"/>
            <a:ext cx="1141425" cy="432887"/>
          </a:xfrm>
          <a:prstGeom prst="rightArrow">
            <a:avLst>
              <a:gd fmla="val 45582" name="adj1"/>
              <a:gd fmla="val 88966" name="adj2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381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6" name="Google Shape;306;p11"/>
          <p:cNvSpPr/>
          <p:nvPr/>
        </p:nvSpPr>
        <p:spPr>
          <a:xfrm>
            <a:off x="18233266" y="11879264"/>
            <a:ext cx="1141425" cy="432886"/>
          </a:xfrm>
          <a:prstGeom prst="rightArrow">
            <a:avLst>
              <a:gd fmla="val 45582" name="adj1"/>
              <a:gd fmla="val 88966" name="adj2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381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7" name="Google Shape;307;p11"/>
          <p:cNvSpPr/>
          <p:nvPr/>
        </p:nvSpPr>
        <p:spPr>
          <a:xfrm rot="-1443111">
            <a:off x="20842882" y="11551786"/>
            <a:ext cx="1472058" cy="432887"/>
          </a:xfrm>
          <a:prstGeom prst="rightArrow">
            <a:avLst>
              <a:gd fmla="val 45582" name="adj1"/>
              <a:gd fmla="val 88966" name="adj2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381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aphicFrame>
        <p:nvGraphicFramePr>
          <p:cNvPr id="308" name="Google Shape;308;p11"/>
          <p:cNvGraphicFramePr/>
          <p:nvPr/>
        </p:nvGraphicFramePr>
        <p:xfrm>
          <a:off x="15828606" y="96737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{B2047C34-DB26-4A45-8F34-9FC73A8E878F}</a:tableStyleId>
              </a:tblPr>
              <a:tblGrid>
                <a:gridCol w="2835275"/>
                <a:gridCol w="3340675"/>
                <a:gridCol w="2249200"/>
              </a:tblGrid>
              <a:tr h="99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Variable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Reference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Value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33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</a:rPr>
                        <a:t>first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</a:rPr>
                        <a:t>0x001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</a:rPr>
                        <a:t>[10, 20, 30]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103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</a:rPr>
                        <a:t>second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</a:rPr>
                        <a:t>0x001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sp>
        <p:nvSpPr>
          <p:cNvPr id="309" name="Google Shape;309;p11"/>
          <p:cNvSpPr/>
          <p:nvPr/>
        </p:nvSpPr>
        <p:spPr>
          <a:xfrm>
            <a:off x="18227645" y="10938774"/>
            <a:ext cx="1141425" cy="432887"/>
          </a:xfrm>
          <a:prstGeom prst="rightArrow">
            <a:avLst>
              <a:gd fmla="val 45582" name="adj1"/>
              <a:gd fmla="val 88966" name="adj2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381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0" name="Google Shape;310;p11"/>
          <p:cNvSpPr/>
          <p:nvPr/>
        </p:nvSpPr>
        <p:spPr>
          <a:xfrm>
            <a:off x="21077038" y="10938774"/>
            <a:ext cx="1141425" cy="432887"/>
          </a:xfrm>
          <a:prstGeom prst="rightArrow">
            <a:avLst>
              <a:gd fmla="val 45582" name="adj1"/>
              <a:gd fmla="val 88966" name="adj2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381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1" name="Google Shape;311;p11"/>
          <p:cNvSpPr/>
          <p:nvPr/>
        </p:nvSpPr>
        <p:spPr>
          <a:xfrm>
            <a:off x="18233266" y="11879264"/>
            <a:ext cx="1141425" cy="432886"/>
          </a:xfrm>
          <a:prstGeom prst="rightArrow">
            <a:avLst>
              <a:gd fmla="val 45582" name="adj1"/>
              <a:gd fmla="val 88966" name="adj2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381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2" name="Google Shape;312;p11"/>
          <p:cNvSpPr/>
          <p:nvPr/>
        </p:nvSpPr>
        <p:spPr>
          <a:xfrm rot="-1443111">
            <a:off x="20842882" y="11551786"/>
            <a:ext cx="1472058" cy="432887"/>
          </a:xfrm>
          <a:prstGeom prst="rightArrow">
            <a:avLst>
              <a:gd fmla="val 45582" name="adj1"/>
              <a:gd fmla="val 88966" name="adj2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381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99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9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99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99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9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99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2"/>
          <p:cNvSpPr txBox="1"/>
          <p:nvPr>
            <p:ph idx="4" type="body"/>
          </p:nvPr>
        </p:nvSpPr>
        <p:spPr>
          <a:xfrm>
            <a:off x="1417826" y="37414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let first = [10, 20];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endParaRPr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let second = first.slice(); </a:t>
            </a:r>
            <a:r>
              <a:rPr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// slice creates a new array!</a:t>
            </a:r>
            <a:endParaRPr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second.push(30); </a:t>
            </a:r>
            <a:r>
              <a:rPr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// first and second reference different arrays</a:t>
            </a:r>
            <a:endParaRPr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console.log(first);</a:t>
            </a:r>
            <a:endParaRPr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console.log(second);</a:t>
            </a:r>
            <a:endParaRPr sz="36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18" name="Google Shape;318;p12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319" name="Google Shape;319;p12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320" name="Google Shape;320;p12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Assignment: complex values</a:t>
            </a:r>
            <a:endParaRPr/>
          </a:p>
        </p:txBody>
      </p:sp>
      <p:sp>
        <p:nvSpPr>
          <p:cNvPr id="321" name="Google Shape;321;p12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2"/>
          <p:cNvSpPr txBox="1"/>
          <p:nvPr/>
        </p:nvSpPr>
        <p:spPr>
          <a:xfrm>
            <a:off x="20075780" y="-7636"/>
            <a:ext cx="4318250" cy="20615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b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[10, 20]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[10, 20, 30]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3" name="Google Shape;323;p12"/>
          <p:cNvGraphicFramePr/>
          <p:nvPr/>
        </p:nvGraphicFramePr>
        <p:xfrm>
          <a:off x="15828606" y="96737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{B2047C34-DB26-4A45-8F34-9FC73A8E878F}</a:tableStyleId>
              </a:tblPr>
              <a:tblGrid>
                <a:gridCol w="2835275"/>
                <a:gridCol w="3340675"/>
                <a:gridCol w="2249200"/>
              </a:tblGrid>
              <a:tr h="99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Variable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Reference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Value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33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</a:rPr>
                        <a:t>first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</a:rPr>
                        <a:t>0x001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</a:rPr>
                        <a:t>[10, 20]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103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</a:rPr>
                        <a:t>second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</a:rPr>
                        <a:t>0x002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</a:rPr>
                        <a:t>[10, 20]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sp>
        <p:nvSpPr>
          <p:cNvPr id="324" name="Google Shape;324;p12"/>
          <p:cNvSpPr/>
          <p:nvPr/>
        </p:nvSpPr>
        <p:spPr>
          <a:xfrm>
            <a:off x="18227645" y="10938774"/>
            <a:ext cx="1141425" cy="432887"/>
          </a:xfrm>
          <a:prstGeom prst="rightArrow">
            <a:avLst>
              <a:gd fmla="val 45582" name="adj1"/>
              <a:gd fmla="val 88966" name="adj2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381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5" name="Google Shape;325;p12"/>
          <p:cNvSpPr/>
          <p:nvPr/>
        </p:nvSpPr>
        <p:spPr>
          <a:xfrm>
            <a:off x="21077038" y="10938774"/>
            <a:ext cx="1141425" cy="432887"/>
          </a:xfrm>
          <a:prstGeom prst="rightArrow">
            <a:avLst>
              <a:gd fmla="val 45582" name="adj1"/>
              <a:gd fmla="val 88966" name="adj2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381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6" name="Google Shape;326;p12"/>
          <p:cNvSpPr/>
          <p:nvPr/>
        </p:nvSpPr>
        <p:spPr>
          <a:xfrm>
            <a:off x="18233266" y="11879264"/>
            <a:ext cx="1141425" cy="432886"/>
          </a:xfrm>
          <a:prstGeom prst="rightArrow">
            <a:avLst>
              <a:gd fmla="val 45582" name="adj1"/>
              <a:gd fmla="val 88966" name="adj2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381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7" name="Google Shape;327;p12"/>
          <p:cNvSpPr/>
          <p:nvPr/>
        </p:nvSpPr>
        <p:spPr>
          <a:xfrm>
            <a:off x="21082656" y="11879264"/>
            <a:ext cx="1141425" cy="432886"/>
          </a:xfrm>
          <a:prstGeom prst="rightArrow">
            <a:avLst>
              <a:gd fmla="val 45582" name="adj1"/>
              <a:gd fmla="val 88966" name="adj2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381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aphicFrame>
        <p:nvGraphicFramePr>
          <p:cNvPr id="328" name="Google Shape;328;p12"/>
          <p:cNvGraphicFramePr/>
          <p:nvPr/>
        </p:nvGraphicFramePr>
        <p:xfrm>
          <a:off x="15828606" y="96737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{B2047C34-DB26-4A45-8F34-9FC73A8E878F}</a:tableStyleId>
              </a:tblPr>
              <a:tblGrid>
                <a:gridCol w="2835275"/>
                <a:gridCol w="3340675"/>
                <a:gridCol w="2249200"/>
              </a:tblGrid>
              <a:tr h="99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Variable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Reference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Value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33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</a:rPr>
                        <a:t>first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</a:rPr>
                        <a:t>0x001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</a:rPr>
                        <a:t>[10, 20]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103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</a:rPr>
                        <a:t>second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</a:rPr>
                        <a:t>0x002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</a:rPr>
                        <a:t>[10, 20, 30]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sp>
        <p:nvSpPr>
          <p:cNvPr id="329" name="Google Shape;329;p12"/>
          <p:cNvSpPr/>
          <p:nvPr/>
        </p:nvSpPr>
        <p:spPr>
          <a:xfrm>
            <a:off x="18227645" y="10938774"/>
            <a:ext cx="1141425" cy="432887"/>
          </a:xfrm>
          <a:prstGeom prst="rightArrow">
            <a:avLst>
              <a:gd fmla="val 45582" name="adj1"/>
              <a:gd fmla="val 88966" name="adj2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381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0" name="Google Shape;330;p12"/>
          <p:cNvSpPr/>
          <p:nvPr/>
        </p:nvSpPr>
        <p:spPr>
          <a:xfrm>
            <a:off x="21077038" y="10938774"/>
            <a:ext cx="1141425" cy="432887"/>
          </a:xfrm>
          <a:prstGeom prst="rightArrow">
            <a:avLst>
              <a:gd fmla="val 45582" name="adj1"/>
              <a:gd fmla="val 88966" name="adj2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381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1" name="Google Shape;331;p12"/>
          <p:cNvSpPr/>
          <p:nvPr/>
        </p:nvSpPr>
        <p:spPr>
          <a:xfrm>
            <a:off x="18233266" y="11879264"/>
            <a:ext cx="1141425" cy="432886"/>
          </a:xfrm>
          <a:prstGeom prst="rightArrow">
            <a:avLst>
              <a:gd fmla="val 45582" name="adj1"/>
              <a:gd fmla="val 88966" name="adj2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381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2" name="Google Shape;332;p12"/>
          <p:cNvSpPr/>
          <p:nvPr/>
        </p:nvSpPr>
        <p:spPr>
          <a:xfrm>
            <a:off x="21082656" y="11879264"/>
            <a:ext cx="1141425" cy="432886"/>
          </a:xfrm>
          <a:prstGeom prst="rightArrow">
            <a:avLst>
              <a:gd fmla="val 45582" name="adj1"/>
              <a:gd fmla="val 88966" name="adj2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381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99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9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99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99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9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99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3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pic>
        <p:nvPicPr>
          <p:cNvPr descr="identical.jpg" id="338" name="Google Shape;338;p1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7155" l="0" r="0" t="17155"/>
          <a:stretch/>
        </p:blipFill>
        <p:spPr>
          <a:xfrm>
            <a:off x="1820584" y="964949"/>
            <a:ext cx="20742969" cy="8901741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13"/>
          <p:cNvSpPr txBox="1"/>
          <p:nvPr>
            <p:ph type="title"/>
          </p:nvPr>
        </p:nvSpPr>
        <p:spPr>
          <a:xfrm>
            <a:off x="635000" y="9944100"/>
            <a:ext cx="23114000" cy="20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Font typeface="Avenir"/>
              <a:buNone/>
            </a:pPr>
            <a:r>
              <a:rPr lang="en-US" sz="7200"/>
              <a:t>Same Same but different</a:t>
            </a:r>
            <a:endParaRPr/>
          </a:p>
        </p:txBody>
      </p:sp>
      <p:sp>
        <p:nvSpPr>
          <p:cNvPr id="340" name="Google Shape;340;p13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4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pic>
        <p:nvPicPr>
          <p:cNvPr descr="twins.jpg" id="346" name="Google Shape;346;p1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9384" y="786209"/>
            <a:ext cx="15145001" cy="851149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14"/>
          <p:cNvSpPr txBox="1"/>
          <p:nvPr>
            <p:ph type="title"/>
          </p:nvPr>
        </p:nvSpPr>
        <p:spPr>
          <a:xfrm>
            <a:off x="635000" y="9944100"/>
            <a:ext cx="23114000" cy="20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Font typeface="Avenir"/>
              <a:buNone/>
            </a:pPr>
            <a:r>
              <a:rPr lang="en-US" sz="7200"/>
              <a:t>LOOK THE SAME, NOT THE SAME</a:t>
            </a:r>
            <a:endParaRPr/>
          </a:p>
        </p:txBody>
      </p:sp>
      <p:sp>
        <p:nvSpPr>
          <p:cNvPr id="348" name="Google Shape;348;p14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349" name="Google Shape;349;p14"/>
          <p:cNvSpPr txBox="1"/>
          <p:nvPr/>
        </p:nvSpPr>
        <p:spPr>
          <a:xfrm>
            <a:off x="10836175" y="6629400"/>
            <a:ext cx="7304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3200"/>
              <a:buFont typeface="Gill Sans"/>
              <a:buNone/>
            </a:pPr>
            <a:r>
              <a:t/>
            </a:r>
            <a:endParaRPr b="0" i="0" sz="3200" u="none" cap="none" strike="noStrike">
              <a:solidFill>
                <a:srgbClr val="7B7B7B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5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355" name="Google Shape;355;p15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356" name="Google Shape;356;p15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Passing primitive values </a:t>
            </a:r>
            <a:endParaRPr/>
          </a:p>
        </p:txBody>
      </p:sp>
      <p:sp>
        <p:nvSpPr>
          <p:cNvPr id="357" name="Google Shape;357;p15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5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let myNum = 10;</a:t>
            </a:r>
            <a:br>
              <a:rPr lang="en-US" sz="3600">
                <a:solidFill>
                  <a:srgbClr val="000000"/>
                </a:solidFill>
              </a:rPr>
            </a:b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 adds20(num) {</a:t>
            </a:r>
            <a:endParaRPr sz="36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 += 20;</a:t>
            </a:r>
            <a:endParaRPr sz="36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 num;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b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 returnedNum = adds20(myNum);</a:t>
            </a:r>
            <a:b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console.log(myNum);</a:t>
            </a: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console.log(returnedNum);</a:t>
            </a:r>
            <a:endParaRPr sz="3600"/>
          </a:p>
        </p:txBody>
      </p:sp>
      <p:sp>
        <p:nvSpPr>
          <p:cNvPr id="359" name="Google Shape;359;p15"/>
          <p:cNvSpPr txBox="1"/>
          <p:nvPr/>
        </p:nvSpPr>
        <p:spPr>
          <a:xfrm>
            <a:off x="20984781" y="-7636"/>
            <a:ext cx="3409250" cy="20615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b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b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30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6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365" name="Google Shape;365;p16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366" name="Google Shape;366;p16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Passing complex values </a:t>
            </a:r>
            <a:endParaRPr/>
          </a:p>
        </p:txBody>
      </p:sp>
      <p:sp>
        <p:nvSpPr>
          <p:cNvPr id="367" name="Google Shape;367;p16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16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</a:t>
            </a:r>
            <a:r>
              <a:rPr lang="en-US" sz="3600">
                <a:solidFill>
                  <a:srgbClr val="000000"/>
                </a:solidFill>
              </a:rPr>
              <a:t>et myArray = [10];</a:t>
            </a:r>
            <a:br>
              <a:rPr lang="en-US" sz="3600">
                <a:solidFill>
                  <a:srgbClr val="000000"/>
                </a:solidFill>
              </a:rPr>
            </a:b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 pushes20(array) {</a:t>
            </a:r>
            <a:endParaRPr sz="36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array.push(20);</a:t>
            </a:r>
            <a:endParaRPr sz="36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 array;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b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 returnedArray = pushes20(myArray);</a:t>
            </a:r>
            <a:b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console.log(myArray);</a:t>
            </a: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console.log(returnedArray);</a:t>
            </a:r>
            <a:endParaRPr sz="3600"/>
          </a:p>
        </p:txBody>
      </p:sp>
      <p:sp>
        <p:nvSpPr>
          <p:cNvPr id="369" name="Google Shape;369;p16"/>
          <p:cNvSpPr txBox="1"/>
          <p:nvPr/>
        </p:nvSpPr>
        <p:spPr>
          <a:xfrm>
            <a:off x="20984781" y="-7636"/>
            <a:ext cx="3409250" cy="20615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b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[ 10, 20 ]</a:t>
            </a:r>
            <a:b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[ 10, 20 ]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7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375" name="Google Shape;375;p17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376" name="Google Shape;376;p17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Equality operator and PBV/PBR </a:t>
            </a:r>
            <a:endParaRPr/>
          </a:p>
        </p:txBody>
      </p:sp>
      <p:sp>
        <p:nvSpPr>
          <p:cNvPr id="377" name="Google Shape;377;p17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17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// === will compare complex values by reference, not by value!</a:t>
            </a:r>
            <a:br>
              <a:rPr b="1"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endParaRPr b="1" sz="36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let array1 = [1, 2, 3]; 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let array2 = [1, 2, 3];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console.log(array1 === array2);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79" name="Google Shape;379;p17"/>
          <p:cNvSpPr txBox="1"/>
          <p:nvPr/>
        </p:nvSpPr>
        <p:spPr>
          <a:xfrm>
            <a:off x="20984781" y="-7636"/>
            <a:ext cx="3409250" cy="15154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b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ut.gif" id="384" name="Google Shape;384;p1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53342" y="291668"/>
            <a:ext cx="16277317" cy="12122319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18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386" name="Google Shape;386;p18"/>
          <p:cNvSpPr txBox="1"/>
          <p:nvPr/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nir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BOOTCAMP PREP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9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392" name="Google Shape;392;p19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393" name="Google Shape;393;p19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Equality operator and PBV/PBR </a:t>
            </a:r>
            <a:endParaRPr/>
          </a:p>
        </p:txBody>
      </p:sp>
      <p:sp>
        <p:nvSpPr>
          <p:cNvPr id="394" name="Google Shape;394;p19"/>
          <p:cNvSpPr txBox="1"/>
          <p:nvPr>
            <p:ph idx="3" type="body"/>
          </p:nvPr>
        </p:nvSpPr>
        <p:spPr>
          <a:xfrm>
            <a:off x="608554" y="42494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19"/>
          <p:cNvSpPr txBox="1"/>
          <p:nvPr>
            <p:ph idx="4" type="body"/>
          </p:nvPr>
        </p:nvSpPr>
        <p:spPr>
          <a:xfrm>
            <a:off x="1354326" y="3677951"/>
            <a:ext cx="22210800" cy="85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accent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// === will compare complex values by reference, not by value!</a:t>
            </a:r>
            <a:br>
              <a:rPr b="1"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endParaRPr b="1" sz="36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let array1 = [1, 2, 3]; 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let array2 = array1; </a:t>
            </a:r>
            <a:r>
              <a:rPr b="1"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// array1 and array2 share the same reference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console.log(array1 === array2);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96" name="Google Shape;396;p19"/>
          <p:cNvSpPr txBox="1"/>
          <p:nvPr/>
        </p:nvSpPr>
        <p:spPr>
          <a:xfrm>
            <a:off x="20984781" y="-7636"/>
            <a:ext cx="3409250" cy="15154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b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181" name="Google Shape;181;p2"/>
          <p:cNvSpPr txBox="1"/>
          <p:nvPr>
            <p:ph idx="12" type="sldNum"/>
          </p:nvPr>
        </p:nvSpPr>
        <p:spPr>
          <a:xfrm>
            <a:off x="12061469" y="13074034"/>
            <a:ext cx="261062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182" name="Google Shape;182;p2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Overview</a:t>
            </a:r>
            <a:endParaRPr/>
          </a:p>
        </p:txBody>
      </p:sp>
      <p:sp>
        <p:nvSpPr>
          <p:cNvPr id="183" name="Google Shape;183;p2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/*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  - Primitive vs. complex types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accent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  - Variable assignment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br>
              <a:rPr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  - Passing values into functions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br>
              <a:rPr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  - Equality operators and PBV/PBR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accent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  - Arrays and .slice</a:t>
            </a:r>
            <a:br>
              <a:rPr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*/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0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402" name="Google Shape;402;p20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403" name="Google Shape;403;p20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Arrays and .slice</a:t>
            </a:r>
            <a:endParaRPr/>
          </a:p>
        </p:txBody>
      </p:sp>
      <p:sp>
        <p:nvSpPr>
          <p:cNvPr id="404" name="Google Shape;404;p20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0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/* we showed earlier that .slice creates a copy of an array */</a:t>
            </a:r>
            <a:br>
              <a:rPr b="1"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endParaRPr b="1" sz="36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let array1 = [1, [2, 3]]; 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let array2 = array1.slice();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console.log(array2);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console.log(array1 === array2);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06" name="Google Shape;406;p20"/>
          <p:cNvSpPr txBox="1"/>
          <p:nvPr/>
        </p:nvSpPr>
        <p:spPr>
          <a:xfrm>
            <a:off x="20984781" y="-7636"/>
            <a:ext cx="3409250" cy="20615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rPr lang="en-US" sz="3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b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[1, [2, 3]]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1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412" name="Google Shape;412;p21"/>
          <p:cNvSpPr txBox="1"/>
          <p:nvPr>
            <p:ph idx="12" type="sldNum"/>
          </p:nvPr>
        </p:nvSpPr>
        <p:spPr>
          <a:xfrm>
            <a:off x="11988088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413" name="Google Shape;413;p21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Arrays and .slice</a:t>
            </a:r>
            <a:endParaRPr/>
          </a:p>
        </p:txBody>
      </p:sp>
      <p:sp>
        <p:nvSpPr>
          <p:cNvPr id="414" name="Google Shape;414;p21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1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/* if an array has a complex value as an element, only the reference</a:t>
            </a:r>
            <a:br>
              <a:rPr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   to that complex value is copied into the new array */</a:t>
            </a:r>
            <a:br>
              <a:rPr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</a:b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/* that's why we say slice makes a "shallow" copy of an array; it doesn't</a:t>
            </a:r>
            <a:br>
              <a:rPr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   make new copies of any complex values stored inside the array */</a:t>
            </a:r>
            <a:br>
              <a:rPr b="1"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endParaRPr b="1" sz="36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let array1 = [1, [2, 3]]; 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let array2 = array1.slice();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array1[1].push(4);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console.log(array2[1]);</a:t>
            </a:r>
            <a:endParaRPr sz="36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console.log(array1[1] === array2[1]);</a:t>
            </a:r>
            <a:b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416" name="Google Shape;416;p21"/>
          <p:cNvSpPr txBox="1"/>
          <p:nvPr/>
        </p:nvSpPr>
        <p:spPr>
          <a:xfrm>
            <a:off x="20984781" y="-7636"/>
            <a:ext cx="3409250" cy="20615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b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[2, 3, 4]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2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pic>
        <p:nvPicPr>
          <p:cNvPr descr="pass-by-reference-vs-pass-by-value-animation.gif" id="422" name="Google Shape;422;p2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01796" y="3192806"/>
            <a:ext cx="12805298" cy="691486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23" name="Google Shape;423;p22"/>
          <p:cNvSpPr txBox="1"/>
          <p:nvPr>
            <p:ph type="title"/>
          </p:nvPr>
        </p:nvSpPr>
        <p:spPr>
          <a:xfrm>
            <a:off x="299176" y="2522927"/>
            <a:ext cx="10573414" cy="867014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  - Primitive vs. complex types</a:t>
            </a:r>
            <a:br>
              <a:rPr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</a:br>
            <a:endParaRPr b="1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  - Variable assignment</a:t>
            </a:r>
            <a:br>
              <a:rPr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</a:br>
            <a:br>
              <a:rPr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  - Passing values into functions</a:t>
            </a:r>
            <a:br>
              <a:rPr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</a:br>
            <a:br>
              <a:rPr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  - Equality operators and PBV/PBR</a:t>
            </a:r>
            <a:br>
              <a:rPr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</a:br>
            <a:endParaRPr b="1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  - Arrays and .slice</a:t>
            </a:r>
            <a:endParaRPr b="1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b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*/</a:t>
            </a:r>
            <a:endParaRPr/>
          </a:p>
        </p:txBody>
      </p:sp>
      <p:sp>
        <p:nvSpPr>
          <p:cNvPr id="424" name="Google Shape;424;p22"/>
          <p:cNvSpPr txBox="1"/>
          <p:nvPr>
            <p:ph idx="12" type="sldNum"/>
          </p:nvPr>
        </p:nvSpPr>
        <p:spPr>
          <a:xfrm>
            <a:off x="11934016" y="13074034"/>
            <a:ext cx="407824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425" name="Google Shape;425;p22"/>
          <p:cNvSpPr txBox="1"/>
          <p:nvPr/>
        </p:nvSpPr>
        <p:spPr>
          <a:xfrm>
            <a:off x="10758728" y="787400"/>
            <a:ext cx="2866544" cy="12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b="0" i="0" lang="en-US" sz="7200" u="none" cap="none" strike="noStrike">
                <a:solidFill>
                  <a:srgbClr val="3E3E3E"/>
                </a:solidFill>
                <a:latin typeface="Avenir"/>
                <a:ea typeface="Avenir"/>
                <a:cs typeface="Avenir"/>
                <a:sym typeface="Avenir"/>
              </a:rPr>
              <a:t>Recap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190" name="Google Shape;190;p3"/>
          <p:cNvSpPr txBox="1"/>
          <p:nvPr>
            <p:ph idx="12" type="sldNum"/>
          </p:nvPr>
        </p:nvSpPr>
        <p:spPr>
          <a:xfrm>
            <a:off x="12061469" y="13074034"/>
            <a:ext cx="261062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191" name="Google Shape;191;p3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Primitive/complex values </a:t>
            </a:r>
            <a:endParaRPr/>
          </a:p>
        </p:txBody>
      </p:sp>
      <p:sp>
        <p:nvSpPr>
          <p:cNvPr id="192" name="Google Shape;192;p3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3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"/>
          <p:cNvSpPr txBox="1"/>
          <p:nvPr>
            <p:ph idx="4" type="body"/>
          </p:nvPr>
        </p:nvSpPr>
        <p:spPr>
          <a:xfrm>
            <a:off x="1430526" y="3296951"/>
            <a:ext cx="22210800" cy="85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/*</a:t>
            </a:r>
            <a:endParaRPr sz="3600">
              <a:solidFill>
                <a:schemeClr val="accent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primitive values in JS:</a:t>
            </a:r>
            <a:endParaRPr sz="3600">
              <a:solidFill>
                <a:schemeClr val="accent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91440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  </a:t>
            </a:r>
            <a:r>
              <a:rPr b="1"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- string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91440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  </a:t>
            </a:r>
            <a:r>
              <a:rPr b="1"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- number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91440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  </a:t>
            </a:r>
            <a:r>
              <a:rPr b="1"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- boolean</a:t>
            </a:r>
            <a:endParaRPr b="1" sz="36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91440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- undefined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914400" lvl="4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- null</a:t>
            </a:r>
            <a:br>
              <a:rPr b="1"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b="1"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- ES6 symbols (not covered in this course)</a:t>
            </a:r>
            <a:br>
              <a:rPr b="1"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br>
              <a:rPr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complex values in JS: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91440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  </a:t>
            </a:r>
            <a:r>
              <a:rPr b="1" lang="en-US" sz="3600">
                <a:solidFill>
                  <a:schemeClr val="accent5"/>
                </a:solidFill>
                <a:latin typeface="Avenir"/>
                <a:ea typeface="Avenir"/>
                <a:cs typeface="Avenir"/>
                <a:sym typeface="Avenir"/>
              </a:rPr>
              <a:t>- objects (including arrays)</a:t>
            </a:r>
            <a:endParaRPr b="1" sz="3600">
              <a:solidFill>
                <a:schemeClr val="accent5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91440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5"/>
                </a:solidFill>
                <a:latin typeface="Avenir"/>
                <a:ea typeface="Avenir"/>
                <a:cs typeface="Avenir"/>
                <a:sym typeface="Avenir"/>
              </a:rPr>
              <a:t>  - functions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 */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199" name="Google Shape;199;p4"/>
          <p:cNvSpPr txBox="1"/>
          <p:nvPr>
            <p:ph idx="12" type="sldNum"/>
          </p:nvPr>
        </p:nvSpPr>
        <p:spPr>
          <a:xfrm>
            <a:off x="12061469" y="13074034"/>
            <a:ext cx="261062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200" name="Google Shape;200;p4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Primitive/complex observed behavior </a:t>
            </a:r>
            <a:endParaRPr/>
          </a:p>
        </p:txBody>
      </p:sp>
      <p:sp>
        <p:nvSpPr>
          <p:cNvPr id="201" name="Google Shape;201;p4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4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/* strings are primitive values */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accent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let britishCity = 'York';</a:t>
            </a:r>
            <a:endParaRPr b="1" sz="36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let americanCity = britishCity;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americanCity = 'New ' + americanCity;</a:t>
            </a:r>
            <a:br>
              <a:rPr b="1"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endParaRPr b="1" sz="36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console.log(britishCity);</a:t>
            </a:r>
            <a:endParaRPr b="1" sz="36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console.log(americanCity);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3" name="Google Shape;203;p4"/>
          <p:cNvSpPr txBox="1"/>
          <p:nvPr/>
        </p:nvSpPr>
        <p:spPr>
          <a:xfrm>
            <a:off x="21748150" y="-7625"/>
            <a:ext cx="2646000" cy="2061600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b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York</a:t>
            </a:r>
            <a:b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New York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209" name="Google Shape;209;p5"/>
          <p:cNvSpPr txBox="1"/>
          <p:nvPr>
            <p:ph idx="12" type="sldNum"/>
          </p:nvPr>
        </p:nvSpPr>
        <p:spPr>
          <a:xfrm>
            <a:off x="12061469" y="13074034"/>
            <a:ext cx="261062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210" name="Google Shape;210;p5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Primitive/complex observed behavior </a:t>
            </a:r>
            <a:endParaRPr/>
          </a:p>
        </p:txBody>
      </p:sp>
      <p:sp>
        <p:nvSpPr>
          <p:cNvPr id="211" name="Google Shape;211;p5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5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arrays are complex values */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let britishCity = ['York'];</a:t>
            </a: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 americanCity = britishCity;</a:t>
            </a:r>
            <a:b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americanCity.unshift('New');</a:t>
            </a:r>
            <a:br>
              <a:rPr lang="en-US" sz="3600">
                <a:solidFill>
                  <a:srgbClr val="000000"/>
                </a:solidFill>
              </a:rPr>
            </a:b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console.log(britishCity);</a:t>
            </a: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</a:rPr>
              <a:t>console.log(americanCity);</a:t>
            </a:r>
            <a:endParaRPr sz="3600"/>
          </a:p>
        </p:txBody>
      </p:sp>
      <p:sp>
        <p:nvSpPr>
          <p:cNvPr id="213" name="Google Shape;213;p5"/>
          <p:cNvSpPr txBox="1"/>
          <p:nvPr/>
        </p:nvSpPr>
        <p:spPr>
          <a:xfrm>
            <a:off x="20525349" y="-7625"/>
            <a:ext cx="3868800" cy="2061600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b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[ New, York ]</a:t>
            </a:r>
            <a:b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[ New, York ]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pic>
        <p:nvPicPr>
          <p:cNvPr descr="why.gif" id="219" name="Google Shape;219;p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45533" y="5554483"/>
            <a:ext cx="9012900" cy="675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6"/>
          <p:cNvSpPr txBox="1"/>
          <p:nvPr>
            <p:ph type="title"/>
          </p:nvPr>
        </p:nvSpPr>
        <p:spPr>
          <a:xfrm>
            <a:off x="1394447" y="1182852"/>
            <a:ext cx="19314983" cy="1783227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Primitive/complex observed behavior </a:t>
            </a:r>
            <a:endParaRPr/>
          </a:p>
        </p:txBody>
      </p:sp>
      <p:sp>
        <p:nvSpPr>
          <p:cNvPr id="221" name="Google Shape;221;p6"/>
          <p:cNvSpPr txBox="1"/>
          <p:nvPr>
            <p:ph idx="12" type="sldNum"/>
          </p:nvPr>
        </p:nvSpPr>
        <p:spPr>
          <a:xfrm>
            <a:off x="12007397" y="13074034"/>
            <a:ext cx="261062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222" name="Google Shape;222;p6"/>
          <p:cNvSpPr txBox="1"/>
          <p:nvPr/>
        </p:nvSpPr>
        <p:spPr>
          <a:xfrm>
            <a:off x="1408514" y="3564216"/>
            <a:ext cx="211158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why do primitive values and complex values behave differently? */</a:t>
            </a:r>
            <a:b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3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/* you'll be able to answer that question at the end of this lesson! */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7" name="Google Shape;227;p7"/>
          <p:cNvGraphicFramePr/>
          <p:nvPr/>
        </p:nvGraphicFramePr>
        <p:xfrm>
          <a:off x="15825188" y="96725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{B2047C34-DB26-4A45-8F34-9FC73A8E878F}</a:tableStyleId>
              </a:tblPr>
              <a:tblGrid>
                <a:gridCol w="2835275"/>
                <a:gridCol w="3340675"/>
                <a:gridCol w="2249200"/>
              </a:tblGrid>
              <a:tr h="99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Variable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b="0"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Value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33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</a:rPr>
                        <a:t>first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</a:rPr>
                        <a:t>20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103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sp>
        <p:nvSpPr>
          <p:cNvPr id="228" name="Google Shape;228;p7"/>
          <p:cNvSpPr/>
          <p:nvPr/>
        </p:nvSpPr>
        <p:spPr>
          <a:xfrm>
            <a:off x="18519006" y="10924854"/>
            <a:ext cx="3376805" cy="432887"/>
          </a:xfrm>
          <a:prstGeom prst="rightArrow">
            <a:avLst>
              <a:gd fmla="val 45582" name="adj1"/>
              <a:gd fmla="val 88967" name="adj2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381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9" name="Google Shape;229;p7"/>
          <p:cNvSpPr txBox="1"/>
          <p:nvPr>
            <p:ph idx="4" type="body"/>
          </p:nvPr>
        </p:nvSpPr>
        <p:spPr>
          <a:xfrm>
            <a:off x="1405126" y="37795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/* when you assign a primitive value to a variable, the variable 'stores' </a:t>
            </a:r>
            <a:br>
              <a:rPr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   a copy of that value */</a:t>
            </a:r>
            <a:br>
              <a:rPr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</a:b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let first = 20; </a:t>
            </a:r>
            <a:r>
              <a:rPr b="1"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// first stores the value 20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first = 30; </a:t>
            </a:r>
            <a:r>
              <a:rPr b="1"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// first now stores a new value, 30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let second = 30; </a:t>
            </a:r>
            <a:r>
              <a:rPr b="1"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// second stores its own copy of 30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second++; </a:t>
            </a:r>
            <a:r>
              <a:rPr b="1"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// second now stores a new value, 31</a:t>
            </a:r>
            <a:br>
              <a:rPr b="1"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</a:b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console.log(first);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console.log(second);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0" name="Google Shape;230;p7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231" name="Google Shape;231;p7"/>
          <p:cNvSpPr txBox="1"/>
          <p:nvPr>
            <p:ph idx="12" type="sldNum"/>
          </p:nvPr>
        </p:nvSpPr>
        <p:spPr>
          <a:xfrm>
            <a:off x="12061469" y="13074034"/>
            <a:ext cx="261062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232" name="Google Shape;232;p7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Assignment: primitive values</a:t>
            </a:r>
            <a:endParaRPr/>
          </a:p>
        </p:txBody>
      </p:sp>
      <p:sp>
        <p:nvSpPr>
          <p:cNvPr id="233" name="Google Shape;233;p7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7"/>
          <p:cNvSpPr txBox="1"/>
          <p:nvPr/>
        </p:nvSpPr>
        <p:spPr>
          <a:xfrm>
            <a:off x="20075780" y="-7636"/>
            <a:ext cx="4318200" cy="2061600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b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31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5" name="Google Shape;235;p7"/>
          <p:cNvGraphicFramePr/>
          <p:nvPr/>
        </p:nvGraphicFramePr>
        <p:xfrm>
          <a:off x="15825188" y="96725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{B2047C34-DB26-4A45-8F34-9FC73A8E878F}</a:tableStyleId>
              </a:tblPr>
              <a:tblGrid>
                <a:gridCol w="2835275"/>
                <a:gridCol w="3340675"/>
                <a:gridCol w="2249200"/>
              </a:tblGrid>
              <a:tr h="99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Variable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b="0"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Value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33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</a:rPr>
                        <a:t>first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</a:rPr>
                        <a:t>30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103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</a:rPr>
                        <a:t>second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</a:rPr>
                        <a:t>30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sp>
        <p:nvSpPr>
          <p:cNvPr id="236" name="Google Shape;236;p7"/>
          <p:cNvSpPr/>
          <p:nvPr/>
        </p:nvSpPr>
        <p:spPr>
          <a:xfrm>
            <a:off x="18519006" y="10924854"/>
            <a:ext cx="3376805" cy="432887"/>
          </a:xfrm>
          <a:prstGeom prst="rightArrow">
            <a:avLst>
              <a:gd fmla="val 45582" name="adj1"/>
              <a:gd fmla="val 88967" name="adj2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381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7" name="Google Shape;237;p7"/>
          <p:cNvSpPr/>
          <p:nvPr/>
        </p:nvSpPr>
        <p:spPr>
          <a:xfrm>
            <a:off x="18519006" y="11871693"/>
            <a:ext cx="3376805" cy="432887"/>
          </a:xfrm>
          <a:prstGeom prst="rightArrow">
            <a:avLst>
              <a:gd fmla="val 45582" name="adj1"/>
              <a:gd fmla="val 88967" name="adj2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381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aphicFrame>
        <p:nvGraphicFramePr>
          <p:cNvPr id="238" name="Google Shape;238;p7"/>
          <p:cNvGraphicFramePr/>
          <p:nvPr/>
        </p:nvGraphicFramePr>
        <p:xfrm>
          <a:off x="15825188" y="96725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{B2047C34-DB26-4A45-8F34-9FC73A8E878F}</a:tableStyleId>
              </a:tblPr>
              <a:tblGrid>
                <a:gridCol w="2835275"/>
                <a:gridCol w="3340675"/>
                <a:gridCol w="2249200"/>
              </a:tblGrid>
              <a:tr h="99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Variable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b="0"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Value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33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</a:rPr>
                        <a:t>first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</a:rPr>
                        <a:t>30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103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</a:rPr>
                        <a:t>second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</a:rPr>
                        <a:t>31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sp>
        <p:nvSpPr>
          <p:cNvPr id="239" name="Google Shape;239;p7"/>
          <p:cNvSpPr/>
          <p:nvPr/>
        </p:nvSpPr>
        <p:spPr>
          <a:xfrm>
            <a:off x="18519006" y="10924854"/>
            <a:ext cx="3376805" cy="432887"/>
          </a:xfrm>
          <a:prstGeom prst="rightArrow">
            <a:avLst>
              <a:gd fmla="val 45582" name="adj1"/>
              <a:gd fmla="val 88967" name="adj2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381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0" name="Google Shape;240;p7"/>
          <p:cNvSpPr/>
          <p:nvPr/>
        </p:nvSpPr>
        <p:spPr>
          <a:xfrm>
            <a:off x="18519006" y="11871693"/>
            <a:ext cx="3376805" cy="432887"/>
          </a:xfrm>
          <a:prstGeom prst="rightArrow">
            <a:avLst>
              <a:gd fmla="val 45582" name="adj1"/>
              <a:gd fmla="val 88967" name="adj2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381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8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let first = 20; </a:t>
            </a:r>
            <a:r>
              <a:rPr b="1"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// first stores the value 20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let second = first; </a:t>
            </a:r>
            <a:r>
              <a:rPr b="1"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// second stores its own copy of the value 20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second++; </a:t>
            </a:r>
            <a:r>
              <a:rPr b="1"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// has no effect on the value stored in first!</a:t>
            </a:r>
            <a:br>
              <a:rPr b="1"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</a:b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console.log(first);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console.log(second);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6" name="Google Shape;246;p8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247" name="Google Shape;247;p8"/>
          <p:cNvSpPr txBox="1"/>
          <p:nvPr>
            <p:ph idx="12" type="sldNum"/>
          </p:nvPr>
        </p:nvSpPr>
        <p:spPr>
          <a:xfrm>
            <a:off x="12061469" y="13074034"/>
            <a:ext cx="261062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248" name="Google Shape;248;p8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Assignment: primitive values</a:t>
            </a:r>
            <a:endParaRPr/>
          </a:p>
        </p:txBody>
      </p:sp>
      <p:sp>
        <p:nvSpPr>
          <p:cNvPr id="249" name="Google Shape;249;p8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8"/>
          <p:cNvSpPr txBox="1"/>
          <p:nvPr/>
        </p:nvSpPr>
        <p:spPr>
          <a:xfrm>
            <a:off x="20075780" y="-7636"/>
            <a:ext cx="4318250" cy="20615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b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1" name="Google Shape;251;p8"/>
          <p:cNvGraphicFramePr/>
          <p:nvPr/>
        </p:nvGraphicFramePr>
        <p:xfrm>
          <a:off x="15790506" y="965517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{B2047C34-DB26-4A45-8F34-9FC73A8E878F}</a:tableStyleId>
              </a:tblPr>
              <a:tblGrid>
                <a:gridCol w="2835275"/>
                <a:gridCol w="3340675"/>
                <a:gridCol w="2249200"/>
              </a:tblGrid>
              <a:tr h="99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Variable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b="0"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Value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33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</a:rPr>
                        <a:t>first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</a:rPr>
                        <a:t>20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103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</a:rPr>
                        <a:t>second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</a:rPr>
                        <a:t>20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sp>
        <p:nvSpPr>
          <p:cNvPr id="252" name="Google Shape;252;p8"/>
          <p:cNvSpPr/>
          <p:nvPr/>
        </p:nvSpPr>
        <p:spPr>
          <a:xfrm>
            <a:off x="18484327" y="10907514"/>
            <a:ext cx="3376805" cy="432887"/>
          </a:xfrm>
          <a:prstGeom prst="rightArrow">
            <a:avLst>
              <a:gd fmla="val 45582" name="adj1"/>
              <a:gd fmla="val 88967" name="adj2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381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3" name="Google Shape;253;p8"/>
          <p:cNvSpPr/>
          <p:nvPr/>
        </p:nvSpPr>
        <p:spPr>
          <a:xfrm>
            <a:off x="18484327" y="11854353"/>
            <a:ext cx="3376805" cy="432887"/>
          </a:xfrm>
          <a:prstGeom prst="rightArrow">
            <a:avLst>
              <a:gd fmla="val 45582" name="adj1"/>
              <a:gd fmla="val 88967" name="adj2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381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aphicFrame>
        <p:nvGraphicFramePr>
          <p:cNvPr id="254" name="Google Shape;254;p8"/>
          <p:cNvGraphicFramePr/>
          <p:nvPr/>
        </p:nvGraphicFramePr>
        <p:xfrm>
          <a:off x="15790506" y="965517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{B2047C34-DB26-4A45-8F34-9FC73A8E878F}</a:tableStyleId>
              </a:tblPr>
              <a:tblGrid>
                <a:gridCol w="2835275"/>
                <a:gridCol w="3340675"/>
                <a:gridCol w="2249200"/>
              </a:tblGrid>
              <a:tr h="99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Variable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b="0"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Value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33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</a:rPr>
                        <a:t>first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</a:rPr>
                        <a:t>20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103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</a:rPr>
                        <a:t>second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</a:rPr>
                        <a:t>21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sp>
        <p:nvSpPr>
          <p:cNvPr id="255" name="Google Shape;255;p8"/>
          <p:cNvSpPr/>
          <p:nvPr/>
        </p:nvSpPr>
        <p:spPr>
          <a:xfrm>
            <a:off x="18484327" y="10907514"/>
            <a:ext cx="3376805" cy="432887"/>
          </a:xfrm>
          <a:prstGeom prst="rightArrow">
            <a:avLst>
              <a:gd fmla="val 45582" name="adj1"/>
              <a:gd fmla="val 88967" name="adj2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381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6" name="Google Shape;256;p8"/>
          <p:cNvSpPr/>
          <p:nvPr/>
        </p:nvSpPr>
        <p:spPr>
          <a:xfrm>
            <a:off x="18484327" y="11854353"/>
            <a:ext cx="3376805" cy="432887"/>
          </a:xfrm>
          <a:prstGeom prst="rightArrow">
            <a:avLst>
              <a:gd fmla="val 45582" name="adj1"/>
              <a:gd fmla="val 88967" name="adj2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381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9"/>
          <p:cNvSpPr txBox="1"/>
          <p:nvPr>
            <p:ph idx="4" type="body"/>
          </p:nvPr>
        </p:nvSpPr>
        <p:spPr>
          <a:xfrm>
            <a:off x="1430526" y="3754151"/>
            <a:ext cx="22210879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* when you assign a complex value to a variable, the variable DOES NOT </a:t>
            </a:r>
            <a:br>
              <a:rPr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   store a copy of the value */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br>
              <a:rPr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/* instead, the variable stores a reference in memory; the reference </a:t>
            </a:r>
            <a:br>
              <a:rPr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   points to the value */</a:t>
            </a:r>
            <a:br>
              <a:rPr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</a:b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let first = [10, 20];  </a:t>
            </a:r>
            <a:r>
              <a:rPr b="1"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// first stores a reference to [10, 20]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first.push(30);       </a:t>
            </a:r>
            <a:r>
              <a:rPr b="1" lang="en-US" sz="3600">
                <a:solidFill>
                  <a:schemeClr val="accent2"/>
                </a:solidFill>
                <a:latin typeface="Avenir"/>
                <a:ea typeface="Avenir"/>
                <a:cs typeface="Avenir"/>
                <a:sym typeface="Avenir"/>
              </a:rPr>
              <a:t>// first still stores the same reference</a:t>
            </a:r>
            <a:b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</a:br>
            <a:endParaRPr b="1" sz="36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console.log(first);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</p:txBody>
      </p:sp>
      <p:graphicFrame>
        <p:nvGraphicFramePr>
          <p:cNvPr id="262" name="Google Shape;262;p9"/>
          <p:cNvGraphicFramePr/>
          <p:nvPr/>
        </p:nvGraphicFramePr>
        <p:xfrm>
          <a:off x="15825188" y="96725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{B2047C34-DB26-4A45-8F34-9FC73A8E878F}</a:tableStyleId>
              </a:tblPr>
              <a:tblGrid>
                <a:gridCol w="2835275"/>
                <a:gridCol w="3340675"/>
                <a:gridCol w="2249200"/>
              </a:tblGrid>
              <a:tr h="99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Variable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Reference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Value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33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</a:rPr>
                        <a:t>first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</a:rPr>
                        <a:t>0x001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</a:rPr>
                        <a:t>[10, 20]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103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sp>
        <p:nvSpPr>
          <p:cNvPr id="263" name="Google Shape;263;p9"/>
          <p:cNvSpPr/>
          <p:nvPr/>
        </p:nvSpPr>
        <p:spPr>
          <a:xfrm>
            <a:off x="18224225" y="10937554"/>
            <a:ext cx="1141425" cy="432887"/>
          </a:xfrm>
          <a:prstGeom prst="rightArrow">
            <a:avLst>
              <a:gd fmla="val 45582" name="adj1"/>
              <a:gd fmla="val 88966" name="adj2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381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4" name="Google Shape;264;p9"/>
          <p:cNvSpPr txBox="1"/>
          <p:nvPr>
            <p:ph idx="1" type="body"/>
          </p:nvPr>
        </p:nvSpPr>
        <p:spPr>
          <a:xfrm>
            <a:off x="19323345" y="13074034"/>
            <a:ext cx="2256283" cy="419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r>
              <a:rPr lang="en-US" sz="1800" cap="none">
                <a:solidFill>
                  <a:srgbClr val="FFFFFF"/>
                </a:solidFill>
              </a:rPr>
              <a:t>BOOTCAMP PREP</a:t>
            </a:r>
            <a:endParaRPr/>
          </a:p>
        </p:txBody>
      </p:sp>
      <p:sp>
        <p:nvSpPr>
          <p:cNvPr id="265" name="Google Shape;265;p9"/>
          <p:cNvSpPr txBox="1"/>
          <p:nvPr>
            <p:ph idx="12" type="sldNum"/>
          </p:nvPr>
        </p:nvSpPr>
        <p:spPr>
          <a:xfrm>
            <a:off x="12061469" y="13074034"/>
            <a:ext cx="261062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/>
          </a:p>
        </p:txBody>
      </p:sp>
      <p:sp>
        <p:nvSpPr>
          <p:cNvPr id="266" name="Google Shape;266;p9"/>
          <p:cNvSpPr txBox="1"/>
          <p:nvPr>
            <p:ph type="title"/>
          </p:nvPr>
        </p:nvSpPr>
        <p:spPr>
          <a:xfrm>
            <a:off x="2635844" y="1232989"/>
            <a:ext cx="19112311" cy="1674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venir"/>
              <a:buNone/>
            </a:pPr>
            <a:r>
              <a:rPr lang="en-US" sz="7200"/>
              <a:t>Assignment: complex values</a:t>
            </a:r>
            <a:endParaRPr/>
          </a:p>
        </p:txBody>
      </p:sp>
      <p:sp>
        <p:nvSpPr>
          <p:cNvPr id="267" name="Google Shape;267;p9"/>
          <p:cNvSpPr txBox="1"/>
          <p:nvPr>
            <p:ph idx="3" type="body"/>
          </p:nvPr>
        </p:nvSpPr>
        <p:spPr>
          <a:xfrm>
            <a:off x="468854" y="3754151"/>
            <a:ext cx="826328" cy="8568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1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2</a:t>
            </a:r>
            <a:endParaRPr sz="3600">
              <a:solidFill>
                <a:srgbClr val="A6AAA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3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</a:rPr>
              <a:t>4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9"/>
          <p:cNvSpPr txBox="1"/>
          <p:nvPr/>
        </p:nvSpPr>
        <p:spPr>
          <a:xfrm>
            <a:off x="20075780" y="-7636"/>
            <a:ext cx="4318250" cy="1515468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b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[10, 20, 30]</a:t>
            </a:r>
            <a:endParaRPr b="0" i="0" sz="32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9"/>
          <p:cNvSpPr/>
          <p:nvPr/>
        </p:nvSpPr>
        <p:spPr>
          <a:xfrm>
            <a:off x="21073617" y="10937554"/>
            <a:ext cx="1141425" cy="432887"/>
          </a:xfrm>
          <a:prstGeom prst="rightArrow">
            <a:avLst>
              <a:gd fmla="val 45582" name="adj1"/>
              <a:gd fmla="val 88966" name="adj2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381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aphicFrame>
        <p:nvGraphicFramePr>
          <p:cNvPr id="270" name="Google Shape;270;p9"/>
          <p:cNvGraphicFramePr/>
          <p:nvPr/>
        </p:nvGraphicFramePr>
        <p:xfrm>
          <a:off x="15825188" y="96725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{B2047C34-DB26-4A45-8F34-9FC73A8E878F}</a:tableStyleId>
              </a:tblPr>
              <a:tblGrid>
                <a:gridCol w="2835275"/>
                <a:gridCol w="3340675"/>
                <a:gridCol w="2249200"/>
              </a:tblGrid>
              <a:tr h="99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Variable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Reference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FFFFFF"/>
                          </a:solidFill>
                        </a:rPr>
                        <a:t>Value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33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</a:rPr>
                        <a:t>first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</a:rPr>
                        <a:t>0x001</a:t>
                      </a:r>
                      <a:endParaRPr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E3E3E"/>
                        </a:buClr>
                        <a:buSzPts val="3000"/>
                        <a:buFont typeface="Avenir"/>
                        <a:buNone/>
                      </a:pPr>
                      <a:r>
                        <a:rPr lang="en-US" sz="3000" u="none" cap="none" strike="noStrike">
                          <a:solidFill>
                            <a:srgbClr val="3E3E3E"/>
                          </a:solidFill>
                        </a:rPr>
                        <a:t>[10, 20, 30]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103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venir"/>
                        <a:buNone/>
                      </a:pPr>
                      <a:r>
                        <a:t/>
                      </a:r>
                      <a:endParaRPr sz="3000" u="none" cap="none" strike="noStrike"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  <p:sp>
        <p:nvSpPr>
          <p:cNvPr id="271" name="Google Shape;271;p9"/>
          <p:cNvSpPr/>
          <p:nvPr/>
        </p:nvSpPr>
        <p:spPr>
          <a:xfrm>
            <a:off x="18224225" y="10937554"/>
            <a:ext cx="1141425" cy="432887"/>
          </a:xfrm>
          <a:prstGeom prst="rightArrow">
            <a:avLst>
              <a:gd fmla="val 45582" name="adj1"/>
              <a:gd fmla="val 88966" name="adj2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381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2" name="Google Shape;272;p9"/>
          <p:cNvSpPr/>
          <p:nvPr/>
        </p:nvSpPr>
        <p:spPr>
          <a:xfrm>
            <a:off x="21073617" y="10937554"/>
            <a:ext cx="1141425" cy="432887"/>
          </a:xfrm>
          <a:prstGeom prst="rightArrow">
            <a:avLst>
              <a:gd fmla="val 45582" name="adj1"/>
              <a:gd fmla="val 88966" name="adj2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381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7B7B7B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