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e4d701c2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6e4d701c2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e4d701c2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e4d701c2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4d701c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4d701c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965881" y="1373881"/>
            <a:ext cx="8179500" cy="131910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txBody>
          <a:bodyPr anchorCtr="0" anchor="ctr" bIns="31425" lIns="31425" spcFirstLastPara="1" rIns="31425" wrap="square" tIns="3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1089084" y="1467983"/>
            <a:ext cx="79332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425" lIns="31425" spcFirstLastPara="1" rIns="31425" wrap="square" tIns="3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Calibri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2280824" y="2740969"/>
            <a:ext cx="685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425" lIns="31425" spcFirstLastPara="1" rIns="31425" wrap="square" tIns="3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indent="-292100" lvl="5" marL="27432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pic>
        <p:nvPicPr>
          <p:cNvPr descr="Imagen 8" id="15" name="Google Shape;15;p2"/>
          <p:cNvPicPr preferRelativeResize="0"/>
          <p:nvPr/>
        </p:nvPicPr>
        <p:blipFill rotWithShape="1">
          <a:blip r:embed="rId2">
            <a:alphaModFix/>
          </a:blip>
          <a:srcRect b="0" l="46325" r="0" t="88693"/>
          <a:stretch/>
        </p:blipFill>
        <p:spPr>
          <a:xfrm>
            <a:off x="5159552" y="4674254"/>
            <a:ext cx="3988738" cy="47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368928" y="4767637"/>
            <a:ext cx="406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425" lIns="31425" spcFirstLastPara="1" rIns="31425" wrap="square" tIns="3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864" y="103507"/>
            <a:ext cx="972000" cy="46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397" y="80304"/>
            <a:ext cx="4585677" cy="32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041425" y="-11944"/>
            <a:ext cx="7061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550" lIns="24550" spcFirstLastPara="1" rIns="24550" wrap="square" tIns="24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90177" y="1360656"/>
            <a:ext cx="86721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550" lIns="24550" spcFirstLastPara="1" rIns="24550" wrap="square" tIns="24550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1pPr>
            <a:lvl2pPr indent="-292100" lvl="1" marL="9144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2pPr>
            <a:lvl3pPr indent="-292100" lvl="2" marL="13716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3pPr>
            <a:lvl4pPr indent="-292100" lvl="3" marL="18288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4pPr>
            <a:lvl5pPr indent="-292100" lvl="4" marL="22860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5pPr>
            <a:lvl6pPr indent="-292100" lvl="5" marL="27432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414021" y="4778883"/>
            <a:ext cx="315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550" lIns="24550" spcFirstLastPara="1" rIns="24550" wrap="square" tIns="245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8" id="26" name="Google Shape;26;p4"/>
          <p:cNvPicPr preferRelativeResize="0"/>
          <p:nvPr/>
        </p:nvPicPr>
        <p:blipFill rotWithShape="1">
          <a:blip r:embed="rId2">
            <a:alphaModFix/>
          </a:blip>
          <a:srcRect b="0" l="46325" r="0" t="88693"/>
          <a:stretch/>
        </p:blipFill>
        <p:spPr>
          <a:xfrm>
            <a:off x="5161126" y="4669252"/>
            <a:ext cx="3988738" cy="47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4414021" y="4810360"/>
            <a:ext cx="315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550" lIns="24550" spcFirstLastPara="1" rIns="24550" wrap="square" tIns="245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864" y="103507"/>
            <a:ext cx="972000" cy="46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290177" y="1360656"/>
            <a:ext cx="86721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550" lIns="24550" spcFirstLastPara="1" rIns="24550" wrap="square" tIns="24550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1pPr>
            <a:lvl2pPr indent="-292100" lvl="1" marL="9144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2pPr>
            <a:lvl3pPr indent="-292100" lvl="2" marL="13716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3pPr>
            <a:lvl4pPr indent="-292100" lvl="3" marL="18288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4pPr>
            <a:lvl5pPr indent="-292100" lvl="4" marL="22860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5pPr>
            <a:lvl6pPr indent="-292100" lvl="5" marL="27432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041425" y="-11944"/>
            <a:ext cx="7061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550" lIns="24550" spcFirstLastPara="1" rIns="24550" wrap="square" tIns="24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414021" y="4778883"/>
            <a:ext cx="315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550" lIns="24550" spcFirstLastPara="1" rIns="24550" wrap="square" tIns="245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>
            <p:ph idx="2" type="pic"/>
          </p:nvPr>
        </p:nvSpPr>
        <p:spPr>
          <a:xfrm>
            <a:off x="5467260" y="1458330"/>
            <a:ext cx="27861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Calibri"/>
              <a:buChar char="•"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Char char="•"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Calibri"/>
              <a:buChar char="•"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Char char="•"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1065543" y="-30171"/>
            <a:ext cx="7000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550" lIns="24550" spcFirstLastPara="1" rIns="24550" wrap="square" tIns="24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281277" y="1329748"/>
            <a:ext cx="43905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550" lIns="24550" spcFirstLastPara="1" rIns="24550" wrap="square" tIns="2455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•"/>
              <a:defRPr sz="2300"/>
            </a:lvl1pPr>
            <a:lvl2pPr indent="-3429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2200"/>
            </a:lvl2pPr>
            <a:lvl3pPr indent="-2921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/>
            </a:lvl3pPr>
            <a:lvl4pPr indent="-2921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900"/>
            </a:lvl5pPr>
            <a:lvl6pPr indent="-292100" lvl="5" marL="27432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228047" y="622218"/>
            <a:ext cx="8688000" cy="0"/>
          </a:xfrm>
          <a:prstGeom prst="straightConnector1">
            <a:avLst/>
          </a:prstGeom>
          <a:noFill/>
          <a:ln cap="flat" cmpd="sng" w="25400">
            <a:solidFill>
              <a:srgbClr val="365B9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n 8" id="38" name="Google Shape;38;p6"/>
          <p:cNvPicPr preferRelativeResize="0"/>
          <p:nvPr/>
        </p:nvPicPr>
        <p:blipFill rotWithShape="1">
          <a:blip r:embed="rId2">
            <a:alphaModFix/>
          </a:blip>
          <a:srcRect b="0" l="46325" r="0" t="88693"/>
          <a:stretch/>
        </p:blipFill>
        <p:spPr>
          <a:xfrm>
            <a:off x="5154961" y="4670108"/>
            <a:ext cx="3988738" cy="47264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4407855" y="4811216"/>
            <a:ext cx="315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550" lIns="24550" spcFirstLastPara="1" rIns="24550" wrap="square" tIns="245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sz="1800">
                <a:solidFill>
                  <a:srgbClr val="53535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864" y="103507"/>
            <a:ext cx="972000" cy="46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4550" lIns="24550" spcFirstLastPara="1" rIns="24550" wrap="square" tIns="24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24550" lIns="24550" spcFirstLastPara="1" rIns="24550" wrap="square" tIns="24550">
            <a:noAutofit/>
          </a:bodyPr>
          <a:lstStyle>
            <a:lvl1pPr lvl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4550" lIns="24550" spcFirstLastPara="1" rIns="24550" wrap="square" tIns="24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177" y="1360656"/>
            <a:ext cx="86721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550" lIns="24550" spcFirstLastPara="1" rIns="24550" wrap="square" tIns="2455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Calibri"/>
              <a:buChar char="•"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Char char="•"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Calibri"/>
              <a:buChar char="•"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Char char="•"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041425" y="-11944"/>
            <a:ext cx="7061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550" lIns="24550" spcFirstLastPara="1" rIns="24550" wrap="square" tIns="24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agen 8" id="8" name="Google Shape;8;p1"/>
          <p:cNvPicPr preferRelativeResize="0"/>
          <p:nvPr/>
        </p:nvPicPr>
        <p:blipFill rotWithShape="1">
          <a:blip r:embed="rId1">
            <a:alphaModFix/>
          </a:blip>
          <a:srcRect b="0" l="46325" r="0" t="88693"/>
          <a:stretch/>
        </p:blipFill>
        <p:spPr>
          <a:xfrm>
            <a:off x="5161126" y="4669252"/>
            <a:ext cx="3988738" cy="4726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414021" y="4778883"/>
            <a:ext cx="315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550" lIns="24550" spcFirstLastPara="1" rIns="24550" wrap="square" tIns="24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80864" y="103507"/>
            <a:ext cx="972000" cy="4641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hyperlink" Target="https://www.radartutorial.eu/02.basics/Frequency%20Modulated%20Continuous%20Wave%20Radar.en.html" TargetMode="External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089084" y="1467983"/>
            <a:ext cx="7933200" cy="1131000"/>
          </a:xfrm>
          <a:prstGeom prst="rect">
            <a:avLst/>
          </a:prstGeom>
        </p:spPr>
        <p:txBody>
          <a:bodyPr anchorCtr="0" anchor="ctr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5200">
                <a:solidFill>
                  <a:schemeClr val="dk1"/>
                </a:solidFill>
              </a:rPr>
              <a:t>Can Radar JRO</a:t>
            </a:r>
            <a:endParaRPr b="1"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2280824" y="2740969"/>
            <a:ext cx="6858000" cy="931500"/>
          </a:xfrm>
          <a:prstGeom prst="rect">
            <a:avLst/>
          </a:prstGeom>
        </p:spPr>
        <p:txBody>
          <a:bodyPr anchorCtr="0" anchor="ctr" bIns="31425" lIns="31425" spcFirstLastPara="1" rIns="31425" wrap="square" tIns="31425">
            <a:noAutofit/>
          </a:bodyPr>
          <a:lstStyle/>
          <a:p>
            <a:pPr indent="0" lvl="0" marL="0" rtl="0" algn="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Asesor:</a:t>
            </a:r>
            <a:r>
              <a:rPr lang="en-GB"/>
              <a:t> Victor Vásquez</a:t>
            </a:r>
            <a:endParaRPr/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Practicante:</a:t>
            </a:r>
            <a:r>
              <a:rPr lang="en-GB"/>
              <a:t> Fernando Garcia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6303" r="3905" t="5838"/>
          <a:stretch/>
        </p:blipFill>
        <p:spPr>
          <a:xfrm>
            <a:off x="1080500" y="508200"/>
            <a:ext cx="3051502" cy="2255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/>
        </p:nvSpPr>
        <p:spPr>
          <a:xfrm>
            <a:off x="1741300" y="146700"/>
            <a:ext cx="24669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Diagramas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de bloques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575" y="575225"/>
            <a:ext cx="2380900" cy="29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/>
          <p:nvPr/>
        </p:nvSpPr>
        <p:spPr>
          <a:xfrm>
            <a:off x="5308500" y="3416650"/>
            <a:ext cx="2466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Extraído de: </a:t>
            </a:r>
            <a:r>
              <a:rPr lang="en-GB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https://www.radartutorial.eu/02.basics/Frequency%20Modulated%20Continuous%20Wave%20Radar.en.html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4960225" y="3801250"/>
            <a:ext cx="3249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elación entre las frecuencias de una señal transmitida y recibida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678" y="2665000"/>
            <a:ext cx="4436325" cy="24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409575"/>
            <a:ext cx="4860550" cy="34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