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4"/>
  </p:notesMasterIdLst>
  <p:handoutMasterIdLst>
    <p:handoutMasterId r:id="rId45"/>
  </p:handoutMasterIdLst>
  <p:sldIdLst>
    <p:sldId id="458" r:id="rId2"/>
    <p:sldId id="459" r:id="rId3"/>
    <p:sldId id="457" r:id="rId4"/>
    <p:sldId id="418" r:id="rId5"/>
    <p:sldId id="461" r:id="rId6"/>
    <p:sldId id="460" r:id="rId7"/>
    <p:sldId id="419" r:id="rId8"/>
    <p:sldId id="420" r:id="rId9"/>
    <p:sldId id="421" r:id="rId10"/>
    <p:sldId id="462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55" r:id="rId24"/>
    <p:sldId id="436" r:id="rId25"/>
    <p:sldId id="437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56" r:id="rId35"/>
    <p:sldId id="454" r:id="rId36"/>
    <p:sldId id="447" r:id="rId37"/>
    <p:sldId id="448" r:id="rId38"/>
    <p:sldId id="449" r:id="rId39"/>
    <p:sldId id="450" r:id="rId40"/>
    <p:sldId id="451" r:id="rId41"/>
    <p:sldId id="452" r:id="rId42"/>
    <p:sldId id="453" r:id="rId43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852" y="5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8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41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42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9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r>
              <a:rPr lang="en-US" b="0" kern="0" smtClean="0">
                <a:effectLst/>
              </a:rPr>
              <a:t>CISC3000: Introduction to Database Systems </a:t>
            </a:r>
            <a:endParaRPr lang="en-US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3328827" y="4191856"/>
            <a:ext cx="2958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Gong Zhiguo</a:t>
            </a:r>
          </a:p>
          <a:p>
            <a:endParaRPr lang="en-US" dirty="0"/>
          </a:p>
          <a:p>
            <a:r>
              <a:rPr lang="en-US" dirty="0" smtClean="0"/>
              <a:t>fstzgg@um.edu.mo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From File Processing  to DBMS</a:t>
            </a:r>
            <a:endParaRPr lang="en-US" dirty="0"/>
          </a:p>
        </p:txBody>
      </p:sp>
      <p:sp>
        <p:nvSpPr>
          <p:cNvPr id="4" name="Rectangle 90"/>
          <p:cNvSpPr>
            <a:spLocks noChangeArrowheads="1"/>
          </p:cNvSpPr>
          <p:nvPr/>
        </p:nvSpPr>
        <p:spPr bwMode="auto">
          <a:xfrm>
            <a:off x="4495800" y="1524000"/>
            <a:ext cx="4648200" cy="5029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286000" y="2057400"/>
            <a:ext cx="2057400" cy="3505200"/>
          </a:xfrm>
          <a:prstGeom prst="can">
            <a:avLst>
              <a:gd name="adj" fmla="val 30249"/>
            </a:avLst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6" name="AutoShape 15"/>
          <p:cNvSpPr>
            <a:spLocks noChangeArrowheads="1"/>
          </p:cNvSpPr>
          <p:nvPr/>
        </p:nvSpPr>
        <p:spPr bwMode="auto">
          <a:xfrm>
            <a:off x="2514600" y="2819400"/>
            <a:ext cx="1676400" cy="685800"/>
          </a:xfrm>
          <a:prstGeom prst="foldedCorner">
            <a:avLst>
              <a:gd name="adj" fmla="val 17213"/>
            </a:avLst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2593975" y="2819400"/>
            <a:ext cx="1673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 dirty="0">
                <a:ea typeface="新細明體" panose="02020500000000000000" pitchFamily="18" charset="-120"/>
              </a:rPr>
              <a:t>File of current</a:t>
            </a:r>
          </a:p>
          <a:p>
            <a:r>
              <a:rPr lang="en-US" altLang="zh-TW" sz="2000" dirty="0">
                <a:ea typeface="新細明體" panose="02020500000000000000" pitchFamily="18" charset="-120"/>
              </a:rPr>
              <a:t>accounts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514600" y="3581400"/>
            <a:ext cx="1676400" cy="685800"/>
          </a:xfrm>
          <a:prstGeom prst="foldedCorner">
            <a:avLst>
              <a:gd name="adj" fmla="val 17213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2590800" y="3581400"/>
            <a:ext cx="1673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File of saving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accounts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2514600" y="4343400"/>
            <a:ext cx="1676400" cy="685800"/>
          </a:xfrm>
          <a:prstGeom prst="foldedCorner">
            <a:avLst>
              <a:gd name="adj" fmla="val 17213"/>
            </a:avLst>
          </a:prstGeom>
          <a:solidFill>
            <a:srgbClr val="99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" name="Text Box 23"/>
          <p:cNvSpPr txBox="1">
            <a:spLocks noChangeArrowheads="1"/>
          </p:cNvSpPr>
          <p:nvPr/>
        </p:nvSpPr>
        <p:spPr bwMode="auto">
          <a:xfrm>
            <a:off x="2590800" y="4267200"/>
            <a:ext cx="1673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File of customers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152400" y="4953000"/>
            <a:ext cx="1447800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4 customer information</a:t>
            </a:r>
          </a:p>
        </p:txBody>
      </p:sp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152400" y="1828800"/>
            <a:ext cx="1524000" cy="10160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1 deposit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withdraw</a:t>
            </a: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152400" y="2971800"/>
            <a:ext cx="1524000" cy="711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2 transfer</a:t>
            </a:r>
          </a:p>
        </p:txBody>
      </p:sp>
      <p:sp>
        <p:nvSpPr>
          <p:cNvPr id="15" name="Text Box 27"/>
          <p:cNvSpPr txBox="1">
            <a:spLocks noChangeArrowheads="1"/>
          </p:cNvSpPr>
          <p:nvPr/>
        </p:nvSpPr>
        <p:spPr bwMode="auto">
          <a:xfrm>
            <a:off x="152400" y="3810000"/>
            <a:ext cx="1447800" cy="1016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3 printing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 stmt</a:t>
            </a:r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 rot="823797">
            <a:off x="1600200" y="4419600"/>
            <a:ext cx="914400" cy="2286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 rot="19740540">
            <a:off x="1512888" y="5065713"/>
            <a:ext cx="1066800" cy="228600"/>
          </a:xfrm>
          <a:prstGeom prst="leftRightArrow">
            <a:avLst>
              <a:gd name="adj1" fmla="val 50000"/>
              <a:gd name="adj2" fmla="val 9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8" name="AutoShape 31"/>
          <p:cNvSpPr>
            <a:spLocks noChangeArrowheads="1"/>
          </p:cNvSpPr>
          <p:nvPr/>
        </p:nvSpPr>
        <p:spPr bwMode="auto">
          <a:xfrm rot="19408859">
            <a:off x="1524000" y="3581400"/>
            <a:ext cx="1116013" cy="266700"/>
          </a:xfrm>
          <a:prstGeom prst="leftRightArrow">
            <a:avLst>
              <a:gd name="adj1" fmla="val 50000"/>
              <a:gd name="adj2" fmla="val 83691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9" name="AutoShape 32"/>
          <p:cNvSpPr>
            <a:spLocks noChangeArrowheads="1"/>
          </p:cNvSpPr>
          <p:nvPr/>
        </p:nvSpPr>
        <p:spPr bwMode="auto">
          <a:xfrm rot="2319044">
            <a:off x="1600200" y="2438400"/>
            <a:ext cx="904875" cy="306388"/>
          </a:xfrm>
          <a:prstGeom prst="leftRightArrow">
            <a:avLst>
              <a:gd name="adj1" fmla="val 50000"/>
              <a:gd name="adj2" fmla="val 59067"/>
            </a:avLst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0" name="AutoShape 33"/>
          <p:cNvSpPr>
            <a:spLocks noChangeArrowheads="1"/>
          </p:cNvSpPr>
          <p:nvPr/>
        </p:nvSpPr>
        <p:spPr bwMode="auto">
          <a:xfrm rot="20246420">
            <a:off x="1600200" y="3962400"/>
            <a:ext cx="914400" cy="266700"/>
          </a:xfrm>
          <a:prstGeom prst="leftRightArrow">
            <a:avLst>
              <a:gd name="adj1" fmla="val 50000"/>
              <a:gd name="adj2" fmla="val 68571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 rot="1105476">
            <a:off x="1597025" y="3508375"/>
            <a:ext cx="993775" cy="266700"/>
          </a:xfrm>
          <a:prstGeom prst="leftRightArrow">
            <a:avLst>
              <a:gd name="adj1" fmla="val 50000"/>
              <a:gd name="adj2" fmla="val 74524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 rot="20400237">
            <a:off x="1600200" y="3048000"/>
            <a:ext cx="915988" cy="266700"/>
          </a:xfrm>
          <a:prstGeom prst="leftRightArrow">
            <a:avLst>
              <a:gd name="adj1" fmla="val 50000"/>
              <a:gd name="adj2" fmla="val 68691"/>
            </a:avLst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grpSp>
        <p:nvGrpSpPr>
          <p:cNvPr id="23" name="Group 41"/>
          <p:cNvGrpSpPr>
            <a:grpSpLocks/>
          </p:cNvGrpSpPr>
          <p:nvPr/>
        </p:nvGrpSpPr>
        <p:grpSpPr bwMode="auto">
          <a:xfrm>
            <a:off x="6477000" y="1752600"/>
            <a:ext cx="762000" cy="4191000"/>
            <a:chOff x="4560" y="1104"/>
            <a:chExt cx="480" cy="1968"/>
          </a:xfrm>
        </p:grpSpPr>
        <p:sp>
          <p:nvSpPr>
            <p:cNvPr id="24" name="AutoShape 37"/>
            <p:cNvSpPr>
              <a:spLocks noChangeArrowheads="1"/>
            </p:cNvSpPr>
            <p:nvPr/>
          </p:nvSpPr>
          <p:spPr bwMode="auto">
            <a:xfrm>
              <a:off x="4560" y="1104"/>
              <a:ext cx="480" cy="1968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TW" altLang="en-US">
                <a:ea typeface="新細明體" panose="02020500000000000000" pitchFamily="18" charset="-120"/>
              </a:endParaRPr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4608" y="1488"/>
              <a:ext cx="229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TW" sz="2800" b="1">
                  <a:solidFill>
                    <a:srgbClr val="FFFF00"/>
                  </a:solidFill>
                  <a:latin typeface="Courier New" panose="02070309020205020404" pitchFamily="49" charset="0"/>
                  <a:ea typeface="新細明體" panose="02020500000000000000" pitchFamily="18" charset="-120"/>
                </a:rPr>
                <a:t>DBMS</a:t>
              </a:r>
              <a:endParaRPr lang="en-US" altLang="zh-TW" b="1">
                <a:latin typeface="Courier New" panose="02070309020205020404" pitchFamily="49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6" name="AutoShape 63"/>
          <p:cNvSpPr>
            <a:spLocks noChangeArrowheads="1"/>
          </p:cNvSpPr>
          <p:nvPr/>
        </p:nvSpPr>
        <p:spPr bwMode="auto">
          <a:xfrm>
            <a:off x="7620000" y="3200400"/>
            <a:ext cx="1371600" cy="1295400"/>
          </a:xfrm>
          <a:prstGeom prst="can">
            <a:avLst>
              <a:gd name="adj" fmla="val 17755"/>
            </a:avLst>
          </a:prstGeom>
          <a:solidFill>
            <a:srgbClr val="CC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000" b="1">
                <a:ea typeface="新細明體" panose="02020500000000000000" pitchFamily="18" charset="-120"/>
              </a:rPr>
              <a:t>BANK</a:t>
            </a:r>
          </a:p>
          <a:p>
            <a:pPr algn="ctr"/>
            <a:r>
              <a:rPr lang="en-US" altLang="zh-TW" sz="2000" b="1">
                <a:ea typeface="新細明體" panose="02020500000000000000" pitchFamily="18" charset="-120"/>
              </a:rPr>
              <a:t>DATA</a:t>
            </a:r>
          </a:p>
          <a:p>
            <a:pPr algn="ctr"/>
            <a:r>
              <a:rPr lang="en-US" altLang="zh-TW" sz="2000" b="1">
                <a:ea typeface="新細明體" panose="02020500000000000000" pitchFamily="18" charset="-120"/>
              </a:rPr>
              <a:t>BASE</a:t>
            </a:r>
            <a:endParaRPr lang="en-US" altLang="zh-TW">
              <a:ea typeface="新細明體" panose="02020500000000000000" pitchFamily="18" charset="-120"/>
            </a:endParaRPr>
          </a:p>
        </p:txBody>
      </p:sp>
      <p:sp>
        <p:nvSpPr>
          <p:cNvPr id="27" name="Text Box 70"/>
          <p:cNvSpPr txBox="1">
            <a:spLocks noChangeArrowheads="1"/>
          </p:cNvSpPr>
          <p:nvPr/>
        </p:nvSpPr>
        <p:spPr bwMode="auto">
          <a:xfrm>
            <a:off x="4648200" y="4953000"/>
            <a:ext cx="1447800" cy="10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4 customer information</a:t>
            </a:r>
          </a:p>
        </p:txBody>
      </p:sp>
      <p:sp>
        <p:nvSpPr>
          <p:cNvPr id="28" name="Text Box 71"/>
          <p:cNvSpPr txBox="1">
            <a:spLocks noChangeArrowheads="1"/>
          </p:cNvSpPr>
          <p:nvPr/>
        </p:nvSpPr>
        <p:spPr bwMode="auto">
          <a:xfrm>
            <a:off x="4648200" y="1828800"/>
            <a:ext cx="1447800" cy="10160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1 deposit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withdraw</a:t>
            </a:r>
          </a:p>
        </p:txBody>
      </p:sp>
      <p:sp>
        <p:nvSpPr>
          <p:cNvPr id="29" name="Text Box 72"/>
          <p:cNvSpPr txBox="1">
            <a:spLocks noChangeArrowheads="1"/>
          </p:cNvSpPr>
          <p:nvPr/>
        </p:nvSpPr>
        <p:spPr bwMode="auto">
          <a:xfrm>
            <a:off x="4648200" y="2971800"/>
            <a:ext cx="1447800" cy="711200"/>
          </a:xfrm>
          <a:prstGeom prst="rect">
            <a:avLst/>
          </a:prstGeom>
          <a:solidFill>
            <a:srgbClr val="00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2 transfer</a:t>
            </a:r>
          </a:p>
        </p:txBody>
      </p:sp>
      <p:sp>
        <p:nvSpPr>
          <p:cNvPr id="30" name="Text Box 73"/>
          <p:cNvSpPr txBox="1">
            <a:spLocks noChangeArrowheads="1"/>
          </p:cNvSpPr>
          <p:nvPr/>
        </p:nvSpPr>
        <p:spPr bwMode="auto">
          <a:xfrm>
            <a:off x="4648200" y="3810000"/>
            <a:ext cx="1447800" cy="1016000"/>
          </a:xfrm>
          <a:prstGeom prst="rect">
            <a:avLst/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TW" sz="2000">
                <a:ea typeface="新細明體" panose="02020500000000000000" pitchFamily="18" charset="-120"/>
              </a:rPr>
              <a:t>Program 3 printing</a:t>
            </a:r>
          </a:p>
          <a:p>
            <a:r>
              <a:rPr lang="en-US" altLang="zh-TW" sz="2000">
                <a:ea typeface="新細明體" panose="02020500000000000000" pitchFamily="18" charset="-120"/>
              </a:rPr>
              <a:t> stmt</a:t>
            </a:r>
          </a:p>
        </p:txBody>
      </p:sp>
      <p:sp>
        <p:nvSpPr>
          <p:cNvPr id="31" name="AutoShape 83"/>
          <p:cNvSpPr>
            <a:spLocks noChangeArrowheads="1"/>
          </p:cNvSpPr>
          <p:nvPr/>
        </p:nvSpPr>
        <p:spPr bwMode="auto">
          <a:xfrm>
            <a:off x="6096000" y="53467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2" name="AutoShape 84"/>
          <p:cNvSpPr>
            <a:spLocks noChangeArrowheads="1"/>
          </p:cNvSpPr>
          <p:nvPr/>
        </p:nvSpPr>
        <p:spPr bwMode="auto">
          <a:xfrm>
            <a:off x="6096000" y="41910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3" name="AutoShape 85"/>
          <p:cNvSpPr>
            <a:spLocks noChangeArrowheads="1"/>
          </p:cNvSpPr>
          <p:nvPr/>
        </p:nvSpPr>
        <p:spPr bwMode="auto">
          <a:xfrm>
            <a:off x="6096000" y="32131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0099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4" name="AutoShape 86"/>
          <p:cNvSpPr>
            <a:spLocks noChangeArrowheads="1"/>
          </p:cNvSpPr>
          <p:nvPr/>
        </p:nvSpPr>
        <p:spPr bwMode="auto">
          <a:xfrm>
            <a:off x="6096000" y="2222500"/>
            <a:ext cx="381000" cy="228600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35" name="AutoShape 87"/>
          <p:cNvSpPr>
            <a:spLocks noChangeArrowheads="1"/>
          </p:cNvSpPr>
          <p:nvPr/>
        </p:nvSpPr>
        <p:spPr bwMode="auto">
          <a:xfrm>
            <a:off x="7239000" y="3657600"/>
            <a:ext cx="381000" cy="457200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15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ffectLst/>
              </a:rPr>
              <a:t>Limitations </a:t>
            </a:r>
            <a:r>
              <a:rPr lang="en-US" altLang="en-US" sz="2800" dirty="0" smtClean="0">
                <a:effectLst/>
              </a:rPr>
              <a:t>of File Systems</a:t>
            </a:r>
            <a:endParaRPr lang="en-US" altLang="en-US" sz="2800" dirty="0">
              <a:effectLst/>
            </a:endParaRP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Limitations of File </a:t>
            </a:r>
            <a:r>
              <a:rPr lang="en-US" altLang="en-US" dirty="0" smtClean="0">
                <a:effectLst/>
              </a:rPr>
              <a:t>Systems (</a:t>
            </a:r>
            <a:r>
              <a:rPr lang="en-US" altLang="en-US" dirty="0">
                <a:effectLst/>
              </a:rPr>
              <a:t>Cont</a:t>
            </a:r>
            <a:r>
              <a:rPr lang="en-US" altLang="en-US" sz="2800" dirty="0">
                <a:effectLst/>
              </a:rPr>
              <a:t>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</a:t>
            </a:r>
            <a:r>
              <a:rPr lang="en-US" altLang="en-US" sz="1700" dirty="0" smtClean="0"/>
              <a:t>about:</a:t>
            </a:r>
            <a:endParaRPr lang="en-US" altLang="en-US" sz="1700" dirty="0"/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</a:t>
            </a:r>
            <a:r>
              <a:rPr lang="en-US" altLang="en-US" sz="1700" dirty="0" smtClean="0"/>
              <a:t>examples :</a:t>
            </a:r>
            <a:endParaRPr lang="en-US" altLang="en-US" sz="1700" dirty="0"/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Information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Text book</a:t>
            </a:r>
          </a:p>
          <a:p>
            <a:pPr lvl="1"/>
            <a:r>
              <a:rPr lang="en-US" sz="1800" b="1" dirty="0"/>
              <a:t>Database System </a:t>
            </a:r>
            <a:r>
              <a:rPr lang="en-US" sz="1800" b="1" dirty="0" smtClean="0"/>
              <a:t>Concepts, 7</a:t>
            </a:r>
            <a:r>
              <a:rPr lang="en-US" sz="1800" b="1" baseline="30000" dirty="0" smtClean="0"/>
              <a:t>th</a:t>
            </a:r>
            <a:r>
              <a:rPr lang="en-US" sz="1800" b="1" dirty="0"/>
              <a:t> edition. </a:t>
            </a:r>
            <a:r>
              <a:rPr lang="en-US" sz="1800" dirty="0" err="1" smtClean="0"/>
              <a:t>Silberschatz</a:t>
            </a:r>
            <a:r>
              <a:rPr lang="en-US" sz="1800" dirty="0" smtClean="0"/>
              <a:t> et al.</a:t>
            </a:r>
          </a:p>
          <a:p>
            <a:pPr indent="-285750"/>
            <a:r>
              <a:rPr lang="en-US" sz="1800" dirty="0" smtClean="0"/>
              <a:t>Reference books</a:t>
            </a:r>
          </a:p>
          <a:p>
            <a:pPr lvl="1"/>
            <a:r>
              <a:rPr lang="en-US" sz="1800" dirty="0" smtClean="0"/>
              <a:t>Fundamentals of Database Systems, 7</a:t>
            </a:r>
            <a:r>
              <a:rPr lang="en-US" sz="1800" baseline="30000" dirty="0" smtClean="0"/>
              <a:t>th</a:t>
            </a:r>
            <a:r>
              <a:rPr lang="en-US" sz="1800" dirty="0" smtClean="0"/>
              <a:t> edition, </a:t>
            </a:r>
            <a:r>
              <a:rPr lang="en-US" sz="1800" dirty="0" err="1" smtClean="0"/>
              <a:t>Elmasri</a:t>
            </a:r>
            <a:r>
              <a:rPr lang="en-US" sz="1800" dirty="0" smtClean="0"/>
              <a:t> and </a:t>
            </a:r>
            <a:r>
              <a:rPr lang="en-US" sz="1800" dirty="0" err="1" smtClean="0"/>
              <a:t>Navathe</a:t>
            </a:r>
            <a:endParaRPr lang="en-US" sz="1800" dirty="0" smtClean="0"/>
          </a:p>
          <a:p>
            <a:r>
              <a:rPr lang="en-US" sz="1800" dirty="0" smtClean="0"/>
              <a:t>Evaluation method:</a:t>
            </a:r>
          </a:p>
          <a:p>
            <a:pPr lvl="1"/>
            <a:r>
              <a:rPr lang="en-US" sz="1600" dirty="0" smtClean="0"/>
              <a:t>mark = </a:t>
            </a:r>
            <a:r>
              <a:rPr lang="en-US" sz="1600" dirty="0" smtClean="0"/>
              <a:t>25% </a:t>
            </a:r>
            <a:r>
              <a:rPr lang="en-US" sz="1600" dirty="0" smtClean="0"/>
              <a:t>Assignment + </a:t>
            </a:r>
            <a:r>
              <a:rPr lang="en-US" sz="1600" dirty="0" smtClean="0"/>
              <a:t>25% </a:t>
            </a:r>
            <a:r>
              <a:rPr lang="en-US" sz="1600" dirty="0" smtClean="0"/>
              <a:t>course project + </a:t>
            </a:r>
            <a:br>
              <a:rPr lang="en-US" sz="1600" dirty="0" smtClean="0"/>
            </a:br>
            <a:r>
              <a:rPr lang="en-US" sz="1600" dirty="0" smtClean="0"/>
              <a:t>20</a:t>
            </a:r>
            <a:r>
              <a:rPr lang="en-US" sz="1600" dirty="0" smtClean="0"/>
              <a:t>% </a:t>
            </a:r>
            <a:r>
              <a:rPr lang="en-US" sz="1600" dirty="0" err="1" smtClean="0"/>
              <a:t>MidExam</a:t>
            </a:r>
            <a:r>
              <a:rPr lang="en-US" sz="1600" dirty="0" smtClean="0"/>
              <a:t> + 30% Final Exam</a:t>
            </a:r>
          </a:p>
          <a:p>
            <a:r>
              <a:rPr lang="en-US" sz="1800" dirty="0" smtClean="0"/>
              <a:t>Course project: group project (3 persons/group)</a:t>
            </a:r>
          </a:p>
          <a:p>
            <a:r>
              <a:rPr lang="en-US" sz="1800" dirty="0" smtClean="0"/>
              <a:t>Using your own laptop for lab </a:t>
            </a:r>
          </a:p>
          <a:p>
            <a:pPr lvl="1"/>
            <a:r>
              <a:rPr lang="en-US" sz="1800" dirty="0" smtClean="0"/>
              <a:t>Install MySQL Community version </a:t>
            </a:r>
            <a:endParaRPr lang="en-US" sz="1800" dirty="0" smtClean="0"/>
          </a:p>
          <a:p>
            <a:r>
              <a:rPr lang="en-US" sz="1800" dirty="0" smtClean="0"/>
              <a:t>You may consult LLM (such as </a:t>
            </a:r>
            <a:r>
              <a:rPr lang="en-US" sz="1800" dirty="0" err="1" smtClean="0"/>
              <a:t>ChatGPT</a:t>
            </a:r>
            <a:r>
              <a:rPr lang="en-US" sz="1800" dirty="0" smtClean="0"/>
              <a:t>, </a:t>
            </a:r>
            <a:r>
              <a:rPr lang="en-US" dirty="0" smtClean="0"/>
              <a:t>Copilot</a:t>
            </a:r>
            <a:r>
              <a:rPr lang="en-US" sz="1800" dirty="0" smtClean="0"/>
              <a:t>) if you have difficulties for the assignments, projects, or other course work, </a:t>
            </a:r>
            <a:r>
              <a:rPr lang="en-US" sz="1800" b="1" dirty="0" smtClean="0"/>
              <a:t>but you should use your own words, instead of exactly copying from the AI generated ones. You are not allowed to use LLM in any examinations.</a:t>
            </a:r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26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21031" y="4336330"/>
            <a:ext cx="6286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Relation in Database</a:t>
            </a:r>
            <a:r>
              <a:rPr lang="en-US" dirty="0" smtClean="0"/>
              <a:t>:        Schema                        Instance   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21030" y="5088081"/>
            <a:ext cx="565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Variable in Programming</a:t>
            </a:r>
            <a:r>
              <a:rPr lang="en-US" dirty="0" smtClean="0"/>
              <a:t>:   T</a:t>
            </a:r>
            <a:r>
              <a:rPr lang="en-US" altLang="zh-CN" dirty="0" smtClean="0"/>
              <a:t>ype</a:t>
            </a:r>
            <a:r>
              <a:rPr lang="en-US" dirty="0" smtClean="0"/>
              <a:t>                              </a:t>
            </a:r>
            <a:r>
              <a:rPr lang="en-US" altLang="zh-CN" dirty="0" smtClean="0"/>
              <a:t>value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5103833" y="4674884"/>
            <a:ext cx="5492" cy="4131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>
            <a:off x="7224867" y="4600878"/>
            <a:ext cx="5492" cy="41319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50544"/>
            <a:ext cx="4273551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  <p:sp>
        <p:nvSpPr>
          <p:cNvPr id="4" name="Oval 9"/>
          <p:cNvSpPr>
            <a:spLocks noChangeArrowheads="1"/>
          </p:cNvSpPr>
          <p:nvPr/>
        </p:nvSpPr>
        <p:spPr bwMode="auto">
          <a:xfrm>
            <a:off x="6337300" y="3937396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6321425" y="4034234"/>
            <a:ext cx="3175" cy="9572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6337300" y="4851796"/>
            <a:ext cx="1041400" cy="203200"/>
          </a:xfrm>
          <a:prstGeom prst="ellips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7391400" y="4077096"/>
            <a:ext cx="0" cy="8382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5699125" y="3300809"/>
            <a:ext cx="24225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Physical Schema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5464175" y="2615009"/>
            <a:ext cx="253915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 smtClean="0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  Logical </a:t>
            </a:r>
            <a:r>
              <a:rPr lang="en-US" altLang="zh-TW" dirty="0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Schema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013325" y="1776809"/>
            <a:ext cx="1119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View 1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308725" y="1776809"/>
            <a:ext cx="11191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View 2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605713" y="1776809"/>
            <a:ext cx="11191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>
                <a:solidFill>
                  <a:schemeClr val="tx2"/>
                </a:solidFill>
                <a:latin typeface="Book Antiqua" panose="02040602050305030304" pitchFamily="18" charset="0"/>
                <a:ea typeface="新細明體" panose="02020500000000000000" pitchFamily="18" charset="-120"/>
              </a:rPr>
              <a:t>View 3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5041900" y="1803796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6337300" y="1803796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632700" y="1803796"/>
            <a:ext cx="10414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5499100" y="2641996"/>
            <a:ext cx="27940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5727700" y="3327796"/>
            <a:ext cx="2336800" cy="355600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>
            <a:off x="5562600" y="2172096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4"/>
          <p:cNvSpPr>
            <a:spLocks noChangeShapeType="1"/>
          </p:cNvSpPr>
          <p:nvPr/>
        </p:nvSpPr>
        <p:spPr bwMode="auto">
          <a:xfrm>
            <a:off x="6858000" y="2172096"/>
            <a:ext cx="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5"/>
          <p:cNvSpPr>
            <a:spLocks noChangeShapeType="1"/>
          </p:cNvSpPr>
          <p:nvPr/>
        </p:nvSpPr>
        <p:spPr bwMode="auto">
          <a:xfrm flipH="1">
            <a:off x="7620000" y="2172096"/>
            <a:ext cx="5334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6858000" y="3010296"/>
            <a:ext cx="0" cy="304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>
            <a:off x="6858000" y="3696096"/>
            <a:ext cx="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5936913" y="1138236"/>
            <a:ext cx="1689370" cy="340629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zh-TW" dirty="0" smtClean="0">
                <a:ea typeface="新細明體" panose="02020500000000000000" pitchFamily="18" charset="-120"/>
              </a:rPr>
              <a:t>Application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6770499" y="1478866"/>
            <a:ext cx="2520" cy="37978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</a:t>
            </a:r>
            <a:r>
              <a:rPr lang="en-US" altLang="en-US" sz="1700" dirty="0" smtClean="0"/>
              <a:t>ODBC/JD</a:t>
            </a:r>
            <a:r>
              <a:rPr lang="en-US" altLang="en-US" dirty="0" smtClean="0"/>
              <a:t>BC/</a:t>
            </a:r>
            <a:r>
              <a:rPr lang="en-US" b="1" dirty="0"/>
              <a:t> </a:t>
            </a:r>
            <a:r>
              <a:rPr lang="en-US" dirty="0" smtClean="0"/>
              <a:t>Connector/Python)</a:t>
            </a:r>
            <a:endParaRPr lang="en-US" dirty="0"/>
          </a:p>
          <a:p>
            <a:pPr lvl="1"/>
            <a:r>
              <a:rPr lang="en-US" altLang="en-US" dirty="0" smtClean="0"/>
              <a:t>which </a:t>
            </a:r>
            <a:r>
              <a:rPr lang="en-US" altLang="en-US" dirty="0"/>
              <a:t>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</a:t>
            </a:r>
            <a:r>
              <a:rPr lang="en-US" altLang="en-US" sz="1700" dirty="0" smtClean="0"/>
              <a:t>databases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2020s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AI for DB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DB for AI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 Era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8144" y="1093788"/>
            <a:ext cx="5322717" cy="4477453"/>
          </a:xfrm>
        </p:spPr>
        <p:txBody>
          <a:bodyPr/>
          <a:lstStyle/>
          <a:p>
            <a:r>
              <a:rPr lang="en-US" b="1" dirty="0" smtClean="0"/>
              <a:t>Big </a:t>
            </a:r>
            <a:r>
              <a:rPr lang="en-US" b="1" dirty="0"/>
              <a:t>Data Generation</a:t>
            </a:r>
            <a:r>
              <a:rPr lang="en-US" dirty="0"/>
              <a:t>: </a:t>
            </a:r>
            <a:r>
              <a:rPr lang="en-US" dirty="0" smtClean="0"/>
              <a:t>Various digital </a:t>
            </a:r>
            <a:r>
              <a:rPr lang="en-US" dirty="0"/>
              <a:t>devices, social media, </a:t>
            </a:r>
            <a:r>
              <a:rPr lang="en-US" dirty="0" err="1"/>
              <a:t>IoT</a:t>
            </a:r>
            <a:r>
              <a:rPr lang="en-US" dirty="0"/>
              <a:t>, </a:t>
            </a:r>
            <a:r>
              <a:rPr lang="en-US" dirty="0" smtClean="0"/>
              <a:t>generating </a:t>
            </a:r>
            <a:r>
              <a:rPr lang="en-US" dirty="0"/>
              <a:t>an unprecedented amount of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b="1" dirty="0" smtClean="0"/>
              <a:t>Advanced AI Algorithms</a:t>
            </a:r>
            <a:r>
              <a:rPr lang="en-US" dirty="0" smtClean="0"/>
              <a:t>: AI </a:t>
            </a:r>
            <a:r>
              <a:rPr lang="en-US" dirty="0"/>
              <a:t>and machine learning, allows us to process and analyze vast amounts of data </a:t>
            </a:r>
            <a:r>
              <a:rPr lang="en-US" dirty="0" smtClean="0"/>
              <a:t>efficiently</a:t>
            </a:r>
            <a:endParaRPr lang="en-US" dirty="0"/>
          </a:p>
          <a:p>
            <a:r>
              <a:rPr lang="en-US" b="1" dirty="0" smtClean="0"/>
              <a:t>Cloud </a:t>
            </a:r>
            <a:r>
              <a:rPr lang="en-US" b="1" dirty="0"/>
              <a:t>Computing</a:t>
            </a:r>
            <a:r>
              <a:rPr lang="en-US" dirty="0"/>
              <a:t>: </a:t>
            </a:r>
            <a:r>
              <a:rPr lang="en-US" dirty="0" smtClean="0"/>
              <a:t>The hardware for cost-effective </a:t>
            </a:r>
            <a:r>
              <a:rPr lang="en-US" dirty="0"/>
              <a:t>to store and manage large </a:t>
            </a:r>
            <a:r>
              <a:rPr lang="en-US" dirty="0" smtClean="0"/>
              <a:t>datasets</a:t>
            </a:r>
            <a:endParaRPr lang="en-US" dirty="0"/>
          </a:p>
          <a:p>
            <a:r>
              <a:rPr lang="en-US" b="1" dirty="0" smtClean="0"/>
              <a:t>Business </a:t>
            </a:r>
            <a:r>
              <a:rPr lang="en-US" b="1" dirty="0"/>
              <a:t>Intelligence</a:t>
            </a:r>
            <a:r>
              <a:rPr lang="en-US" dirty="0"/>
              <a:t>: Companies leverage big data to gain insights, improve customer experiences, and optimize </a:t>
            </a:r>
            <a:r>
              <a:rPr lang="en-US" dirty="0" smtClean="0"/>
              <a:t>operations</a:t>
            </a:r>
            <a:endParaRPr lang="en-US" dirty="0"/>
          </a:p>
          <a:p>
            <a:r>
              <a:rPr lang="en-US" b="1" dirty="0" smtClean="0"/>
              <a:t>Personalization</a:t>
            </a:r>
            <a:r>
              <a:rPr lang="en-US" dirty="0"/>
              <a:t>: Big data enables personalized services and products, enhancing user experiences in various sectors like healthcare, finance, and </a:t>
            </a:r>
            <a:r>
              <a:rPr lang="en-US" dirty="0" smtClean="0"/>
              <a:t>retail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767" y="1234912"/>
            <a:ext cx="2898742" cy="289874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05495" y="5797520"/>
            <a:ext cx="5024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How to store, manage the data?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Need Database Systems?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Organization</a:t>
            </a:r>
            <a:r>
              <a:rPr lang="en-US" dirty="0"/>
              <a:t>: They help in organizing large amounts of data in a structured way, making it easier to manage and retrieve information.</a:t>
            </a:r>
          </a:p>
          <a:p>
            <a:r>
              <a:rPr lang="en-US" b="1" dirty="0"/>
              <a:t>Efficiency</a:t>
            </a:r>
            <a:r>
              <a:rPr lang="en-US" dirty="0"/>
              <a:t>: Databases allow for quick access and manipulation of data, which is crucial for applications that require real-time data processing.</a:t>
            </a:r>
          </a:p>
          <a:p>
            <a:r>
              <a:rPr lang="en-US" b="1" dirty="0"/>
              <a:t>Data Integrity</a:t>
            </a:r>
            <a:r>
              <a:rPr lang="en-US" dirty="0"/>
              <a:t>: They ensure data accuracy and consistency through constraints and rules, reducing the chances of errors.</a:t>
            </a:r>
          </a:p>
          <a:p>
            <a:r>
              <a:rPr lang="en-US" b="1" dirty="0"/>
              <a:t>Security</a:t>
            </a:r>
            <a:r>
              <a:rPr lang="en-US" dirty="0"/>
              <a:t>: Databases provide mechanisms to control access to data, ensuring that only authorized users can view or modify it.</a:t>
            </a:r>
          </a:p>
          <a:p>
            <a:r>
              <a:rPr lang="en-US" b="1" dirty="0"/>
              <a:t>Scalability</a:t>
            </a:r>
            <a:r>
              <a:rPr lang="en-US" dirty="0"/>
              <a:t>: They can handle growing amounts of data and users, making them suitable for both small and large applications.</a:t>
            </a:r>
          </a:p>
          <a:p>
            <a:r>
              <a:rPr lang="en-US" b="1" dirty="0"/>
              <a:t>Backup and Recovery</a:t>
            </a:r>
            <a:r>
              <a:rPr lang="en-US" dirty="0"/>
              <a:t>: Databases offer solutions for data backup and recovery, protecting against data loss.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8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100628</TotalTime>
  <Words>2684</Words>
  <Application>Microsoft Office PowerPoint</Application>
  <PresentationFormat>全屏显示(4:3)</PresentationFormat>
  <Paragraphs>367</Paragraphs>
  <Slides>42</Slides>
  <Notes>35</Notes>
  <HiddenSlides>5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  <vt:variant>
        <vt:lpstr>自定义放映</vt:lpstr>
      </vt:variant>
      <vt:variant>
        <vt:i4>1</vt:i4>
      </vt:variant>
    </vt:vector>
  </HeadingPairs>
  <TitlesOfParts>
    <vt:vector size="56" baseType="lpstr">
      <vt:lpstr>MS PGothic</vt:lpstr>
      <vt:lpstr>MS PGothic</vt:lpstr>
      <vt:lpstr>新細明體</vt:lpstr>
      <vt:lpstr>Arial</vt:lpstr>
      <vt:lpstr>Book Antiqua</vt:lpstr>
      <vt:lpstr>Courier New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PowerPoint 演示文稿</vt:lpstr>
      <vt:lpstr>Course Information</vt:lpstr>
      <vt:lpstr>Chapter 1: Introduction</vt:lpstr>
      <vt:lpstr>Outline</vt:lpstr>
      <vt:lpstr>Big Data Era</vt:lpstr>
      <vt:lpstr>Why Need Database Systems?</vt:lpstr>
      <vt:lpstr>Database Systems</vt:lpstr>
      <vt:lpstr>Database Applications Examples</vt:lpstr>
      <vt:lpstr>Database Applications Examples (Cont.)</vt:lpstr>
      <vt:lpstr>From File Processing  to DBMS</vt:lpstr>
      <vt:lpstr>Limitations of File Systems</vt:lpstr>
      <vt:lpstr>Limitations of File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fstzgg</cp:lastModifiedBy>
  <cp:revision>485</cp:revision>
  <cp:lastPrinted>1999-06-28T19:27:31Z</cp:lastPrinted>
  <dcterms:created xsi:type="dcterms:W3CDTF">2009-12-21T15:40:22Z</dcterms:created>
  <dcterms:modified xsi:type="dcterms:W3CDTF">2025-01-06T03:18:38Z</dcterms:modified>
</cp:coreProperties>
</file>