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3"/>
  </p:notesMasterIdLst>
  <p:handoutMasterIdLst>
    <p:handoutMasterId r:id="rId34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69" r:id="rId10"/>
    <p:sldId id="342" r:id="rId11"/>
    <p:sldId id="343" r:id="rId12"/>
    <p:sldId id="344" r:id="rId13"/>
    <p:sldId id="345" r:id="rId14"/>
    <p:sldId id="368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68" d="100"/>
          <a:sy n="68" d="100"/>
        </p:scale>
        <p:origin x="852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5318668" y="3819484"/>
            <a:ext cx="3090041" cy="1869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4472953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5205551" y="1608612"/>
            <a:ext cx="3307006" cy="28408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371761" y="886120"/>
            <a:ext cx="3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680581" y="1715679"/>
            <a:ext cx="3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5" name="直接箭头连接符 4"/>
          <p:cNvCxnSpPr>
            <a:stCxn id="6" idx="1"/>
          </p:cNvCxnSpPr>
          <p:nvPr/>
        </p:nvCxnSpPr>
        <p:spPr bwMode="auto">
          <a:xfrm flipH="1">
            <a:off x="8408709" y="1884956"/>
            <a:ext cx="271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右大括号 7"/>
          <p:cNvSpPr/>
          <p:nvPr/>
        </p:nvSpPr>
        <p:spPr bwMode="auto">
          <a:xfrm>
            <a:off x="8512557" y="2054233"/>
            <a:ext cx="168024" cy="2395218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16782" y="3082565"/>
            <a:ext cx="3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2489" y="3733014"/>
            <a:ext cx="329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9"/>
                </a:solidFill>
              </a:rPr>
              <a:t>t</a:t>
            </a:r>
            <a:endParaRPr lang="en-US" dirty="0">
              <a:solidFill>
                <a:srgbClr val="000099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5007584" y="3902291"/>
            <a:ext cx="3110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11984" y="3704734"/>
            <a:ext cx="4864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/>
              <a:t>create table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r>
              <a:rPr lang="en-US" altLang="en-US" dirty="0"/>
              <a:t> (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ID</a:t>
            </a:r>
            <a:r>
              <a:rPr lang="en-US" altLang="en-US" dirty="0"/>
              <a:t>                </a:t>
            </a:r>
            <a:r>
              <a:rPr lang="en-US" altLang="en-US" b="1" dirty="0"/>
              <a:t>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name           </a:t>
            </a:r>
            <a:r>
              <a:rPr lang="en-US" altLang="en-US" b="1" dirty="0"/>
              <a:t>varchar</a:t>
            </a:r>
            <a:r>
              <a:rPr lang="en-US" altLang="en-US" dirty="0"/>
              <a:t>(20)</a:t>
            </a:r>
            <a:r>
              <a:rPr lang="en-US" altLang="en-US" b="1" dirty="0"/>
              <a:t>,</a:t>
            </a:r>
            <a:r>
              <a:rPr lang="en-US" altLang="en-US" b="1" i="1" dirty="0"/>
              <a:t/>
            </a:r>
            <a:br>
              <a:rPr lang="en-US" altLang="en-US" b="1" i="1" dirty="0"/>
            </a:br>
            <a:r>
              <a:rPr lang="en-US" altLang="en-US" b="1" i="1" dirty="0"/>
              <a:t>                            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</a:t>
            </a:r>
            <a:r>
              <a:rPr lang="en-US" altLang="en-US" i="1" dirty="0"/>
              <a:t>salary</a:t>
            </a:r>
            <a:r>
              <a:rPr lang="en-US" altLang="en-US" dirty="0"/>
              <a:t>          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458879" y="5368261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domain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4" name="直接箭头连接符 13"/>
          <p:cNvCxnSpPr>
            <a:stCxn id="3" idx="0"/>
          </p:cNvCxnSpPr>
          <p:nvPr/>
        </p:nvCxnSpPr>
        <p:spPr bwMode="auto">
          <a:xfrm flipV="1">
            <a:off x="4916079" y="5033913"/>
            <a:ext cx="0" cy="3343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>
                <a:solidFill>
                  <a:srgbClr val="0070C0"/>
                </a:solidFill>
              </a:rPr>
              <a:t>Order of tuples is irrelevant </a:t>
            </a:r>
            <a:r>
              <a:rPr lang="en-US" altLang="en-US" sz="1700" dirty="0"/>
              <a:t>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</a:t>
            </a:r>
            <a:r>
              <a:rPr lang="en-US" altLang="en-US" sz="1700" dirty="0">
                <a:solidFill>
                  <a:srgbClr val="0070C0"/>
                </a:solidFill>
                <a:sym typeface="Symbol" panose="05050102010706020507" pitchFamily="18" charset="2"/>
              </a:rPr>
              <a:t>snapshot</a:t>
            </a:r>
            <a:r>
              <a:rPr lang="en-US" altLang="en-US" sz="1700" dirty="0">
                <a:sym typeface="Symbol" panose="05050102010706020507" pitchFamily="18" charset="2"/>
              </a:rPr>
              <a:t> of the data in the database </a:t>
            </a:r>
            <a:r>
              <a:rPr lang="en-US" altLang="en-US" sz="1700" dirty="0">
                <a:solidFill>
                  <a:srgbClr val="0070C0"/>
                </a:solidFill>
                <a:sym typeface="Symbol" panose="05050102010706020507" pitchFamily="18" charset="2"/>
              </a:rPr>
              <a:t>at a given instant in time</a:t>
            </a:r>
            <a:r>
              <a:rPr lang="en-US" altLang="en-US" sz="1700" dirty="0">
                <a:sym typeface="Symbol" panose="05050102010706020507" pitchFamily="18" charset="2"/>
              </a:rPr>
              <a:t>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412724" y="4675698"/>
            <a:ext cx="912661" cy="301658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Foreign key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351" y="1093788"/>
            <a:ext cx="3586834" cy="4903787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Foreign </a:t>
            </a:r>
            <a:r>
              <a:rPr lang="en-US" altLang="en-US" b="1" dirty="0" smtClean="0">
                <a:solidFill>
                  <a:srgbClr val="002060"/>
                </a:solidFill>
              </a:rPr>
              <a:t>key</a:t>
            </a:r>
            <a:r>
              <a:rPr lang="en-US" altLang="en-US" dirty="0" smtClean="0"/>
              <a:t>: </a:t>
            </a:r>
            <a:r>
              <a:rPr lang="en-US" altLang="en-US" dirty="0"/>
              <a:t>Value in one relation </a:t>
            </a:r>
            <a:r>
              <a:rPr lang="en-US" altLang="en-US" dirty="0" smtClean="0"/>
              <a:t>is the key in another relation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Referencing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Referenced</a:t>
            </a:r>
            <a:r>
              <a:rPr lang="en-US" altLang="en-US" dirty="0"/>
              <a:t> relation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i</a:t>
            </a:r>
            <a:r>
              <a:rPr lang="en-US" altLang="en-US" i="1" dirty="0">
                <a:sym typeface="Symbol" panose="05050102010706020507" pitchFamily="18" charset="2"/>
              </a:rPr>
              <a:t>nstructor</a:t>
            </a:r>
            <a:r>
              <a:rPr lang="en-US" altLang="en-US" dirty="0">
                <a:sym typeface="Symbol" panose="05050102010706020507" pitchFamily="18" charset="2"/>
              </a:rPr>
              <a:t> 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referencing </a:t>
            </a:r>
            <a:r>
              <a:rPr lang="en-US" altLang="en-US" i="1" dirty="0">
                <a:sym typeface="Symbol" panose="05050102010706020507" pitchFamily="18" charset="2"/>
              </a:rPr>
              <a:t>department</a:t>
            </a:r>
          </a:p>
          <a:p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0138" y="803604"/>
            <a:ext cx="3420192" cy="5739363"/>
          </a:xfrm>
          <a:prstGeom prst="rect">
            <a:avLst/>
          </a:prstGeom>
        </p:spPr>
      </p:pic>
      <p:cxnSp>
        <p:nvCxnSpPr>
          <p:cNvPr id="6" name="曲线连接符 5"/>
          <p:cNvCxnSpPr/>
          <p:nvPr/>
        </p:nvCxnSpPr>
        <p:spPr bwMode="auto">
          <a:xfrm rot="5400000">
            <a:off x="5594806" y="3388937"/>
            <a:ext cx="1498866" cy="10746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文本框 11"/>
          <p:cNvSpPr txBox="1"/>
          <p:nvPr/>
        </p:nvSpPr>
        <p:spPr>
          <a:xfrm>
            <a:off x="6574327" y="2875174"/>
            <a:ext cx="912661" cy="301658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486988" y="3673285"/>
            <a:ext cx="1493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>
                <a:solidFill>
                  <a:srgbClr val="002060"/>
                </a:solidFill>
              </a:rPr>
              <a:t>Referencing</a:t>
            </a:r>
            <a:endParaRPr lang="en-US" sz="1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7513519" y="6152534"/>
            <a:ext cx="1493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b="1" dirty="0" smtClean="0">
                <a:solidFill>
                  <a:srgbClr val="002060"/>
                </a:solidFill>
              </a:rPr>
              <a:t>Referenced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20639539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93939</TotalTime>
  <Words>2035</Words>
  <Application>Microsoft Office PowerPoint</Application>
  <PresentationFormat>全屏显示(4:3)</PresentationFormat>
  <Paragraphs>247</Paragraphs>
  <Slides>31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  <vt:variant>
        <vt:lpstr>自定义放映</vt:lpstr>
      </vt:variant>
      <vt:variant>
        <vt:i4>1</vt:i4>
      </vt:variant>
    </vt:vector>
  </HeadingPairs>
  <TitlesOfParts>
    <vt:vector size="43" baseType="lpstr">
      <vt:lpstr>Monotype Sorts</vt:lpstr>
      <vt:lpstr>MS PGothic</vt:lpstr>
      <vt:lpstr>MS PGothic</vt:lpstr>
      <vt:lpstr>Arial</vt:lpstr>
      <vt:lpstr>Cambria Math</vt:lpstr>
      <vt:lpstr>Helvetica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Foreign key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485</cp:revision>
  <cp:lastPrinted>1999-06-28T19:27:31Z</cp:lastPrinted>
  <dcterms:created xsi:type="dcterms:W3CDTF">2009-12-21T15:40:22Z</dcterms:created>
  <dcterms:modified xsi:type="dcterms:W3CDTF">2025-01-10T09:01:56Z</dcterms:modified>
</cp:coreProperties>
</file>