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handoutMasterIdLst>
    <p:handoutMasterId r:id="rId8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25" r:id="rId54"/>
    <p:sldId id="426" r:id="rId55"/>
    <p:sldId id="427" r:id="rId56"/>
    <p:sldId id="428" r:id="rId57"/>
    <p:sldId id="429" r:id="rId58"/>
    <p:sldId id="430" r:id="rId59"/>
    <p:sldId id="431" r:id="rId60"/>
    <p:sldId id="432" r:id="rId61"/>
    <p:sldId id="433" r:id="rId62"/>
    <p:sldId id="434" r:id="rId63"/>
    <p:sldId id="435" r:id="rId64"/>
    <p:sldId id="436" r:id="rId65"/>
    <p:sldId id="437" r:id="rId66"/>
    <p:sldId id="438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49" r:id="rId78"/>
    <p:sldId id="450" r:id="rId79"/>
    <p:sldId id="451" r:id="rId80"/>
    <p:sldId id="452" r:id="rId81"/>
    <p:sldId id="453" r:id="rId82"/>
    <p:sldId id="454" r:id="rId83"/>
    <p:sldId id="455" r:id="rId84"/>
    <p:sldId id="419" r:id="rId8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0562" autoAdjust="0"/>
  </p:normalViewPr>
  <p:slideViewPr>
    <p:cSldViewPr snapToGrid="0">
      <p:cViewPr varScale="1">
        <p:scale>
          <a:sx n="65" d="100"/>
          <a:sy n="65" d="100"/>
        </p:scale>
        <p:origin x="932" y="4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1DAE2F-0D65-4187-8195-66E3DFCF9142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B5DD2D-80F8-4C47-BE29-F71863EB928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D1584D15-F658-456F-8F61-E80EBA02FF6A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2C13233-64BC-4954-9464-11A8667DC6C3}" type="slidenum">
              <a:rPr lang="en-US" altLang="en-US" sz="1200"/>
              <a:pPr algn="r"/>
              <a:t>48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02DC87-2809-4E8A-B7E5-19578CF611CB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C5B6243-9F6C-4A40-B7AB-819F09B482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3671C7C-5C30-4951-A09C-C7DE0069A227}" type="slidenum">
              <a:rPr lang="en-US" altLang="en-US" sz="1200"/>
              <a:pPr algn="r"/>
              <a:t>51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896E650-A8FF-4A75-8D3E-76E6F7496A62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66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67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70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71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B6CF80-A94A-429C-B018-ADC56A3A4F61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6281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A03F12-E271-4AB0-B36E-709F00E15421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792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605841-5CB7-4C7A-924F-2C7512868176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5834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0CCDE4-0F12-4A8C-B062-A94A0F2D6B2E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4AA371-DF05-42FF-99C9-D54AF61A2C5F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739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861502-E13A-4E4B-8A3F-EB8172491AE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259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960A81-80FF-4A23-A638-FC4A7098A3E0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914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7BADD71-F370-42F0-9F4D-D0E45F2310C4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299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31.emf"/><Relationship Id="rId4" Type="http://schemas.openxmlformats.org/officeDocument/2006/relationships/image" Target="../media/image32.sv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/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r>
              <a:rPr lang="en-US" altLang="en-US" sz="1700" u="sng" dirty="0"/>
              <a:t/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43665"/>
            <a:ext cx="6932613" cy="267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</a:t>
            </a:r>
            <a:r>
              <a:rPr lang="en-US" altLang="en-US" sz="1800" dirty="0" smtClean="0"/>
              <a:t>needs (in natural language) </a:t>
            </a:r>
            <a:r>
              <a:rPr lang="en-US" altLang="en-US" sz="1800" dirty="0"/>
              <a:t>of the prospective database users. </a:t>
            </a:r>
          </a:p>
          <a:p>
            <a:r>
              <a:rPr lang="en-US" altLang="en-US" sz="1800" dirty="0"/>
              <a:t>Second phase  -- choosing  a data </a:t>
            </a:r>
            <a:r>
              <a:rPr lang="en-US" altLang="en-US" sz="1800" dirty="0" smtClean="0"/>
              <a:t>model (i.e. ER model)</a:t>
            </a:r>
            <a:endParaRPr lang="en-US" altLang="en-US" sz="1800" dirty="0"/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(in natural language) into </a:t>
            </a:r>
            <a:r>
              <a:rPr lang="en-US" altLang="en-US" sz="1800" dirty="0">
                <a:ea typeface="ＭＳ Ｐゴシック" panose="020B0600070205080204" pitchFamily="34" charset="-128"/>
              </a:rPr>
              <a:t>a conceptual schema </a:t>
            </a:r>
            <a:r>
              <a:rPr lang="en-US" altLang="en-US" sz="1800" dirty="0" smtClean="0">
                <a:ea typeface="ＭＳ Ｐゴシック" panose="020B0600070205080204" pitchFamily="34" charset="-128"/>
              </a:rPr>
              <a:t>(ER model) of </a:t>
            </a:r>
            <a:r>
              <a:rPr lang="en-US" altLang="en-US" sz="1800" dirty="0">
                <a:ea typeface="ＭＳ Ｐゴシック" panose="020B0600070205080204" pitchFamily="34" charset="-128"/>
              </a:rPr>
              <a:t>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7B4C2C-4A96-44B1-9B21-040C9858EA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439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167" y="1130365"/>
            <a:ext cx="7563231" cy="3917124"/>
          </a:xfrm>
        </p:spPr>
        <p:txBody>
          <a:bodyPr/>
          <a:lstStyle/>
          <a:p>
            <a:r>
              <a:rPr lang="en-US" altLang="en-US" sz="1700" dirty="0"/>
              <a:t>Entity sets and relationship sets can be expressed uniformly as </a:t>
            </a:r>
            <a:r>
              <a:rPr lang="en-US" altLang="en-US" sz="1700" i="1" dirty="0"/>
              <a:t>relation schemas </a:t>
            </a:r>
            <a:r>
              <a:rPr lang="en-US" altLang="en-US" sz="1700" dirty="0"/>
              <a:t>that represent the contents of the database.</a:t>
            </a:r>
          </a:p>
          <a:p>
            <a:r>
              <a:rPr lang="en-US" altLang="en-US" sz="1700" dirty="0"/>
              <a:t>A database which conforms to an E-R diagram can be represented by a collection of schemas.</a:t>
            </a:r>
          </a:p>
          <a:p>
            <a:r>
              <a:rPr lang="en-US" altLang="en-US" sz="1700" dirty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en-US" sz="1700" dirty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2604BBA-5A1B-425B-BBBF-E447F1A4D6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413"/>
            <a:ext cx="7612063" cy="2528887"/>
          </a:xfrm>
        </p:spPr>
        <p:txBody>
          <a:bodyPr/>
          <a:lstStyle/>
          <a:p>
            <a:r>
              <a:rPr lang="en-US" altLang="en-US" sz="1700" dirty="0"/>
              <a:t>A strong entity set reduces to a schema with the same attributes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</a:t>
            </a:r>
            <a:r>
              <a:rPr lang="en-US" altLang="en-US" sz="1700" i="1" dirty="0"/>
              <a:t>student(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name, </a:t>
            </a:r>
            <a:r>
              <a:rPr lang="en-US" altLang="en-US" sz="1700" i="1" dirty="0" err="1"/>
              <a:t>tot_cred</a:t>
            </a:r>
            <a:r>
              <a:rPr lang="en-US" altLang="en-US" sz="1700" i="1" dirty="0"/>
              <a:t>)</a:t>
            </a:r>
          </a:p>
          <a:p>
            <a:pPr>
              <a:buFont typeface="Monotype Sorts" charset="2"/>
              <a:buNone/>
            </a:pPr>
            <a:endParaRPr lang="en-US" altLang="en-US" sz="800" dirty="0"/>
          </a:p>
          <a:p>
            <a:r>
              <a:rPr lang="en-US" altLang="en-US" sz="1700" dirty="0"/>
              <a:t>A weak entity set becomes a table that includes a column for the primary key of the identifying strong entity set 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</a:t>
            </a:r>
            <a:r>
              <a:rPr lang="en-US" altLang="en-US" sz="1700" i="1" dirty="0"/>
              <a:t>section ( </a:t>
            </a:r>
            <a:r>
              <a:rPr lang="en-US" altLang="en-US" sz="1700" i="1" u="sng" dirty="0" err="1"/>
              <a:t>course_id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sec_id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sem</a:t>
            </a:r>
            <a:r>
              <a:rPr lang="en-US" altLang="en-US" sz="1700" i="1" u="sng" dirty="0"/>
              <a:t>, year</a:t>
            </a:r>
            <a:r>
              <a:rPr lang="en-US" altLang="en-US" sz="1700" i="1" dirty="0"/>
              <a:t> )</a:t>
            </a:r>
          </a:p>
          <a:p>
            <a:r>
              <a:rPr lang="en-US" altLang="en-US" sz="1700" dirty="0"/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B6D0D4F-80F3-46B7-992C-E3FCD232D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786572" y="4185920"/>
            <a:ext cx="6471285" cy="131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752CFA-C0EB-4F40-9218-876595694A0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Composite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Composite attributes are flattened out by creating a separate attribute for each component attribute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given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composite attribute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with component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 schema corresponding to the entity set has two attributes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dirty="0">
                <a:ea typeface="ＭＳ Ｐゴシック" panose="020B0600070205080204" pitchFamily="34" charset="-128"/>
              </a:rPr>
              <a:t>  and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name_last_name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Prefix omitted if there is no ambiguity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name_first_name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could be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Ignoring multivalued attributes, extended instructor schema is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>
                <a:ea typeface="ＭＳ Ｐゴシック" panose="020B0600070205080204" pitchFamily="34" charset="-128"/>
              </a:rPr>
              <a:t>instructor(ID,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first_name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middle_initial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last_name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street_name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apt_number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city, state,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zip_code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 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     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date_of_birth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27" y="1414272"/>
            <a:ext cx="1963786" cy="41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4677EE1-E8DB-4D68-A10F-B4FE5C51B6C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593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Representation of Entity Sets with Multivalued Attributes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205115"/>
            <a:ext cx="7518204" cy="48177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 multivalued attribute </a:t>
            </a:r>
            <a:r>
              <a:rPr lang="en-US" altLang="en-US" sz="1700" i="1" dirty="0"/>
              <a:t>M</a:t>
            </a:r>
            <a:r>
              <a:rPr lang="en-US" altLang="en-US" sz="1700" dirty="0"/>
              <a:t> of an entity </a:t>
            </a:r>
            <a:r>
              <a:rPr lang="en-US" altLang="en-US" sz="1700" i="1" dirty="0"/>
              <a:t>E</a:t>
            </a:r>
            <a:r>
              <a:rPr lang="en-US" altLang="en-US" sz="1700" dirty="0"/>
              <a:t> is represented by a separate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Schema </a:t>
            </a:r>
            <a:r>
              <a:rPr lang="en-US" altLang="en-US" sz="1700" i="1" dirty="0"/>
              <a:t>EM</a:t>
            </a:r>
            <a:r>
              <a:rPr lang="en-US" altLang="en-US" sz="1700" dirty="0"/>
              <a:t> has attributes corresponding to the primary key of </a:t>
            </a:r>
            <a:r>
              <a:rPr lang="en-US" altLang="en-US" sz="1700" i="1" dirty="0"/>
              <a:t>E</a:t>
            </a:r>
            <a:r>
              <a:rPr lang="en-US" altLang="en-US" sz="1700" dirty="0"/>
              <a:t> and an attribute corresponding to multivalued attribute </a:t>
            </a:r>
            <a:r>
              <a:rPr lang="en-US" altLang="en-US" sz="1700" i="1" dirty="0"/>
              <a:t>M</a:t>
            </a:r>
            <a:endParaRPr lang="en-US" alt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 Multivalued attribute </a:t>
            </a:r>
            <a:r>
              <a:rPr lang="en-US" altLang="en-US" sz="1700" i="1" dirty="0" err="1"/>
              <a:t>phone_number</a:t>
            </a:r>
            <a:r>
              <a:rPr lang="en-US" altLang="en-US" sz="1700" i="1" dirty="0"/>
              <a:t>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is represented by a schema:</a:t>
            </a:r>
            <a:br>
              <a:rPr lang="en-US" altLang="en-US" sz="1700" dirty="0"/>
            </a:br>
            <a:r>
              <a:rPr lang="en-US" altLang="en-US" sz="1700" dirty="0"/>
              <a:t>    </a:t>
            </a:r>
            <a:r>
              <a:rPr lang="en-US" altLang="en-US" sz="1700" i="1" dirty="0" err="1"/>
              <a:t>inst_phone</a:t>
            </a:r>
            <a:r>
              <a:rPr lang="en-US" altLang="en-US" sz="1700" i="1" dirty="0"/>
              <a:t>= </a:t>
            </a:r>
            <a:r>
              <a:rPr lang="en-US" altLang="en-US" sz="1700" dirty="0"/>
              <a:t>(</a:t>
            </a:r>
            <a:r>
              <a:rPr lang="en-US" altLang="en-US" sz="1700" i="1" dirty="0"/>
              <a:t> </a:t>
            </a:r>
            <a:r>
              <a:rPr lang="en-US" altLang="en-US" sz="1700" i="1" u="sng" dirty="0"/>
              <a:t>ID</a:t>
            </a:r>
            <a:r>
              <a:rPr lang="en-US" altLang="en-US" sz="1700" i="1" dirty="0"/>
              <a:t>, </a:t>
            </a:r>
            <a:r>
              <a:rPr lang="en-US" altLang="en-US" sz="1700" i="1" u="sng" dirty="0" err="1"/>
              <a:t>phone_number</a:t>
            </a:r>
            <a:r>
              <a:rPr lang="en-US" altLang="en-US" sz="1700" dirty="0"/>
              <a:t>)</a:t>
            </a:r>
            <a:r>
              <a:rPr lang="en-US" altLang="en-US" sz="1700" i="1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Each value of the multivalued attribute maps to a separate tuple of the relation on schema </a:t>
            </a:r>
            <a:r>
              <a:rPr lang="en-US" altLang="en-US" sz="1700" i="1" dirty="0"/>
              <a:t>EM</a:t>
            </a:r>
            <a:endParaRPr lang="en-US" altLang="en-US" sz="1700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 example,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with primary key  22222 and phone numbers 456-7890 and 123-4567 maps to two tuples:   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   (22222, 456-7890) and (22222, 123-4567)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5F7536-BC6B-4913-B44A-500E760863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Sets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189038"/>
            <a:ext cx="7523766" cy="1932114"/>
          </a:xfrm>
        </p:spPr>
        <p:txBody>
          <a:bodyPr/>
          <a:lstStyle/>
          <a:p>
            <a:r>
              <a:rPr lang="en-US" altLang="en-US" sz="1700" dirty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altLang="en-US" sz="1700" dirty="0"/>
              <a:t>Example: schema for relationship set </a:t>
            </a:r>
            <a:r>
              <a:rPr lang="en-US" altLang="en-US" sz="1700" i="1" dirty="0"/>
              <a:t>advisor</a:t>
            </a:r>
          </a:p>
          <a:p>
            <a:pPr>
              <a:buFont typeface="Monotype Sorts" charset="2"/>
              <a:buNone/>
            </a:pPr>
            <a:endParaRPr lang="en-US" altLang="en-US" sz="1700" i="1" dirty="0"/>
          </a:p>
          <a:p>
            <a:pPr>
              <a:buFont typeface="Monotype Sorts" charset="2"/>
              <a:buNone/>
            </a:pPr>
            <a:r>
              <a:rPr lang="en-US" altLang="en-US" sz="1700" dirty="0"/>
              <a:t>	         </a:t>
            </a:r>
            <a:r>
              <a:rPr lang="en-US" altLang="en-US" sz="1700" i="1" dirty="0"/>
              <a:t>advisor = </a:t>
            </a:r>
            <a:r>
              <a:rPr lang="en-US" altLang="en-US" sz="1700" dirty="0"/>
              <a:t>(</a:t>
            </a:r>
            <a:r>
              <a:rPr lang="en-US" altLang="en-US" sz="1700" i="1" u="sng" dirty="0" err="1"/>
              <a:t>s_id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i_id</a:t>
            </a:r>
            <a:r>
              <a:rPr lang="en-US" altLang="en-US" sz="1700" dirty="0"/>
              <a:t>)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 rot="-372694">
            <a:off x="2216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911" y="3467594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</a:t>
            </a:r>
            <a:r>
              <a:rPr lang="en-US" altLang="en-US" sz="1700" dirty="0" smtClean="0"/>
              <a:t>(ER model) to </a:t>
            </a:r>
            <a:r>
              <a:rPr lang="en-US" altLang="en-US" sz="1700" dirty="0"/>
              <a:t>the implementation </a:t>
            </a:r>
            <a:r>
              <a:rPr lang="en-US" altLang="en-US" sz="1700" dirty="0" smtClean="0"/>
              <a:t>(relation schemas) of </a:t>
            </a:r>
            <a:r>
              <a:rPr lang="en-US" altLang="en-US" sz="1700" dirty="0"/>
              <a:t>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</a:t>
            </a:r>
            <a:r>
              <a:rPr lang="en-US" altLang="en-US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good</a:t>
            </a:r>
            <a:r>
              <a:rPr lang="en-US" altLang="en-US" dirty="0">
                <a:ea typeface="ＭＳ Ｐゴシック" panose="020B0600070205080204" pitchFamily="34" charset="-128"/>
              </a:rPr>
              <a:t>” collection of relation schemas.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485900" lvl="3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</a:t>
            </a:r>
            <a:r>
              <a:rPr lang="en-US" altLang="en-US" sz="1700" dirty="0" smtClean="0">
                <a:ea typeface="ＭＳ Ｐゴシック" panose="020B0600070205080204" pitchFamily="34" charset="-128"/>
              </a:rPr>
              <a:t>database (space segmentation, index)                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4510CF-E01A-48DE-9D75-D2621C2E4C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</a:t>
            </a: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768350" y="1237997"/>
            <a:ext cx="7729474" cy="203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Instead of creating a schema for relationship set </a:t>
            </a:r>
            <a:r>
              <a:rPr kumimoji="1" lang="en-US" altLang="en-US" sz="1700" i="1" dirty="0" err="1"/>
              <a:t>inst_dept</a:t>
            </a:r>
            <a:r>
              <a:rPr kumimoji="1" lang="en-US" altLang="en-US" sz="1700" dirty="0"/>
              <a:t>, add an attribute </a:t>
            </a:r>
            <a:r>
              <a:rPr kumimoji="1" lang="en-US" altLang="en-US" sz="1700" i="1" dirty="0"/>
              <a:t>dept_name</a:t>
            </a:r>
            <a:r>
              <a:rPr kumimoji="1" lang="en-US" altLang="en-US" sz="1700" dirty="0"/>
              <a:t> to the schema arising from entity set </a:t>
            </a:r>
            <a:r>
              <a:rPr kumimoji="1" lang="en-US" altLang="en-US" sz="1700" i="1" dirty="0"/>
              <a:t>instructor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 rot="-372694">
            <a:off x="1692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52880" y="3243072"/>
            <a:ext cx="6317679" cy="2578608"/>
            <a:chOff x="0" y="1413"/>
            <a:chExt cx="5483" cy="2545"/>
          </a:xfrm>
        </p:grpSpPr>
        <p:pic>
          <p:nvPicPr>
            <p:cNvPr id="553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11"/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5304" name="Rectangle 12"/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76CA3E-8E5B-4E32-8319-D6101395F8E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3706"/>
            <a:ext cx="7558904" cy="285623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That is, an extra attribute can be added to either of the tables corresponding to the two entity sets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If participation is </a:t>
            </a:r>
            <a:r>
              <a:rPr lang="en-US" altLang="en-US" sz="1700" i="1" dirty="0"/>
              <a:t>partial</a:t>
            </a:r>
            <a:r>
              <a:rPr lang="en-US" altLang="en-US" sz="1700" dirty="0"/>
              <a:t> on the “many” side, replacing a schema by an extra attribute in the schema corresponding to the “many” side could result in null values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1B14CE7-7739-4499-9091-0388D54C4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666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Redundancy of Schemas (Cont.)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22375"/>
            <a:ext cx="7621047" cy="1545209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The schema corresponding to a relationship set linking a weak entity set to its identifying strong entity set is redundant.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Example: The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schema already contains the attributes that would appear in the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schema</a:t>
            </a:r>
          </a:p>
          <a:p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44012E-1398-4884-B663-0D56D36F5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81760" y="3210718"/>
            <a:ext cx="6930708" cy="1403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/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>
                <a:solidFill>
                  <a:schemeClr val="tx2"/>
                </a:solidFill>
              </a:rPr>
              <a:t/>
            </a:r>
            <a:br>
              <a:rPr lang="en-US" altLang="en-US" sz="2000" b="1" dirty="0">
                <a:solidFill>
                  <a:schemeClr val="tx2"/>
                </a:solidFill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r>
              <a:rPr lang="en-US" altLang="en-US" sz="1700" b="1" dirty="0">
                <a:solidFill>
                  <a:schemeClr val="tx2"/>
                </a:solidFill>
              </a:rPr>
              <a:t/>
            </a:r>
            <a:br>
              <a:rPr lang="en-US" altLang="en-US" sz="1700" b="1" dirty="0">
                <a:solidFill>
                  <a:schemeClr val="tx2"/>
                </a:solidFill>
              </a:rPr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A55FA5D-7C94-4D12-B2C8-85BDB30F420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1923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853617" cy="466788"/>
          </a:xfrm>
        </p:spPr>
        <p:txBody>
          <a:bodyPr/>
          <a:lstStyle/>
          <a:p>
            <a:r>
              <a:rPr kumimoji="0" lang="en-US" altLang="en-US" sz="1700" dirty="0"/>
              <a:t> Chen, IDE1FX, …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205469" y="1927291"/>
            <a:ext cx="6335649" cy="164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856932" y="3938653"/>
            <a:ext cx="7676452" cy="8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7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E8D138-CC8C-4690-AA50-FDD14C11BC2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 ER Notations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496" y="1266824"/>
            <a:ext cx="8159882" cy="622935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        </a:t>
            </a:r>
            <a:r>
              <a:rPr lang="en-US" altLang="en-US" b="1" dirty="0"/>
              <a:t>Chen                        IDE1FX (Crows feet notation)</a:t>
            </a:r>
          </a:p>
        </p:txBody>
      </p:sp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16" b="11975"/>
          <a:stretch>
            <a:fillRect/>
          </a:stretch>
        </p:blipFill>
        <p:spPr bwMode="auto">
          <a:xfrm>
            <a:off x="1734788" y="1889760"/>
            <a:ext cx="6166262" cy="377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FBBC8C7-FE94-41E3-9B6E-04E57B64D6A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	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558903" cy="250837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UML</a:t>
            </a:r>
            <a:r>
              <a:rPr lang="en-US" altLang="en-US" sz="1700" dirty="0"/>
              <a:t>: Unified Modeling Language</a:t>
            </a:r>
          </a:p>
          <a:p>
            <a:r>
              <a:rPr lang="en-US" altLang="en-US" sz="1700" dirty="0"/>
              <a:t>UML has many components to graphically model different aspects of an entire software system</a:t>
            </a:r>
          </a:p>
          <a:p>
            <a:r>
              <a:rPr lang="en-US" altLang="en-US" sz="1700" dirty="0"/>
              <a:t>UML Class Diagrams correspond to E-R Diagram, but several differences.</a:t>
            </a:r>
          </a:p>
        </p:txBody>
      </p:sp>
    </p:spTree>
    <p:extLst>
      <p:ext uri="{BB962C8B-B14F-4D97-AF65-F5344CB8AC3E}">
        <p14:creationId xmlns:p14="http://schemas.microsoft.com/office/powerpoint/2010/main" val="9583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FF8D73-D938-4F02-B927-D1CF54E17D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858838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4995" name="Text Box 163"/>
          <p:cNvSpPr txBox="1">
            <a:spLocks noChangeArrowheads="1"/>
          </p:cNvSpPr>
          <p:nvPr/>
        </p:nvSpPr>
        <p:spPr bwMode="auto">
          <a:xfrm>
            <a:off x="1376041" y="5493249"/>
            <a:ext cx="6239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 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Note reversal of position in cardinality constraint depiction</a:t>
            </a:r>
          </a:p>
        </p:txBody>
      </p:sp>
      <p:pic>
        <p:nvPicPr>
          <p:cNvPr id="8499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1029791" y="1187354"/>
            <a:ext cx="7084418" cy="401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74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92F3774-7C2E-486C-9767-52DB1693412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sp>
        <p:nvSpPr>
          <p:cNvPr id="86019" name="Text Box 82"/>
          <p:cNvSpPr txBox="1">
            <a:spLocks noChangeArrowheads="1"/>
          </p:cNvSpPr>
          <p:nvPr/>
        </p:nvSpPr>
        <p:spPr bwMode="auto">
          <a:xfrm>
            <a:off x="1402715" y="1058863"/>
            <a:ext cx="256286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86020" name="Text Box 83"/>
          <p:cNvSpPr txBox="1">
            <a:spLocks noChangeArrowheads="1"/>
          </p:cNvSpPr>
          <p:nvPr/>
        </p:nvSpPr>
        <p:spPr bwMode="auto">
          <a:xfrm>
            <a:off x="5178428" y="1087438"/>
            <a:ext cx="223043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altLang="en-US" sz="1700" b="1" dirty="0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86021" name="Text Box 84"/>
          <p:cNvSpPr txBox="1">
            <a:spLocks noChangeArrowheads="1"/>
          </p:cNvSpPr>
          <p:nvPr/>
        </p:nvSpPr>
        <p:spPr bwMode="auto">
          <a:xfrm>
            <a:off x="1402715" y="5500116"/>
            <a:ext cx="6524543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002060"/>
                </a:solidFill>
              </a:rPr>
              <a:t>*</a:t>
            </a:r>
            <a:r>
              <a:rPr lang="en-US" altLang="en-US" sz="1800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Generalization can use merged or separate arrows independent</a:t>
            </a:r>
          </a:p>
          <a:p>
            <a:r>
              <a:rPr lang="en-US" altLang="en-US" sz="1700" dirty="0"/>
              <a:t>   of disjoint/overlapping</a:t>
            </a:r>
            <a:endParaRPr lang="en-US" altLang="en-US" sz="1700" dirty="0">
              <a:solidFill>
                <a:schemeClr val="tx2"/>
              </a:solidFill>
            </a:endParaRPr>
          </a:p>
        </p:txBody>
      </p:sp>
      <p:pic>
        <p:nvPicPr>
          <p:cNvPr id="860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1051287" y="1561683"/>
            <a:ext cx="6875971" cy="344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8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068415-F0CF-42DA-A518-81E10F803A8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UML Class Diagrams (Cont.)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550026" cy="3508121"/>
          </a:xfrm>
        </p:spPr>
        <p:txBody>
          <a:bodyPr/>
          <a:lstStyle/>
          <a:p>
            <a:r>
              <a:rPr lang="en-US" altLang="en-US" sz="1700" dirty="0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en-US" sz="1700" dirty="0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en-US" sz="1700" dirty="0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49858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4CB005E-8803-4B5E-8921-117E2FAF241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 vs. UML Class Diagrams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D8724-B97C-4DE0-8186-9B362C8C0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219" y="844549"/>
            <a:ext cx="4612823" cy="54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F6441C8-E573-4A5B-8258-A6E51AFBCB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Aspects of Database Design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2375"/>
            <a:ext cx="7449058" cy="1533017"/>
          </a:xfrm>
        </p:spPr>
        <p:txBody>
          <a:bodyPr/>
          <a:lstStyle/>
          <a:p>
            <a:r>
              <a:rPr lang="en-US" altLang="en-US" sz="1700" dirty="0"/>
              <a:t>Functional Requirements</a:t>
            </a:r>
          </a:p>
          <a:p>
            <a:r>
              <a:rPr lang="en-US" altLang="en-US" sz="1700" dirty="0"/>
              <a:t>Data Flow, Workflow</a:t>
            </a:r>
          </a:p>
          <a:p>
            <a:r>
              <a:rPr lang="en-US" altLang="en-US" sz="1700" dirty="0"/>
              <a:t>Schema Evolution</a:t>
            </a:r>
          </a:p>
        </p:txBody>
      </p:sp>
    </p:spTree>
    <p:extLst>
      <p:ext uri="{BB962C8B-B14F-4D97-AF65-F5344CB8AC3E}">
        <p14:creationId xmlns:p14="http://schemas.microsoft.com/office/powerpoint/2010/main" val="200449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119564</TotalTime>
  <Words>4677</Words>
  <Application>Microsoft Office PowerPoint</Application>
  <PresentationFormat>全屏显示(4:3)</PresentationFormat>
  <Paragraphs>510</Paragraphs>
  <Slides>84</Slides>
  <Notes>84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84</vt:i4>
      </vt:variant>
      <vt:variant>
        <vt:lpstr>自定义放映</vt:lpstr>
      </vt:variant>
      <vt:variant>
        <vt:i4>1</vt:i4>
      </vt:variant>
    </vt:vector>
  </HeadingPairs>
  <TitlesOfParts>
    <vt:vector size="95" baseType="lpstr">
      <vt:lpstr>Monotype Sorts</vt:lpstr>
      <vt:lpstr>MS PGothic</vt:lpstr>
      <vt:lpstr>MS PGothic</vt:lpstr>
      <vt:lpstr>Arial</vt:lpstr>
      <vt:lpstr>Helvetica</vt:lpstr>
      <vt:lpstr>Symbol</vt:lpstr>
      <vt:lpstr>Times New Roman</vt:lpstr>
      <vt:lpstr>Webdings</vt:lpstr>
      <vt:lpstr>Wingdings</vt:lpstr>
      <vt:lpstr>2_db-5-grey</vt:lpstr>
      <vt:lpstr>Chapter 6: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Reduction to Relation Schemas</vt:lpstr>
      <vt:lpstr>Reduction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Schemas (Cont.)</vt:lpstr>
      <vt:lpstr>Redundancy of Schemas (Cont.)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Alternative ER Notations</vt:lpstr>
      <vt:lpstr>Alternative ER Notations</vt:lpstr>
      <vt:lpstr>UML </vt:lpstr>
      <vt:lpstr>ER vs. UML Class Diagrams</vt:lpstr>
      <vt:lpstr>ER vs. UML Class Diagrams</vt:lpstr>
      <vt:lpstr>UML Class Diagrams (Cont.)</vt:lpstr>
      <vt:lpstr>ER vs. UML Class Diagrams</vt:lpstr>
      <vt:lpstr>Other Aspects of Database Design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506</cp:revision>
  <cp:lastPrinted>1999-06-28T19:27:31Z</cp:lastPrinted>
  <dcterms:created xsi:type="dcterms:W3CDTF">2009-12-21T15:40:22Z</dcterms:created>
  <dcterms:modified xsi:type="dcterms:W3CDTF">2025-03-14T06:52:33Z</dcterms:modified>
</cp:coreProperties>
</file>