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4"/>
  </p:notesMasterIdLst>
  <p:handoutMasterIdLst>
    <p:handoutMasterId r:id="rId105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474" r:id="rId59"/>
    <p:sldId id="393" r:id="rId60"/>
    <p:sldId id="394" r:id="rId61"/>
    <p:sldId id="395" r:id="rId62"/>
    <p:sldId id="396" r:id="rId63"/>
    <p:sldId id="397" r:id="rId64"/>
    <p:sldId id="398" r:id="rId65"/>
    <p:sldId id="399" r:id="rId66"/>
    <p:sldId id="400" r:id="rId67"/>
    <p:sldId id="401" r:id="rId68"/>
    <p:sldId id="402" r:id="rId69"/>
    <p:sldId id="403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</p:sldIdLst>
  <p:sldSz cx="9144000" cy="6858000" type="screen4x3"/>
  <p:notesSz cx="9283700" cy="6997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117" d="100"/>
          <a:sy n="117" d="100"/>
        </p:scale>
        <p:origin x="552" y="8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1045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261045" y="0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2425" y="525463"/>
            <a:ext cx="3498850" cy="26241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283" y="3324147"/>
            <a:ext cx="6811136" cy="3148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1045" y="6648294"/>
            <a:ext cx="4022656" cy="34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102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828" y="3324386"/>
            <a:ext cx="6808047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828" y="3324386"/>
            <a:ext cx="6808047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7828" y="3324386"/>
            <a:ext cx="6808047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0838" y="522288"/>
            <a:ext cx="3500437" cy="262572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9921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92425" y="523875"/>
            <a:ext cx="3498850" cy="262413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5687" y="3324386"/>
            <a:ext cx="6812328" cy="314872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>
                <a:solidFill>
                  <a:srgbClr val="C00000"/>
                </a:solidFill>
              </a:rPr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If </a:t>
            </a:r>
            <a:r>
              <a:rPr lang="en-US" altLang="en-US" sz="1700" i="1" dirty="0">
                <a:solidFill>
                  <a:srgbClr val="7030A0"/>
                </a:solidFill>
              </a:rPr>
              <a:t>R</a:t>
            </a:r>
            <a:r>
              <a:rPr lang="en-US" altLang="en-US" sz="1700" dirty="0">
                <a:solidFill>
                  <a:srgbClr val="7030A0"/>
                </a:solidFill>
              </a:rPr>
              <a:t> is not in </a:t>
            </a:r>
            <a:r>
              <a:rPr lang="ja-JP" altLang="en-US" sz="1700" dirty="0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700" dirty="0">
                <a:solidFill>
                  <a:srgbClr val="7030A0"/>
                </a:solidFill>
              </a:rPr>
              <a:t>good</a:t>
            </a:r>
            <a:r>
              <a:rPr lang="ja-JP" altLang="en-US" sz="1700" dirty="0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1700" dirty="0">
                <a:solidFill>
                  <a:srgbClr val="7030A0"/>
                </a:solidFill>
              </a:rPr>
              <a:t> form, decompose it into  set of relations {</a:t>
            </a:r>
            <a:r>
              <a:rPr lang="en-US" altLang="ja-JP" sz="1700" i="1" dirty="0">
                <a:solidFill>
                  <a:srgbClr val="7030A0"/>
                </a:solidFill>
              </a:rPr>
              <a:t>R</a:t>
            </a:r>
            <a:r>
              <a:rPr lang="en-US" altLang="ja-JP" sz="1700" baseline="-25000" dirty="0">
                <a:solidFill>
                  <a:srgbClr val="7030A0"/>
                </a:solidFill>
              </a:rPr>
              <a:t>1</a:t>
            </a:r>
            <a:r>
              <a:rPr lang="en-US" altLang="ja-JP" sz="1700" i="1" dirty="0">
                <a:solidFill>
                  <a:srgbClr val="7030A0"/>
                </a:solidFill>
              </a:rPr>
              <a:t>, R</a:t>
            </a:r>
            <a:r>
              <a:rPr lang="en-US" altLang="ja-JP" sz="1700" baseline="-25000" dirty="0">
                <a:solidFill>
                  <a:srgbClr val="7030A0"/>
                </a:solidFill>
              </a:rPr>
              <a:t>2</a:t>
            </a:r>
            <a:r>
              <a:rPr lang="en-US" altLang="ja-JP" sz="1700" i="1" dirty="0">
                <a:solidFill>
                  <a:srgbClr val="7030A0"/>
                </a:solidFill>
              </a:rPr>
              <a:t>, ..., R</a:t>
            </a:r>
            <a:r>
              <a:rPr lang="en-US" altLang="ja-JP" sz="1700" i="1" baseline="-25000" dirty="0">
                <a:solidFill>
                  <a:srgbClr val="7030A0"/>
                </a:solidFill>
              </a:rPr>
              <a:t>n</a:t>
            </a:r>
            <a:r>
              <a:rPr lang="en-US" altLang="ja-JP" sz="1700" dirty="0">
                <a:solidFill>
                  <a:srgbClr val="7030A0"/>
                </a:solidFill>
              </a:rPr>
              <a:t>} such that </a:t>
            </a:r>
          </a:p>
          <a:p>
            <a:pPr lvl="1"/>
            <a:r>
              <a:rPr lang="en-US" altLang="en-US" sz="1700" dirty="0">
                <a:solidFill>
                  <a:srgbClr val="7030A0"/>
                </a:solidFill>
              </a:rPr>
              <a:t>Each relation is in good form </a:t>
            </a:r>
          </a:p>
          <a:p>
            <a:pPr lvl="1"/>
            <a:r>
              <a:rPr lang="en-US" altLang="en-US" sz="1700" dirty="0">
                <a:solidFill>
                  <a:srgbClr val="7030A0"/>
                </a:solidFill>
              </a:rPr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Attributes of R may be dependent each other.</a:t>
            </a:r>
            <a:endParaRPr lang="en-US" altLang="en-US" sz="1700" i="1" dirty="0">
              <a:solidFill>
                <a:srgbClr val="C00000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>
                <a:solidFill>
                  <a:srgbClr val="C00000"/>
                </a:solidFill>
              </a:rPr>
              <a:t>A functional dependency is a generalization of the notion of a </a:t>
            </a:r>
            <a:r>
              <a:rPr lang="en-US" altLang="en-US" sz="1700" i="1" dirty="0">
                <a:solidFill>
                  <a:srgbClr val="C00000"/>
                </a:solidFill>
              </a:rPr>
              <a:t>key.</a:t>
            </a:r>
            <a:endParaRPr lang="en-US" altLang="en-US" sz="1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>
                <a:solidFill>
                  <a:srgbClr val="7030A0"/>
                </a:solidFill>
              </a:rPr>
              <a:t>Features of Good Relational Design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Functional Dependencies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Decomposition Using Functional Dependencies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Normal Forms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Functional Dependency Theory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>
                <a:solidFill>
                  <a:srgbClr val="C00000"/>
                </a:solidFill>
              </a:rPr>
              <a:t>If testing a functional dependency can be done by considering just one relation</a:t>
            </a:r>
            <a:r>
              <a:rPr lang="en-US" altLang="en-US" sz="1700" dirty="0"/>
              <a:t>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Product.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solidFill>
                  <a:srgbClr val="C00000"/>
                </a:solidFill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>
                <a:solidFill>
                  <a:srgbClr val="7030A0"/>
                </a:solidFill>
              </a:rPr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</a:t>
            </a:r>
            <a:r>
              <a:rPr lang="en-US" altLang="en-US" dirty="0">
                <a:solidFill>
                  <a:srgbClr val="C00000"/>
                </a:solidFill>
              </a:rPr>
              <a:t>reflexivity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augmentation</a:t>
            </a:r>
            <a:r>
              <a:rPr lang="en-US" altLang="en-US" dirty="0"/>
              <a:t>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</a:t>
            </a:r>
            <a:r>
              <a:rPr lang="en-US" altLang="en-US" dirty="0">
                <a:solidFill>
                  <a:srgbClr val="C00000"/>
                </a:solidFill>
              </a:rPr>
              <a:t>transitivity</a:t>
            </a:r>
            <a:br>
              <a:rPr lang="en-US" altLang="en-US" dirty="0">
                <a:solidFill>
                  <a:srgbClr val="C00000"/>
                </a:solidFill>
              </a:rPr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>
                <a:solidFill>
                  <a:srgbClr val="7030A0"/>
                </a:solidFill>
              </a:rPr>
              <a:t>until </a:t>
            </a:r>
            <a:r>
              <a:rPr lang="en-US" altLang="en-US" i="1" dirty="0">
                <a:solidFill>
                  <a:srgbClr val="7030A0"/>
                </a:solidFill>
              </a:rPr>
              <a:t>F </a:t>
            </a:r>
            <a:r>
              <a:rPr lang="en-US" altLang="en-US" baseline="30000" dirty="0">
                <a:solidFill>
                  <a:srgbClr val="7030A0"/>
                </a:solidFill>
              </a:rPr>
              <a:t>+</a:t>
            </a:r>
            <a:r>
              <a:rPr lang="en-US" altLang="en-US" dirty="0">
                <a:solidFill>
                  <a:srgbClr val="7030A0"/>
                </a:solidFill>
              </a:rPr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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</a:t>
            </a:r>
            <a:r>
              <a:rPr lang="en-US" altLang="en-US" dirty="0">
                <a:solidFill>
                  <a:srgbClr val="C00000"/>
                </a:solidFill>
              </a:rPr>
              <a:t>testing a simplified set of functional dependencies that has the same closure as the given set </a:t>
            </a:r>
            <a:r>
              <a:rPr lang="en-US" altLang="en-US" i="1" dirty="0">
                <a:solidFill>
                  <a:srgbClr val="C00000"/>
                </a:solidFill>
              </a:rPr>
              <a:t>F</a:t>
            </a:r>
            <a:r>
              <a:rPr lang="en-US" altLang="en-US" dirty="0">
                <a:solidFill>
                  <a:srgbClr val="C00000"/>
                </a:solidFill>
              </a:rPr>
              <a:t>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C}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</a:t>
            </a:r>
            <a:r>
              <a:rPr lang="en-US" altLang="en-US"/>
              <a:t>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</a:t>
            </a:r>
            <a:r>
              <a:rPr lang="en-US" altLang="en-US" i="1" dirty="0">
                <a:sym typeface="Greek Symbols"/>
              </a:rPr>
              <a:t>F’ =</a:t>
            </a:r>
            <a:r>
              <a:rPr lang="en-US" altLang="en-US" dirty="0">
                <a:sym typeface="Greek Symbols"/>
              </a:rPr>
              <a:t>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F’ =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dirty="0"/>
              <a:t> </a:t>
            </a:r>
            <a:r>
              <a:rPr lang="en-US" altLang="en-US" baseline="30000" dirty="0"/>
              <a:t>+</a:t>
            </a:r>
            <a:r>
              <a:rPr lang="en-US" altLang="en-US" dirty="0"/>
              <a:t> =</a:t>
            </a:r>
            <a:r>
              <a:rPr lang="en-US" altLang="en-US" i="1" dirty="0"/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  <a:endParaRPr lang="en-US" altLang="en-US" i="1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 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 </a:t>
            </a:r>
            <a:r>
              <a:rPr lang="zh-CN" altLang="en-US" dirty="0">
                <a:sym typeface="Symbol" panose="05050102010706020507" pitchFamily="18" charset="2"/>
              </a:rPr>
              <a:t>（</a:t>
            </a:r>
            <a:r>
              <a:rPr lang="en-US" altLang="zh-CN" dirty="0">
                <a:sym typeface="Symbol" panose="05050102010706020507" pitchFamily="18" charset="2"/>
              </a:rPr>
              <a:t>generate all the functional dependencies of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709530" y="1918252"/>
            <a:ext cx="2097157" cy="3081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  <a:endParaRPr lang="en-US" dirty="0"/>
          </a:p>
        </p:txBody>
      </p:sp>
      <p:sp>
        <p:nvSpPr>
          <p:cNvPr id="5" name="矩形 4"/>
          <p:cNvSpPr/>
          <p:nvPr/>
        </p:nvSpPr>
        <p:spPr bwMode="auto">
          <a:xfrm>
            <a:off x="1709529" y="3031435"/>
            <a:ext cx="2097157" cy="3081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6" name="圆角矩形 5"/>
          <p:cNvSpPr/>
          <p:nvPr/>
        </p:nvSpPr>
        <p:spPr bwMode="auto">
          <a:xfrm>
            <a:off x="1769163" y="1918252"/>
            <a:ext cx="347871" cy="3081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α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1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709530" y="3031435"/>
            <a:ext cx="2097157" cy="3081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8" name="圆角矩形 7"/>
          <p:cNvSpPr/>
          <p:nvPr/>
        </p:nvSpPr>
        <p:spPr bwMode="auto">
          <a:xfrm>
            <a:off x="1759224" y="3031435"/>
            <a:ext cx="347871" cy="3081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l-GR" dirty="0">
                <a:latin typeface="Helvetica" charset="0"/>
              </a:rPr>
              <a:t>α</a:t>
            </a:r>
            <a:r>
              <a:rPr lang="en-US" dirty="0">
                <a:latin typeface="Helvetica" charset="0"/>
              </a:rPr>
              <a:t>2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charset="0"/>
            </a:endParaRPr>
          </a:p>
        </p:txBody>
      </p:sp>
      <p:sp>
        <p:nvSpPr>
          <p:cNvPr id="9" name="圆角矩形 8"/>
          <p:cNvSpPr/>
          <p:nvPr/>
        </p:nvSpPr>
        <p:spPr bwMode="auto">
          <a:xfrm>
            <a:off x="2415209" y="1918252"/>
            <a:ext cx="308113" cy="3081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β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1</a:t>
            </a:r>
          </a:p>
        </p:txBody>
      </p:sp>
      <p:sp>
        <p:nvSpPr>
          <p:cNvPr id="10" name="圆角矩形 9"/>
          <p:cNvSpPr/>
          <p:nvPr/>
        </p:nvSpPr>
        <p:spPr bwMode="auto">
          <a:xfrm>
            <a:off x="2469873" y="3031434"/>
            <a:ext cx="308113" cy="30811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l-G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β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rPr>
              <a:t>2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769163" y="1461052"/>
            <a:ext cx="70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19466" y="3588026"/>
            <a:ext cx="700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4860235" y="1063487"/>
            <a:ext cx="31308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R=R1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⋈R2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F: functional dependencies on R</a:t>
            </a:r>
          </a:p>
          <a:p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Any </a:t>
            </a:r>
            <a:r>
              <a:rPr lang="el-GR" dirty="0">
                <a:latin typeface="Helvetica" charset="0"/>
              </a:rPr>
              <a:t>α</a:t>
            </a:r>
            <a:r>
              <a:rPr lang="en-US" dirty="0">
                <a:latin typeface="Helvetica" charset="0"/>
                <a:sym typeface="Wingdings" panose="05000000000000000000" pitchFamily="2" charset="2"/>
              </a:rPr>
              <a:t></a:t>
            </a:r>
            <a:r>
              <a:rPr lang="el-GR" dirty="0">
                <a:latin typeface="Helvetica" charset="0"/>
              </a:rPr>
              <a:t> β</a:t>
            </a:r>
            <a:r>
              <a:rPr lang="en-US" dirty="0">
                <a:latin typeface="Helvetica" charset="0"/>
              </a:rPr>
              <a:t> in F</a:t>
            </a:r>
          </a:p>
          <a:p>
            <a:r>
              <a:rPr lang="en-US" dirty="0">
                <a:latin typeface="Helvetica" charset="0"/>
              </a:rPr>
              <a:t>Let </a:t>
            </a:r>
            <a:r>
              <a:rPr lang="el-GR" dirty="0">
                <a:latin typeface="Helvetica" charset="0"/>
              </a:rPr>
              <a:t>α</a:t>
            </a:r>
            <a:r>
              <a:rPr lang="en-US" dirty="0">
                <a:latin typeface="Helvetica" charset="0"/>
              </a:rPr>
              <a:t>=</a:t>
            </a:r>
            <a:r>
              <a:rPr lang="el-GR" dirty="0">
                <a:latin typeface="Helvetica" charset="0"/>
              </a:rPr>
              <a:t>α</a:t>
            </a:r>
            <a:r>
              <a:rPr lang="en-US" dirty="0">
                <a:latin typeface="Helvetica" charset="0"/>
              </a:rPr>
              <a:t>1</a:t>
            </a:r>
            <a:r>
              <a:rPr lang="el-GR" dirty="0">
                <a:latin typeface="Helvetica" charset="0"/>
              </a:rPr>
              <a:t>α</a:t>
            </a:r>
            <a:r>
              <a:rPr lang="en-US" dirty="0">
                <a:latin typeface="Helvetica" charset="0"/>
              </a:rPr>
              <a:t>2, </a:t>
            </a:r>
            <a:r>
              <a:rPr lang="el-GR" dirty="0">
                <a:latin typeface="Helvetica" charset="0"/>
              </a:rPr>
              <a:t>β</a:t>
            </a:r>
            <a:r>
              <a:rPr lang="en-US" dirty="0">
                <a:latin typeface="Helvetica" charset="0"/>
              </a:rPr>
              <a:t>=</a:t>
            </a:r>
            <a:r>
              <a:rPr lang="el-GR" dirty="0">
                <a:latin typeface="Helvetica" charset="0"/>
              </a:rPr>
              <a:t>β</a:t>
            </a:r>
            <a:r>
              <a:rPr lang="en-US" dirty="0">
                <a:latin typeface="Helvetica" charset="0"/>
              </a:rPr>
              <a:t>1</a:t>
            </a:r>
            <a:r>
              <a:rPr lang="el-GR" dirty="0">
                <a:latin typeface="Helvetica" charset="0"/>
              </a:rPr>
              <a:t>β</a:t>
            </a:r>
            <a:r>
              <a:rPr lang="en-US" dirty="0">
                <a:latin typeface="Helvetica" charset="0"/>
              </a:rPr>
              <a:t>2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If  </a:t>
            </a:r>
            <a:r>
              <a:rPr lang="el-GR" dirty="0">
                <a:latin typeface="Helvetica" charset="0"/>
              </a:rPr>
              <a:t>β</a:t>
            </a:r>
            <a:r>
              <a:rPr lang="en-US" sz="14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dirty="0">
                <a:latin typeface="Helvetica" charset="0"/>
              </a:rPr>
              <a:t>(</a:t>
            </a:r>
            <a:r>
              <a:rPr lang="el-GR" dirty="0">
                <a:latin typeface="Helvetica" charset="0"/>
              </a:rPr>
              <a:t>α</a:t>
            </a:r>
            <a:r>
              <a:rPr lang="en-US" sz="1200" dirty="0" err="1">
                <a:latin typeface="Helvetica" charset="0"/>
              </a:rPr>
              <a:t>i</a:t>
            </a:r>
            <a:r>
              <a:rPr lang="en-US" dirty="0">
                <a:latin typeface="Helvetica" charset="0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 +</a:t>
            </a:r>
            <a:endParaRPr lang="en-US" dirty="0">
              <a:latin typeface="Helvetica" charset="0"/>
            </a:endParaRP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latin typeface="Helvetica" charset="0"/>
              </a:rPr>
              <a:t>Then, a preserve decomposition in terms of F</a:t>
            </a:r>
          </a:p>
          <a:p>
            <a:endParaRPr lang="en-US" dirty="0">
              <a:latin typeface="Helvetica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Helvetica" charset="0"/>
              </a:rPr>
              <a:t>No need to generate F</a:t>
            </a:r>
            <a:r>
              <a:rPr lang="en-US" altLang="en-US" baseline="30000" dirty="0">
                <a:solidFill>
                  <a:srgbClr val="C00000"/>
                </a:solidFill>
                <a:sym typeface="Symbol" panose="05050102010706020507" pitchFamily="18" charset="2"/>
              </a:rPr>
              <a:t>+</a:t>
            </a:r>
            <a:r>
              <a:rPr lang="en-US" dirty="0">
                <a:solidFill>
                  <a:srgbClr val="C00000"/>
                </a:solidFill>
                <a:latin typeface="Helvetica" charset="0"/>
              </a:rPr>
              <a:t> for such checking !</a:t>
            </a:r>
          </a:p>
          <a:p>
            <a:endParaRPr lang="en-US" dirty="0">
              <a:latin typeface="Helvetica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089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>
                <a:solidFill>
                  <a:srgbClr val="C00000"/>
                </a:solidFill>
              </a:rPr>
              <a:t>Not all decompositions are good</a:t>
            </a:r>
            <a:r>
              <a:rPr lang="en-US" altLang="en-US" sz="1700" dirty="0"/>
              <a:t>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However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>
                <a:solidFill>
                  <a:srgbClr val="00B050"/>
                </a:solidFill>
              </a:rPr>
              <a:t>for every set of attributes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olidFill>
                  <a:srgbClr val="00B050"/>
                </a:solidFill>
              </a:rPr>
              <a:t>R</a:t>
            </a:r>
            <a:r>
              <a:rPr lang="en-US" altLang="en-US" i="1" baseline="-25000" dirty="0">
                <a:solidFill>
                  <a:srgbClr val="00B050"/>
                </a:solidFill>
              </a:rPr>
              <a:t>i</a:t>
            </a:r>
            <a:r>
              <a:rPr lang="en-US" altLang="en-US" dirty="0">
                <a:solidFill>
                  <a:srgbClr val="00B050"/>
                </a:solidFill>
              </a:rPr>
              <a:t>, check that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olidFill>
                  <a:srgbClr val="00B050"/>
                </a:solidFill>
              </a:rPr>
              <a:t>+</a:t>
            </a:r>
            <a:r>
              <a:rPr lang="en-US" altLang="en-US" dirty="0">
                <a:solidFill>
                  <a:srgbClr val="00B050"/>
                </a:solidFill>
              </a:rPr>
              <a:t> (the attribute closure of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00B050"/>
                </a:solidFill>
              </a:rPr>
              <a:t>) either includes no attribute of </a:t>
            </a:r>
            <a:r>
              <a:rPr lang="en-US" altLang="en-US" i="1" dirty="0">
                <a:solidFill>
                  <a:srgbClr val="00B050"/>
                </a:solidFill>
              </a:rPr>
              <a:t>R</a:t>
            </a:r>
            <a:r>
              <a:rPr lang="en-US" altLang="en-US" i="1" baseline="-25000" dirty="0">
                <a:solidFill>
                  <a:srgbClr val="00B050"/>
                </a:solidFill>
              </a:rPr>
              <a:t>i</a:t>
            </a:r>
            <a:r>
              <a:rPr lang="en-US" altLang="en-US" dirty="0">
                <a:solidFill>
                  <a:srgbClr val="00B050"/>
                </a:solidFill>
              </a:rPr>
              <a:t>- </a:t>
            </a:r>
            <a:r>
              <a:rPr lang="en-US" altLang="en-US" dirty="0">
                <a:solidFill>
                  <a:srgbClr val="00B050"/>
                </a:solidFill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rgbClr val="00B050"/>
                </a:solidFill>
              </a:rPr>
              <a:t>, or includes all attributes of </a:t>
            </a:r>
            <a:r>
              <a:rPr lang="en-US" altLang="en-US" i="1" dirty="0">
                <a:solidFill>
                  <a:srgbClr val="00B050"/>
                </a:solidFill>
              </a:rPr>
              <a:t>R</a:t>
            </a:r>
            <a:r>
              <a:rPr lang="en-US" altLang="en-US" i="1" baseline="-25000" dirty="0">
                <a:solidFill>
                  <a:srgbClr val="00B050"/>
                </a:solidFill>
              </a:rPr>
              <a:t>i</a:t>
            </a:r>
            <a:r>
              <a:rPr lang="en-US" altLang="en-US" dirty="0">
                <a:solidFill>
                  <a:srgbClr val="00B050"/>
                </a:solidFill>
              </a:rPr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>
                <a:solidFill>
                  <a:srgbClr val="FF0000"/>
                </a:solidFill>
              </a:rPr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127985</TotalTime>
  <Words>9699</Words>
  <Application>Microsoft Office PowerPoint</Application>
  <PresentationFormat>全屏显示(4:3)</PresentationFormat>
  <Paragraphs>882</Paragraphs>
  <Slides>102</Slides>
  <Notes>100</Notes>
  <HiddenSlides>8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  <vt:variant>
        <vt:lpstr>自定义放映</vt:lpstr>
      </vt:variant>
      <vt:variant>
        <vt:i4>1</vt:i4>
      </vt:variant>
    </vt:vector>
  </HeadingPairs>
  <TitlesOfParts>
    <vt:vector size="117" baseType="lpstr">
      <vt:lpstr>Greek Symbols</vt:lpstr>
      <vt:lpstr>Helvetica</vt:lpstr>
      <vt:lpstr>Iconic Symbols Ext</vt:lpstr>
      <vt:lpstr>Monotype Sorts</vt:lpstr>
      <vt:lpstr>MS LineDraw</vt:lpstr>
      <vt:lpstr>ＭＳ Ｐゴシック</vt:lpstr>
      <vt:lpstr>Arial</vt:lpstr>
      <vt:lpstr>Cambria Math</vt:lpstr>
      <vt:lpstr>Symbol</vt:lpstr>
      <vt:lpstr>Times</vt:lpstr>
      <vt:lpstr>Times New Roman</vt:lpstr>
      <vt:lpstr>Webdings</vt:lpstr>
      <vt:lpstr>Wingdings</vt:lpstr>
      <vt:lpstr>2_db-5-grey</vt:lpstr>
      <vt:lpstr>Chapter 7:  Normalization</vt:lpstr>
      <vt:lpstr>Outline</vt:lpstr>
      <vt:lpstr>PowerPoint 演示文稿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演示文稿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Testing for Dependency Preservation</vt:lpstr>
      <vt:lpstr>Example</vt:lpstr>
      <vt:lpstr>PowerPoint 演示文稿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宜树 杨</cp:lastModifiedBy>
  <cp:revision>508</cp:revision>
  <cp:lastPrinted>2025-05-06T08:08:05Z</cp:lastPrinted>
  <dcterms:created xsi:type="dcterms:W3CDTF">2009-12-21T15:40:22Z</dcterms:created>
  <dcterms:modified xsi:type="dcterms:W3CDTF">2025-05-06T10:36:17Z</dcterms:modified>
</cp:coreProperties>
</file>