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3"/>
  </p:notesMasterIdLst>
  <p:handoutMasterIdLst>
    <p:handoutMasterId r:id="rId104"/>
  </p:handoutMasterIdLst>
  <p:sldIdLst>
    <p:sldId id="438" r:id="rId2"/>
    <p:sldId id="439" r:id="rId3"/>
    <p:sldId id="440" r:id="rId4"/>
    <p:sldId id="441" r:id="rId5"/>
    <p:sldId id="442" r:id="rId6"/>
    <p:sldId id="443" r:id="rId7"/>
    <p:sldId id="444" r:id="rId8"/>
    <p:sldId id="445" r:id="rId9"/>
    <p:sldId id="446" r:id="rId10"/>
    <p:sldId id="447" r:id="rId11"/>
    <p:sldId id="448" r:id="rId12"/>
    <p:sldId id="449" r:id="rId13"/>
    <p:sldId id="450" r:id="rId14"/>
    <p:sldId id="451" r:id="rId15"/>
    <p:sldId id="452" r:id="rId16"/>
    <p:sldId id="453" r:id="rId17"/>
    <p:sldId id="454" r:id="rId18"/>
    <p:sldId id="455" r:id="rId19"/>
    <p:sldId id="456" r:id="rId20"/>
    <p:sldId id="457" r:id="rId21"/>
    <p:sldId id="458" r:id="rId22"/>
    <p:sldId id="459" r:id="rId23"/>
    <p:sldId id="460" r:id="rId24"/>
    <p:sldId id="461" r:id="rId25"/>
    <p:sldId id="462" r:id="rId26"/>
    <p:sldId id="463" r:id="rId27"/>
    <p:sldId id="464" r:id="rId28"/>
    <p:sldId id="465" r:id="rId29"/>
    <p:sldId id="466" r:id="rId30"/>
    <p:sldId id="467" r:id="rId31"/>
    <p:sldId id="468" r:id="rId32"/>
    <p:sldId id="469" r:id="rId33"/>
    <p:sldId id="470" r:id="rId34"/>
    <p:sldId id="471" r:id="rId35"/>
    <p:sldId id="472" r:id="rId36"/>
    <p:sldId id="473" r:id="rId37"/>
    <p:sldId id="372" r:id="rId38"/>
    <p:sldId id="373" r:id="rId39"/>
    <p:sldId id="374" r:id="rId40"/>
    <p:sldId id="375" r:id="rId41"/>
    <p:sldId id="376" r:id="rId42"/>
    <p:sldId id="437" r:id="rId43"/>
    <p:sldId id="378" r:id="rId44"/>
    <p:sldId id="379" r:id="rId45"/>
    <p:sldId id="380" r:id="rId46"/>
    <p:sldId id="381" r:id="rId47"/>
    <p:sldId id="382" r:id="rId48"/>
    <p:sldId id="383" r:id="rId49"/>
    <p:sldId id="384" r:id="rId50"/>
    <p:sldId id="385" r:id="rId51"/>
    <p:sldId id="386" r:id="rId52"/>
    <p:sldId id="387" r:id="rId53"/>
    <p:sldId id="388" r:id="rId54"/>
    <p:sldId id="389" r:id="rId55"/>
    <p:sldId id="390" r:id="rId56"/>
    <p:sldId id="391" r:id="rId57"/>
    <p:sldId id="392" r:id="rId58"/>
    <p:sldId id="393" r:id="rId59"/>
    <p:sldId id="394" r:id="rId60"/>
    <p:sldId id="395" r:id="rId61"/>
    <p:sldId id="396" r:id="rId62"/>
    <p:sldId id="397" r:id="rId63"/>
    <p:sldId id="398" r:id="rId64"/>
    <p:sldId id="399" r:id="rId65"/>
    <p:sldId id="400" r:id="rId66"/>
    <p:sldId id="401" r:id="rId67"/>
    <p:sldId id="402" r:id="rId68"/>
    <p:sldId id="403" r:id="rId69"/>
    <p:sldId id="404" r:id="rId70"/>
    <p:sldId id="405" r:id="rId71"/>
    <p:sldId id="406" r:id="rId72"/>
    <p:sldId id="407" r:id="rId73"/>
    <p:sldId id="408" r:id="rId74"/>
    <p:sldId id="409" r:id="rId75"/>
    <p:sldId id="410" r:id="rId76"/>
    <p:sldId id="411" r:id="rId77"/>
    <p:sldId id="412" r:id="rId78"/>
    <p:sldId id="413" r:id="rId79"/>
    <p:sldId id="414" r:id="rId80"/>
    <p:sldId id="415" r:id="rId81"/>
    <p:sldId id="416" r:id="rId82"/>
    <p:sldId id="417" r:id="rId83"/>
    <p:sldId id="418" r:id="rId84"/>
    <p:sldId id="419" r:id="rId85"/>
    <p:sldId id="420" r:id="rId86"/>
    <p:sldId id="421" r:id="rId87"/>
    <p:sldId id="422" r:id="rId88"/>
    <p:sldId id="423" r:id="rId89"/>
    <p:sldId id="424" r:id="rId90"/>
    <p:sldId id="425" r:id="rId91"/>
    <p:sldId id="426" r:id="rId92"/>
    <p:sldId id="427" r:id="rId93"/>
    <p:sldId id="428" r:id="rId94"/>
    <p:sldId id="429" r:id="rId95"/>
    <p:sldId id="430" r:id="rId96"/>
    <p:sldId id="431" r:id="rId97"/>
    <p:sldId id="432" r:id="rId98"/>
    <p:sldId id="433" r:id="rId99"/>
    <p:sldId id="434" r:id="rId100"/>
    <p:sldId id="435" r:id="rId101"/>
    <p:sldId id="436" r:id="rId102"/>
  </p:sldIdLst>
  <p:sldSz cx="9144000" cy="6858000" type="screen4x3"/>
  <p:notesSz cx="6997700" cy="9283700"/>
  <p:custShowLst>
    <p:custShow name="Custom Show 1" id="0">
      <p:sldLst/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7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33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44" autoAdjust="0"/>
    <p:restoredTop sz="94737" autoAdjust="0"/>
  </p:normalViewPr>
  <p:slideViewPr>
    <p:cSldViewPr snapToGrid="0">
      <p:cViewPr varScale="1">
        <p:scale>
          <a:sx n="117" d="100"/>
          <a:sy n="117" d="100"/>
        </p:scale>
        <p:origin x="552" y="80"/>
      </p:cViewPr>
      <p:guideLst>
        <p:guide orient="horz" pos="707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61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>
            <a:extLst>
              <a:ext uri="{FF2B5EF4-FFF2-40B4-BE49-F238E27FC236}">
                <a16:creationId xmlns:a16="http://schemas.microsoft.com/office/drawing/2014/main" id="{C6EF5354-BFFB-44DF-8FA7-1A088153BD8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7" name="Rectangle 3">
            <a:extLst>
              <a:ext uri="{FF2B5EF4-FFF2-40B4-BE49-F238E27FC236}">
                <a16:creationId xmlns:a16="http://schemas.microsoft.com/office/drawing/2014/main" id="{5BBF6CF9-ADFE-4F6E-89A0-8CB582D8FFC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8" name="Rectangle 4">
            <a:extLst>
              <a:ext uri="{FF2B5EF4-FFF2-40B4-BE49-F238E27FC236}">
                <a16:creationId xmlns:a16="http://schemas.microsoft.com/office/drawing/2014/main" id="{8C120FC7-7BCE-4696-BB5D-C087861E4B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7269" name="Rectangle 5">
            <a:extLst>
              <a:ext uri="{FF2B5EF4-FFF2-40B4-BE49-F238E27FC236}">
                <a16:creationId xmlns:a16="http://schemas.microsoft.com/office/drawing/2014/main" id="{6735A123-7D3E-455E-AB82-1C3749BB05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8B4C920-550B-4EA7-9CB5-2D8883A273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>
            <a:extLst>
              <a:ext uri="{FF2B5EF4-FFF2-40B4-BE49-F238E27FC236}">
                <a16:creationId xmlns:a16="http://schemas.microsoft.com/office/drawing/2014/main" id="{2E8AF117-EF14-4BF3-AB7D-D75C4F934CC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3" name="Rectangle 3">
            <a:extLst>
              <a:ext uri="{FF2B5EF4-FFF2-40B4-BE49-F238E27FC236}">
                <a16:creationId xmlns:a16="http://schemas.microsoft.com/office/drawing/2014/main" id="{D7D2DA5C-BED3-45D1-AFD2-94AF29863AB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65575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A2936E5F-4C9B-4144-9261-C3F188AA67D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0645" name="Rectangle 5">
            <a:extLst>
              <a:ext uri="{FF2B5EF4-FFF2-40B4-BE49-F238E27FC236}">
                <a16:creationId xmlns:a16="http://schemas.microsoft.com/office/drawing/2014/main" id="{D73F14C5-05F8-4300-9D01-F3633C854740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339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0646" name="Rectangle 6">
            <a:extLst>
              <a:ext uri="{FF2B5EF4-FFF2-40B4-BE49-F238E27FC236}">
                <a16:creationId xmlns:a16="http://schemas.microsoft.com/office/drawing/2014/main" id="{BCB6CAD9-A006-4455-8054-9CACB290288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defTabSz="930275">
              <a:defRPr sz="13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40647" name="Rectangle 7">
            <a:extLst>
              <a:ext uri="{FF2B5EF4-FFF2-40B4-BE49-F238E27FC236}">
                <a16:creationId xmlns:a16="http://schemas.microsoft.com/office/drawing/2014/main" id="{63060AD7-0C3D-477B-BD60-55C8EBDB94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5575" y="882015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027" tIns="46514" rIns="93027" bIns="4651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300"/>
            </a:lvl1pPr>
          </a:lstStyle>
          <a:p>
            <a:pPr>
              <a:defRPr/>
            </a:pPr>
            <a:fld id="{AE66C03C-4B0E-4149-8287-A3B340EB81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C98366-10B6-4C97-9C68-1B8DAD89E8AC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7963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701DF6-0095-49A6-9538-0F4E1D04D191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79960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26C2D1-1E1E-42BD-85B4-1BCC855514C0}" type="slidenum">
              <a:rPr lang="en-US" altLang="en-US" sz="1200"/>
              <a:pPr/>
              <a:t>101</a:t>
            </a:fld>
            <a:endParaRPr lang="en-US" altLang="en-US" sz="1200"/>
          </a:p>
        </p:txBody>
      </p:sp>
      <p:sp>
        <p:nvSpPr>
          <p:cNvPr id="211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19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CCD6A2-8F22-431C-9059-7B1E655B3F8B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7011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4B50642-8067-4638-B2FE-15C691E00756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091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FCC9CF2-4998-4C05-A98D-CC655C386950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25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601A597-9366-4E98-91B3-EC7AD41AF343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81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0684B9-9744-4E13-BCE3-67E4D5AC52B7}" type="slidenum">
              <a:rPr lang="en-US" altLang="en-US" sz="1200"/>
              <a:pPr/>
              <a:t>16</a:t>
            </a:fld>
            <a:endParaRPr lang="en-US" altLang="en-US" sz="120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5073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5911C6D-C523-432C-89F4-406A63F7E4F9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3382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54D0A1-F669-443E-ADD7-EBEE7996BBA6}" type="slidenum">
              <a:rPr lang="en-US" altLang="en-US" sz="1200"/>
              <a:pPr/>
              <a:t>18</a:t>
            </a:fld>
            <a:endParaRPr lang="en-US" altLang="en-US" sz="120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5895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4B0E9C-818B-4892-804B-8736909E539A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96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205F84-2065-4332-B0FA-E582A1DD723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3282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A48278F-1CF2-4C20-9F87-85520FC94509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89042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862FF-AA55-4048-85C2-DAA9D3A35A69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0313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C79F51-599B-4731-9C05-59A4A5345ABF}" type="slidenum">
              <a:rPr lang="en-US" altLang="en-US" sz="1200"/>
              <a:pPr/>
              <a:t>22</a:t>
            </a:fld>
            <a:endParaRPr lang="en-US" altLang="en-US" sz="120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5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AFCC4C7-9321-4F85-AC15-C96C02999C1E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7782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F539C29-DF58-4677-B4D9-0CC127174E2D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13968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2CACEA-96F7-41D9-A638-F44E853DC1F9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570738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678A41-D873-4EFC-8823-1C9E9A3093FE}" type="slidenum">
              <a:rPr lang="en-US" altLang="en-US" sz="1200"/>
              <a:pPr/>
              <a:t>26</a:t>
            </a:fld>
            <a:endParaRPr lang="en-US" alt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894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A18F2D-D4E4-4C99-9424-81DA77918E26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9901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6443853-1DD4-4877-B587-65D98B968857}" type="slidenum">
              <a:rPr lang="en-US" altLang="en-US" sz="1200"/>
              <a:pPr/>
              <a:t>28</a:t>
            </a:fld>
            <a:endParaRPr lang="en-US" altLang="en-US" sz="1200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01008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8B56BC-BF26-4697-801E-84F2929930E3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2848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19163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19163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2A4DCD6-4990-4088-8EFB-FAD2F8B84679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027" y="4410392"/>
            <a:ext cx="5131647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902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844FD9B-FA56-471A-AC29-AFD38B132615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65890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FB97D8D-6A75-4AFA-8548-85396391880A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9697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6DB8CD2-F9D8-4BCF-90A1-A8E625EDFB97}" type="slidenum">
              <a:rPr lang="en-US" altLang="en-US" sz="1200"/>
              <a:pPr/>
              <a:t>32</a:t>
            </a:fld>
            <a:endParaRPr lang="en-US" altLang="en-US" sz="1200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39669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59040D4-3005-4847-ABB3-16A2B4BDF1CE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41580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9B7593E-E541-408E-B62F-DEA0E60392E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7694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B03737A-222D-46BE-B7A9-3EA09C13F967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4828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B2ED6F9-53BE-4CD9-8D10-83BD677C8535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382824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B6CE2F-3CD3-45FE-B460-EC2ED3F07842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E4753A-8DE0-4CA5-9E0D-F3763DCF04F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7E239C7-4B01-4ACB-AC64-19B9EB42973F}" type="slidenum">
              <a:rPr lang="en-US" altLang="en-US" sz="1200"/>
              <a:pPr/>
              <a:t>39</a:t>
            </a:fld>
            <a:endParaRPr lang="en-US" altLang="en-US" sz="1200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AC0A48C-B033-4AC9-8924-4B331051E00D}" type="slidenum">
              <a:rPr lang="en-US" altLang="en-US" sz="1200"/>
              <a:pPr/>
              <a:t>40</a:t>
            </a:fld>
            <a:endParaRPr lang="en-US" altLang="en-US" sz="1200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32EFA-99EE-40E3-9AB5-36B847B8CD16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87814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999FEA-463D-4EC2-9BE5-4E48B7E10B51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F86710-0453-46DF-9A04-3F5F631C00F1}" type="slidenum">
              <a:rPr lang="en-US" altLang="en-US" sz="1200"/>
              <a:pPr/>
              <a:t>43</a:t>
            </a:fld>
            <a:endParaRPr lang="en-US" altLang="en-US" sz="1200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25BC543-30D6-4AA8-90B4-22C339D46936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020452C-B463-4E95-A665-2B99AA28B79B}" type="slidenum">
              <a:rPr lang="en-US" altLang="en-US" sz="1200"/>
              <a:pPr/>
              <a:t>45</a:t>
            </a:fld>
            <a:endParaRPr lang="en-US" altLang="en-US" sz="1200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26D1A1-086F-49DE-B921-A09020A520AB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03AC-91E0-4C02-A3AF-D03041938C29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5C3BE13-538F-4FB5-B532-CB8FA5D987FB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D756CCF-944F-475F-BC67-70F3E02FC64F}" type="slidenum">
              <a:rPr lang="en-US" altLang="en-US" sz="1200"/>
              <a:pPr/>
              <a:t>49</a:t>
            </a:fld>
            <a:endParaRPr lang="en-US" altLang="en-US" sz="1200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1FD356F-B370-4905-B475-36D0765F2DB9}" type="slidenum">
              <a:rPr lang="en-US" altLang="en-US" sz="1200"/>
              <a:pPr/>
              <a:t>50</a:t>
            </a:fld>
            <a:endParaRPr lang="en-US" altLang="en-US" sz="120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1C07DE-DA20-4217-B91C-55FA724E7BD2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8345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007FB-A4A6-412F-8092-509E2CEC8D0B}" type="slidenum">
              <a:rPr lang="en-US" altLang="en-US" sz="1200"/>
              <a:pPr/>
              <a:t>51</a:t>
            </a:fld>
            <a:endParaRPr lang="en-US" altLang="en-US" sz="1200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FA8EE5B-27ED-41B6-B0F7-B62E458A1259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9B94BD-CECE-4C33-9065-62089078E886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8526EF-2A76-46A8-A4E9-07C212D9D96D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C0C611-501B-4334-8DD9-2D5A8FF01FE8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64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48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87BC9CE-BF8C-4DA1-B24E-2871B5D5AD09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BC47A9-62C0-457E-AB19-17B7324B6011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B37B9D3-CFBC-4A9A-892E-C5B737D92079}" type="slidenum">
              <a:rPr lang="en-US" altLang="en-US" sz="1200"/>
              <a:pPr/>
              <a:t>58</a:t>
            </a:fld>
            <a:endParaRPr lang="en-US" altLang="en-US" sz="1200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96B17E-EA99-4BE4-8109-8D7786A8AC53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7F53DE-0A03-40E0-A2C9-F027B409EFB7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17C4D0E-10BE-41E0-A0AF-FD2B0011F8A3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49435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BA1292-271E-4250-9539-FFC50DBCE514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027822-1DA4-45D6-8B4A-F0F2C0E9336B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5AE4C2-505E-4B52-AE25-D384F1F0AFC8}" type="slidenum">
              <a:rPr lang="en-US" altLang="en-US" sz="1200"/>
              <a:pPr/>
              <a:t>63</a:t>
            </a:fld>
            <a:endParaRPr lang="en-US" altLang="en-US" sz="1200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749D456-034E-4195-8672-8080BB49D1C9}" type="slidenum">
              <a:rPr lang="en-US" altLang="en-US" sz="1200"/>
              <a:pPr/>
              <a:t>64</a:t>
            </a:fld>
            <a:endParaRPr lang="en-US" altLang="en-US" sz="1200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5C975C-CA24-4F0D-85AD-F6146BCF0205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A5F8435-A232-49CF-A9C6-B8722E09AEA4}" type="slidenum">
              <a:rPr lang="en-US" altLang="en-US" sz="1200"/>
              <a:pPr/>
              <a:t>66</a:t>
            </a:fld>
            <a:endParaRPr lang="en-US" altLang="en-US" sz="1200"/>
          </a:p>
        </p:txBody>
      </p:sp>
      <p:sp>
        <p:nvSpPr>
          <p:cNvPr id="176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61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9301218-705C-4D04-BB0F-53A85D1868AA}" type="slidenum">
              <a:rPr lang="en-US" altLang="en-US" sz="1200"/>
              <a:pPr/>
              <a:t>67</a:t>
            </a:fld>
            <a:endParaRPr lang="en-US" altLang="en-US" sz="1200"/>
          </a:p>
        </p:txBody>
      </p:sp>
      <p:sp>
        <p:nvSpPr>
          <p:cNvPr id="177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71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B9D207-2DEF-441B-BED4-CFAF747A5F24}" type="slidenum">
              <a:rPr lang="en-US" altLang="en-US" sz="1200"/>
              <a:pPr/>
              <a:t>68</a:t>
            </a:fld>
            <a:endParaRPr lang="en-US" altLang="en-US" sz="1200"/>
          </a:p>
        </p:txBody>
      </p:sp>
      <p:sp>
        <p:nvSpPr>
          <p:cNvPr id="178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81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60B2CAC-AEF3-41E1-B7D5-B6BAEDAB4D0E}" type="slidenum">
              <a:rPr lang="en-US" altLang="en-US" sz="1200"/>
              <a:pPr/>
              <a:t>69</a:t>
            </a:fld>
            <a:endParaRPr lang="en-US" altLang="en-US" sz="1200"/>
          </a:p>
        </p:txBody>
      </p:sp>
      <p:sp>
        <p:nvSpPr>
          <p:cNvPr id="179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792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62B22B-5B5B-47F1-897F-E166688E4CF0}" type="slidenum">
              <a:rPr lang="en-US" altLang="en-US" sz="1200"/>
              <a:pPr/>
              <a:t>70</a:t>
            </a:fld>
            <a:endParaRPr lang="en-US" altLang="en-US" sz="1200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15C7E4C-29A1-4ED6-8D81-6DB7BB775B79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5586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9E8797-367B-4BC3-98D0-381C471A0413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B84E881-A958-4B68-ADE6-2B7C0AFAFFC8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82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22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A4D597-B539-4990-B3B7-C5878BB257C4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F6520D-BDC3-4206-98C8-000B2AAC71C5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439975-68C6-4A78-9207-604005262388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0CA98BF-2766-4132-A090-BEDD1F53C69F}" type="slidenum">
              <a:rPr lang="en-US" altLang="en-US" sz="1200"/>
              <a:pPr/>
              <a:t>76</a:t>
            </a:fld>
            <a:endParaRPr lang="en-US" altLang="en-US" sz="1200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70A9382-BE8A-447D-8A13-E2C05FAE4009}" type="slidenum">
              <a:rPr lang="en-US" altLang="en-US" sz="1200"/>
              <a:pPr/>
              <a:t>77</a:t>
            </a:fld>
            <a:endParaRPr lang="en-US" altLang="en-US" sz="1200"/>
          </a:p>
        </p:txBody>
      </p:sp>
      <p:sp>
        <p:nvSpPr>
          <p:cNvPr id="187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7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EE3D57-1AB5-4E55-9DE6-56A88860B688}" type="slidenum">
              <a:rPr lang="en-US" altLang="en-US" sz="1200"/>
              <a:pPr/>
              <a:t>78</a:t>
            </a:fld>
            <a:endParaRPr lang="en-US" altLang="en-US" sz="1200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84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FFF916E-004C-4E0F-94C7-A1F1AB4046CB}" type="slidenum">
              <a:rPr lang="en-US" altLang="en-US" sz="1200"/>
              <a:pPr/>
              <a:t>79</a:t>
            </a:fld>
            <a:endParaRPr lang="en-US" altLang="en-US" sz="1200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AA5FC84-D300-4993-8FFF-76B7189FD726}" type="slidenum">
              <a:rPr lang="en-US" altLang="en-US" sz="1200"/>
              <a:pPr/>
              <a:t>80</a:t>
            </a:fld>
            <a:endParaRPr lang="en-US" altLang="en-US" sz="1200"/>
          </a:p>
        </p:txBody>
      </p:sp>
      <p:sp>
        <p:nvSpPr>
          <p:cNvPr id="190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0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AEC5DC-5E4F-4639-8D2D-6BB23BF9650E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6338" y="693738"/>
            <a:ext cx="4643437" cy="3482975"/>
          </a:xfrm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893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90461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34D146A-0FCA-4AA9-B806-71D700033438}" type="slidenum">
              <a:rPr lang="en-US" altLang="en-US" sz="1200"/>
              <a:pPr/>
              <a:t>81</a:t>
            </a:fld>
            <a:endParaRPr lang="en-US" altLang="en-US" sz="1200"/>
          </a:p>
        </p:txBody>
      </p:sp>
      <p:sp>
        <p:nvSpPr>
          <p:cNvPr id="191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1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7662A18-7A7C-4076-893B-6E4783118D4F}" type="slidenum">
              <a:rPr lang="en-US" altLang="en-US" sz="1200"/>
              <a:pPr/>
              <a:t>82</a:t>
            </a:fld>
            <a:endParaRPr lang="en-US" altLang="en-US" sz="1200"/>
          </a:p>
        </p:txBody>
      </p:sp>
      <p:sp>
        <p:nvSpPr>
          <p:cNvPr id="192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2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EB02815-2E8F-4F1F-8AF4-3F688E850CE7}" type="slidenum">
              <a:rPr lang="en-US" altLang="en-US" sz="1200"/>
              <a:pPr/>
              <a:t>83</a:t>
            </a:fld>
            <a:endParaRPr lang="en-US" altLang="en-US" sz="1200"/>
          </a:p>
        </p:txBody>
      </p:sp>
      <p:sp>
        <p:nvSpPr>
          <p:cNvPr id="193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3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AD0300-7DF2-417B-9258-1FCF1C4B0F18}" type="slidenum">
              <a:rPr lang="en-US" altLang="en-US" sz="1200"/>
              <a:pPr/>
              <a:t>84</a:t>
            </a:fld>
            <a:endParaRPr lang="en-US" altLang="en-US" sz="1200"/>
          </a:p>
        </p:txBody>
      </p:sp>
      <p:sp>
        <p:nvSpPr>
          <p:cNvPr id="194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4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83E816C-6BFE-45B8-AEE0-580237AF389A}" type="slidenum">
              <a:rPr lang="en-US" altLang="en-US" sz="1200"/>
              <a:pPr/>
              <a:t>85</a:t>
            </a:fld>
            <a:endParaRPr lang="en-US" altLang="en-US" sz="1200"/>
          </a:p>
        </p:txBody>
      </p:sp>
      <p:sp>
        <p:nvSpPr>
          <p:cNvPr id="195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5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65BE18E-95C0-4077-93A4-3B3170CA9954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D675266-589F-43B0-9701-90476419F730}" type="slidenum">
              <a:rPr lang="en-US" altLang="en-US" sz="1200"/>
              <a:pPr/>
              <a:t>87</a:t>
            </a:fld>
            <a:endParaRPr lang="en-US" altLang="en-US" sz="1200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8DF86E-0385-4E7C-82B3-654758E8AEBF}" type="slidenum">
              <a:rPr lang="en-US" altLang="en-US" sz="1200"/>
              <a:pPr/>
              <a:t>88</a:t>
            </a:fld>
            <a:endParaRPr lang="en-US" altLang="en-US" sz="1200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DB39A99-E879-404A-858C-3AE1BF5F92CA}" type="slidenum">
              <a:rPr lang="en-US" altLang="en-US" sz="1200"/>
              <a:pPr/>
              <a:t>89</a:t>
            </a:fld>
            <a:endParaRPr lang="en-US" altLang="en-US" sz="1200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DDD9CE7-351F-48CE-967A-358B845A4695}" type="slidenum">
              <a:rPr lang="en-US" altLang="en-US" sz="1200"/>
              <a:pPr/>
              <a:t>90</a:t>
            </a:fld>
            <a:endParaRPr lang="en-US" altLang="en-US" sz="1200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7A450BD-08BE-4C06-8125-BBFA1D5AB41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633939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0029BB9-2A89-4B67-AE42-9DB9D32BF98D}" type="slidenum">
              <a:rPr lang="en-US" altLang="en-US" sz="1200"/>
              <a:pPr/>
              <a:t>91</a:t>
            </a:fld>
            <a:endParaRPr lang="en-US" altLang="en-US" sz="1200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9645A2-1248-423A-8556-84A2D4FA5E36}" type="slidenum">
              <a:rPr lang="en-US" altLang="en-US" sz="1200"/>
              <a:pPr/>
              <a:t>92</a:t>
            </a:fld>
            <a:endParaRPr lang="en-US" altLang="en-US" sz="1200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BE1E68-DCB1-4B85-8BF4-1674F75BDA38}" type="slidenum">
              <a:rPr lang="en-US" altLang="en-US" sz="1200"/>
              <a:pPr/>
              <a:t>93</a:t>
            </a:fld>
            <a:endParaRPr lang="en-US" altLang="en-US" sz="1200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8419CD-81A9-4ED0-AB27-AA58D803B9B6}" type="slidenum">
              <a:rPr lang="en-US" altLang="en-US" sz="1200"/>
              <a:pPr/>
              <a:t>94</a:t>
            </a:fld>
            <a:endParaRPr lang="en-US" altLang="en-US" sz="1200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CD90F2-E731-4C57-9E9C-AE613BD3ED33}" type="slidenum">
              <a:rPr lang="en-US" altLang="en-US" sz="1200"/>
              <a:pPr/>
              <a:t>95</a:t>
            </a:fld>
            <a:endParaRPr lang="en-US" altLang="en-US" sz="1200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6B90E9-AD16-49EE-8AC8-14E0E639CE5E}" type="slidenum">
              <a:rPr lang="en-US" altLang="en-US" sz="1200"/>
              <a:pPr/>
              <a:t>96</a:t>
            </a:fld>
            <a:endParaRPr lang="en-US" altLang="en-US" sz="1200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BBED4C9-4176-4C1E-9BDD-B23EF2DAA67E}" type="slidenum">
              <a:rPr lang="en-US" altLang="en-US" sz="1200"/>
              <a:pPr/>
              <a:t>97</a:t>
            </a:fld>
            <a:endParaRPr lang="en-US" altLang="en-US" sz="1200"/>
          </a:p>
        </p:txBody>
      </p:sp>
      <p:sp>
        <p:nvSpPr>
          <p:cNvPr id="207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78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5FF9D4-41DB-4DDD-A2B7-DFC2E567BB37}" type="slidenum">
              <a:rPr lang="en-US" altLang="en-US" sz="1200"/>
              <a:pPr/>
              <a:t>98</a:t>
            </a:fld>
            <a:endParaRPr lang="en-US" altLang="en-US" sz="1200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B4B128C-0F01-4305-977D-D3781B10800B}" type="slidenum">
              <a:rPr lang="en-US" altLang="en-US" sz="1200"/>
              <a:pPr/>
              <a:t>99</a:t>
            </a:fld>
            <a:endParaRPr lang="en-US" altLang="en-US" sz="1200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28688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6A4B368-5493-43AB-83D2-FB2745DC6257}" type="slidenum">
              <a:rPr lang="en-US" altLang="en-US" sz="1200"/>
              <a:pPr/>
              <a:t>100</a:t>
            </a:fld>
            <a:endParaRPr lang="en-US" altLang="en-US" sz="1200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77925" y="695325"/>
            <a:ext cx="4641850" cy="3481388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1414" y="4410392"/>
            <a:ext cx="5134874" cy="417734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id="{A25BB261-D773-4836-B381-7A051175F5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4127" y="5821363"/>
            <a:ext cx="3694112" cy="793750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5130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4760F52-45E1-4E1D-A744-2F2290DE90CC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3B69BB99-A72A-4470-971F-83530C443C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13858" y="0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0487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50AD-734E-45C7-8042-5795FFAD675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E5E31B-1343-4510-8DCD-65E7B654469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30467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A7A2CD-B5B0-4CF6-8038-339B0E99E3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574B0-C055-4E38-82A9-667A1DF1F8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4649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 sz="1700"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 sz="1700"/>
            </a:lvl2pPr>
            <a:lvl3pPr marL="1085850" indent="-228600">
              <a:buFont typeface="Wingdings" panose="05000000000000000000" pitchFamily="2" charset="2"/>
              <a:buChar char="§"/>
              <a:defRPr sz="1700"/>
            </a:lvl3pPr>
            <a:lvl4pPr marL="1428750" indent="-228600">
              <a:buFont typeface="Arial" panose="020B0604020202020204" pitchFamily="34" charset="0"/>
              <a:buChar char="•"/>
              <a:defRPr sz="1700"/>
            </a:lvl4pPr>
            <a:lvl5pPr marL="1771650" indent="-228600">
              <a:buFont typeface="Wingdings" panose="05000000000000000000" pitchFamily="2" charset="2"/>
              <a:buChar char="§"/>
              <a:defRPr sz="17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24371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36F2EBE-FF5F-4F9D-A3C2-A59A92D7809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7F3CAF-32BF-49A6-93F1-59C9E4B7C9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07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A6D4A7F0-1138-4608-80AA-D0A6F5D4118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52D5F-D37B-4E9D-98AD-511A1ABBD6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802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6DFCFB3-6710-4DD2-8404-7E55A930F35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191CCC-CC48-429B-87C9-7123B48E5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042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431453-8F56-47C4-89BA-3EDF3CD092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9D92F0-DB25-4E6B-A10D-A7937AC7A3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005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4BE8099E-18A5-481A-9697-216087BE06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555C8E-F740-4D28-8DA3-D7B8E0F6F57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2147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7E2C57D-1205-411A-BA90-DF60A810F6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BBBE5B0-1186-4DAB-9E97-511F15F5C63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4880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9EB6957-06EE-46F8-A450-3DB417A1F8A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91DB2E-7BC4-4C22-ACAE-0B8B3F0C51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140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56112478-D9B7-4D0D-ADE5-62D5EFAAF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512003" name="Rectangle 3">
            <a:extLst>
              <a:ext uri="{FF2B5EF4-FFF2-40B4-BE49-F238E27FC236}">
                <a16:creationId xmlns:a16="http://schemas.microsoft.com/office/drawing/2014/main" id="{D2EB5033-CF44-472B-B77D-FAA18581E63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rgbClr val="002060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8BECA7E0-09BC-41D3-BD93-B7E81A2ACCB7}" type="slidenum">
              <a:rPr lang="en-US" altLang="en-US" smtClean="0"/>
              <a:pPr>
                <a:defRPr/>
              </a:pPr>
              <a:t>‹#›</a:t>
            </a:fld>
            <a:endParaRPr lang="en-US" altLang="en-US" dirty="0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id="{D0CFC8B2-2C6C-4CA4-9AFC-14298F0DD4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512005" name="Text Box 5">
            <a:extLst>
              <a:ext uri="{FF2B5EF4-FFF2-40B4-BE49-F238E27FC236}">
                <a16:creationId xmlns:a16="http://schemas.microsoft.com/office/drawing/2014/main" id="{ED25C836-0663-424A-84A7-5AB8034228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479985" y="6613525"/>
            <a:ext cx="447558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7.</a:t>
            </a:r>
            <a:fld id="{669DE52E-05EC-4487-BE79-3F9A6A9F8797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512006" name="Rectangle 6">
            <a:extLst>
              <a:ext uri="{FF2B5EF4-FFF2-40B4-BE49-F238E27FC236}">
                <a16:creationId xmlns:a16="http://schemas.microsoft.com/office/drawing/2014/main" id="{BFAC4B4C-D3C2-4A14-871E-CC7D45F076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id="{5472E9A1-C06F-4393-872E-7F8100F9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id="{0362D880-06BD-4D02-876C-3226AC8E6F10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2147483646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2147483646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2147483646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2147483646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8" descr="Cover-6Ed"/>
          <p:cNvPicPr>
            <a:picLocks noChangeAspect="1" noChangeArrowheads="1"/>
          </p:cNvPicPr>
          <p:nvPr userDrawn="1"/>
        </p:nvPicPr>
        <p:blipFill>
          <a:blip r:embed="rId14"/>
          <a:stretch>
            <a:fillRect/>
          </a:stretch>
        </p:blipFill>
        <p:spPr bwMode="auto">
          <a:xfrm>
            <a:off x="5546" y="0"/>
            <a:ext cx="742012" cy="9476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5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D0E67A-7F0B-46D5-BCFA-1287AF4962F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Chapter 7:  Normalization</a:t>
            </a:r>
          </a:p>
        </p:txBody>
      </p:sp>
    </p:spTree>
    <p:extLst>
      <p:ext uri="{BB962C8B-B14F-4D97-AF65-F5344CB8AC3E}">
        <p14:creationId xmlns:p14="http://schemas.microsoft.com/office/powerpoint/2010/main" val="33992374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771525" y="185738"/>
            <a:ext cx="8372475" cy="598487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Normalization Theory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1525" y="1105980"/>
            <a:ext cx="7537974" cy="3124643"/>
          </a:xfrm>
        </p:spPr>
        <p:txBody>
          <a:bodyPr/>
          <a:lstStyle/>
          <a:p>
            <a:r>
              <a:rPr lang="en-US" altLang="en-US" sz="1700" dirty="0"/>
              <a:t>Decide whether a particular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>
                <a:solidFill>
                  <a:srgbClr val="C00000"/>
                </a:solidFill>
              </a:rPr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>
                <a:solidFill>
                  <a:srgbClr val="7030A0"/>
                </a:solidFill>
              </a:rPr>
              <a:t>If </a:t>
            </a:r>
            <a:r>
              <a:rPr lang="en-US" altLang="en-US" sz="1700" i="1" dirty="0">
                <a:solidFill>
                  <a:srgbClr val="7030A0"/>
                </a:solidFill>
              </a:rPr>
              <a:t>R</a:t>
            </a:r>
            <a:r>
              <a:rPr lang="en-US" altLang="en-US" sz="1700" dirty="0">
                <a:solidFill>
                  <a:srgbClr val="7030A0"/>
                </a:solidFill>
              </a:rPr>
              <a:t> is not in </a:t>
            </a:r>
            <a:r>
              <a:rPr lang="ja-JP" altLang="en-US" sz="1700" dirty="0">
                <a:solidFill>
                  <a:srgbClr val="7030A0"/>
                </a:solidFill>
                <a:latin typeface="Arial" panose="020B0604020202020204" pitchFamily="34" charset="0"/>
              </a:rPr>
              <a:t>“</a:t>
            </a:r>
            <a:r>
              <a:rPr lang="en-US" altLang="ja-JP" sz="1700" dirty="0">
                <a:solidFill>
                  <a:srgbClr val="7030A0"/>
                </a:solidFill>
              </a:rPr>
              <a:t>good</a:t>
            </a:r>
            <a:r>
              <a:rPr lang="ja-JP" altLang="en-US" sz="1700" dirty="0">
                <a:solidFill>
                  <a:srgbClr val="7030A0"/>
                </a:solidFill>
                <a:latin typeface="Arial" panose="020B0604020202020204" pitchFamily="34" charset="0"/>
              </a:rPr>
              <a:t>”</a:t>
            </a:r>
            <a:r>
              <a:rPr lang="en-US" altLang="ja-JP" sz="1700" dirty="0">
                <a:solidFill>
                  <a:srgbClr val="7030A0"/>
                </a:solidFill>
              </a:rPr>
              <a:t> form, decompose it into  set of relations {</a:t>
            </a:r>
            <a:r>
              <a:rPr lang="en-US" altLang="ja-JP" sz="1700" i="1" dirty="0">
                <a:solidFill>
                  <a:srgbClr val="7030A0"/>
                </a:solidFill>
              </a:rPr>
              <a:t>R</a:t>
            </a:r>
            <a:r>
              <a:rPr lang="en-US" altLang="ja-JP" sz="1700" baseline="-25000" dirty="0">
                <a:solidFill>
                  <a:srgbClr val="7030A0"/>
                </a:solidFill>
              </a:rPr>
              <a:t>1</a:t>
            </a:r>
            <a:r>
              <a:rPr lang="en-US" altLang="ja-JP" sz="1700" i="1" dirty="0">
                <a:solidFill>
                  <a:srgbClr val="7030A0"/>
                </a:solidFill>
              </a:rPr>
              <a:t>, R</a:t>
            </a:r>
            <a:r>
              <a:rPr lang="en-US" altLang="ja-JP" sz="1700" baseline="-25000" dirty="0">
                <a:solidFill>
                  <a:srgbClr val="7030A0"/>
                </a:solidFill>
              </a:rPr>
              <a:t>2</a:t>
            </a:r>
            <a:r>
              <a:rPr lang="en-US" altLang="ja-JP" sz="1700" i="1" dirty="0">
                <a:solidFill>
                  <a:srgbClr val="7030A0"/>
                </a:solidFill>
              </a:rPr>
              <a:t>, ..., R</a:t>
            </a:r>
            <a:r>
              <a:rPr lang="en-US" altLang="ja-JP" sz="1700" i="1" baseline="-25000" dirty="0">
                <a:solidFill>
                  <a:srgbClr val="7030A0"/>
                </a:solidFill>
              </a:rPr>
              <a:t>n</a:t>
            </a:r>
            <a:r>
              <a:rPr lang="en-US" altLang="ja-JP" sz="1700" dirty="0">
                <a:solidFill>
                  <a:srgbClr val="7030A0"/>
                </a:solidFill>
              </a:rPr>
              <a:t>} such that </a:t>
            </a:r>
          </a:p>
          <a:p>
            <a:pPr lvl="1"/>
            <a:r>
              <a:rPr lang="en-US" altLang="en-US" sz="1700" dirty="0">
                <a:solidFill>
                  <a:srgbClr val="7030A0"/>
                </a:solidFill>
              </a:rPr>
              <a:t>Each relation is in good form </a:t>
            </a:r>
          </a:p>
          <a:p>
            <a:pPr lvl="1"/>
            <a:r>
              <a:rPr lang="en-US" altLang="en-US" sz="1700" dirty="0">
                <a:solidFill>
                  <a:srgbClr val="7030A0"/>
                </a:solidFill>
              </a:rPr>
              <a:t>The decomposition is a lossless decomposition</a:t>
            </a:r>
          </a:p>
          <a:p>
            <a:r>
              <a:rPr lang="en-US" altLang="en-US" sz="1700" dirty="0"/>
              <a:t>Our theory is based on:</a:t>
            </a:r>
          </a:p>
          <a:p>
            <a:pPr lvl="1"/>
            <a:r>
              <a:rPr lang="en-US" altLang="en-US" sz="1700" dirty="0"/>
              <a:t>Functional dependencies</a:t>
            </a:r>
          </a:p>
          <a:p>
            <a:pPr lvl="1"/>
            <a:r>
              <a:rPr lang="en-US" altLang="en-US" sz="1700" dirty="0"/>
              <a:t>Multivalued dependencies</a:t>
            </a:r>
          </a:p>
        </p:txBody>
      </p:sp>
    </p:spTree>
    <p:extLst>
      <p:ext uri="{BB962C8B-B14F-4D97-AF65-F5344CB8AC3E}">
        <p14:creationId xmlns:p14="http://schemas.microsoft.com/office/powerpoint/2010/main" val="52549491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268"/>
            <a:ext cx="7789724" cy="4321008"/>
          </a:xfrm>
        </p:spPr>
        <p:txBody>
          <a:bodyPr/>
          <a:lstStyle/>
          <a:p>
            <a:r>
              <a:rPr lang="en-US" altLang="en-US" dirty="0"/>
              <a:t>Domain is </a:t>
            </a:r>
            <a:r>
              <a:rPr lang="en-US" altLang="en-US" b="1" dirty="0">
                <a:solidFill>
                  <a:srgbClr val="002060"/>
                </a:solidFill>
              </a:rPr>
              <a:t>atomic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its elements are considered to be indivisible units</a:t>
            </a:r>
          </a:p>
          <a:p>
            <a:pPr lvl="1"/>
            <a:r>
              <a:rPr lang="en-US" altLang="en-US" dirty="0"/>
              <a:t>Examples of non-atomic domains:</a:t>
            </a:r>
          </a:p>
          <a:p>
            <a:pPr lvl="2"/>
            <a:r>
              <a:rPr lang="en-US" altLang="en-US" dirty="0"/>
              <a:t>Set of names, composite attributes</a:t>
            </a:r>
          </a:p>
          <a:p>
            <a:pPr lvl="2"/>
            <a:r>
              <a:rPr lang="en-US" altLang="en-US" dirty="0"/>
              <a:t>Identification numbers like CS101  that can be broken up into parts</a:t>
            </a:r>
          </a:p>
          <a:p>
            <a:r>
              <a:rPr lang="en-US" altLang="en-US" dirty="0"/>
              <a:t>A relational schema R is in </a:t>
            </a:r>
            <a:r>
              <a:rPr lang="en-US" altLang="en-US" b="1" dirty="0">
                <a:solidFill>
                  <a:srgbClr val="002060"/>
                </a:solidFill>
              </a:rPr>
              <a:t>first normal form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if the domains of all attributes of R are atomic</a:t>
            </a:r>
          </a:p>
          <a:p>
            <a:r>
              <a:rPr lang="en-US" altLang="en-US" dirty="0"/>
              <a:t>Non-atomic values complicate storage and encourage redundant (repeated) storage of data</a:t>
            </a:r>
          </a:p>
          <a:p>
            <a:pPr lvl="1"/>
            <a:r>
              <a:rPr lang="en-US" altLang="en-US" dirty="0"/>
              <a:t>Example:  Set of accounts stored with each customer, and set of owners stored with each account</a:t>
            </a:r>
          </a:p>
          <a:p>
            <a:pPr lvl="1"/>
            <a:r>
              <a:rPr lang="en-US" altLang="en-US" dirty="0"/>
              <a:t>We assume all relations are in first normal form (and revisit this in Chapter 22: Object Based Databases)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First Normal Form (Cont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9100" y="1203326"/>
            <a:ext cx="7743463" cy="3055854"/>
          </a:xfrm>
        </p:spPr>
        <p:txBody>
          <a:bodyPr/>
          <a:lstStyle/>
          <a:p>
            <a:r>
              <a:rPr lang="en-US" altLang="en-US" dirty="0"/>
              <a:t>Atomicity is actually a property of how the elements of the domain are used.</a:t>
            </a:r>
          </a:p>
          <a:p>
            <a:pPr lvl="1"/>
            <a:r>
              <a:rPr lang="en-US" altLang="en-US" dirty="0"/>
              <a:t>Example: Strings would normally be considered indivisible </a:t>
            </a:r>
          </a:p>
          <a:p>
            <a:pPr lvl="1"/>
            <a:r>
              <a:rPr lang="en-US" altLang="en-US" dirty="0"/>
              <a:t>Suppose that students are given roll numbers which are strings of the form </a:t>
            </a:r>
            <a:r>
              <a:rPr lang="en-US" altLang="en-US" i="1" dirty="0"/>
              <a:t>CS0012 </a:t>
            </a:r>
            <a:r>
              <a:rPr lang="en-US" altLang="en-US" dirty="0"/>
              <a:t>or </a:t>
            </a:r>
            <a:r>
              <a:rPr lang="en-US" altLang="en-US" i="1" dirty="0"/>
              <a:t>EE1127</a:t>
            </a:r>
          </a:p>
          <a:p>
            <a:pPr lvl="1"/>
            <a:r>
              <a:rPr lang="en-US" altLang="en-US" dirty="0"/>
              <a:t>If the first two characters are extracted to find the department, the domain of roll numbers is not atomic.</a:t>
            </a:r>
          </a:p>
          <a:p>
            <a:pPr lvl="1"/>
            <a:r>
              <a:rPr lang="en-US" altLang="en-US" dirty="0"/>
              <a:t>Doing so is a bad idea: leads to encoding of information in application program rather than in the database.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6424"/>
            <a:ext cx="7461250" cy="385572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pitchFamily="34" charset="-128"/>
              </a:rPr>
              <a:t>Attributes of R may be dependent each other.</a:t>
            </a:r>
            <a:endParaRPr lang="en-US" altLang="en-US" sz="1700" i="1" dirty="0">
              <a:solidFill>
                <a:srgbClr val="C00000"/>
              </a:solidFill>
              <a:ea typeface="ＭＳ Ｐゴシック" pitchFamily="34" charset="-128"/>
            </a:endParaRPr>
          </a:p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For example, some of the constraints that are expected to hold  in a university database are: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Students and instructors are uniquely identified by their ID.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student and instructor has only one name.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instructor and student is (primarily) associated with only one department.</a:t>
            </a:r>
          </a:p>
          <a:p>
            <a:pPr lvl="1">
              <a:defRPr/>
            </a:pPr>
            <a:r>
              <a:rPr lang="en-US" altLang="en-US" sz="1700" dirty="0">
                <a:ea typeface="ＭＳ Ｐゴシック" charset="-128"/>
              </a:rPr>
              <a:t>Each department has only one value for its budget, and only one associated building.</a:t>
            </a:r>
          </a:p>
        </p:txBody>
      </p:sp>
    </p:spTree>
    <p:extLst>
      <p:ext uri="{BB962C8B-B14F-4D97-AF65-F5344CB8AC3E}">
        <p14:creationId xmlns:p14="http://schemas.microsoft.com/office/powerpoint/2010/main" val="68786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768350" y="984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(Cont.)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2557"/>
            <a:ext cx="7619746" cy="2990531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An instance of a relation that satisfies all such real-world constraints is called a  </a:t>
            </a:r>
            <a:r>
              <a:rPr lang="en-US" altLang="en-US" sz="1700" b="1" dirty="0">
                <a:solidFill>
                  <a:srgbClr val="002060"/>
                </a:solidFill>
                <a:ea typeface="ＭＳ Ｐゴシック" pitchFamily="34" charset="-128"/>
              </a:rPr>
              <a:t>legal instance </a:t>
            </a:r>
            <a:r>
              <a:rPr lang="en-US" altLang="en-US" sz="1700" dirty="0">
                <a:ea typeface="ＭＳ Ｐゴシック" pitchFamily="34" charset="-128"/>
              </a:rPr>
              <a:t>of the relation;</a:t>
            </a:r>
            <a:endParaRPr lang="en-US" altLang="en-US" sz="1700" dirty="0"/>
          </a:p>
          <a:p>
            <a:r>
              <a:rPr lang="en-US" altLang="en-US" sz="1700" dirty="0">
                <a:ea typeface="ＭＳ Ｐゴシック" pitchFamily="34" charset="-128"/>
              </a:rPr>
              <a:t> A legal instance of a database is one where all the relation instances are legal instances</a:t>
            </a:r>
            <a:endParaRPr lang="en-US" altLang="en-US" sz="1700" dirty="0"/>
          </a:p>
          <a:p>
            <a:r>
              <a:rPr lang="en-US" altLang="en-US" sz="1700" dirty="0"/>
              <a:t>Constraints on the set of legal relations.</a:t>
            </a:r>
          </a:p>
          <a:p>
            <a:r>
              <a:rPr lang="en-US" altLang="en-US" sz="1700" dirty="0"/>
              <a:t>Require that the value for a certain set of attributes determines uniquely the value for another set of attributes.</a:t>
            </a:r>
          </a:p>
          <a:p>
            <a:r>
              <a:rPr lang="en-US" altLang="en-US" sz="1700" dirty="0">
                <a:solidFill>
                  <a:srgbClr val="C00000"/>
                </a:solidFill>
              </a:rPr>
              <a:t>A functional dependency is a generalization of the notion of a </a:t>
            </a:r>
            <a:r>
              <a:rPr lang="en-US" altLang="en-US" sz="1700" i="1" dirty="0">
                <a:solidFill>
                  <a:srgbClr val="C00000"/>
                </a:solidFill>
              </a:rPr>
              <a:t>key.</a:t>
            </a:r>
            <a:endParaRPr lang="en-US" altLang="en-US" sz="17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182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 Dependencies Definition 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65320"/>
            <a:ext cx="7839202" cy="5213560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  </a:t>
            </a:r>
            <a:r>
              <a:rPr lang="en-US" altLang="en-US" sz="1700" i="1" dirty="0">
                <a:sym typeface="Symbol" panose="05050102010706020507" pitchFamily="18" charset="2"/>
              </a:rPr>
              <a:t>R  and  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functional dependency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olidFill>
                  <a:srgbClr val="002060"/>
                </a:solidFill>
                <a:sym typeface="Symbol" panose="05050102010706020507" pitchFamily="18" charset="2"/>
              </a:rPr>
              <a:t>		 </a:t>
            </a: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 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 </a:t>
            </a:r>
            <a:r>
              <a:rPr lang="en-US" altLang="en-US" sz="1700" b="1" i="1" dirty="0">
                <a:solidFill>
                  <a:srgbClr val="002060"/>
                </a:solidFill>
                <a:sym typeface="Symbol" panose="05050102010706020507" pitchFamily="18" charset="2"/>
              </a:rPr>
              <a:t></a:t>
            </a:r>
            <a:endParaRPr lang="en-US" altLang="en-US" sz="900" b="1" i="1" dirty="0">
              <a:solidFill>
                <a:srgbClr val="002060"/>
              </a:solidFill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br>
              <a:rPr lang="en-US" altLang="en-US" sz="900" b="1" i="1" dirty="0">
                <a:solidFill>
                  <a:srgbClr val="000099"/>
                </a:solidFill>
                <a:sym typeface="Symbol" panose="05050102010706020507" pitchFamily="18" charset="2"/>
              </a:rPr>
            </a:br>
            <a:r>
              <a:rPr lang="en-US" altLang="en-US" sz="1700" b="1" dirty="0">
                <a:solidFill>
                  <a:srgbClr val="002060"/>
                </a:solidFill>
                <a:sym typeface="Symbol" panose="05050102010706020507" pitchFamily="18" charset="2"/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for any legal relations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(R), whenever any two tuples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and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sym typeface="Symbol" panose="05050102010706020507" pitchFamily="18" charset="2"/>
              </a:rPr>
              <a:t> of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agree on the attributes , they also agree on the attributes </a:t>
            </a:r>
            <a:r>
              <a:rPr lang="en-US" altLang="en-US" sz="1700" i="1" dirty="0">
                <a:sym typeface="Symbol" panose="05050102010706020507" pitchFamily="18" charset="2"/>
              </a:rPr>
              <a:t>. </a:t>
            </a:r>
            <a:r>
              <a:rPr lang="en-US" altLang="en-US" sz="1700" dirty="0">
                <a:sym typeface="Symbol" panose="05050102010706020507" pitchFamily="18" charset="2"/>
              </a:rPr>
              <a:t> That is,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		 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[]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[]     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 = </a:t>
            </a:r>
            <a:r>
              <a:rPr lang="en-US" altLang="en-US" sz="1700" i="1" dirty="0">
                <a:sym typeface="Symbol" panose="05050102010706020507" pitchFamily="18" charset="2"/>
              </a:rPr>
              <a:t>t</a:t>
            </a:r>
            <a:r>
              <a:rPr lang="en-US" altLang="en-US" sz="1700" baseline="-25000" dirty="0">
                <a:sym typeface="Symbol" panose="05050102010706020507" pitchFamily="18" charset="2"/>
              </a:rPr>
              <a:t>2 </a:t>
            </a:r>
            <a:r>
              <a:rPr lang="en-US" altLang="en-US" sz="1700" dirty="0">
                <a:sym typeface="Symbol" panose="05050102010706020507" pitchFamily="18" charset="2"/>
              </a:rPr>
              <a:t>[</a:t>
            </a: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] </a:t>
            </a: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900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Example:  Consider </a:t>
            </a:r>
            <a:r>
              <a:rPr lang="en-US" altLang="en-US" sz="1700" i="1" dirty="0"/>
              <a:t>r</a:t>
            </a:r>
            <a:r>
              <a:rPr lang="en-US" altLang="en-US" sz="1700" dirty="0"/>
              <a:t>(A</a:t>
            </a:r>
            <a:r>
              <a:rPr lang="en-US" altLang="en-US" sz="1700" i="1" dirty="0"/>
              <a:t>,B </a:t>
            </a:r>
            <a:r>
              <a:rPr lang="en-US" altLang="en-US" sz="1700" dirty="0"/>
              <a:t>) with the following instance of </a:t>
            </a:r>
            <a:r>
              <a:rPr lang="en-US" altLang="en-US" sz="1700" i="1" dirty="0"/>
              <a:t>r.</a:t>
            </a: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2917825" algn="ctr"/>
              </a:tabLst>
            </a:pPr>
            <a:endParaRPr lang="en-US" altLang="en-US" sz="1700" dirty="0"/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r>
              <a:rPr lang="en-US" altLang="en-US" sz="1700" dirty="0"/>
              <a:t>On this instance, </a:t>
            </a:r>
            <a:r>
              <a:rPr lang="en-US" altLang="en-US" sz="1700" i="1" dirty="0"/>
              <a:t>B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/>
              <a:t> </a:t>
            </a:r>
            <a:r>
              <a:rPr lang="en-US" altLang="en-US" sz="1700" i="1" dirty="0"/>
              <a:t>A</a:t>
            </a:r>
            <a:r>
              <a:rPr lang="en-US" altLang="en-US" sz="1700" dirty="0"/>
              <a:t> hold;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B</a:t>
            </a:r>
            <a:r>
              <a:rPr lang="en-US" altLang="en-US" sz="1700" dirty="0"/>
              <a:t> does </a:t>
            </a:r>
            <a:r>
              <a:rPr lang="en-US" altLang="en-US" sz="1700" b="1" dirty="0"/>
              <a:t>NOT</a:t>
            </a:r>
            <a:r>
              <a:rPr lang="en-US" altLang="en-US" sz="1700" dirty="0"/>
              <a:t> hold, </a:t>
            </a:r>
          </a:p>
          <a:p>
            <a:pPr>
              <a:lnSpc>
                <a:spcPct val="90000"/>
              </a:lnSpc>
              <a:tabLst>
                <a:tab pos="2917825" algn="ctr"/>
              </a:tabLst>
            </a:pPr>
            <a:endParaRPr lang="en-US" altLang="en-US" i="1" dirty="0">
              <a:sym typeface="Symbol" panose="05050102010706020507" pitchFamily="18" charset="2"/>
            </a:endParaRP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3789363" y="4424234"/>
            <a:ext cx="998537" cy="9223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457200" indent="-4572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FontTx/>
              <a:buAutoNum type="arabicPlain"/>
            </a:pPr>
            <a:r>
              <a:rPr lang="en-US" altLang="en-US" sz="1800" dirty="0"/>
              <a:t>4</a:t>
            </a:r>
          </a:p>
          <a:p>
            <a:r>
              <a:rPr lang="en-US" altLang="en-US" sz="1800" dirty="0"/>
              <a:t>1     5</a:t>
            </a:r>
          </a:p>
          <a:p>
            <a:r>
              <a:rPr lang="en-US" altLang="en-US" sz="1800" dirty="0"/>
              <a:t>3     7</a:t>
            </a:r>
          </a:p>
        </p:txBody>
      </p:sp>
    </p:spTree>
    <p:extLst>
      <p:ext uri="{BB962C8B-B14F-4D97-AF65-F5344CB8AC3E}">
        <p14:creationId xmlns:p14="http://schemas.microsoft.com/office/powerpoint/2010/main" val="141575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955866" y="2667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4" y="1217613"/>
            <a:ext cx="7546019" cy="2720403"/>
          </a:xfrm>
        </p:spPr>
        <p:txBody>
          <a:bodyPr/>
          <a:lstStyle/>
          <a:p>
            <a:r>
              <a:rPr lang="en-US" altLang="en-US" sz="1700" dirty="0"/>
              <a:t>Given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set of functional dependencies, there are certain other functional dependencies that are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pPr lvl="1"/>
            <a:r>
              <a:rPr lang="en-US" altLang="en-US" sz="1700" dirty="0"/>
              <a:t> If  </a:t>
            </a:r>
            <a:r>
              <a:rPr lang="en-US" altLang="en-US" sz="1700" i="1" dirty="0"/>
              <a:t>A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and  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</a:t>
            </a:r>
            <a:r>
              <a:rPr lang="en-US" altLang="en-US" sz="1700" dirty="0">
                <a:sym typeface="Monotype Sorts" pitchFamily="-84" charset="2"/>
              </a:rPr>
              <a:t>,  then we can infer that 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sz="1700" dirty="0">
                <a:sym typeface="Monotype Sorts" pitchFamily="-84" charset="2"/>
              </a:rPr>
              <a:t>etc.</a:t>
            </a:r>
            <a:endParaRPr lang="en-US" altLang="en-US" sz="1700" dirty="0"/>
          </a:p>
          <a:p>
            <a:r>
              <a:rPr lang="en-US" altLang="en-US" sz="1700" dirty="0"/>
              <a:t>The set of </a:t>
            </a:r>
            <a:r>
              <a:rPr lang="en-US" altLang="en-US" sz="1700" b="1" dirty="0">
                <a:solidFill>
                  <a:srgbClr val="002060"/>
                </a:solidFill>
              </a:rPr>
              <a:t>all</a:t>
            </a:r>
            <a:r>
              <a:rPr lang="en-US" altLang="en-US" sz="1700" dirty="0"/>
              <a:t> functional dependencies logically implied by </a:t>
            </a:r>
            <a:r>
              <a:rPr lang="en-US" altLang="en-US" sz="1700" i="1" dirty="0"/>
              <a:t>F</a:t>
            </a:r>
            <a:r>
              <a:rPr lang="en-US" altLang="en-US" sz="1700" dirty="0"/>
              <a:t> is the </a:t>
            </a:r>
            <a:r>
              <a:rPr lang="en-US" altLang="en-US" sz="1700" b="1" dirty="0">
                <a:solidFill>
                  <a:srgbClr val="002060"/>
                </a:solidFill>
              </a:rPr>
              <a:t>closure</a:t>
            </a:r>
            <a:r>
              <a:rPr lang="en-US" altLang="en-US" sz="1700" dirty="0"/>
              <a:t> 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.</a:t>
            </a:r>
          </a:p>
          <a:p>
            <a:r>
              <a:rPr lang="en-US" altLang="en-US" sz="1700" dirty="0"/>
              <a:t>We denote the </a:t>
            </a:r>
            <a:r>
              <a:rPr lang="en-US" altLang="en-US" sz="1700" i="1" dirty="0"/>
              <a:t>closure </a:t>
            </a:r>
            <a:r>
              <a:rPr lang="en-US" altLang="en-US" sz="1700" dirty="0"/>
              <a:t>of </a:t>
            </a:r>
            <a:r>
              <a:rPr lang="en-US" altLang="en-US" sz="1700" i="1" dirty="0"/>
              <a:t>F</a:t>
            </a:r>
            <a:r>
              <a:rPr lang="en-US" altLang="en-US" sz="1700" dirty="0"/>
              <a:t> by </a:t>
            </a:r>
            <a:r>
              <a:rPr lang="en-US" altLang="en-US" sz="1700" b="1" i="1" dirty="0">
                <a:solidFill>
                  <a:srgbClr val="002060"/>
                </a:solidFill>
              </a:rPr>
              <a:t>F</a:t>
            </a:r>
            <a:r>
              <a:rPr lang="en-US" altLang="en-US" sz="1700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sz="1700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42514144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Keys and Functional Dependencies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56558" cy="4648644"/>
          </a:xfrm>
        </p:spPr>
        <p:txBody>
          <a:bodyPr/>
          <a:lstStyle/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Symbol" panose="05050102010706020507" pitchFamily="18" charset="2"/>
              </a:rPr>
              <a:t>K</a:t>
            </a:r>
            <a:r>
              <a:rPr lang="en-US" altLang="en-US" sz="1700" dirty="0">
                <a:sym typeface="Symbol" panose="05050102010706020507" pitchFamily="18" charset="2"/>
              </a:rPr>
              <a:t> is a </a:t>
            </a:r>
            <a:r>
              <a:rPr lang="en-US" altLang="en-US" sz="1700" dirty="0" err="1">
                <a:sym typeface="Symbol" panose="05050102010706020507" pitchFamily="18" charset="2"/>
              </a:rPr>
              <a:t>superkey</a:t>
            </a:r>
            <a:r>
              <a:rPr lang="en-US" altLang="en-US" sz="1700" dirty="0">
                <a:sym typeface="Symbol" panose="05050102010706020507" pitchFamily="18" charset="2"/>
              </a:rPr>
              <a:t> for relation schema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if and only if </a:t>
            </a:r>
            <a:r>
              <a:rPr lang="en-US" altLang="en-US" sz="1700" i="1" dirty="0">
                <a:sym typeface="Symbol" panose="05050102010706020507" pitchFamily="18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dirty="0">
                <a:sym typeface="Monotype Sorts" pitchFamily="-84" charset="2"/>
              </a:rPr>
              <a:t> is a candidate key for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 if and only if 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dirty="0">
                <a:sym typeface="Monotype Sorts" pitchFamily="-84" charset="2"/>
              </a:rPr>
              <a:t>, and</a:t>
            </a:r>
          </a:p>
          <a:p>
            <a:pPr lvl="1"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for no </a:t>
            </a:r>
            <a:r>
              <a:rPr lang="en-US" altLang="en-US" sz="1700" dirty="0">
                <a:sym typeface="Symbol" panose="05050102010706020507" pitchFamily="18" charset="2"/>
              </a:rPr>
              <a:t>  </a:t>
            </a:r>
            <a:r>
              <a:rPr lang="en-US" altLang="en-US" sz="1700" i="1" dirty="0">
                <a:sym typeface="Symbol" panose="05050102010706020507" pitchFamily="18" charset="2"/>
              </a:rPr>
              <a:t>K, </a:t>
            </a:r>
            <a:r>
              <a:rPr lang="en-US" altLang="en-US" sz="1700" dirty="0">
                <a:sym typeface="Symbol" panose="05050102010706020507" pitchFamily="18" charset="2"/>
              </a:rPr>
              <a:t> 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</a:p>
          <a:p>
            <a:pPr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Functional dependencies allow us to express constraints that cannot be expressed using </a:t>
            </a:r>
            <a:r>
              <a:rPr lang="en-US" altLang="en-US" sz="1700" dirty="0" err="1"/>
              <a:t>superkeys</a:t>
            </a:r>
            <a:r>
              <a:rPr lang="en-US" altLang="en-US" sz="1700" dirty="0"/>
              <a:t>.  Consider the schema: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  <a:r>
              <a:rPr lang="en-US" altLang="en-US" sz="1700" i="1" dirty="0"/>
              <a:t>.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/>
              <a:t>	</a:t>
            </a:r>
            <a:r>
              <a:rPr lang="en-US" altLang="en-US" sz="1700" dirty="0"/>
              <a:t>We expect these functional dependencies to hold: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/>
              <a:t>	                          </a:t>
            </a:r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                      ID </a:t>
            </a:r>
            <a:r>
              <a:rPr lang="en-US" altLang="en-US" sz="1700" dirty="0">
                <a:sym typeface="Wingdings" panose="05000000000000000000" pitchFamily="2" charset="2"/>
              </a:rPr>
              <a:t></a:t>
            </a:r>
            <a:r>
              <a:rPr lang="en-US" altLang="en-US" sz="1700" i="1" dirty="0">
                <a:sym typeface="Wingdings" panose="05000000000000000000" pitchFamily="2" charset="2"/>
              </a:rPr>
              <a:t> building</a:t>
            </a:r>
            <a:endParaRPr lang="en-US" altLang="en-US" sz="1700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i="1" dirty="0">
                <a:sym typeface="Monotype Sorts" pitchFamily="-84" charset="2"/>
              </a:rPr>
              <a:t>	</a:t>
            </a:r>
            <a:r>
              <a:rPr lang="en-US" altLang="en-US" sz="1700" dirty="0">
                <a:sym typeface="Monotype Sorts" pitchFamily="-84" charset="2"/>
              </a:rPr>
              <a:t>but would not expect the following to hold: 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r>
              <a:rPr lang="en-US" altLang="en-US" sz="1700" dirty="0">
                <a:sym typeface="Monotype Sorts" pitchFamily="-84" charset="2"/>
              </a:rPr>
              <a:t>			</a:t>
            </a:r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salary</a:t>
            </a:r>
          </a:p>
          <a:p>
            <a:pPr>
              <a:buFont typeface="Monotype Sorts" pitchFamily="-84" charset="2"/>
              <a:buNone/>
              <a:tabLst>
                <a:tab pos="1250950" algn="l"/>
                <a:tab pos="2173288" algn="l"/>
                <a:tab pos="3378200" algn="l"/>
              </a:tabLst>
            </a:pPr>
            <a:endParaRPr lang="en-US" altLang="en-US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78473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Functional Dependencies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7403"/>
            <a:ext cx="7567782" cy="4210501"/>
          </a:xfrm>
        </p:spPr>
        <p:txBody>
          <a:bodyPr/>
          <a:lstStyle/>
          <a:p>
            <a:r>
              <a:rPr lang="en-US" altLang="en-US" sz="1700" dirty="0"/>
              <a:t>We use functional dependencies to:</a:t>
            </a:r>
          </a:p>
          <a:p>
            <a:pPr lvl="1"/>
            <a:r>
              <a:rPr lang="en-US" altLang="en-US" sz="1700" dirty="0"/>
              <a:t>To test relations to see if they are legal under a given set of functional dependencies. </a:t>
            </a:r>
          </a:p>
          <a:p>
            <a:pPr lvl="2"/>
            <a:r>
              <a:rPr lang="en-US" altLang="en-US" sz="1700" dirty="0"/>
              <a:t> If a relation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legal under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dependencies, we say that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satisfies</a:t>
            </a:r>
            <a:r>
              <a:rPr lang="en-US" altLang="en-US" sz="1700" b="1" dirty="0">
                <a:solidFill>
                  <a:srgbClr val="000099"/>
                </a:solidFill>
              </a:rPr>
              <a:t> </a:t>
            </a:r>
            <a:r>
              <a:rPr lang="en-US" altLang="en-US" sz="1700" i="1" dirty="0"/>
              <a:t>F.</a:t>
            </a:r>
            <a:endParaRPr lang="en-US" altLang="en-US" sz="1700" dirty="0"/>
          </a:p>
          <a:p>
            <a:pPr lvl="1"/>
            <a:r>
              <a:rPr lang="en-US" altLang="en-US" sz="1700" dirty="0"/>
              <a:t>To specify constraints on the set of legal relations</a:t>
            </a:r>
          </a:p>
          <a:p>
            <a:pPr lvl="2"/>
            <a:r>
              <a:rPr lang="en-US" altLang="en-US" sz="1700" dirty="0"/>
              <a:t>We say that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</a:t>
            </a:r>
            <a:r>
              <a:rPr lang="en-US" altLang="en-US" sz="1700" b="1" dirty="0">
                <a:solidFill>
                  <a:srgbClr val="002060"/>
                </a:solidFill>
              </a:rPr>
              <a:t>holds on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if all legal relations on </a:t>
            </a:r>
            <a:r>
              <a:rPr lang="en-US" altLang="en-US" sz="1700" i="1" dirty="0"/>
              <a:t>R</a:t>
            </a:r>
            <a:r>
              <a:rPr lang="en-US" altLang="en-US" sz="1700" dirty="0"/>
              <a:t> satisfy the set of functional dependencies </a:t>
            </a:r>
            <a:r>
              <a:rPr lang="en-US" altLang="en-US" sz="1700" i="1" dirty="0"/>
              <a:t>F.</a:t>
            </a:r>
          </a:p>
          <a:p>
            <a:r>
              <a:rPr lang="en-US" altLang="en-US" sz="1700" dirty="0"/>
              <a:t>Note:  A specific instance of a relation schema may satisfy a functional dependency even if the functional dependency does not hold on all legal instances.  </a:t>
            </a:r>
          </a:p>
          <a:p>
            <a:pPr lvl="1"/>
            <a:r>
              <a:rPr lang="en-US" altLang="en-US" sz="1700" dirty="0"/>
              <a:t>For example, a specific instance of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may, by chance, satisfy </a:t>
            </a:r>
            <a:br>
              <a:rPr lang="en-US" altLang="en-US" sz="1700" dirty="0"/>
            </a:br>
            <a:r>
              <a:rPr lang="en-US" altLang="en-US" sz="1700" dirty="0"/>
              <a:t>               </a:t>
            </a:r>
            <a:r>
              <a:rPr lang="en-US" altLang="en-US" sz="1700" i="1" dirty="0"/>
              <a:t>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ID.</a:t>
            </a:r>
          </a:p>
        </p:txBody>
      </p:sp>
    </p:spTree>
    <p:extLst>
      <p:ext uri="{BB962C8B-B14F-4D97-AF65-F5344CB8AC3E}">
        <p14:creationId xmlns:p14="http://schemas.microsoft.com/office/powerpoint/2010/main" val="8823957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Trivial Functional Dependencies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5247"/>
            <a:ext cx="7452372" cy="2374069"/>
          </a:xfrm>
        </p:spPr>
        <p:txBody>
          <a:bodyPr/>
          <a:lstStyle/>
          <a:p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Monotype Sorts" pitchFamily="-84" charset="2"/>
              </a:rPr>
              <a:t>functional dependency is </a:t>
            </a:r>
            <a:r>
              <a:rPr lang="en-US" altLang="en-US" sz="1700" b="1" dirty="0">
                <a:solidFill>
                  <a:srgbClr val="002060"/>
                </a:solidFill>
                <a:sym typeface="Monotype Sorts" pitchFamily="-84" charset="2"/>
              </a:rPr>
              <a:t>trivial</a:t>
            </a:r>
            <a:r>
              <a:rPr lang="en-US" altLang="en-US" sz="1700" dirty="0">
                <a:sym typeface="Monotype Sorts" pitchFamily="-84" charset="2"/>
              </a:rPr>
              <a:t> if it is satisfied by all instances of a relation</a:t>
            </a:r>
          </a:p>
          <a:p>
            <a:r>
              <a:rPr lang="en-US" altLang="en-US" sz="1800" dirty="0">
                <a:sym typeface="Monotype Sorts" pitchFamily="-84" charset="2"/>
              </a:rPr>
              <a:t>Example</a:t>
            </a:r>
            <a:r>
              <a:rPr lang="en-US" altLang="en-US" sz="1800" i="1" dirty="0">
                <a:sym typeface="Monotype Sorts" pitchFamily="-84" charset="2"/>
              </a:rPr>
              <a:t>: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ID, 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ID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 name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name</a:t>
            </a:r>
          </a:p>
          <a:p>
            <a:r>
              <a:rPr lang="en-US" altLang="en-US" sz="1800" dirty="0">
                <a:sym typeface="Monotype Sorts" pitchFamily="-84" charset="2"/>
              </a:rPr>
              <a:t>In general, </a:t>
            </a:r>
            <a:r>
              <a:rPr lang="en-US" altLang="en-US" sz="1800" dirty="0">
                <a:sym typeface="Symbol" panose="05050102010706020507" pitchFamily="18" charset="2"/>
              </a:rPr>
              <a:t> </a:t>
            </a:r>
            <a:r>
              <a:rPr lang="en-US" altLang="en-US" sz="1800" dirty="0">
                <a:sym typeface="Monotype Sorts" pitchFamily="-84" charset="2"/>
              </a:rPr>
              <a:t> </a:t>
            </a:r>
            <a:r>
              <a:rPr lang="en-US" altLang="en-US" sz="1800" i="1" dirty="0">
                <a:sym typeface="Symbol" panose="05050102010706020507" pitchFamily="18" charset="2"/>
              </a:rPr>
              <a:t> </a:t>
            </a:r>
            <a:r>
              <a:rPr lang="en-US" altLang="en-US" sz="1800" dirty="0">
                <a:sym typeface="Symbol" panose="05050102010706020507" pitchFamily="18" charset="2"/>
              </a:rPr>
              <a:t>is trivial if</a:t>
            </a:r>
            <a:r>
              <a:rPr lang="en-US" altLang="en-US" sz="1800" i="1" dirty="0">
                <a:sym typeface="Symbol" panose="05050102010706020507" pitchFamily="18" charset="2"/>
              </a:rPr>
              <a:t> </a:t>
            </a:r>
            <a:r>
              <a:rPr lang="en-US" altLang="en-US" sz="1800" dirty="0">
                <a:sym typeface="Symbol" panose="05050102010706020507" pitchFamily="18" charset="2"/>
              </a:rPr>
              <a:t>   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9518062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8875"/>
            <a:ext cx="7603293" cy="4937125"/>
          </a:xfrm>
        </p:spPr>
        <p:txBody>
          <a:bodyPr/>
          <a:lstStyle/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We can use functional dependencies to show when certain decomposition are lossless. 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For the case of</a:t>
            </a:r>
            <a:r>
              <a:rPr lang="en-US" altLang="en-US" sz="1700" i="1" dirty="0"/>
              <a:t> R</a:t>
            </a:r>
            <a:r>
              <a:rPr lang="en-US" altLang="en-US" sz="1700" dirty="0"/>
              <a:t> = (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i="1" dirty="0"/>
              <a:t>, 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)</a:t>
            </a:r>
            <a:r>
              <a:rPr lang="en-US" altLang="en-US" sz="1700" i="1" dirty="0"/>
              <a:t>,</a:t>
            </a:r>
            <a:r>
              <a:rPr lang="en-US" altLang="en-US" sz="1700" dirty="0"/>
              <a:t> we require that for all possible relations </a:t>
            </a:r>
            <a:r>
              <a:rPr lang="en-US" altLang="en-US" sz="1700" i="1" dirty="0"/>
              <a:t>r</a:t>
            </a:r>
            <a:r>
              <a:rPr lang="en-US" altLang="en-US" sz="1700" dirty="0"/>
              <a:t> on schema </a:t>
            </a:r>
            <a:r>
              <a:rPr lang="en-US" altLang="en-US" sz="1700" i="1" dirty="0"/>
              <a:t>R</a:t>
            </a:r>
          </a:p>
          <a:p>
            <a:pPr>
              <a:buFont typeface="Monotype Sorts" pitchFamily="-84" charset="2"/>
              <a:buNone/>
              <a:tabLst>
                <a:tab pos="2292350" algn="l"/>
                <a:tab pos="2976563" algn="l"/>
              </a:tabLst>
            </a:pPr>
            <a:r>
              <a:rPr lang="en-US" altLang="en-US" sz="1700" baseline="-25000" dirty="0"/>
              <a:t>		</a:t>
            </a:r>
            <a:r>
              <a:rPr lang="en-US" altLang="en-US" sz="1700" i="1" dirty="0"/>
              <a:t>r = </a:t>
            </a:r>
            <a:r>
              <a:rPr lang="en-US" altLang="en-US" sz="1700" dirty="0">
                <a:sym typeface="Symbol" panose="05050102010706020507" pitchFamily="18" charset="2"/>
              </a:rPr>
              <a:t>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R1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   </a:t>
            </a:r>
            <a:r>
              <a:rPr lang="en-US" altLang="en-US" sz="1700" i="1" baseline="-25000" dirty="0">
                <a:sym typeface="Symbol" panose="05050102010706020507" pitchFamily="18" charset="2"/>
              </a:rPr>
              <a:t>R2</a:t>
            </a:r>
            <a:r>
              <a:rPr lang="en-US" altLang="en-US" sz="1700" baseline="-25000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(</a:t>
            </a:r>
            <a:r>
              <a:rPr lang="en-US" altLang="en-US" sz="1700" i="1" dirty="0">
                <a:sym typeface="Symbol" panose="05050102010706020507" pitchFamily="18" charset="2"/>
              </a:rPr>
              <a:t>r </a:t>
            </a:r>
            <a:r>
              <a:rPr lang="en-US" altLang="en-US" sz="1700" dirty="0">
                <a:sym typeface="Symbol" panose="05050102010706020507" pitchFamily="18" charset="2"/>
              </a:rPr>
              <a:t>) </a:t>
            </a:r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/>
              <a:t>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1</a:t>
            </a:r>
            <a:r>
              <a:rPr kumimoji="0" lang="en-US" altLang="en-US" sz="1700" dirty="0"/>
              <a:t> and </a:t>
            </a:r>
            <a:r>
              <a:rPr kumimoji="0" lang="en-US" altLang="en-US" sz="1700" i="1" dirty="0"/>
              <a:t>R</a:t>
            </a:r>
            <a:r>
              <a:rPr kumimoji="0" lang="en-US" altLang="en-US" sz="1700" baseline="-25000" dirty="0"/>
              <a:t>2</a:t>
            </a:r>
            <a:r>
              <a:rPr kumimoji="0" lang="en-US" altLang="en-US" sz="1700" dirty="0"/>
              <a:t> is lossless decomposition  if at</a:t>
            </a:r>
            <a:r>
              <a:rPr lang="en-US" altLang="en-US" sz="1700" dirty="0"/>
              <a:t> least one of the following dependencies is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: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</a:p>
          <a:p>
            <a:pPr lvl="1">
              <a:tabLst>
                <a:tab pos="2292350" algn="l"/>
                <a:tab pos="2976563" algn="l"/>
              </a:tabLst>
            </a:pPr>
            <a:r>
              <a:rPr lang="en-US" altLang="en-US" sz="1700" i="1" dirty="0"/>
              <a:t>R</a:t>
            </a:r>
            <a:r>
              <a:rPr lang="en-US" altLang="en-US" sz="1700" baseline="-25000" dirty="0"/>
              <a:t>1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/>
              <a:t>R</a:t>
            </a:r>
            <a:r>
              <a:rPr lang="en-US" altLang="en-US" sz="1700" baseline="-25000" dirty="0"/>
              <a:t>2</a:t>
            </a:r>
            <a:endParaRPr lang="en-US" altLang="en-US" sz="1700" dirty="0"/>
          </a:p>
          <a:p>
            <a:pPr>
              <a:tabLst>
                <a:tab pos="2292350" algn="l"/>
                <a:tab pos="2976563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The above functional dependencies are a sufficient condition for lossless join decomposition; the dependencies are a necessary condition only if all constraints are functional dependencies</a:t>
            </a:r>
          </a:p>
        </p:txBody>
      </p:sp>
      <p:sp>
        <p:nvSpPr>
          <p:cNvPr id="22532" name="Freeform 4"/>
          <p:cNvSpPr>
            <a:spLocks/>
          </p:cNvSpPr>
          <p:nvPr/>
        </p:nvSpPr>
        <p:spPr bwMode="auto">
          <a:xfrm>
            <a:off x="4192247" y="2517228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99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5256"/>
            <a:ext cx="6910896" cy="4522787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         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Note: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 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        </a:t>
            </a:r>
            <a:r>
              <a:rPr lang="en-US" altLang="en-US" sz="1700" dirty="0">
                <a:sym typeface="Monotype Sorts" pitchFamily="-84" charset="2"/>
              </a:rPr>
              <a:t>is a shorthand notation for 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B, C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endParaRPr lang="en-US" altLang="en-US" sz="17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  <a:p>
            <a:pPr lvl="1">
              <a:tabLst>
                <a:tab pos="2054225" algn="l"/>
              </a:tabLst>
            </a:pPr>
            <a:endParaRPr lang="en-US" altLang="en-US" sz="2000" i="1" dirty="0">
              <a:sym typeface="Monotype Sorts" pitchFamily="-84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81345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672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9625" y="1047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Outline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4113" y="1163638"/>
            <a:ext cx="6920103" cy="1847786"/>
          </a:xfrm>
        </p:spPr>
        <p:txBody>
          <a:bodyPr/>
          <a:lstStyle/>
          <a:p>
            <a:r>
              <a:rPr lang="en-US" altLang="en-US" sz="1700" dirty="0">
                <a:solidFill>
                  <a:srgbClr val="7030A0"/>
                </a:solidFill>
              </a:rPr>
              <a:t>Features of Good Relational Design</a:t>
            </a:r>
          </a:p>
          <a:p>
            <a:r>
              <a:rPr lang="en-US" altLang="en-US" sz="1700" dirty="0">
                <a:solidFill>
                  <a:srgbClr val="7030A0"/>
                </a:solidFill>
              </a:rPr>
              <a:t>Functional Dependencies</a:t>
            </a:r>
          </a:p>
          <a:p>
            <a:r>
              <a:rPr lang="en-US" altLang="en-US" sz="1700" dirty="0">
                <a:solidFill>
                  <a:srgbClr val="7030A0"/>
                </a:solidFill>
              </a:rPr>
              <a:t>Decomposition Using Functional Dependencies</a:t>
            </a:r>
          </a:p>
          <a:p>
            <a:r>
              <a:rPr lang="en-US" altLang="en-US" sz="1700" dirty="0">
                <a:solidFill>
                  <a:srgbClr val="7030A0"/>
                </a:solidFill>
              </a:rPr>
              <a:t>Normal Forms</a:t>
            </a:r>
          </a:p>
          <a:p>
            <a:r>
              <a:rPr lang="en-US" altLang="en-US" sz="1700" dirty="0">
                <a:solidFill>
                  <a:srgbClr val="7030A0"/>
                </a:solidFill>
              </a:rPr>
              <a:t>Functional Dependency Theory</a:t>
            </a:r>
          </a:p>
          <a:p>
            <a:r>
              <a:rPr lang="en-US" altLang="en-US" sz="1700" dirty="0">
                <a:solidFill>
                  <a:srgbClr val="7030A0"/>
                </a:solidFill>
              </a:rPr>
              <a:t>Algorithms for Decomposition using Functional Dependencies</a:t>
            </a:r>
          </a:p>
          <a:p>
            <a:r>
              <a:rPr lang="en-US" altLang="en-US" sz="1700" dirty="0"/>
              <a:t>Decomposition Using Multivalued Dependencies </a:t>
            </a:r>
          </a:p>
          <a:p>
            <a:r>
              <a:rPr lang="en-US" altLang="en-US" sz="1700" dirty="0"/>
              <a:t>More Normal Form</a:t>
            </a:r>
          </a:p>
          <a:p>
            <a:r>
              <a:rPr lang="en-US" altLang="en-US" sz="1700" dirty="0"/>
              <a:t>Atomic Domains and First Normal Form</a:t>
            </a:r>
          </a:p>
          <a:p>
            <a:r>
              <a:rPr lang="en-US" altLang="en-US" sz="1700" dirty="0"/>
              <a:t>Database-Design Process</a:t>
            </a:r>
          </a:p>
          <a:p>
            <a:r>
              <a:rPr lang="en-US" altLang="en-US" sz="1700" dirty="0"/>
              <a:t>Modeling Temporal Data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285207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96949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396283" cy="3539172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Testing functional dependency constraints each time the database is updated can be costly</a:t>
            </a:r>
          </a:p>
          <a:p>
            <a:pPr>
              <a:defRPr/>
            </a:pPr>
            <a:r>
              <a:rPr lang="en-US" altLang="en-US" sz="1700" dirty="0"/>
              <a:t>It is useful to design the database in a way that constraints can be tested efficiently.  </a:t>
            </a:r>
          </a:p>
          <a:p>
            <a:pPr>
              <a:defRPr/>
            </a:pPr>
            <a:r>
              <a:rPr lang="en-US" altLang="en-US" sz="1700" dirty="0"/>
              <a:t>If testing a functional dependency can be done by considering just one relation, then the cost of testing this constraint is low</a:t>
            </a:r>
          </a:p>
          <a:p>
            <a:pPr>
              <a:defRPr/>
            </a:pPr>
            <a:r>
              <a:rPr lang="en-US" altLang="en-US" sz="1700" dirty="0"/>
              <a:t>When decomposing a relation it is possible that it is no longer possible to do the testing without having to perform a Cartesian Produced.</a:t>
            </a:r>
          </a:p>
          <a:p>
            <a:pPr>
              <a:defRPr/>
            </a:pPr>
            <a:r>
              <a:rPr lang="en-US" altLang="en-US" sz="1700" dirty="0"/>
              <a:t>A decomposition that makes it computationally hard to enforce functional dependency is said to be NOT </a:t>
            </a:r>
            <a:r>
              <a:rPr lang="en-US" altLang="en-US" sz="1700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sz="17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025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64699"/>
            <a:ext cx="7993062" cy="497639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Example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472749" cy="4526724"/>
          </a:xfrm>
        </p:spPr>
        <p:txBody>
          <a:bodyPr/>
          <a:lstStyle/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/>
              <a:t>dept_advisor(s_ID, i_ID, 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In the above design we are forced to repeat the department name once for each time an instructor participates in a </a:t>
            </a:r>
            <a:r>
              <a:rPr lang="en-US" altLang="en-US" sz="1700" i="1" dirty="0">
                <a:sym typeface="Symbol" pitchFamily="18" charset="2"/>
              </a:rPr>
              <a:t>dept_advisor</a:t>
            </a:r>
            <a:r>
              <a:rPr lang="en-US" altLang="en-US" sz="1700" dirty="0">
                <a:sym typeface="Symbol" pitchFamily="18" charset="2"/>
              </a:rPr>
              <a:t> relationship.  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To fix this, we need to decompose </a:t>
            </a:r>
            <a:r>
              <a:rPr lang="en-US" altLang="en-US" sz="1700" i="1" dirty="0"/>
              <a:t>dept_advisor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 </a:t>
            </a:r>
          </a:p>
          <a:p>
            <a:pPr>
              <a:buFont typeface="Monotype Sorts" pitchFamily="-84" charset="2"/>
              <a:buNone/>
              <a:defRPr/>
            </a:pPr>
            <a:endParaRPr lang="en-US" altLang="en-US" sz="1700" dirty="0">
              <a:sym typeface="Symbol" pitchFamily="18" charset="2"/>
            </a:endParaRPr>
          </a:p>
          <a:p>
            <a:pPr>
              <a:defRPr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927808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85243" y="2286000"/>
            <a:ext cx="3901320" cy="147955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Normal Forms</a:t>
            </a:r>
          </a:p>
        </p:txBody>
      </p:sp>
    </p:spTree>
    <p:extLst>
      <p:ext uri="{BB962C8B-B14F-4D97-AF65-F5344CB8AC3E}">
        <p14:creationId xmlns:p14="http://schemas.microsoft.com/office/powerpoint/2010/main" val="2015827623"/>
      </p:ext>
    </p:extLst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541149" cy="26646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 with respect to a set </a:t>
            </a:r>
            <a:r>
              <a:rPr lang="en-US" altLang="en-US" sz="1700" i="1" dirty="0"/>
              <a:t>F</a:t>
            </a:r>
            <a:r>
              <a:rPr lang="en-US" altLang="en-US" sz="1700" dirty="0"/>
              <a:t> of functional  dependencies if for all functional dependencies in </a:t>
            </a:r>
            <a:r>
              <a:rPr lang="en-US" altLang="en-US" sz="1700" i="1" dirty="0"/>
              <a:t>F</a:t>
            </a:r>
            <a:r>
              <a:rPr lang="en-US" altLang="en-US" sz="1700" baseline="30000" dirty="0"/>
              <a:t>+</a:t>
            </a:r>
            <a:r>
              <a:rPr lang="en-US" altLang="en-US" sz="1700" dirty="0"/>
              <a:t> of the form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sym typeface="Symbol" panose="05050102010706020507" pitchFamily="18" charset="2"/>
              </a:rPr>
              <a:t>                 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i="1" dirty="0">
                <a:sym typeface="Greek Symbols"/>
              </a:rPr>
              <a:t>      </a:t>
            </a:r>
            <a:r>
              <a:rPr lang="en-US" altLang="en-US" sz="1700" dirty="0">
                <a:sym typeface="Greek Symbols"/>
              </a:rPr>
              <a:t>where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 and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</a:t>
            </a:r>
            <a:r>
              <a:rPr lang="en-US" altLang="en-US" sz="1700" i="1" dirty="0">
                <a:sym typeface="Symbol" panose="05050102010706020507" pitchFamily="18" charset="2"/>
              </a:rPr>
              <a:t>R</a:t>
            </a:r>
            <a:r>
              <a:rPr lang="en-US" altLang="en-US" sz="1700" dirty="0">
                <a:sym typeface="Symbol" panose="05050102010706020507" pitchFamily="18" charset="2"/>
              </a:rPr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at least one of the following holds: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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/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51386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Boyce-Codd Normal Form (Cont.)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74928" cy="372535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Example schema  that is </a:t>
            </a:r>
            <a:r>
              <a:rPr lang="en-US" altLang="en-US" sz="1700" b="1" i="1" dirty="0"/>
              <a:t>not</a:t>
            </a:r>
            <a:r>
              <a:rPr lang="en-US" altLang="en-US" sz="1700" dirty="0"/>
              <a:t>  in BCNF: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(</a:t>
            </a:r>
            <a:r>
              <a:rPr lang="en-US" altLang="en-US" sz="1700" i="1" u="sng" dirty="0"/>
              <a:t>ID, </a:t>
            </a:r>
            <a:r>
              <a:rPr lang="en-US" altLang="en-US" sz="1700" i="1" dirty="0"/>
              <a:t>name, salary</a:t>
            </a:r>
            <a:r>
              <a:rPr lang="en-US" altLang="en-US" sz="1700" i="1" u="sng" dirty="0"/>
              <a:t>, </a:t>
            </a:r>
            <a:r>
              <a:rPr lang="en-US" altLang="en-US" sz="1700" i="1" u="sng" dirty="0" err="1"/>
              <a:t>dept_name</a:t>
            </a:r>
            <a:r>
              <a:rPr lang="en-US" altLang="en-US" sz="1700" i="1" u="sng" dirty="0"/>
              <a:t>, </a:t>
            </a:r>
            <a:r>
              <a:rPr lang="en-US" altLang="en-US" sz="1700" i="1" dirty="0"/>
              <a:t>building, budget 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because :</a:t>
            </a:r>
          </a:p>
          <a:p>
            <a:pPr lvl="1"/>
            <a:r>
              <a:rPr lang="en-US" altLang="en-US" sz="1700" i="1" dirty="0" err="1"/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building, budget  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holds on </a:t>
            </a:r>
            <a:r>
              <a:rPr lang="en-US" altLang="en-US" sz="1700" i="1" dirty="0" err="1">
                <a:sym typeface="Monotype Sorts" pitchFamily="-84" charset="2"/>
              </a:rPr>
              <a:t>in_dep</a:t>
            </a:r>
            <a:endParaRPr lang="en-US" altLang="en-US" sz="1700" i="1" dirty="0">
              <a:sym typeface="Monotype Sorts" pitchFamily="-84" charset="2"/>
            </a:endParaRPr>
          </a:p>
          <a:p>
            <a:pPr lvl="2"/>
            <a:r>
              <a:rPr lang="en-US" altLang="en-US" sz="1700" dirty="0">
                <a:sym typeface="Monotype Sorts" pitchFamily="-84" charset="2"/>
              </a:rPr>
              <a:t>but </a:t>
            </a:r>
          </a:p>
          <a:p>
            <a:pPr lvl="1"/>
            <a:r>
              <a:rPr lang="en-US" altLang="en-US" sz="1700" i="1" dirty="0" err="1">
                <a:sym typeface="Monotype Sorts" pitchFamily="-84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When decompose  </a:t>
            </a:r>
            <a:r>
              <a:rPr lang="en-US" altLang="en-US" sz="1700" i="1" dirty="0" err="1">
                <a:sym typeface="Monotype Sorts" pitchFamily="-84" charset="2"/>
              </a:rPr>
              <a:t>in_dept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into</a:t>
            </a:r>
            <a:r>
              <a:rPr lang="en-US" altLang="en-US" sz="1700" i="1" dirty="0">
                <a:sym typeface="Monotype Sorts" pitchFamily="-84" charset="2"/>
              </a:rPr>
              <a:t> instructor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department 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instructor</a:t>
            </a:r>
            <a:r>
              <a:rPr lang="en-US" altLang="en-US" sz="1700" dirty="0">
                <a:sym typeface="Monotype Sorts" pitchFamily="-84" charset="2"/>
              </a:rPr>
              <a:t>  is in BCNF</a:t>
            </a:r>
          </a:p>
          <a:p>
            <a:pPr lvl="1"/>
            <a:r>
              <a:rPr lang="en-US" altLang="en-US" sz="1700" i="1" dirty="0">
                <a:sym typeface="Monotype Sorts" pitchFamily="-84" charset="2"/>
              </a:rPr>
              <a:t>department </a:t>
            </a:r>
            <a:r>
              <a:rPr lang="en-US" altLang="en-US" sz="1700" dirty="0">
                <a:sym typeface="Monotype Sorts" pitchFamily="-84" charset="2"/>
              </a:rPr>
              <a:t>is in BCNF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Monotype Sorts" pitchFamily="-84" charset="2"/>
            </a:endParaRPr>
          </a:p>
          <a:p>
            <a:endParaRPr lang="en-US" altLang="en-US" sz="2000" i="1" dirty="0">
              <a:sym typeface="Greek Symbols"/>
            </a:endParaRPr>
          </a:p>
          <a:p>
            <a:endParaRPr lang="en-US" altLang="en-US" sz="20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120745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Decomposing a Schema into BCNF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399106" cy="43349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700" dirty="0"/>
              <a:t>Let  R be a schema </a:t>
            </a:r>
            <a:r>
              <a:rPr lang="en-US" altLang="en-US" sz="1700" i="1" dirty="0"/>
              <a:t>R  </a:t>
            </a:r>
            <a:r>
              <a:rPr lang="en-US" altLang="en-US" sz="1700" dirty="0"/>
              <a:t>that is not in BCNF.  Let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kumimoji="0"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be the FD that </a:t>
            </a:r>
            <a:r>
              <a:rPr lang="en-US" altLang="en-US" sz="1700" dirty="0"/>
              <a:t>causes a violation of BCNF.</a:t>
            </a:r>
          </a:p>
          <a:p>
            <a:pPr>
              <a:lnSpc>
                <a:spcPct val="90000"/>
              </a:lnSpc>
            </a:pPr>
            <a:r>
              <a:rPr lang="en-US" altLang="en-US" sz="1700" dirty="0"/>
              <a:t>We decompose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into:</a:t>
            </a:r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</a:t>
            </a:r>
            <a:endParaRPr lang="en-US" altLang="en-US" sz="1700" dirty="0"/>
          </a:p>
          <a:p>
            <a:pPr lvl="1">
              <a:lnSpc>
                <a:spcPct val="90000"/>
              </a:lnSpc>
              <a:buFont typeface="Times" panose="02020603050405020304" pitchFamily="18" charset="0"/>
              <a:buChar char="•"/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</a:t>
            </a:r>
            <a:endParaRPr lang="en-US" altLang="en-US" sz="1700" dirty="0"/>
          </a:p>
          <a:p>
            <a:pPr>
              <a:lnSpc>
                <a:spcPct val="90000"/>
              </a:lnSpc>
            </a:pPr>
            <a:r>
              <a:rPr lang="en-US" altLang="en-US" sz="1700" dirty="0"/>
              <a:t>In our example of </a:t>
            </a:r>
            <a:r>
              <a:rPr lang="en-US" altLang="en-US" sz="1700" i="1" dirty="0" err="1"/>
              <a:t>in_dep</a:t>
            </a:r>
            <a:r>
              <a:rPr lang="en-US" altLang="en-US" sz="1700" dirty="0"/>
              <a:t>, 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>
                <a:sym typeface="Symbol" panose="05050102010706020507" pitchFamily="18" charset="2"/>
              </a:rPr>
              <a:t> =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dirty="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1700" i="1" dirty="0">
                <a:sym typeface="Symbol" panose="05050102010706020507" pitchFamily="18" charset="2"/>
              </a:rPr>
              <a:t> </a:t>
            </a:r>
            <a:r>
              <a:rPr lang="en-US" altLang="en-US" sz="1700" dirty="0">
                <a:sym typeface="Symbol" panose="05050102010706020507" pitchFamily="18" charset="2"/>
              </a:rPr>
              <a:t>=</a:t>
            </a:r>
            <a:r>
              <a:rPr lang="en-US" altLang="en-US" sz="1700" i="1" dirty="0">
                <a:sym typeface="Symbol" panose="05050102010706020507" pitchFamily="18" charset="2"/>
              </a:rPr>
              <a:t> building, budget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700" dirty="0"/>
              <a:t>and </a:t>
            </a:r>
            <a:r>
              <a:rPr lang="en-US" altLang="en-US" sz="1700" i="1" dirty="0" err="1"/>
              <a:t>in_dep</a:t>
            </a:r>
            <a:r>
              <a:rPr lang="en-US" altLang="en-US" sz="1700" i="1" dirty="0"/>
              <a:t> </a:t>
            </a:r>
            <a:r>
              <a:rPr lang="en-US" altLang="en-US" sz="1700" dirty="0"/>
              <a:t>is replaced by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 (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U </a:t>
            </a:r>
            <a:r>
              <a:rPr lang="en-US" altLang="en-US" sz="1700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) = (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building, budget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  <a:p>
            <a:pPr lvl="1">
              <a:lnSpc>
                <a:spcPct val="90000"/>
              </a:lnSpc>
            </a:pPr>
            <a:r>
              <a:rPr lang="en-US" altLang="en-US" sz="1700" dirty="0"/>
              <a:t>( </a:t>
            </a:r>
            <a:r>
              <a:rPr lang="en-US" altLang="en-US" sz="1700" i="1" dirty="0"/>
              <a:t>R</a:t>
            </a:r>
            <a:r>
              <a:rPr lang="en-US" altLang="en-US" sz="1700" dirty="0"/>
              <a:t> - ( </a:t>
            </a:r>
            <a:r>
              <a:rPr lang="en-US" altLang="en-US" sz="1700" i="1" dirty="0">
                <a:sym typeface="Symbol" panose="05050102010706020507" pitchFamily="18" charset="2"/>
              </a:rPr>
              <a:t> - </a:t>
            </a:r>
            <a:r>
              <a:rPr lang="en-US" altLang="en-US" sz="1700" dirty="0">
                <a:sym typeface="Symbol" panose="05050102010706020507" pitchFamily="18" charset="2"/>
              </a:rPr>
              <a:t> ) ) = ( </a:t>
            </a:r>
            <a:r>
              <a:rPr lang="en-US" altLang="en-US" sz="1700" i="1" dirty="0">
                <a:sym typeface="Symbol" panose="05050102010706020507" pitchFamily="18" charset="2"/>
              </a:rPr>
              <a:t>ID, name,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Symbol" panose="05050102010706020507" pitchFamily="18" charset="2"/>
              </a:rPr>
              <a:t>, salary</a:t>
            </a:r>
            <a:r>
              <a:rPr lang="en-US" altLang="en-US" sz="1700" dirty="0">
                <a:sym typeface="Symbol" panose="05050102010706020507" pitchFamily="18" charset="2"/>
              </a:rPr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4625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Example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07554" cy="4502340"/>
          </a:xfrm>
        </p:spPr>
        <p:txBody>
          <a:bodyPr/>
          <a:lstStyle/>
          <a:p>
            <a:pPr>
              <a:tabLst>
                <a:tab pos="2054225" algn="l"/>
              </a:tabLst>
            </a:pP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F = {A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B, 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C)</a:t>
            </a:r>
            <a:endParaRPr lang="en-US" altLang="en-US" sz="1700" dirty="0">
              <a:sym typeface="Monotype Sorts" pitchFamily="-84" charset="2"/>
            </a:endParaRP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</a:t>
            </a:r>
            <a:r>
              <a:rPr lang="en-US" altLang="en-US" sz="1700" i="1" dirty="0">
                <a:sym typeface="Monotype Sorts" pitchFamily="-84" charset="2"/>
              </a:rPr>
              <a:t> 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(B,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 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Dependency preserving</a:t>
            </a:r>
          </a:p>
          <a:p>
            <a:pPr>
              <a:tabLst>
                <a:tab pos="2054225" algn="l"/>
              </a:tabLst>
            </a:pP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i="1" dirty="0">
                <a:sym typeface="Monotype Sorts" pitchFamily="-84" charset="2"/>
              </a:rPr>
              <a:t>= (A, B),   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 (A, C)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Lossless-join decomposition:</a:t>
            </a:r>
          </a:p>
          <a:p>
            <a:pPr lvl="1">
              <a:buFont typeface="Monotype Sorts" pitchFamily="-84" charset="2"/>
              <a:buNone/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		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1  </a:t>
            </a:r>
            <a:r>
              <a:rPr lang="en-US" altLang="en-US" sz="1700" dirty="0">
                <a:sym typeface="Symbol" panose="05050102010706020507" pitchFamily="18" charset="2"/>
              </a:rPr>
              <a:t>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i="1" dirty="0">
                <a:sym typeface="Monotype Sorts" pitchFamily="-84" charset="2"/>
              </a:rPr>
              <a:t> =</a:t>
            </a:r>
            <a:r>
              <a:rPr lang="en-US" altLang="en-US" sz="1700" dirty="0">
                <a:sym typeface="Monotype Sorts" pitchFamily="-84" charset="2"/>
              </a:rPr>
              <a:t> {</a:t>
            </a:r>
            <a:r>
              <a:rPr lang="en-US" altLang="en-US" sz="1700" i="1" dirty="0">
                <a:sym typeface="Monotype Sorts" pitchFamily="-84" charset="2"/>
              </a:rPr>
              <a:t>A</a:t>
            </a:r>
            <a:r>
              <a:rPr lang="en-US" altLang="en-US" sz="1700" dirty="0">
                <a:sym typeface="Monotype Sorts" pitchFamily="-84" charset="2"/>
              </a:rPr>
              <a:t>}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and </a:t>
            </a:r>
            <a:r>
              <a:rPr lang="en-US" altLang="en-US" sz="1700" i="1" dirty="0">
                <a:sym typeface="Monotype Sorts" pitchFamily="-84" charset="2"/>
              </a:rPr>
              <a:t>A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A</a:t>
            </a:r>
            <a:r>
              <a:rPr lang="en-US" altLang="en-US" sz="1700" i="1" dirty="0">
                <a:sym typeface="Monotype Sorts" pitchFamily="-84" charset="2"/>
              </a:rPr>
              <a:t>B</a:t>
            </a:r>
          </a:p>
          <a:p>
            <a:pPr lvl="1">
              <a:tabLst>
                <a:tab pos="2054225" algn="l"/>
              </a:tabLst>
            </a:pPr>
            <a:r>
              <a:rPr lang="en-US" altLang="en-US" sz="1700" dirty="0">
                <a:sym typeface="Monotype Sorts" pitchFamily="-84" charset="2"/>
              </a:rPr>
              <a:t>Not dependency preserving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(cannot check </a:t>
            </a:r>
            <a:r>
              <a:rPr lang="en-US" altLang="en-US" sz="1700" i="1" dirty="0">
                <a:sym typeface="Monotype Sorts" pitchFamily="-84" charset="2"/>
              </a:rPr>
              <a:t>B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C </a:t>
            </a:r>
            <a:r>
              <a:rPr lang="en-US" altLang="en-US" sz="1700" dirty="0">
                <a:sym typeface="Monotype Sorts" pitchFamily="-84" charset="2"/>
              </a:rPr>
              <a:t>without computing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i="1" baseline="-25000" dirty="0">
                <a:sym typeface="Monotype Sorts" pitchFamily="-84" charset="2"/>
              </a:rPr>
              <a:t>1 </a:t>
            </a:r>
            <a:r>
              <a:rPr lang="en-US" altLang="en-US" sz="1700" dirty="0">
                <a:sym typeface="Monotype Sorts" pitchFamily="-84" charset="2"/>
              </a:rPr>
              <a:t>    </a:t>
            </a:r>
            <a:r>
              <a:rPr lang="en-US" altLang="en-US" sz="1700" i="1" dirty="0">
                <a:sym typeface="Monotype Sorts" pitchFamily="-84" charset="2"/>
              </a:rPr>
              <a:t>R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)</a:t>
            </a:r>
          </a:p>
        </p:txBody>
      </p:sp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7156" y="4474921"/>
            <a:ext cx="234950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05275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and Dependency Preservation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12170" cy="5075000"/>
          </a:xfrm>
        </p:spPr>
        <p:txBody>
          <a:bodyPr/>
          <a:lstStyle/>
          <a:p>
            <a:pPr>
              <a:defRPr/>
            </a:pPr>
            <a:r>
              <a:rPr lang="en-US" altLang="en-US" sz="1700" dirty="0">
                <a:ea typeface="ＭＳ Ｐゴシック" pitchFamily="34" charset="-128"/>
              </a:rPr>
              <a:t>It is not always possible to achieve both BCNF and dependency preservation </a:t>
            </a:r>
            <a:endParaRPr lang="en-US" altLang="en-US" sz="1700" dirty="0"/>
          </a:p>
          <a:p>
            <a:pPr>
              <a:defRPr/>
            </a:pPr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department_name</a:t>
            </a:r>
            <a:r>
              <a:rPr lang="en-US" altLang="en-US" sz="1700" dirty="0"/>
              <a:t>)</a:t>
            </a:r>
          </a:p>
          <a:p>
            <a:pPr>
              <a:defRPr/>
            </a:pPr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/>
              <a:t> 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itchFamily="18" charset="2"/>
              </a:rPr>
              <a:t> </a:t>
            </a:r>
            <a:r>
              <a:rPr lang="en-US" altLang="en-US" sz="1700" i="1" dirty="0">
                <a:sym typeface="Symbol" pitchFamily="18" charset="2"/>
              </a:rPr>
              <a:t>i_ID</a:t>
            </a:r>
          </a:p>
          <a:p>
            <a:pPr>
              <a:defRPr/>
            </a:pPr>
            <a:r>
              <a:rPr lang="en-US" altLang="en-US" sz="1700" i="1" dirty="0"/>
              <a:t>dept_advisor </a:t>
            </a:r>
            <a:r>
              <a:rPr lang="en-US" altLang="en-US" sz="1700" dirty="0"/>
              <a:t>is not in BCNF </a:t>
            </a:r>
          </a:p>
          <a:p>
            <a:pPr lvl="1">
              <a:defRPr/>
            </a:pPr>
            <a:r>
              <a:rPr lang="en-US" altLang="en-US" sz="1700" dirty="0"/>
              <a:t> </a:t>
            </a:r>
            <a:r>
              <a:rPr lang="en-US" altLang="en-US" sz="1700" i="1" dirty="0"/>
              <a:t>i_ID</a:t>
            </a:r>
            <a:r>
              <a:rPr lang="en-US" altLang="en-US" sz="1700" dirty="0"/>
              <a:t>  is not a superkey.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Any decomposition  of </a:t>
            </a:r>
            <a:r>
              <a:rPr lang="en-US" altLang="en-US" sz="1700" i="1" dirty="0"/>
              <a:t>dept_advisor </a:t>
            </a:r>
            <a:r>
              <a:rPr lang="en-US" altLang="en-US" sz="1700" dirty="0">
                <a:sym typeface="Symbol" pitchFamily="18" charset="2"/>
              </a:rPr>
              <a:t>will not include all the attributes in</a:t>
            </a:r>
          </a:p>
          <a:p>
            <a:pPr>
              <a:buFont typeface="Monotype Sorts" pitchFamily="-84" charset="2"/>
              <a:buNone/>
              <a:defRPr/>
            </a:pPr>
            <a:r>
              <a:rPr lang="en-US" altLang="en-US" sz="1700" dirty="0">
                <a:sym typeface="Symbol" pitchFamily="18" charset="2"/>
              </a:rPr>
              <a:t>            </a:t>
            </a:r>
            <a:r>
              <a:rPr lang="en-US" altLang="en-US" sz="1700" i="1" dirty="0"/>
              <a:t>s_ID, </a:t>
            </a:r>
            <a:r>
              <a:rPr lang="en-US" altLang="en-US" sz="1700" i="1" dirty="0">
                <a:sym typeface="Symbol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i="1" dirty="0">
                <a:sym typeface="Symbol" pitchFamily="18" charset="2"/>
              </a:rPr>
              <a:t> i_ID</a:t>
            </a:r>
          </a:p>
          <a:p>
            <a:pPr>
              <a:defRPr/>
            </a:pPr>
            <a:r>
              <a:rPr lang="en-US" altLang="en-US" sz="1700" dirty="0">
                <a:sym typeface="Symbol" pitchFamily="18" charset="2"/>
              </a:rPr>
              <a:t>Thus, the composition is  NOT be</a:t>
            </a:r>
            <a:r>
              <a:rPr lang="en-US" altLang="en-US" sz="1700" b="1" dirty="0">
                <a:solidFill>
                  <a:schemeClr val="bg1">
                    <a:lumMod val="25000"/>
                  </a:schemeClr>
                </a:solidFill>
              </a:rPr>
              <a:t> </a:t>
            </a:r>
            <a:r>
              <a:rPr lang="en-US" altLang="en-US" sz="1700" dirty="0">
                <a:sym typeface="Symbol" pitchFamily="18" charset="2"/>
              </a:rPr>
              <a:t>dependency preserving</a:t>
            </a:r>
            <a:endParaRPr lang="en-US" altLang="en-US" sz="17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903671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21048" cy="4903787"/>
          </a:xfrm>
        </p:spPr>
        <p:txBody>
          <a:bodyPr/>
          <a:lstStyle/>
          <a:p>
            <a:pPr>
              <a:tabLst>
                <a:tab pos="2738438" algn="l"/>
              </a:tabLst>
            </a:pPr>
            <a:r>
              <a:rPr lang="en-US" altLang="en-US" sz="1700" dirty="0"/>
              <a:t>A relation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en-US" altLang="en-US" sz="1700" b="1" dirty="0">
                <a:solidFill>
                  <a:srgbClr val="002060"/>
                </a:solidFill>
              </a:rPr>
              <a:t>third normal form (3NF)</a:t>
            </a:r>
            <a:r>
              <a:rPr lang="en-US" altLang="en-US" sz="1700" dirty="0">
                <a:solidFill>
                  <a:srgbClr val="002060"/>
                </a:solidFill>
              </a:rPr>
              <a:t> </a:t>
            </a:r>
            <a:r>
              <a:rPr lang="en-US" altLang="en-US" sz="1700" dirty="0"/>
              <a:t>if for all: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dirty="0"/>
              <a:t>		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Monotype Sorts" pitchFamily="-84" charset="2"/>
              </a:rPr>
              <a:t> in </a:t>
            </a:r>
            <a:r>
              <a:rPr lang="en-US" altLang="en-US" sz="1700" i="1" dirty="0">
                <a:sym typeface="Monotype Sorts" pitchFamily="-84" charset="2"/>
              </a:rPr>
              <a:t>F</a:t>
            </a:r>
            <a:r>
              <a:rPr lang="en-US" altLang="en-US" sz="1700" baseline="30000" dirty="0">
                <a:sym typeface="Monotype Sorts" pitchFamily="-84" charset="2"/>
              </a:rPr>
              <a:t>+</a:t>
            </a:r>
          </a:p>
          <a:p>
            <a:pPr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800" dirty="0">
                <a:sym typeface="Monotype Sorts" pitchFamily="-84" charset="2"/>
              </a:rPr>
              <a:t> </a:t>
            </a:r>
            <a:br>
              <a:rPr lang="en-US" altLang="en-US" sz="1700" dirty="0">
                <a:sym typeface="Monotype Sorts" pitchFamily="-84" charset="2"/>
              </a:rPr>
            </a:br>
            <a:r>
              <a:rPr lang="en-US" altLang="en-US" sz="1700" dirty="0">
                <a:sym typeface="Monotype Sorts" pitchFamily="-84" charset="2"/>
              </a:rPr>
              <a:t>at least one of the following holds: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is trivial (i.e.,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i="1" dirty="0">
                <a:sym typeface="Greek Symbols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 </a:t>
            </a:r>
            <a:r>
              <a:rPr lang="en-US" altLang="en-US" sz="1700" dirty="0">
                <a:sym typeface="Greek Symbols"/>
              </a:rPr>
              <a:t>)</a:t>
            </a: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a </a:t>
            </a:r>
            <a:r>
              <a:rPr lang="en-US" altLang="en-US" sz="1700" dirty="0" err="1">
                <a:sym typeface="Greek Symbols"/>
              </a:rPr>
              <a:t>superkey</a:t>
            </a:r>
            <a:r>
              <a:rPr lang="en-US" altLang="en-US" sz="1700" dirty="0">
                <a:sym typeface="Greek Symbols"/>
              </a:rPr>
              <a:t> for </a:t>
            </a:r>
            <a:r>
              <a:rPr lang="en-US" altLang="en-US" sz="1700" i="1" dirty="0">
                <a:sym typeface="Greek Symbols"/>
              </a:rPr>
              <a:t>R</a:t>
            </a:r>
            <a:endParaRPr lang="en-US" altLang="en-US" sz="1700" dirty="0">
              <a:sym typeface="Greek Symbols"/>
            </a:endParaRPr>
          </a:p>
          <a:p>
            <a:pPr lvl="1"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Each attribute </a:t>
            </a:r>
            <a:r>
              <a:rPr lang="en-US" altLang="en-US" sz="1700" i="1" dirty="0">
                <a:sym typeface="Greek Symbols"/>
              </a:rPr>
              <a:t>A</a:t>
            </a:r>
            <a:r>
              <a:rPr lang="en-US" altLang="en-US" sz="1700" dirty="0">
                <a:sym typeface="Greek Symbols"/>
              </a:rPr>
              <a:t> in </a:t>
            </a:r>
            <a:r>
              <a:rPr lang="en-US" altLang="en-US" sz="1700" i="1" dirty="0">
                <a:sym typeface="Symbol" panose="05050102010706020507" pitchFamily="18" charset="2"/>
              </a:rPr>
              <a:t></a:t>
            </a:r>
            <a:r>
              <a:rPr lang="en-US" altLang="en-US" sz="1700" dirty="0">
                <a:sym typeface="Greek Symbols"/>
              </a:rPr>
              <a:t> – </a:t>
            </a:r>
            <a:r>
              <a:rPr lang="en-US" altLang="en-US" sz="1700" dirty="0">
                <a:sym typeface="Symbol" panose="05050102010706020507" pitchFamily="18" charset="2"/>
              </a:rPr>
              <a:t></a:t>
            </a:r>
            <a:r>
              <a:rPr lang="en-US" altLang="en-US" sz="1700" dirty="0">
                <a:sym typeface="Greek Symbols"/>
              </a:rPr>
              <a:t> is contained in a candidate key for </a:t>
            </a:r>
            <a:r>
              <a:rPr lang="en-US" altLang="en-US" sz="1700" i="1" dirty="0">
                <a:sym typeface="Greek Symbols"/>
              </a:rPr>
              <a:t>R.</a:t>
            </a:r>
          </a:p>
          <a:p>
            <a:pPr lvl="1">
              <a:buFont typeface="Monotype Sorts" pitchFamily="-84" charset="2"/>
              <a:buNone/>
              <a:tabLst>
                <a:tab pos="2738438" algn="l"/>
              </a:tabLst>
            </a:pPr>
            <a:r>
              <a:rPr lang="en-US" altLang="en-US" sz="1700" i="1" dirty="0">
                <a:sym typeface="Greek Symbols"/>
              </a:rPr>
              <a:t>   </a:t>
            </a:r>
            <a:r>
              <a:rPr lang="en-US" altLang="en-US" sz="1700" dirty="0">
                <a:sym typeface="Greek Symbols"/>
              </a:rPr>
              <a:t>(</a:t>
            </a:r>
            <a:r>
              <a:rPr lang="en-US" altLang="en-US" sz="1700" b="1" dirty="0">
                <a:sym typeface="Greek Symbols"/>
              </a:rPr>
              <a:t>NOTE</a:t>
            </a:r>
            <a:r>
              <a:rPr lang="en-US" altLang="en-US" sz="1700" i="1" dirty="0">
                <a:sym typeface="Greek Symbols"/>
              </a:rPr>
              <a:t>: </a:t>
            </a:r>
            <a:r>
              <a:rPr lang="en-US" altLang="en-US" sz="1700" dirty="0">
                <a:sym typeface="Greek Symbols"/>
              </a:rPr>
              <a:t>each attribute may be in a different candidate key)</a:t>
            </a:r>
            <a:endParaRPr lang="en-US" altLang="en-US" sz="1700" i="1" dirty="0">
              <a:sym typeface="Greek Symbols"/>
            </a:endParaRPr>
          </a:p>
          <a:p>
            <a:pPr>
              <a:tabLst>
                <a:tab pos="2738438" algn="l"/>
              </a:tabLst>
            </a:pPr>
            <a:r>
              <a:rPr lang="en-US" altLang="en-US" sz="1700" dirty="0">
                <a:sym typeface="Greek Symbols"/>
              </a:rPr>
              <a:t>If a relation is in BCNF it is in 3NF (since in BCNF one of the first two conditions above must hold).</a:t>
            </a:r>
          </a:p>
          <a:p>
            <a:pPr>
              <a:tabLst>
                <a:tab pos="2738438" algn="l"/>
              </a:tabLst>
            </a:pPr>
            <a:r>
              <a:rPr lang="en-US" altLang="en-US" sz="1700" dirty="0"/>
              <a:t>Third condition is a minimal relaxation of BCNF to ensure dependency preservation (will see why later).</a:t>
            </a:r>
          </a:p>
          <a:p>
            <a:pPr>
              <a:tabLst>
                <a:tab pos="2738438" algn="l"/>
              </a:tabLst>
            </a:pPr>
            <a:endParaRPr lang="en-US" altLang="en-US" sz="2000" dirty="0">
              <a:sym typeface="Greek Symbols"/>
            </a:endParaRPr>
          </a:p>
        </p:txBody>
      </p:sp>
    </p:spTree>
    <p:extLst>
      <p:ext uri="{BB962C8B-B14F-4D97-AF65-F5344CB8AC3E}">
        <p14:creationId xmlns:p14="http://schemas.microsoft.com/office/powerpoint/2010/main" val="29569665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98425"/>
            <a:ext cx="8015287" cy="625475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3NF Example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953" y="1093788"/>
            <a:ext cx="8015287" cy="4490148"/>
          </a:xfrm>
        </p:spPr>
        <p:txBody>
          <a:bodyPr/>
          <a:lstStyle/>
          <a:p>
            <a:r>
              <a:rPr lang="en-US" altLang="en-US" sz="1700" dirty="0"/>
              <a:t>Consider a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i_ID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dept_name</a:t>
            </a:r>
            <a:r>
              <a:rPr lang="en-US" altLang="en-US" sz="1700" dirty="0"/>
              <a:t>)</a:t>
            </a:r>
          </a:p>
          <a:p>
            <a:r>
              <a:rPr lang="en-US" altLang="en-US" sz="1700" dirty="0"/>
              <a:t>With function dependencies: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     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endParaRPr lang="en-US" altLang="en-US" sz="1700" i="1" dirty="0">
              <a:sym typeface="Symbol" panose="05050102010706020507" pitchFamily="18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Two candidate keys = 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Symbol" panose="05050102010706020507" pitchFamily="18" charset="2"/>
              </a:rPr>
              <a:t>}, {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i="1" dirty="0" err="1">
                <a:sym typeface="Symbol" panose="05050102010706020507" pitchFamily="18" charset="2"/>
              </a:rPr>
              <a:t>i_ID</a:t>
            </a:r>
            <a:r>
              <a:rPr lang="en-US" altLang="en-US" sz="1700" i="1" dirty="0">
                <a:sym typeface="Symbol" panose="05050102010706020507" pitchFamily="18" charset="2"/>
              </a:rPr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}</a:t>
            </a:r>
            <a:endParaRPr lang="en-US" altLang="en-US" sz="1700" dirty="0">
              <a:sym typeface="Monotype Sorts" pitchFamily="-84" charset="2"/>
            </a:endParaRPr>
          </a:p>
          <a:p>
            <a:r>
              <a:rPr lang="en-US" altLang="en-US" sz="1700" dirty="0">
                <a:sym typeface="Monotype Sorts" pitchFamily="-84" charset="2"/>
              </a:rPr>
              <a:t>We have seen before that </a:t>
            </a:r>
            <a:r>
              <a:rPr lang="en-US" altLang="en-US" sz="1700" i="1" dirty="0" err="1"/>
              <a:t>dept_advisor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</a:t>
            </a:r>
            <a:r>
              <a:rPr lang="en-US" altLang="en-US" sz="1700" dirty="0">
                <a:solidFill>
                  <a:srgbClr val="002060"/>
                </a:solidFill>
                <a:sym typeface="Monotype Sorts" pitchFamily="-84" charset="2"/>
              </a:rPr>
              <a:t>not</a:t>
            </a:r>
            <a:r>
              <a:rPr lang="en-US" altLang="en-US" sz="1700" dirty="0">
                <a:sym typeface="Monotype Sorts" pitchFamily="-84" charset="2"/>
              </a:rPr>
              <a:t> in BCNF</a:t>
            </a:r>
          </a:p>
          <a:p>
            <a:r>
              <a:rPr lang="en-US" altLang="en-US" sz="1700" i="1" dirty="0">
                <a:sym typeface="Monotype Sorts" pitchFamily="-84" charset="2"/>
              </a:rPr>
              <a:t>R,  </a:t>
            </a:r>
            <a:r>
              <a:rPr lang="en-US" altLang="en-US" sz="1700" dirty="0">
                <a:sym typeface="Monotype Sorts" pitchFamily="-84" charset="2"/>
              </a:rPr>
              <a:t>however, 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in  3NF</a:t>
            </a:r>
          </a:p>
          <a:p>
            <a:pPr lvl="1"/>
            <a:r>
              <a:rPr lang="en-US" altLang="en-US" sz="1700" i="1" dirty="0"/>
              <a:t> </a:t>
            </a:r>
            <a:r>
              <a:rPr lang="en-US" altLang="en-US" sz="1700" i="1" dirty="0" err="1"/>
              <a:t>s_ID</a:t>
            </a:r>
            <a:r>
              <a:rPr lang="en-US" altLang="en-US" sz="1700" i="1" dirty="0"/>
              <a:t>,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/>
              <a:t> </a:t>
            </a:r>
            <a:r>
              <a:rPr lang="en-US" altLang="en-US" sz="1700" dirty="0">
                <a:sym typeface="Monotype Sorts" pitchFamily="-84" charset="2"/>
              </a:rPr>
              <a:t>is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endParaRPr lang="en-US" altLang="en-US" sz="1700" dirty="0">
              <a:sym typeface="Monotype Sorts" pitchFamily="-84" charset="2"/>
            </a:endParaRPr>
          </a:p>
          <a:p>
            <a:pPr lvl="1"/>
            <a:r>
              <a:rPr lang="en-US" altLang="en-US" sz="1700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dirty="0"/>
              <a:t> </a:t>
            </a:r>
            <a:r>
              <a:rPr lang="en-US" altLang="en-US" sz="1700" dirty="0">
                <a:sym typeface="Symbol" panose="05050102010706020507" pitchFamily="18" charset="2"/>
              </a:rPr>
              <a:t>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 and </a:t>
            </a:r>
            <a:r>
              <a:rPr lang="en-US" altLang="en-US" sz="1700" i="1" dirty="0"/>
              <a:t> </a:t>
            </a:r>
            <a:r>
              <a:rPr lang="en-US" altLang="en-US" sz="1700" i="1" dirty="0" err="1"/>
              <a:t>i_ID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is NOT a </a:t>
            </a:r>
            <a:r>
              <a:rPr lang="en-US" altLang="en-US" sz="1700" dirty="0" err="1">
                <a:sym typeface="Monotype Sorts" pitchFamily="-84" charset="2"/>
              </a:rPr>
              <a:t>superkey</a:t>
            </a:r>
            <a:r>
              <a:rPr lang="en-US" altLang="en-US" sz="1700" dirty="0">
                <a:sym typeface="Monotype Sorts" pitchFamily="-84" charset="2"/>
              </a:rPr>
              <a:t>, but:</a:t>
            </a:r>
          </a:p>
          <a:p>
            <a:pPr lvl="2"/>
            <a:r>
              <a:rPr lang="en-US" altLang="en-US" sz="1700" dirty="0">
                <a:sym typeface="Monotype Sorts" pitchFamily="-84" charset="2"/>
              </a:rPr>
              <a:t>{ 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dirty="0">
                <a:sym typeface="Monotype Sorts" pitchFamily="-84" charset="2"/>
              </a:rPr>
              <a:t>} – {</a:t>
            </a:r>
            <a:r>
              <a:rPr lang="en-US" altLang="en-US" sz="1700" i="1" dirty="0" err="1"/>
              <a:t>i_ID</a:t>
            </a:r>
            <a:r>
              <a:rPr lang="en-US" altLang="en-US" sz="1700" dirty="0">
                <a:sym typeface="Monotype Sorts" pitchFamily="-84" charset="2"/>
              </a:rPr>
              <a:t> }  = 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Monotype Sorts" pitchFamily="-84" charset="2"/>
              </a:rPr>
              <a:t>{</a:t>
            </a:r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</a:t>
            </a:r>
            <a:r>
              <a:rPr lang="en-US" altLang="en-US" sz="1700" dirty="0">
                <a:sym typeface="Monotype Sorts" pitchFamily="-84" charset="2"/>
              </a:rPr>
              <a:t>} and</a:t>
            </a:r>
          </a:p>
          <a:p>
            <a:pPr lvl="2"/>
            <a:r>
              <a:rPr lang="en-US" altLang="en-US" sz="1700" i="1" dirty="0" err="1">
                <a:sym typeface="Symbol" panose="05050102010706020507" pitchFamily="18" charset="2"/>
              </a:rPr>
              <a:t>dept_name</a:t>
            </a:r>
            <a:r>
              <a:rPr lang="en-US" altLang="en-US" sz="1700" i="1" dirty="0">
                <a:sym typeface="Monotype Sorts" pitchFamily="-84" charset="2"/>
              </a:rPr>
              <a:t>  </a:t>
            </a:r>
            <a:r>
              <a:rPr lang="en-US" altLang="en-US" sz="1700" dirty="0">
                <a:sym typeface="Greek Symbols"/>
              </a:rPr>
              <a:t>is contained in a  candidate key</a:t>
            </a:r>
            <a:endParaRPr lang="en-US" altLang="en-US" sz="1700" i="1" dirty="0">
              <a:sym typeface="Greek Symbols"/>
            </a:endParaRPr>
          </a:p>
          <a:p>
            <a:pPr>
              <a:buFont typeface="Monotype Sorts" pitchFamily="-84" charset="2"/>
              <a:buNone/>
            </a:pPr>
            <a:endParaRPr lang="en-US" altLang="en-US" sz="2000" i="1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</a:pPr>
            <a:endParaRPr lang="en-US" altLang="en-US" sz="2000" dirty="0">
              <a:sym typeface="Symbol" panose="05050102010706020507" pitchFamily="18" charset="2"/>
            </a:endParaRPr>
          </a:p>
          <a:p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5303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798064"/>
            <a:ext cx="5589587" cy="866274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Overview of Normalization</a:t>
            </a:r>
          </a:p>
        </p:txBody>
      </p:sp>
    </p:spTree>
    <p:extLst>
      <p:ext uri="{BB962C8B-B14F-4D97-AF65-F5344CB8AC3E}">
        <p14:creationId xmlns:p14="http://schemas.microsoft.com/office/powerpoint/2010/main" val="1312319725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781050" y="17496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sz="2800" dirty="0">
                <a:ea typeface="ＭＳ Ｐゴシック" pitchFamily="34" charset="-128"/>
              </a:rPr>
              <a:t>Redundancy in 3NF</a:t>
            </a:r>
          </a:p>
        </p:txBody>
      </p:sp>
      <p:sp>
        <p:nvSpPr>
          <p:cNvPr id="34819" name="Rectangle 10"/>
          <p:cNvSpPr>
            <a:spLocks noGrp="1" noChangeArrowheads="1"/>
          </p:cNvSpPr>
          <p:nvPr>
            <p:ph type="body" idx="1"/>
          </p:nvPr>
        </p:nvSpPr>
        <p:spPr>
          <a:xfrm>
            <a:off x="781050" y="1130542"/>
            <a:ext cx="7716774" cy="5123954"/>
          </a:xfrm>
        </p:spPr>
        <p:txBody>
          <a:bodyPr/>
          <a:lstStyle/>
          <a:p>
            <a:r>
              <a:rPr lang="en-US" altLang="en-US" sz="1700" dirty="0"/>
              <a:t>Consider  the schema R below,  which is in 3NF</a:t>
            </a:r>
          </a:p>
          <a:p>
            <a:pPr marL="0" indent="0">
              <a:buNone/>
            </a:pPr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800" dirty="0"/>
              <a:t>What is wrong with the table?</a:t>
            </a:r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</p:txBody>
      </p:sp>
      <p:sp>
        <p:nvSpPr>
          <p:cNvPr id="34822" name="TextBox 1"/>
          <p:cNvSpPr txBox="1">
            <a:spLocks noChangeArrowheads="1"/>
          </p:cNvSpPr>
          <p:nvPr/>
        </p:nvSpPr>
        <p:spPr bwMode="auto">
          <a:xfrm>
            <a:off x="781051" y="1530989"/>
            <a:ext cx="6717030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R = </a:t>
            </a:r>
            <a:r>
              <a:rPr lang="en-US" altLang="en-US" sz="1700" dirty="0"/>
              <a:t>(</a:t>
            </a:r>
            <a:r>
              <a:rPr lang="en-US" altLang="en-US" sz="1700" i="1" dirty="0"/>
              <a:t>J, K, L </a:t>
            </a:r>
            <a:r>
              <a:rPr lang="en-US" altLang="en-US" sz="1700" dirty="0"/>
              <a:t>)</a:t>
            </a:r>
            <a:endParaRPr lang="en-US" altLang="en-US" sz="1700" i="1" dirty="0"/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i="1" dirty="0"/>
              <a:t>F = </a:t>
            </a:r>
            <a:r>
              <a:rPr lang="en-US" altLang="en-US" sz="1700" dirty="0"/>
              <a:t>{</a:t>
            </a:r>
            <a:r>
              <a:rPr lang="en-US" altLang="en-US" sz="1700" i="1" dirty="0"/>
              <a:t>JK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L, L </a:t>
            </a:r>
            <a:r>
              <a:rPr lang="en-US" altLang="en-US" sz="1700" dirty="0">
                <a:sym typeface="Symbol" panose="05050102010706020507" pitchFamily="18" charset="2"/>
              </a:rPr>
              <a:t></a:t>
            </a:r>
            <a:r>
              <a:rPr lang="en-US" altLang="en-US" sz="1700" dirty="0">
                <a:sym typeface="Monotype Sorts" pitchFamily="-84" charset="2"/>
              </a:rPr>
              <a:t> </a:t>
            </a:r>
            <a:r>
              <a:rPr lang="en-US" altLang="en-US" sz="1700" i="1" dirty="0">
                <a:sym typeface="Monotype Sorts" pitchFamily="-84" charset="2"/>
              </a:rPr>
              <a:t>K </a:t>
            </a:r>
            <a:r>
              <a:rPr lang="en-US" altLang="en-US" sz="1700" dirty="0">
                <a:sym typeface="Monotype Sorts" pitchFamily="-84" charset="2"/>
              </a:rPr>
              <a:t>}</a:t>
            </a:r>
          </a:p>
          <a:p>
            <a:pPr marL="800100" lvl="1" indent="-342900">
              <a:spcBef>
                <a:spcPts val="0"/>
              </a:spcBef>
              <a:buClr>
                <a:srgbClr val="F5960B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>
                <a:sym typeface="Monotype Sorts" pitchFamily="-84" charset="2"/>
              </a:rPr>
              <a:t>And an instance table: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81049" y="4316201"/>
            <a:ext cx="7472935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Repetition of information</a:t>
            </a:r>
          </a:p>
          <a:p>
            <a:pPr marL="800100" lvl="1" indent="-342900">
              <a:buClr>
                <a:srgbClr val="FF9933"/>
              </a:buClr>
              <a:buSzPct val="110000"/>
              <a:buFont typeface="Arial" panose="020B0604020202020204" pitchFamily="34" charset="0"/>
              <a:buChar char="•"/>
            </a:pPr>
            <a:r>
              <a:rPr lang="en-US" altLang="en-US" sz="1700" dirty="0"/>
              <a:t>Need to use null values (e.g., to represent the relationship </a:t>
            </a:r>
            <a:r>
              <a:rPr lang="en-US" altLang="en-US" sz="1700" i="1" dirty="0">
                <a:sym typeface="Monotype Sorts" pitchFamily="-84" charset="2"/>
              </a:rPr>
              <a:t>l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, </a:t>
            </a:r>
            <a:r>
              <a:rPr lang="en-US" altLang="en-US" sz="1700" i="1" dirty="0">
                <a:sym typeface="Monotype Sorts" pitchFamily="-84" charset="2"/>
              </a:rPr>
              <a:t>k</a:t>
            </a:r>
            <a:r>
              <a:rPr lang="en-US" altLang="en-US" sz="1700" baseline="-25000" dirty="0">
                <a:sym typeface="Monotype Sorts" pitchFamily="-84" charset="2"/>
              </a:rPr>
              <a:t>2</a:t>
            </a:r>
            <a:r>
              <a:rPr lang="en-US" altLang="en-US" sz="1700" dirty="0">
                <a:sym typeface="Monotype Sorts" pitchFamily="-84" charset="2"/>
              </a:rPr>
              <a:t> </a:t>
            </a:r>
          </a:p>
          <a:p>
            <a:pPr lvl="1">
              <a:buClr>
                <a:srgbClr val="F89108"/>
              </a:buClr>
              <a:buSzPct val="80000"/>
            </a:pPr>
            <a:r>
              <a:rPr lang="en-US" altLang="en-US" sz="1700" dirty="0">
                <a:sym typeface="Monotype Sorts" pitchFamily="-84" charset="2"/>
              </a:rPr>
              <a:t>     where there is no corresponding value for </a:t>
            </a:r>
            <a:r>
              <a:rPr lang="en-US" altLang="en-US" sz="1700" i="1" dirty="0">
                <a:sym typeface="Monotype Sorts" pitchFamily="-84" charset="2"/>
              </a:rPr>
              <a:t>J</a:t>
            </a:r>
            <a:r>
              <a:rPr lang="en-US" altLang="en-US" sz="1700" dirty="0">
                <a:sym typeface="Monotype Sorts" pitchFamily="-84" charset="2"/>
              </a:rPr>
              <a:t>)</a:t>
            </a:r>
            <a:endParaRPr lang="en-US" altLang="en-US" sz="17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9643" y="2565463"/>
            <a:ext cx="93345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37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6" y="1093788"/>
            <a:ext cx="7599285" cy="2661348"/>
          </a:xfrm>
        </p:spPr>
        <p:txBody>
          <a:bodyPr/>
          <a:lstStyle/>
          <a:p>
            <a:r>
              <a:rPr lang="en-US" altLang="en-US" sz="1700" dirty="0"/>
              <a:t>Advantages to 3NF over BCNF.  It is always possible to obtain a 3NF design without sacrificing </a:t>
            </a:r>
            <a:r>
              <a:rPr lang="en-US" altLang="en-US" sz="1700" dirty="0" err="1"/>
              <a:t>losslessness</a:t>
            </a:r>
            <a:r>
              <a:rPr lang="en-US" altLang="en-US" sz="1700" dirty="0"/>
              <a:t> or dependency preservation. </a:t>
            </a:r>
          </a:p>
          <a:p>
            <a:r>
              <a:rPr lang="en-US" altLang="en-US" sz="1700" dirty="0"/>
              <a:t>Disadvantages to 3NF. </a:t>
            </a:r>
          </a:p>
          <a:p>
            <a:pPr lvl="1"/>
            <a:r>
              <a:rPr lang="en-US" altLang="en-US" sz="1700" dirty="0"/>
              <a:t>We may have to use null values to represent some of the possible meaningful relationships among data items.</a:t>
            </a:r>
          </a:p>
          <a:p>
            <a:pPr lvl="1"/>
            <a:r>
              <a:rPr lang="en-US" altLang="en-US" sz="1700" dirty="0"/>
              <a:t> There is the problem of repetition of information.</a:t>
            </a:r>
          </a:p>
          <a:p>
            <a:pPr>
              <a:buFont typeface="Monotype Sorts" pitchFamily="-84" charset="2"/>
              <a:buNone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3989244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7625" y="184150"/>
            <a:ext cx="6969125" cy="50006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Goals of Normalization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3789"/>
            <a:ext cx="7401846" cy="2844227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scheme with a set</a:t>
            </a:r>
            <a:r>
              <a:rPr lang="en-US" altLang="en-US" sz="1700" i="1" dirty="0"/>
              <a:t> F</a:t>
            </a:r>
            <a:r>
              <a:rPr lang="en-US" altLang="en-US" sz="1700" dirty="0"/>
              <a:t> of functional dependencies.</a:t>
            </a:r>
          </a:p>
          <a:p>
            <a:r>
              <a:rPr lang="en-US" altLang="en-US" sz="1700" dirty="0"/>
              <a:t>Decide whether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form.</a:t>
            </a:r>
          </a:p>
          <a:p>
            <a:r>
              <a:rPr lang="en-US" altLang="en-US" sz="1700" dirty="0"/>
              <a:t>In the case that a relation scheme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not in </a:t>
            </a:r>
            <a:r>
              <a:rPr lang="ja-JP" altLang="en-US" sz="1700" dirty="0">
                <a:latin typeface="Arial" panose="020B0604020202020204" pitchFamily="34" charset="0"/>
              </a:rPr>
              <a:t>“</a:t>
            </a:r>
            <a:r>
              <a:rPr lang="en-US" altLang="ja-JP" sz="1700" dirty="0"/>
              <a:t>good</a:t>
            </a:r>
            <a:r>
              <a:rPr lang="ja-JP" altLang="en-US" sz="1700" dirty="0">
                <a:latin typeface="Arial" panose="020B0604020202020204" pitchFamily="34" charset="0"/>
              </a:rPr>
              <a:t>”</a:t>
            </a:r>
            <a:r>
              <a:rPr lang="en-US" altLang="ja-JP" sz="1700" dirty="0"/>
              <a:t> form, need to decompose it into a set of relation scheme  {</a:t>
            </a:r>
            <a:r>
              <a:rPr lang="en-US" altLang="ja-JP" sz="1700" i="1" dirty="0"/>
              <a:t>R</a:t>
            </a:r>
            <a:r>
              <a:rPr lang="en-US" altLang="ja-JP" sz="1700" baseline="-25000" dirty="0"/>
              <a:t>1</a:t>
            </a:r>
            <a:r>
              <a:rPr lang="en-US" altLang="ja-JP" sz="1700" i="1" dirty="0"/>
              <a:t>, R</a:t>
            </a:r>
            <a:r>
              <a:rPr lang="en-US" altLang="ja-JP" sz="1700" baseline="-25000" dirty="0"/>
              <a:t>2</a:t>
            </a:r>
            <a:r>
              <a:rPr lang="en-US" altLang="ja-JP" sz="1700" i="1" dirty="0"/>
              <a:t>, ..., R</a:t>
            </a:r>
            <a:r>
              <a:rPr lang="en-US" altLang="ja-JP" sz="1700" i="1" baseline="-25000" dirty="0"/>
              <a:t>n</a:t>
            </a:r>
            <a:r>
              <a:rPr lang="en-US" altLang="ja-JP" sz="1700" dirty="0"/>
              <a:t>} such that:</a:t>
            </a:r>
          </a:p>
          <a:p>
            <a:pPr lvl="1"/>
            <a:r>
              <a:rPr lang="en-US" altLang="en-US" sz="1700" dirty="0"/>
              <a:t>Each relation scheme is in good form </a:t>
            </a:r>
          </a:p>
          <a:p>
            <a:pPr lvl="1"/>
            <a:r>
              <a:rPr lang="en-US" altLang="en-US" sz="1700" dirty="0"/>
              <a:t>The decomposition is a lossless decomposition</a:t>
            </a:r>
          </a:p>
          <a:p>
            <a:pPr lvl="1"/>
            <a:r>
              <a:rPr lang="en-US" altLang="en-US" sz="1700" dirty="0"/>
              <a:t>Preferably, the decomposition should be dependency preserving.</a:t>
            </a:r>
          </a:p>
        </p:txBody>
      </p:sp>
    </p:spTree>
    <p:extLst>
      <p:ext uri="{BB962C8B-B14F-4D97-AF65-F5344CB8AC3E}">
        <p14:creationId xmlns:p14="http://schemas.microsoft.com/office/powerpoint/2010/main" val="8589380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202" name="Rectangle 2"/>
          <p:cNvSpPr>
            <a:spLocks noGrp="1" noChangeArrowheads="1"/>
          </p:cNvSpPr>
          <p:nvPr>
            <p:ph type="title"/>
          </p:nvPr>
        </p:nvSpPr>
        <p:spPr>
          <a:xfrm>
            <a:off x="1422400" y="125766"/>
            <a:ext cx="7124700" cy="6350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69436" cy="2454084"/>
          </a:xfrm>
        </p:spPr>
        <p:txBody>
          <a:bodyPr/>
          <a:lstStyle/>
          <a:p>
            <a:pPr>
              <a:tabLst>
                <a:tab pos="2976563" algn="ctr"/>
              </a:tabLst>
            </a:pPr>
            <a:r>
              <a:rPr lang="en-US" altLang="en-US" sz="1700" dirty="0"/>
              <a:t>There are database schemas in BCNF that do not seem to be sufficiently normalized </a:t>
            </a:r>
          </a:p>
          <a:p>
            <a:pPr>
              <a:tabLst>
                <a:tab pos="2976563" algn="ctr"/>
              </a:tabLst>
            </a:pPr>
            <a:r>
              <a:rPr lang="en-US" altLang="en-US" sz="1700" dirty="0"/>
              <a:t>Consider a relation </a:t>
            </a:r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r>
              <a:rPr lang="en-US" altLang="en-US" sz="1700" dirty="0"/>
              <a:t>		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(ID, </a:t>
            </a:r>
            <a:r>
              <a:rPr lang="en-US" altLang="en-US" sz="1700" i="1" dirty="0" err="1"/>
              <a:t>child_name</a:t>
            </a:r>
            <a:r>
              <a:rPr lang="en-US" altLang="en-US" sz="1700" i="1" dirty="0"/>
              <a:t>, phone)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where an instructor may have more than one phone and can have multiple children</a:t>
            </a:r>
          </a:p>
          <a:p>
            <a:pPr lvl="1">
              <a:tabLst>
                <a:tab pos="2976563" algn="ctr"/>
              </a:tabLst>
            </a:pPr>
            <a:r>
              <a:rPr lang="en-US" altLang="en-US" sz="1700" dirty="0"/>
              <a:t>Instance of </a:t>
            </a:r>
            <a:r>
              <a:rPr lang="en-US" altLang="en-US" sz="1700" i="1" dirty="0" err="1"/>
              <a:t>inst_info</a:t>
            </a:r>
            <a:endParaRPr lang="en-US" altLang="en-US" sz="1700" i="1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  <a:p>
            <a:pPr>
              <a:buFont typeface="Monotype Sorts" pitchFamily="-84" charset="2"/>
              <a:buNone/>
              <a:tabLst>
                <a:tab pos="2976563" algn="ctr"/>
              </a:tabLst>
            </a:pPr>
            <a:endParaRPr lang="en-US" altLang="en-US" sz="1700" dirty="0"/>
          </a:p>
        </p:txBody>
      </p:sp>
      <p:pic>
        <p:nvPicPr>
          <p:cNvPr id="37892" name="Picture 11" descr="C:\Users\as668\Desktop\Judi-Done\7_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855" y="3648464"/>
            <a:ext cx="3536569" cy="152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895352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68350" y="1133475"/>
            <a:ext cx="7594415" cy="2314575"/>
          </a:xfrm>
        </p:spPr>
        <p:txBody>
          <a:bodyPr/>
          <a:lstStyle/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There are no non-trivial functional dependencies and therefore the relation is in BCNF </a:t>
            </a:r>
          </a:p>
          <a:p>
            <a:pPr>
              <a:tabLst>
                <a:tab pos="1993900" algn="l"/>
              </a:tabLst>
            </a:pPr>
            <a:r>
              <a:rPr kumimoji="0" lang="en-US" altLang="en-US" sz="1700" dirty="0"/>
              <a:t>Insertion anomalies – i.e., if we add a phone 981-992-3443 to 99999, we need to add two tuples</a:t>
            </a:r>
          </a:p>
          <a:p>
            <a:pPr>
              <a:buFont typeface="Monotype Sorts" pitchFamily="-84" charset="2"/>
              <a:buNone/>
              <a:tabLst>
                <a:tab pos="1993900" algn="l"/>
              </a:tabLst>
            </a:pPr>
            <a:r>
              <a:rPr kumimoji="0" lang="en-US" altLang="en-US" sz="1700" dirty="0"/>
              <a:t>		(99999, David,   981-992-3443)</a:t>
            </a:r>
            <a:br>
              <a:rPr kumimoji="0" lang="en-US" altLang="en-US" sz="1700" dirty="0"/>
            </a:br>
            <a:r>
              <a:rPr kumimoji="0" lang="en-US" altLang="en-US" sz="1700" dirty="0"/>
              <a:t>	(99999, William, 981-992-3443)</a:t>
            </a:r>
            <a:br>
              <a:rPr kumimoji="0" lang="en-US" altLang="en-US" sz="1700" dirty="0"/>
            </a:br>
            <a:endParaRPr kumimoji="0" lang="en-US" altLang="en-US" sz="17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How good is BCNF? (Cont.)</a:t>
            </a:r>
          </a:p>
        </p:txBody>
      </p:sp>
    </p:spTree>
    <p:extLst>
      <p:ext uri="{BB962C8B-B14F-4D97-AF65-F5344CB8AC3E}">
        <p14:creationId xmlns:p14="http://schemas.microsoft.com/office/powerpoint/2010/main" val="2236584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2359" y="1020763"/>
            <a:ext cx="7252558" cy="4646612"/>
          </a:xfrm>
        </p:spPr>
        <p:txBody>
          <a:bodyPr/>
          <a:lstStyle/>
          <a:p>
            <a:r>
              <a:rPr lang="en-US" altLang="en-US" sz="1700" dirty="0"/>
              <a:t>It is better to decompose </a:t>
            </a:r>
            <a:r>
              <a:rPr lang="en-US" altLang="en-US" sz="1700" i="1" dirty="0" err="1"/>
              <a:t>inst_info</a:t>
            </a:r>
            <a:r>
              <a:rPr lang="en-US" altLang="en-US" sz="1700" i="1" dirty="0"/>
              <a:t> </a:t>
            </a:r>
            <a:r>
              <a:rPr lang="en-US" altLang="en-US" sz="1700" dirty="0"/>
              <a:t>into:</a:t>
            </a:r>
          </a:p>
          <a:p>
            <a:pPr lvl="1"/>
            <a:r>
              <a:rPr lang="en-US" altLang="en-US" sz="1700" i="1" dirty="0" err="1"/>
              <a:t>inst_child</a:t>
            </a:r>
            <a:r>
              <a:rPr lang="en-US" altLang="en-US" sz="1700" dirty="0"/>
              <a:t>:</a:t>
            </a:r>
          </a:p>
          <a:p>
            <a:pPr lvl="1"/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>
              <a:buFont typeface="Monotype Sorts" pitchFamily="-84" charset="2"/>
              <a:buNone/>
            </a:pPr>
            <a:endParaRPr lang="en-US" altLang="en-US" sz="1700" dirty="0"/>
          </a:p>
          <a:p>
            <a:pPr lvl="1"/>
            <a:r>
              <a:rPr lang="en-US" altLang="en-US" sz="1700" i="1" dirty="0" err="1"/>
              <a:t>inst_phone</a:t>
            </a:r>
            <a:r>
              <a:rPr lang="en-US" altLang="en-US" sz="1700" i="1" dirty="0"/>
              <a:t>:</a:t>
            </a:r>
          </a:p>
          <a:p>
            <a:endParaRPr lang="en-US" altLang="en-US" sz="1700" dirty="0"/>
          </a:p>
          <a:p>
            <a:endParaRPr lang="en-US" altLang="en-US" sz="1700" dirty="0"/>
          </a:p>
          <a:p>
            <a:pPr marL="0" indent="0">
              <a:buNone/>
            </a:pPr>
            <a:endParaRPr lang="en-US" altLang="en-US" sz="1700" dirty="0"/>
          </a:p>
          <a:p>
            <a:r>
              <a:rPr lang="en-US" altLang="en-US" sz="1700" dirty="0"/>
              <a:t>This suggests the need for higher normal forms, such as Fourth Normal Form (4NF), which we shall see later</a:t>
            </a:r>
          </a:p>
        </p:txBody>
      </p:sp>
      <p:sp>
        <p:nvSpPr>
          <p:cNvPr id="695310" name="Rectangle 14"/>
          <p:cNvSpPr>
            <a:spLocks noGrp="1" noChangeArrowheads="1"/>
          </p:cNvSpPr>
          <p:nvPr>
            <p:ph type="title"/>
          </p:nvPr>
        </p:nvSpPr>
        <p:spPr>
          <a:xfrm>
            <a:off x="958788" y="119063"/>
            <a:ext cx="7804212" cy="576262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Higher Normal Forms </a:t>
            </a:r>
          </a:p>
        </p:txBody>
      </p:sp>
      <p:pic>
        <p:nvPicPr>
          <p:cNvPr id="3994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2368" y="1835421"/>
            <a:ext cx="1975676" cy="8281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1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52" y="3299428"/>
            <a:ext cx="1939354" cy="7825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7275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0067" y="2927700"/>
            <a:ext cx="6364461" cy="60798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Functional-Dependency Theory</a:t>
            </a:r>
          </a:p>
        </p:txBody>
      </p:sp>
    </p:spTree>
    <p:extLst>
      <p:ext uri="{BB962C8B-B14F-4D97-AF65-F5344CB8AC3E}">
        <p14:creationId xmlns:p14="http://schemas.microsoft.com/office/powerpoint/2010/main" val="2254219019"/>
      </p:ext>
    </p:extLst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Functional-Dependency Theory Roadmap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23950"/>
            <a:ext cx="7523394" cy="2365208"/>
          </a:xfrm>
        </p:spPr>
        <p:txBody>
          <a:bodyPr/>
          <a:lstStyle/>
          <a:p>
            <a:r>
              <a:rPr lang="en-US" altLang="en-US" dirty="0"/>
              <a:t>We now consider the formal theory that tells us which functional dependencies are implied logically by a given set of functional dependencies.</a:t>
            </a:r>
          </a:p>
          <a:p>
            <a:r>
              <a:rPr lang="en-US" altLang="en-US" dirty="0"/>
              <a:t>We then develop algorithms to generate lossless decompositions into BCNF and 3NF</a:t>
            </a:r>
          </a:p>
          <a:p>
            <a:r>
              <a:rPr lang="en-US" altLang="en-US" dirty="0"/>
              <a:t>We then develop algorithms to test if a decomposition is dependency-preserving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882234" y="302796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137711"/>
            <a:ext cx="7705817" cy="2620461"/>
          </a:xfrm>
        </p:spPr>
        <p:txBody>
          <a:bodyPr/>
          <a:lstStyle/>
          <a:p>
            <a:r>
              <a:rPr lang="en-US" altLang="en-US" dirty="0"/>
              <a:t>Given a set </a:t>
            </a:r>
            <a:r>
              <a:rPr lang="en-US" altLang="en-US" i="1" dirty="0"/>
              <a:t>F</a:t>
            </a:r>
            <a:r>
              <a:rPr lang="en-US" altLang="en-US" dirty="0"/>
              <a:t> set of functional dependencies, there are certain other functional dependencies that are logically implied by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 If 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and  </a:t>
            </a:r>
            <a:r>
              <a:rPr lang="en-US" altLang="en-US" i="1" dirty="0">
                <a:sym typeface="Monotype Sorts" pitchFamily="-84" charset="2"/>
              </a:rPr>
              <a:t>B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r>
              <a:rPr lang="en-US" altLang="en-US" dirty="0">
                <a:sym typeface="Monotype Sorts" pitchFamily="-84" charset="2"/>
              </a:rPr>
              <a:t>,  then we can infer that 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</a:t>
            </a:r>
          </a:p>
          <a:p>
            <a:pPr lvl="1"/>
            <a:r>
              <a:rPr lang="en-US" altLang="en-US" dirty="0">
                <a:sym typeface="Monotype Sorts" pitchFamily="-84" charset="2"/>
              </a:rPr>
              <a:t>etc.</a:t>
            </a:r>
            <a:endParaRPr lang="en-US" altLang="en-US" dirty="0"/>
          </a:p>
          <a:p>
            <a:r>
              <a:rPr lang="en-US" altLang="en-US" dirty="0"/>
              <a:t>The set of </a:t>
            </a:r>
            <a:r>
              <a:rPr lang="en-US" altLang="en-US" b="1" dirty="0">
                <a:solidFill>
                  <a:srgbClr val="002060"/>
                </a:solidFill>
              </a:rPr>
              <a:t>all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functional dependencies logically implied by </a:t>
            </a:r>
            <a:r>
              <a:rPr lang="en-US" altLang="en-US" i="1" dirty="0"/>
              <a:t>F</a:t>
            </a:r>
            <a:r>
              <a:rPr lang="en-US" altLang="en-US" dirty="0"/>
              <a:t> is 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of </a:t>
            </a:r>
            <a:r>
              <a:rPr lang="en-US" altLang="en-US" i="1" dirty="0"/>
              <a:t>F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We denote the </a:t>
            </a:r>
            <a:r>
              <a:rPr lang="en-US" altLang="en-US" i="1" dirty="0"/>
              <a:t>closure </a:t>
            </a:r>
            <a:r>
              <a:rPr lang="en-US" altLang="en-US" dirty="0"/>
              <a:t>of </a:t>
            </a:r>
            <a:r>
              <a:rPr lang="en-US" altLang="en-US" i="1" dirty="0"/>
              <a:t>F</a:t>
            </a:r>
            <a:r>
              <a:rPr lang="en-US" altLang="en-US" dirty="0"/>
              <a:t> by </a:t>
            </a:r>
            <a:r>
              <a:rPr lang="en-US" altLang="en-US" b="1" i="1" dirty="0">
                <a:solidFill>
                  <a:srgbClr val="002060"/>
                </a:solidFill>
              </a:rPr>
              <a:t>F</a:t>
            </a:r>
            <a:r>
              <a:rPr lang="en-US" altLang="en-US" b="1" i="1" baseline="44000" dirty="0">
                <a:solidFill>
                  <a:srgbClr val="002060"/>
                </a:solidFill>
              </a:rPr>
              <a:t>+</a:t>
            </a:r>
            <a:r>
              <a:rPr lang="en-US" altLang="en-US" i="1" dirty="0">
                <a:solidFill>
                  <a:srgbClr val="000099"/>
                </a:solidFill>
              </a:rPr>
              <a:t>.</a:t>
            </a:r>
          </a:p>
          <a:p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77900" y="304800"/>
            <a:ext cx="79248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 Set of Functional Dependencies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24904"/>
            <a:ext cx="7741327" cy="3105654"/>
          </a:xfrm>
        </p:spPr>
        <p:txBody>
          <a:bodyPr/>
          <a:lstStyle/>
          <a:p>
            <a:r>
              <a:rPr lang="en-US" altLang="en-US" dirty="0"/>
              <a:t>We can compute F</a:t>
            </a:r>
            <a:r>
              <a:rPr lang="en-US" altLang="en-US" i="1" baseline="30000" dirty="0"/>
              <a:t>+</a:t>
            </a:r>
            <a:r>
              <a:rPr lang="en-US" altLang="en-US" i="1" dirty="0"/>
              <a:t>,</a:t>
            </a:r>
            <a:r>
              <a:rPr lang="en-US" altLang="en-US" dirty="0"/>
              <a:t> the closure of F, by repeatedly applying </a:t>
            </a:r>
            <a:r>
              <a:rPr lang="en-US" altLang="en-US" b="1" dirty="0">
                <a:solidFill>
                  <a:srgbClr val="002060"/>
                </a:solidFill>
              </a:rPr>
              <a:t>Armstrong</a:t>
            </a:r>
            <a:r>
              <a:rPr lang="en-US" altLang="en-US" b="1" dirty="0">
                <a:solidFill>
                  <a:srgbClr val="002060"/>
                </a:solidFill>
                <a:latin typeface="Arial" panose="020B0604020202020204" pitchFamily="34" charset="0"/>
              </a:rPr>
              <a:t>’</a:t>
            </a:r>
            <a:r>
              <a:rPr lang="en-US" altLang="ja-JP" b="1" dirty="0">
                <a:solidFill>
                  <a:srgbClr val="002060"/>
                </a:solidFill>
              </a:rPr>
              <a:t>s Axioms</a:t>
            </a:r>
            <a:r>
              <a:rPr lang="en-US" altLang="ja-JP" b="1" dirty="0">
                <a:solidFill>
                  <a:srgbClr val="000099"/>
                </a:solidFill>
              </a:rPr>
              <a:t>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Reflexive rule:</a:t>
            </a:r>
            <a:r>
              <a:rPr lang="en-US" altLang="en-US" dirty="0"/>
              <a:t> if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 , then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Augmentation 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then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endParaRPr lang="en-US" altLang="en-US" dirty="0">
              <a:sym typeface="Symbol" panose="05050102010706020507" pitchFamily="18" charset="2"/>
            </a:endParaRP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Transitivity rule</a:t>
            </a:r>
            <a:r>
              <a:rPr lang="en-US" altLang="en-US" b="1" dirty="0">
                <a:solidFill>
                  <a:srgbClr val="000099"/>
                </a:solidFill>
                <a:sym typeface="Symbol" panose="05050102010706020507" pitchFamily="18" charset="2"/>
              </a:rPr>
              <a:t>:  </a:t>
            </a:r>
            <a:r>
              <a:rPr lang="en-US" altLang="en-US" dirty="0">
                <a:sym typeface="Symbol" panose="05050102010706020507" pitchFamily="18" charset="2"/>
              </a:rPr>
              <a:t>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, </a:t>
            </a:r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 </a:t>
            </a:r>
            <a:r>
              <a:rPr lang="en-US" altLang="en-US" dirty="0">
                <a:sym typeface="Monotype Sorts" pitchFamily="-84" charset="2"/>
              </a:rPr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</a:t>
            </a:r>
            <a:endParaRPr lang="en-US" altLang="en-US" b="1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These rules are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Sound</a:t>
            </a:r>
            <a:r>
              <a:rPr lang="en-US" altLang="en-US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-- generate only functional dependencies that actually hold,  and </a:t>
            </a:r>
          </a:p>
          <a:p>
            <a:pPr lvl="1"/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Complete</a:t>
            </a:r>
            <a:r>
              <a:rPr lang="en-US" altLang="en-US" dirty="0">
                <a:sym typeface="Greek Symbols"/>
              </a:rPr>
              <a:t>  -- generate all functional dependencies that hold.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Features of Good Relational Designs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2020" y="1111060"/>
            <a:ext cx="7661585" cy="5020788"/>
          </a:xfrm>
        </p:spPr>
        <p:txBody>
          <a:bodyPr/>
          <a:lstStyle/>
          <a:p>
            <a:r>
              <a:rPr lang="en-US" altLang="en-US" sz="1700" dirty="0"/>
              <a:t>Suppose we combine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into </a:t>
            </a:r>
            <a:r>
              <a:rPr lang="en-US" altLang="en-US" sz="1700" i="1" dirty="0"/>
              <a:t>in_dep, </a:t>
            </a:r>
            <a:r>
              <a:rPr lang="en-US" altLang="en-US" sz="1700" dirty="0"/>
              <a:t>which represents the natural join on the relations </a:t>
            </a:r>
            <a:r>
              <a:rPr lang="en-US" altLang="en-US" sz="1700" i="1" dirty="0"/>
              <a:t>instructor</a:t>
            </a:r>
            <a:r>
              <a:rPr lang="en-US" altLang="en-US" sz="1700" dirty="0"/>
              <a:t> and </a:t>
            </a:r>
            <a:r>
              <a:rPr lang="en-US" altLang="en-US" sz="1700" i="1" dirty="0"/>
              <a:t>department</a:t>
            </a:r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endParaRPr lang="en-US" altLang="en-US" sz="1700" i="1" dirty="0"/>
          </a:p>
          <a:p>
            <a:r>
              <a:rPr lang="en-US" altLang="en-US" sz="1700" dirty="0"/>
              <a:t>There is repetition of information</a:t>
            </a:r>
          </a:p>
          <a:p>
            <a:r>
              <a:rPr lang="en-US" altLang="en-US" sz="1700" dirty="0"/>
              <a:t>Need to use null values (if we add a new department with no instructors) </a:t>
            </a:r>
          </a:p>
          <a:p>
            <a:endParaRPr lang="en-US" altLang="en-US" sz="2000" dirty="0"/>
          </a:p>
          <a:p>
            <a:endParaRPr lang="en-US" altLang="en-US" sz="2000" i="1" dirty="0"/>
          </a:p>
        </p:txBody>
      </p:sp>
      <p:pic>
        <p:nvPicPr>
          <p:cNvPr id="8196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6314" y="1889599"/>
            <a:ext cx="4553982" cy="27326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887104" y="5882184"/>
            <a:ext cx="766158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857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224244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</a:t>
            </a:r>
            <a:r>
              <a:rPr lang="en-US" altLang="en-US" dirty="0">
                <a:sym typeface="MS LineDraw"/>
              </a:rPr>
              <a:t>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07803"/>
            <a:ext cx="7873858" cy="4975225"/>
          </a:xfrm>
        </p:spPr>
        <p:txBody>
          <a:bodyPr/>
          <a:lstStyle/>
          <a:p>
            <a:pPr>
              <a:tabLst>
                <a:tab pos="803275" algn="l"/>
              </a:tabLst>
            </a:pPr>
            <a:r>
              <a:rPr lang="en-US" altLang="en-US" i="1" dirty="0"/>
              <a:t>R = (A, B, C, G, H, I)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  <a:r>
              <a:rPr lang="en-US" altLang="en-US" dirty="0">
                <a:sym typeface="Monotype Sorts" pitchFamily="-84" charset="2"/>
              </a:rPr>
              <a:t>}</a:t>
            </a:r>
            <a:endParaRPr lang="en-US" altLang="en-US" dirty="0">
              <a:sym typeface="MS LineDraw"/>
            </a:endParaRPr>
          </a:p>
          <a:p>
            <a:pPr>
              <a:tabLst>
                <a:tab pos="803275" algn="l"/>
              </a:tabLst>
            </a:pPr>
            <a:r>
              <a:rPr lang="en-US" altLang="en-US" dirty="0">
                <a:sym typeface="MS LineDraw"/>
              </a:rPr>
              <a:t>Some members of </a:t>
            </a:r>
            <a:r>
              <a:rPr lang="en-US" altLang="en-US" i="1" dirty="0">
                <a:sym typeface="MS LineDraw"/>
              </a:rPr>
              <a:t>F</a:t>
            </a:r>
            <a:r>
              <a:rPr lang="en-US" altLang="en-US" baseline="30000" dirty="0">
                <a:sym typeface="MS LineDraw"/>
              </a:rPr>
              <a:t>+</a:t>
            </a:r>
            <a:endParaRPr lang="en-US" altLang="en-US" dirty="0">
              <a:sym typeface="MS LineDraw"/>
            </a:endParaRP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       </a:t>
            </a: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transitivity from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 and </a:t>
            </a:r>
            <a:r>
              <a:rPr lang="en-US" altLang="en-US" i="1" dirty="0">
                <a:sym typeface="Iconic Symbols Ext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 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 </a:t>
            </a:r>
            <a:r>
              <a:rPr lang="en-US" altLang="en-US" dirty="0">
                <a:sym typeface="Monotype Sorts" pitchFamily="-84" charset="2"/>
              </a:rPr>
              <a:t>with G, to get </a:t>
            </a:r>
            <a:r>
              <a:rPr lang="en-US" altLang="en-US" i="1" dirty="0">
                <a:sym typeface="Iconic Symbols Ext"/>
              </a:rPr>
              <a:t>AG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CG 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           </a:t>
            </a:r>
            <a:r>
              <a:rPr lang="en-US" altLang="en-US" dirty="0">
                <a:sym typeface="Monotype Sorts" pitchFamily="-84" charset="2"/>
              </a:rPr>
              <a:t>and then transitivity with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</a:p>
          <a:p>
            <a:pPr lvl="1"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     </a:t>
            </a:r>
            <a:endParaRPr lang="en-US" altLang="en-US" dirty="0">
              <a:sym typeface="Monotype Sorts" pitchFamily="-84" charset="2"/>
            </a:endParaRPr>
          </a:p>
          <a:p>
            <a:pPr lvl="2"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by augmenting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I </a:t>
            </a:r>
            <a:r>
              <a:rPr lang="en-US" altLang="en-US" dirty="0">
                <a:sym typeface="Monotype Sorts" pitchFamily="-84" charset="2"/>
              </a:rPr>
              <a:t>to infer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CG</a:t>
            </a:r>
            <a:r>
              <a:rPr lang="en-US" altLang="en-US" i="1" dirty="0">
                <a:sym typeface="Monotype Sorts" pitchFamily="-84" charset="2"/>
              </a:rPr>
              <a:t>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dirty="0">
                <a:sym typeface="Monotype Sorts" pitchFamily="-84" charset="2"/>
              </a:rPr>
              <a:t>    and augmenting of </a:t>
            </a:r>
            <a:r>
              <a:rPr lang="en-US" altLang="en-US" i="1" dirty="0">
                <a:sym typeface="Iconic Symbols Ext"/>
              </a:rPr>
              <a:t>CG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 </a:t>
            </a:r>
            <a:r>
              <a:rPr lang="en-US" altLang="en-US" dirty="0">
                <a:sym typeface="Monotype Sorts" pitchFamily="-84" charset="2"/>
              </a:rPr>
              <a:t>to infer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Iconic Symbols Ext"/>
              </a:rPr>
              <a:t>CGI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HI, </a:t>
            </a:r>
          </a:p>
          <a:p>
            <a:pPr lvl="2">
              <a:buFont typeface="Webdings" panose="05030102010509060703" pitchFamily="18" charset="2"/>
              <a:buNone/>
              <a:tabLst>
                <a:tab pos="803275" algn="l"/>
              </a:tabLst>
            </a:pPr>
            <a:r>
              <a:rPr lang="en-US" altLang="en-US" i="1" dirty="0">
                <a:sym typeface="Monotype Sorts" pitchFamily="-84" charset="2"/>
              </a:rPr>
              <a:t>                         </a:t>
            </a:r>
            <a:r>
              <a:rPr lang="en-US" altLang="en-US" dirty="0">
                <a:sym typeface="Monotype Sorts" pitchFamily="-84" charset="2"/>
              </a:rPr>
              <a:t>and then transitivity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443" grpId="0" build="p" bldLvl="3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63600" y="1619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Functional Dependencies (Cont.)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8" y="1118694"/>
            <a:ext cx="7285646" cy="2466477"/>
          </a:xfrm>
        </p:spPr>
        <p:txBody>
          <a:bodyPr/>
          <a:lstStyle/>
          <a:p>
            <a:r>
              <a:rPr lang="en-US" altLang="en-US" dirty="0"/>
              <a:t>Additional rules:</a:t>
            </a:r>
          </a:p>
          <a:p>
            <a:pPr lvl="1"/>
            <a:r>
              <a:rPr lang="en-US" altLang="en-US" b="1" dirty="0">
                <a:sym typeface="Symbol" panose="05050102010706020507" pitchFamily="18" charset="2"/>
              </a:rPr>
              <a:t>Union rule</a:t>
            </a:r>
            <a:r>
              <a:rPr lang="en-US" altLang="en-US" dirty="0">
                <a:sym typeface="Symbol" panose="05050102010706020507" pitchFamily="18" charset="2"/>
              </a:rPr>
              <a:t>: If 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holds.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Decomposition rule</a:t>
            </a:r>
            <a:r>
              <a:rPr lang="en-US" altLang="en-US" dirty="0">
                <a:sym typeface="Monotype Sorts" pitchFamily="-84" charset="2"/>
              </a:rPr>
              <a:t>:</a:t>
            </a:r>
            <a:r>
              <a:rPr lang="en-US" altLang="en-US" b="1" dirty="0">
                <a:sym typeface="Monotype Sorts" pitchFamily="-84" charset="2"/>
              </a:rPr>
              <a:t> </a:t>
            </a:r>
            <a:r>
              <a:rPr lang="en-US" altLang="en-US" dirty="0">
                <a:sym typeface="Greek Symbols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 and 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Monotype Sorts" pitchFamily="-84" charset="2"/>
              </a:rPr>
              <a:t> holds.</a:t>
            </a:r>
          </a:p>
          <a:p>
            <a:pPr lvl="1"/>
            <a:r>
              <a:rPr lang="en-US" altLang="en-US" b="1" dirty="0" err="1">
                <a:sym typeface="Greek Symbols"/>
              </a:rPr>
              <a:t>Pseudotransitivity</a:t>
            </a:r>
            <a:r>
              <a:rPr lang="en-US" altLang="en-US" b="1" dirty="0">
                <a:sym typeface="Greek Symbols"/>
              </a:rPr>
              <a:t> </a:t>
            </a:r>
            <a:r>
              <a:rPr lang="en-US" altLang="en-US" b="1" dirty="0" err="1">
                <a:sym typeface="Greek Symbols"/>
              </a:rPr>
              <a:t>rule</a:t>
            </a:r>
            <a:r>
              <a:rPr lang="en-US" altLang="en-US" dirty="0" err="1">
                <a:sym typeface="Greek Symbols"/>
              </a:rPr>
              <a:t>:</a:t>
            </a:r>
            <a:r>
              <a:rPr lang="en-US" altLang="en-US" dirty="0" err="1">
                <a:sym typeface="Monotype Sorts" pitchFamily="-84" charset="2"/>
              </a:rPr>
              <a:t>If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 </a:t>
            </a:r>
            <a:r>
              <a:rPr lang="en-US" altLang="en-US" dirty="0">
                <a:sym typeface="Symbol" panose="05050102010706020507" pitchFamily="18" charset="2"/>
              </a:rPr>
              <a:t>holds</a:t>
            </a:r>
            <a:r>
              <a:rPr lang="en-US" altLang="en-US" i="1" dirty="0">
                <a:sym typeface="Symbol" panose="05050102010706020507" pitchFamily="18" charset="2"/>
              </a:rPr>
              <a:t> a</a:t>
            </a:r>
            <a:r>
              <a:rPr lang="en-US" altLang="en-US" dirty="0">
                <a:sym typeface="Symbol" panose="05050102010706020507" pitchFamily="18" charset="2"/>
              </a:rPr>
              <a:t>nd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holds, then </a:t>
            </a:r>
            <a:r>
              <a:rPr lang="en-US" altLang="en-US" dirty="0">
                <a:sym typeface="Symbol" panose="05050102010706020507" pitchFamily="18" charset="2"/>
              </a:rPr>
              <a:t> 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</a:t>
            </a:r>
            <a:r>
              <a:rPr lang="en-US" altLang="en-US" dirty="0">
                <a:sym typeface="Greek Symbols"/>
              </a:rPr>
              <a:t> holds</a:t>
            </a:r>
            <a:r>
              <a:rPr lang="en-US" altLang="en-US" b="1" dirty="0">
                <a:sym typeface="Greek Symbols"/>
              </a:rPr>
              <a:t>.</a:t>
            </a:r>
            <a:endParaRPr lang="en-US" altLang="en-US" dirty="0">
              <a:sym typeface="Greek Symbols"/>
            </a:endParaRPr>
          </a:p>
          <a:p>
            <a:r>
              <a:rPr lang="en-US" altLang="en-US" dirty="0">
                <a:sym typeface="Greek Symbols"/>
              </a:rPr>
              <a:t>The above rules can be inferred from Armstrong</a:t>
            </a:r>
            <a:r>
              <a:rPr lang="ja-JP" altLang="en-US" dirty="0">
                <a:latin typeface="Arial" panose="020B0604020202020204" pitchFamily="34" charset="0"/>
                <a:sym typeface="Greek Symbols"/>
              </a:rPr>
              <a:t>’</a:t>
            </a:r>
            <a:r>
              <a:rPr lang="en-US" altLang="ja-JP" dirty="0">
                <a:sym typeface="Greek Symbols"/>
              </a:rPr>
              <a:t>s axioms.</a:t>
            </a: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Procedure for Computing F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+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52525"/>
            <a:ext cx="7709824" cy="3720264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To compute the closure of a set of functional dependencies F:</a:t>
            </a:r>
            <a:endParaRPr lang="en-US" altLang="en-US" i="1" dirty="0"/>
          </a:p>
          <a:p>
            <a:pPr>
              <a:buFont typeface="Monotype Sorts" pitchFamily="-84" charset="2"/>
              <a:buNone/>
            </a:pPr>
            <a:r>
              <a:rPr lang="en-US" altLang="en-US" i="1" dirty="0"/>
              <a:t>         F </a:t>
            </a:r>
            <a:r>
              <a:rPr lang="en-US" altLang="en-US" baseline="30000" dirty="0"/>
              <a:t>+</a:t>
            </a:r>
            <a:r>
              <a:rPr lang="en-US" altLang="en-US" dirty="0"/>
              <a:t> = </a:t>
            </a:r>
            <a:r>
              <a:rPr lang="en-US" altLang="en-US" i="1" dirty="0"/>
              <a:t>F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repeat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b="1" dirty="0"/>
              <a:t>for each</a:t>
            </a:r>
            <a:r>
              <a:rPr lang="en-US" altLang="en-US" dirty="0"/>
              <a:t> functional dependency </a:t>
            </a:r>
            <a:r>
              <a:rPr lang="en-US" altLang="en-US" i="1" dirty="0"/>
              <a:t>f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apply reflexivity and augmentation rules on </a:t>
            </a:r>
            <a:r>
              <a:rPr lang="en-US" altLang="en-US" i="1" dirty="0"/>
              <a:t>f</a:t>
            </a:r>
            <a:br>
              <a:rPr lang="en-US" altLang="en-US" i="1" dirty="0"/>
            </a:br>
            <a:r>
              <a:rPr lang="en-US" altLang="en-US" i="1" dirty="0"/>
              <a:t>	       </a:t>
            </a:r>
            <a:r>
              <a:rPr lang="en-US" altLang="en-US" dirty="0"/>
              <a:t>add the resulting functional dependencies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b="1" dirty="0"/>
              <a:t>for each </a:t>
            </a:r>
            <a:r>
              <a:rPr lang="en-US" altLang="en-US" dirty="0"/>
              <a:t>pair of functional dependencies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in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	</a:t>
            </a:r>
            <a:r>
              <a:rPr lang="en-US" altLang="en-US" dirty="0"/>
              <a:t>       </a:t>
            </a:r>
            <a:r>
              <a:rPr lang="en-US" altLang="en-US" b="1" dirty="0"/>
              <a:t>if</a:t>
            </a:r>
            <a:r>
              <a:rPr lang="en-US" altLang="en-US" dirty="0"/>
              <a:t>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dirty="0"/>
              <a:t> and </a:t>
            </a:r>
            <a:r>
              <a:rPr lang="en-US" altLang="en-US" i="1" dirty="0"/>
              <a:t>f</a:t>
            </a:r>
            <a:r>
              <a:rPr lang="en-US" altLang="en-US" baseline="-25000" dirty="0"/>
              <a:t>2</a:t>
            </a:r>
            <a:r>
              <a:rPr lang="en-US" altLang="en-US" dirty="0"/>
              <a:t> can be combined using transitivity</a:t>
            </a:r>
            <a:br>
              <a:rPr lang="en-US" altLang="en-US" dirty="0"/>
            </a:br>
            <a:r>
              <a:rPr lang="en-US" altLang="en-US" dirty="0"/>
              <a:t>	             </a:t>
            </a:r>
            <a:r>
              <a:rPr lang="en-US" altLang="en-US" b="1" dirty="0"/>
              <a:t>then</a:t>
            </a:r>
            <a:r>
              <a:rPr lang="en-US" altLang="en-US" dirty="0"/>
              <a:t> add the resulting functional dependency to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br>
              <a:rPr lang="en-US" altLang="en-US" baseline="30000" dirty="0"/>
            </a:br>
            <a:r>
              <a:rPr lang="en-US" altLang="en-US" baseline="30000" dirty="0"/>
              <a:t>       </a:t>
            </a:r>
            <a:r>
              <a:rPr lang="en-US" altLang="en-US" b="1" dirty="0"/>
              <a:t>until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 does not change any further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r>
              <a:rPr lang="en-US" altLang="en-US" b="1" dirty="0"/>
              <a:t> NOTE</a:t>
            </a:r>
            <a:r>
              <a:rPr lang="en-US" altLang="en-US" dirty="0"/>
              <a:t>:  We shall see an alternative procedure for this task later</a:t>
            </a:r>
            <a:endParaRPr lang="en-US" altLang="en-US" i="1" baseline="-25000" dirty="0"/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Closure of Attribute Sets</a:t>
            </a:r>
          </a:p>
        </p:txBody>
      </p:sp>
      <p:sp>
        <p:nvSpPr>
          <p:cNvPr id="70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2526"/>
            <a:ext cx="7674313" cy="2938212"/>
          </a:xfrm>
        </p:spPr>
        <p:txBody>
          <a:bodyPr/>
          <a:lstStyle/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/>
              <a:t>Given a set of attributes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a,</a:t>
            </a:r>
            <a:r>
              <a:rPr lang="en-US" altLang="en-US" dirty="0"/>
              <a:t> define the </a:t>
            </a:r>
            <a:r>
              <a:rPr lang="en-US" altLang="en-US" b="1" i="1" dirty="0">
                <a:solidFill>
                  <a:srgbClr val="002060"/>
                </a:solidFill>
              </a:rPr>
              <a:t>closure</a:t>
            </a:r>
            <a:r>
              <a:rPr lang="en-US" altLang="en-US" i="1" dirty="0"/>
              <a:t> </a:t>
            </a:r>
            <a:r>
              <a:rPr lang="en-US" altLang="en-US" dirty="0"/>
              <a:t>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under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(denoted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) as the set of attributes that are functionally determined by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dirty="0">
                <a:sym typeface="Greek Symbols"/>
              </a:rPr>
              <a:t> Algorithm to compute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the closure of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under </a:t>
            </a:r>
            <a:r>
              <a:rPr lang="en-US" altLang="en-US" i="1" dirty="0">
                <a:sym typeface="Greek Symbols"/>
              </a:rPr>
              <a:t>F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r>
              <a:rPr lang="en-US" altLang="en-US" i="1" dirty="0">
                <a:sym typeface="Greek Symbols"/>
              </a:rPr>
              <a:t>      	result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dirty="0">
                <a:latin typeface="Symbol" panose="05050102010706020507" pitchFamily="18" charset="2"/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</a:t>
            </a:r>
            <a:r>
              <a:rPr lang="en-US" altLang="en-US" b="1" dirty="0">
                <a:sym typeface="Greek Symbols"/>
              </a:rPr>
              <a:t>while</a:t>
            </a:r>
            <a:r>
              <a:rPr lang="en-US" altLang="en-US" dirty="0">
                <a:sym typeface="Greek Symbols"/>
              </a:rPr>
              <a:t> (changes to </a:t>
            </a:r>
            <a:r>
              <a:rPr lang="en-US" altLang="en-US" i="1" dirty="0">
                <a:sym typeface="Greek Symbols"/>
              </a:rPr>
              <a:t>result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for each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in</a:t>
            </a:r>
            <a:r>
              <a:rPr lang="en-US" altLang="en-US" i="1" dirty="0">
                <a:sym typeface="Greek Symbols"/>
              </a:rPr>
              <a:t> F</a:t>
            </a:r>
            <a:r>
              <a:rPr lang="en-US" altLang="en-US" b="1" dirty="0">
                <a:sym typeface="Greek Symbols"/>
              </a:rPr>
              <a:t> 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if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b="1" dirty="0">
                <a:sym typeface="Symbol" panose="05050102010706020507" pitchFamily="18" charset="2"/>
              </a:rPr>
              <a:t> then </a:t>
            </a:r>
            <a:r>
              <a:rPr lang="en-US" altLang="en-US" i="1" dirty="0">
                <a:sym typeface="Symbol" panose="05050102010706020507" pitchFamily="18" charset="2"/>
              </a:rPr>
              <a:t> result </a:t>
            </a:r>
            <a:r>
              <a:rPr lang="en-US" altLang="en-US" dirty="0">
                <a:sym typeface="Symbol" panose="05050102010706020507" pitchFamily="18" charset="2"/>
              </a:rPr>
              <a:t>:=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027113" algn="l"/>
                <a:tab pos="1547813" algn="l"/>
                <a:tab pos="1771650" algn="l"/>
                <a:tab pos="2054225" algn="l"/>
                <a:tab pos="3140075" algn="ctr"/>
              </a:tabLst>
            </a:pPr>
            <a:endParaRPr lang="en-US" altLang="en-US" b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587" grpId="0" build="p" autoUpdateAnimBg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Attribute Set Closure</a:t>
            </a:r>
          </a:p>
        </p:txBody>
      </p:sp>
      <p:sp>
        <p:nvSpPr>
          <p:cNvPr id="70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56443"/>
            <a:ext cx="7136402" cy="5296231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R = (A, B, C, G, H, I)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i="1" dirty="0"/>
              <a:t>F = </a:t>
            </a:r>
            <a:r>
              <a:rPr lang="en-US" altLang="en-US" sz="1600" dirty="0"/>
              <a:t>{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Iconic Symbols Ext"/>
              </a:rPr>
              <a:t>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dirty="0">
              <a:sym typeface="MS LineDraw"/>
            </a:endParaRP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(</a:t>
            </a:r>
            <a:r>
              <a:rPr lang="en-US" altLang="en-US" sz="1600" i="1" dirty="0">
                <a:sym typeface="MS LineDraw"/>
              </a:rPr>
              <a:t>AG)</a:t>
            </a:r>
            <a:r>
              <a:rPr lang="en-US" altLang="en-US" sz="1600" baseline="30000" dirty="0">
                <a:sym typeface="MS LineDraw"/>
              </a:rPr>
              <a:t>+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1.	</a:t>
            </a:r>
            <a:r>
              <a:rPr lang="en-US" altLang="en-US" sz="1600" i="1" dirty="0">
                <a:sym typeface="MS LineDraw"/>
              </a:rPr>
              <a:t>result = AG</a:t>
            </a:r>
            <a:endParaRPr lang="en-US" altLang="en-US" sz="1600" dirty="0">
              <a:sym typeface="MS LineDraw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S LineDraw"/>
              </a:rPr>
              <a:t>2.	</a:t>
            </a:r>
            <a:r>
              <a:rPr lang="en-US" altLang="en-US" sz="1600" i="1" dirty="0">
                <a:sym typeface="MS LineDraw"/>
              </a:rPr>
              <a:t>result = ABCG	(A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 B)</a:t>
            </a:r>
            <a:endParaRPr lang="en-US" altLang="en-US" sz="1600" dirty="0">
              <a:sym typeface="Symbol" panose="05050102010706020507" pitchFamily="18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3.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H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AGBC)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None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4.	</a:t>
            </a:r>
            <a:r>
              <a:rPr lang="en-US" altLang="en-US" sz="1600" i="1" dirty="0">
                <a:sym typeface="MS LineDraw"/>
              </a:rPr>
              <a:t>result = ABCG</a:t>
            </a:r>
            <a:r>
              <a:rPr lang="en-US" altLang="en-US" sz="1600" i="1" dirty="0">
                <a:sym typeface="Monotype Sorts" pitchFamily="-84" charset="2"/>
              </a:rPr>
              <a:t>HI	(CG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I</a:t>
            </a:r>
            <a:r>
              <a:rPr lang="en-US" altLang="en-US" sz="1600" dirty="0">
                <a:sym typeface="Monotype Sorts" pitchFamily="-84" charset="2"/>
              </a:rPr>
              <a:t> and </a:t>
            </a:r>
            <a:r>
              <a:rPr lang="en-US" altLang="en-US" sz="1600" i="1" dirty="0">
                <a:sym typeface="Monotype Sorts" pitchFamily="-84" charset="2"/>
              </a:rPr>
              <a:t>CG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i="1" dirty="0">
                <a:sym typeface="Symbol" panose="05050102010706020507" pitchFamily="18" charset="2"/>
              </a:rPr>
              <a:t>AGBCH)</a:t>
            </a:r>
          </a:p>
          <a:p>
            <a:pPr>
              <a:lnSpc>
                <a:spcPct val="90000"/>
              </a:lnSpc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</a:t>
            </a:r>
            <a:r>
              <a:rPr lang="en-US" altLang="en-US" sz="1600" i="1" dirty="0">
                <a:sym typeface="Symbol" panose="05050102010706020507" pitchFamily="18" charset="2"/>
              </a:rPr>
              <a:t>AG</a:t>
            </a:r>
            <a:r>
              <a:rPr lang="en-US" altLang="en-US" sz="1600" dirty="0">
                <a:sym typeface="Symbol" panose="05050102010706020507" pitchFamily="18" charset="2"/>
              </a:rPr>
              <a:t> a candidate key?  </a:t>
            </a: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Is AG a super key?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Symbol" panose="05050102010706020507" pitchFamily="18" charset="2"/>
              </a:rPr>
              <a:t>Does </a:t>
            </a:r>
            <a:r>
              <a:rPr lang="en-US" altLang="en-US" sz="1600" i="1" dirty="0">
                <a:sym typeface="Symbol" panose="05050102010706020507" pitchFamily="18" charset="2"/>
              </a:rPr>
              <a:t>AG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R? 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dirty="0">
                <a:sym typeface="Monotype Sorts" pitchFamily="-84" charset="2"/>
              </a:rPr>
              <a:t>(AG)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  <a:endParaRPr lang="en-US" altLang="en-US" sz="1600" i="1" dirty="0">
              <a:sym typeface="Monotype Sorts" pitchFamily="-84" charset="2"/>
            </a:endParaRPr>
          </a:p>
          <a:p>
            <a:pPr marL="762000" lvl="1" indent="-304800">
              <a:lnSpc>
                <a:spcPct val="90000"/>
              </a:lnSpc>
              <a:buFont typeface="Monotype Sorts" pitchFamily="-84" charset="2"/>
              <a:buAutoNum type="arabicPeriod" startAt="2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Is any subset of AG a </a:t>
            </a:r>
            <a:r>
              <a:rPr lang="en-US" altLang="en-US" sz="1600" dirty="0" err="1">
                <a:sym typeface="Monotype Sorts" pitchFamily="-84" charset="2"/>
              </a:rPr>
              <a:t>superkey</a:t>
            </a:r>
            <a:r>
              <a:rPr lang="en-US" altLang="en-US" sz="1600" dirty="0">
                <a:sym typeface="Monotype Sorts" pitchFamily="-84" charset="2"/>
              </a:rPr>
              <a:t>?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</a:t>
            </a:r>
            <a:r>
              <a:rPr lang="en-US" altLang="en-US" sz="1600" i="1" dirty="0">
                <a:sym typeface="Monotype Sorts" pitchFamily="-84" charset="2"/>
              </a:rPr>
              <a:t>== </a:t>
            </a:r>
            <a:r>
              <a:rPr lang="en-US" altLang="en-US" sz="1600" dirty="0">
                <a:sym typeface="Monotype Sorts" pitchFamily="-84" charset="2"/>
              </a:rPr>
              <a:t>Is </a:t>
            </a:r>
            <a:r>
              <a:rPr lang="en-US" altLang="en-US" sz="1600" dirty="0">
                <a:sym typeface="Symbol" panose="05050102010706020507" pitchFamily="18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 </a:t>
            </a:r>
            <a:r>
              <a:rPr lang="en-US" altLang="en-US" sz="1600" dirty="0">
                <a:sym typeface="Monotype Sorts" pitchFamily="-84" charset="2"/>
              </a:rPr>
              <a:t>(A)</a:t>
            </a:r>
            <a:r>
              <a:rPr lang="en-US" altLang="en-US" sz="1600" baseline="30000" dirty="0">
                <a:sym typeface="Monotype Sorts" pitchFamily="-84" charset="2"/>
              </a:rPr>
              <a:t>+   </a:t>
            </a:r>
            <a:endParaRPr lang="en-US" altLang="en-US" sz="1600" dirty="0">
              <a:sym typeface="Monotype Sorts" pitchFamily="-84" charset="2"/>
            </a:endParaRP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Does </a:t>
            </a:r>
            <a:r>
              <a:rPr lang="en-US" altLang="en-US" sz="1600" i="1" dirty="0">
                <a:sym typeface="Monotype Sorts" pitchFamily="-84" charset="2"/>
              </a:rPr>
              <a:t>G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R</a:t>
            </a:r>
            <a:r>
              <a:rPr lang="en-US" altLang="en-US" sz="1600" dirty="0">
                <a:sym typeface="Monotype Sorts" pitchFamily="-84" charset="2"/>
              </a:rPr>
              <a:t>? == Is </a:t>
            </a:r>
            <a:r>
              <a:rPr lang="en-US" altLang="en-US" sz="1600" dirty="0">
                <a:sym typeface="Symbol" panose="05050102010706020507" pitchFamily="18" charset="2"/>
              </a:rPr>
              <a:t>R  </a:t>
            </a:r>
            <a:r>
              <a:rPr lang="en-US" altLang="en-US" sz="1600" dirty="0">
                <a:sym typeface="Monotype Sorts" pitchFamily="-84" charset="2"/>
              </a:rPr>
              <a:t>(G)</a:t>
            </a:r>
            <a:r>
              <a:rPr lang="en-US" altLang="en-US" sz="1600" baseline="30000" dirty="0">
                <a:sym typeface="Monotype Sorts" pitchFamily="-84" charset="2"/>
              </a:rPr>
              <a:t>+ </a:t>
            </a:r>
          </a:p>
          <a:p>
            <a:pPr marL="1163638" lvl="2" indent="-304800">
              <a:lnSpc>
                <a:spcPct val="90000"/>
              </a:lnSpc>
              <a:buFont typeface="Monotype Sorts" pitchFamily="-84" charset="2"/>
              <a:buAutoNum type="arabicPeriod"/>
              <a:tabLst>
                <a:tab pos="803275" algn="l"/>
                <a:tab pos="2633663" algn="l"/>
                <a:tab pos="3140075" algn="l"/>
              </a:tabLst>
            </a:pPr>
            <a:r>
              <a:rPr lang="en-US" altLang="en-US" sz="1600" dirty="0">
                <a:sym typeface="Monotype Sorts" pitchFamily="-84" charset="2"/>
              </a:rPr>
              <a:t>In general: check for each subset of size </a:t>
            </a:r>
            <a:r>
              <a:rPr lang="en-US" altLang="en-US" sz="1600" i="1" dirty="0">
                <a:sym typeface="Monotype Sorts" pitchFamily="-84" charset="2"/>
              </a:rPr>
              <a:t>n-1</a:t>
            </a:r>
            <a:endParaRPr lang="en-US" altLang="en-US" sz="1600" i="1" dirty="0"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96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5" grpId="0" build="p" bldLvl="2" autoUpdateAnimBg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>
          <a:xfrm>
            <a:off x="952500" y="15398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Uses of Attribute Closure</a:t>
            </a:r>
          </a:p>
        </p:txBody>
      </p:sp>
      <p:sp>
        <p:nvSpPr>
          <p:cNvPr id="7116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90114" y="1093788"/>
            <a:ext cx="7563774" cy="4488865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dirty="0"/>
              <a:t>There are several uses of the attribute closure algorithm: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Testing for </a:t>
            </a:r>
            <a:r>
              <a:rPr lang="en-US" altLang="en-US" dirty="0" err="1"/>
              <a:t>superkey</a:t>
            </a:r>
            <a:r>
              <a:rPr lang="en-US" altLang="en-US" dirty="0"/>
              <a:t>: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/>
              <a:t>To test if </a:t>
            </a:r>
            <a:r>
              <a:rPr lang="en-US" altLang="en-US" dirty="0">
                <a:sym typeface="Symbol" panose="05050102010706020507" pitchFamily="18" charset="2"/>
              </a:rPr>
              <a:t> is a </a:t>
            </a:r>
            <a:r>
              <a:rPr lang="en-US" altLang="en-US" dirty="0" err="1">
                <a:sym typeface="Symbol" panose="05050102010706020507" pitchFamily="18" charset="2"/>
              </a:rPr>
              <a:t>superkey</a:t>
            </a:r>
            <a:r>
              <a:rPr lang="en-US" altLang="en-US" dirty="0">
                <a:sym typeface="Symbol" panose="05050102010706020507" pitchFamily="18" charset="2"/>
              </a:rPr>
              <a:t>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+,</a:t>
            </a:r>
            <a:r>
              <a:rPr lang="en-US" altLang="en-US" dirty="0">
                <a:sym typeface="Symbol" panose="05050102010706020507" pitchFamily="18" charset="2"/>
              </a:rPr>
              <a:t> and check if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contains all attributes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Testing functional dependencies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To check if a functional dependency    holds (or, in other words, is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), just check if   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That is, we compute 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by using attribute closure, and then check if it contains . 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Is a simple and cheap test, and very useful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Computing closure of F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For each  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we find the closure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and for each </a:t>
            </a:r>
            <a:r>
              <a:rPr lang="en-US" altLang="en-US" i="1" dirty="0">
                <a:sym typeface="Symbol" panose="05050102010706020507" pitchFamily="18" charset="2"/>
              </a:rPr>
              <a:t>S</a:t>
            </a:r>
            <a:r>
              <a:rPr lang="en-US" altLang="en-US" dirty="0">
                <a:sym typeface="Symbol" panose="05050102010706020507" pitchFamily="18" charset="2"/>
              </a:rPr>
              <a:t>  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, we output a functional dependency   </a:t>
            </a:r>
            <a:r>
              <a:rPr lang="en-US" altLang="en-US" i="1" dirty="0">
                <a:sym typeface="Symbol" panose="05050102010706020507" pitchFamily="18" charset="2"/>
              </a:rPr>
              <a:t>S.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16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333333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build="p" autoUpdateAnimBg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84910"/>
            <a:ext cx="7647680" cy="4425553"/>
          </a:xfrm>
        </p:spPr>
        <p:txBody>
          <a:bodyPr/>
          <a:lstStyle/>
          <a:p>
            <a:pPr>
              <a:defRPr/>
            </a:pPr>
            <a:r>
              <a:rPr lang="en-US" altLang="en-US" dirty="0"/>
              <a:t>Suppose that we have a set of functional dependencies </a:t>
            </a:r>
            <a:r>
              <a:rPr lang="en-US" altLang="en-US" i="1" dirty="0"/>
              <a:t>F</a:t>
            </a:r>
            <a:r>
              <a:rPr lang="en-US" altLang="en-US" dirty="0"/>
              <a:t> on a relation schema. Whenever a user performs an update on the relation, the database system must ensure that the update does not violate any functional dependencies; that is, all the functional dependencies in </a:t>
            </a:r>
            <a:r>
              <a:rPr lang="en-US" altLang="en-US" i="1" dirty="0"/>
              <a:t>F</a:t>
            </a:r>
            <a:r>
              <a:rPr lang="en-US" altLang="en-US" dirty="0"/>
              <a:t> are satisfied in the new database state.</a:t>
            </a:r>
          </a:p>
          <a:p>
            <a:pPr>
              <a:defRPr/>
            </a:pPr>
            <a:r>
              <a:rPr lang="en-US" altLang="en-US" dirty="0"/>
              <a:t>If an update violates any functional dependencies in the set </a:t>
            </a:r>
            <a:r>
              <a:rPr lang="en-US" altLang="en-US" i="1" dirty="0"/>
              <a:t>F, </a:t>
            </a:r>
            <a:r>
              <a:rPr lang="en-US" altLang="en-US" dirty="0"/>
              <a:t>the system must roll back the update.</a:t>
            </a:r>
          </a:p>
          <a:p>
            <a:pPr>
              <a:defRPr/>
            </a:pPr>
            <a:r>
              <a:rPr lang="en-US" altLang="en-US" dirty="0"/>
              <a:t>We can reduce the effort spent in checking for violations by testing a simplified set of functional dependencies that has the same closure as the given set. </a:t>
            </a:r>
          </a:p>
          <a:p>
            <a:pPr>
              <a:defRPr/>
            </a:pPr>
            <a:r>
              <a:rPr lang="en-US" altLang="en-US" dirty="0"/>
              <a:t>This simplified set is termed the </a:t>
            </a:r>
            <a:r>
              <a:rPr lang="en-US" altLang="en-US" b="1" dirty="0">
                <a:solidFill>
                  <a:srgbClr val="002060"/>
                </a:solidFill>
              </a:rPr>
              <a:t>canonical cover</a:t>
            </a:r>
          </a:p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To define canonical cover we must first define </a:t>
            </a:r>
            <a:r>
              <a:rPr lang="en-US" altLang="en-US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</a:t>
            </a:r>
            <a:r>
              <a:rPr lang="en-US" altLang="en-US" b="1" dirty="0">
                <a:solidFill>
                  <a:srgbClr val="002060"/>
                </a:solidFill>
              </a:rPr>
              <a:t>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attributes</a:t>
            </a:r>
            <a:r>
              <a:rPr lang="en-US" altLang="en-US" b="1" dirty="0">
                <a:solidFill>
                  <a:srgbClr val="000099"/>
                </a:solidFill>
              </a:rPr>
              <a:t>.</a:t>
            </a:r>
          </a:p>
          <a:p>
            <a:pPr lvl="1">
              <a:defRPr/>
            </a:pPr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pPr lvl="1">
              <a:defRPr/>
            </a:pPr>
            <a:endParaRPr lang="en-US" altLang="en-US" b="1" dirty="0">
              <a:solidFill>
                <a:srgbClr val="000099"/>
              </a:solidFill>
              <a:cs typeface="+mn-cs"/>
            </a:endParaRPr>
          </a:p>
          <a:p>
            <a:pPr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585537" cy="3673057"/>
          </a:xfrm>
        </p:spPr>
        <p:txBody>
          <a:bodyPr/>
          <a:lstStyle/>
          <a:p>
            <a:r>
              <a:rPr lang="en-US" altLang="en-US" dirty="0"/>
              <a:t>Removing an attribute from the left side of a functional dependency could make it a stronger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remove B, we get the possibly stronger result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C.  It may be stronger because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 logically implies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but 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does not, on its own, logically imply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 C</a:t>
            </a:r>
          </a:p>
          <a:p>
            <a:r>
              <a:rPr lang="en-US" altLang="en-US" dirty="0"/>
              <a:t>But, depending on what our set F of functional dependencies happens to be, we may be able to remove B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/>
            <a:r>
              <a:rPr lang="en-US" altLang="en-US" dirty="0"/>
              <a:t>F =  {AB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D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C}</a:t>
            </a:r>
          </a:p>
          <a:p>
            <a:pPr lvl="1"/>
            <a:r>
              <a:rPr lang="en-US" altLang="en-US" dirty="0"/>
              <a:t>Then we can show that F logically implies A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C, making extraneous in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 (Cont.)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47681" cy="3384299"/>
          </a:xfrm>
        </p:spPr>
        <p:txBody>
          <a:bodyPr/>
          <a:lstStyle/>
          <a:p>
            <a:r>
              <a:rPr lang="en-US" altLang="en-US" dirty="0"/>
              <a:t>Removing an attribute from the right side of a functional dependency could make it a weaker constraint.  </a:t>
            </a:r>
          </a:p>
          <a:p>
            <a:pPr lvl="1"/>
            <a:r>
              <a:rPr lang="en-US" altLang="en-US" dirty="0"/>
              <a:t>For example, if we have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and remove C, we get the possibly weaker result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D.  It may be weaker because using just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no longer 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C.</a:t>
            </a:r>
          </a:p>
          <a:p>
            <a:r>
              <a:rPr lang="en-US" altLang="en-US" dirty="0"/>
              <a:t>But, depending on what our set F of functional dependencies happens to be, we may be able to remove C from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CD safely.  </a:t>
            </a:r>
          </a:p>
          <a:p>
            <a:pPr lvl="1"/>
            <a:r>
              <a:rPr lang="en-US" altLang="en-US" dirty="0"/>
              <a:t>For example, suppose that</a:t>
            </a:r>
          </a:p>
          <a:p>
            <a:pPr lvl="1">
              <a:buNone/>
            </a:pPr>
            <a:r>
              <a:rPr lang="en-US" altLang="en-US" dirty="0"/>
              <a:t>           F = {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CD, A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C}</a:t>
            </a:r>
          </a:p>
          <a:p>
            <a:pPr lvl="1"/>
            <a:r>
              <a:rPr lang="en-US" altLang="en-US" dirty="0"/>
              <a:t>Then we can show that even after replacing AB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CD by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D, we can still </a:t>
            </a:r>
            <a:r>
              <a:rPr lang="en-US" altLang="en-US"/>
              <a:t>infer AB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dirty="0"/>
              <a:t>C and thus AB</a:t>
            </a:r>
            <a:r>
              <a:rPr lang="en-US" altLang="en-US" dirty="0">
                <a:sym typeface="Symbol" panose="05050102010706020507" pitchFamily="18" charset="2"/>
              </a:rPr>
              <a:t> </a:t>
            </a:r>
            <a:r>
              <a:rPr lang="en-US" altLang="en-US" dirty="0"/>
              <a:t> CD.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83076"/>
            <a:ext cx="7674314" cy="4511608"/>
          </a:xfrm>
        </p:spPr>
        <p:txBody>
          <a:bodyPr/>
          <a:lstStyle/>
          <a:p>
            <a:r>
              <a:rPr lang="en-US" altLang="en-US" dirty="0"/>
              <a:t>An attribute of a functional dependency  in </a:t>
            </a:r>
            <a:r>
              <a:rPr lang="en-US" altLang="en-US" i="1" dirty="0"/>
              <a:t>F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2060"/>
                </a:solidFill>
              </a:rPr>
              <a:t>extraneous</a:t>
            </a:r>
            <a:r>
              <a:rPr lang="en-US" altLang="en-US" b="1" dirty="0">
                <a:solidFill>
                  <a:srgbClr val="000099"/>
                </a:solidFill>
              </a:rPr>
              <a:t> </a:t>
            </a:r>
            <a:r>
              <a:rPr lang="en-US" altLang="en-US" dirty="0"/>
              <a:t>if we can remove it without changing </a:t>
            </a:r>
            <a:r>
              <a:rPr lang="en-US" altLang="en-US" i="1" dirty="0"/>
              <a:t> F 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  <a:p>
            <a:r>
              <a:rPr lang="en-US" altLang="en-US" dirty="0"/>
              <a:t>Consider a set </a:t>
            </a:r>
            <a:r>
              <a:rPr lang="en-US" altLang="en-US" i="1" dirty="0"/>
              <a:t>F</a:t>
            </a:r>
            <a:r>
              <a:rPr lang="en-US" altLang="en-US" dirty="0"/>
              <a:t> of functional dependencies and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left side</a:t>
            </a:r>
            <a:r>
              <a:rPr lang="en-US" altLang="en-US" dirty="0">
                <a:sym typeface="Monotype Sorts" pitchFamily="-84" charset="2"/>
              </a:rPr>
              <a:t>: Attribute A is </a:t>
            </a:r>
            <a:r>
              <a:rPr lang="en-US" altLang="en-US" b="1" dirty="0">
                <a:solidFill>
                  <a:srgbClr val="002060"/>
                </a:solidFill>
                <a:sym typeface="Monotype Sorts" pitchFamily="-84" charset="2"/>
              </a:rPr>
              <a:t>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if</a:t>
            </a:r>
          </a:p>
          <a:p>
            <a:pPr lvl="2"/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Greek Symbols"/>
              </a:rPr>
              <a:t>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Greek Symbols"/>
              </a:rPr>
              <a:t>  and </a:t>
            </a:r>
          </a:p>
          <a:p>
            <a:pPr lvl="2"/>
            <a:r>
              <a:rPr lang="en-US" altLang="en-US" i="1" dirty="0">
                <a:sym typeface="Greek Symbols"/>
              </a:rPr>
              <a:t>F </a:t>
            </a:r>
            <a:r>
              <a:rPr lang="en-US" altLang="en-US" dirty="0">
                <a:sym typeface="Greek Symbols"/>
              </a:rPr>
              <a:t> logically implies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{(</a:t>
            </a:r>
            <a:r>
              <a:rPr lang="en-US" altLang="en-US" dirty="0">
                <a:sym typeface="Greek Symbols"/>
              </a:rPr>
              <a:t>  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}.</a:t>
            </a:r>
          </a:p>
          <a:p>
            <a:pPr lvl="1"/>
            <a:r>
              <a:rPr lang="en-US" altLang="en-US" b="1" dirty="0">
                <a:sym typeface="Monotype Sorts" pitchFamily="-84" charset="2"/>
              </a:rPr>
              <a:t>Remove from the right side</a:t>
            </a:r>
            <a:r>
              <a:rPr lang="en-US" altLang="en-US" dirty="0">
                <a:sym typeface="Monotype Sorts" pitchFamily="-84" charset="2"/>
              </a:rPr>
              <a:t>: </a:t>
            </a:r>
            <a:r>
              <a:rPr lang="en-US" altLang="en-US" dirty="0">
                <a:sym typeface="Greek Symbols"/>
              </a:rPr>
              <a:t>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</a:t>
            </a:r>
            <a:r>
              <a:rPr lang="en-US" altLang="en-US" b="1" dirty="0">
                <a:solidFill>
                  <a:srgbClr val="002060"/>
                </a:solidFill>
                <a:sym typeface="Greek Symbols"/>
              </a:rPr>
              <a:t>extraneous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dirty="0">
                <a:sym typeface="Symbol" panose="05050102010706020507" pitchFamily="18" charset="2"/>
              </a:rPr>
              <a:t> if</a:t>
            </a:r>
          </a:p>
          <a:p>
            <a:pPr lvl="2"/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and </a:t>
            </a:r>
          </a:p>
          <a:p>
            <a:pPr lvl="2"/>
            <a:r>
              <a:rPr lang="en-US" altLang="en-US" dirty="0">
                <a:sym typeface="Greek Symbols"/>
              </a:rPr>
              <a:t>The set of functional dependencies    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Greek Symbols"/>
              </a:rPr>
              <a:t>        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 – {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}) </a:t>
            </a:r>
            <a:r>
              <a:rPr lang="en-US" altLang="en-US" dirty="0">
                <a:sym typeface="Symbol" panose="05050102010706020507" pitchFamily="18" charset="2"/>
              </a:rPr>
              <a:t> {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Greek Symbols"/>
              </a:rPr>
              <a:t>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–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)} logically implies </a:t>
            </a:r>
            <a:r>
              <a:rPr lang="en-US" altLang="en-US" i="1" dirty="0">
                <a:sym typeface="Greek Symbols"/>
              </a:rPr>
              <a:t>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878078" y="1174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Combined Schema Without Repetition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3" y="1648321"/>
            <a:ext cx="6884399" cy="2634921"/>
          </a:xfrm>
        </p:spPr>
        <p:txBody>
          <a:bodyPr/>
          <a:lstStyle/>
          <a:p>
            <a:r>
              <a:rPr lang="en-US" altLang="en-US" sz="1800" dirty="0"/>
              <a:t>Consider combining relations </a:t>
            </a:r>
          </a:p>
          <a:p>
            <a:pPr lvl="1"/>
            <a:r>
              <a:rPr lang="en-US" altLang="en-US" sz="1700" i="1" dirty="0" err="1"/>
              <a:t>sec_class</a:t>
            </a:r>
            <a:r>
              <a:rPr lang="en-US" altLang="en-US" sz="1700" i="1" dirty="0"/>
              <a:t>(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r>
              <a:rPr lang="en-US" altLang="en-US" sz="1700" dirty="0"/>
              <a:t> and 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year)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sz="1700" dirty="0"/>
              <a:t>into one relation</a:t>
            </a:r>
          </a:p>
          <a:p>
            <a:pPr lvl="1"/>
            <a:r>
              <a:rPr lang="en-US" altLang="en-US" sz="1700" i="1" dirty="0"/>
              <a:t>section(</a:t>
            </a:r>
            <a:r>
              <a:rPr lang="en-US" altLang="en-US" sz="1700" i="1" dirty="0" err="1"/>
              <a:t>course_id</a:t>
            </a:r>
            <a:r>
              <a:rPr lang="en-US" altLang="en-US" sz="1700" i="1" dirty="0"/>
              <a:t>, </a:t>
            </a:r>
            <a:r>
              <a:rPr lang="en-US" altLang="en-US" sz="1700" i="1" dirty="0" err="1"/>
              <a:t>sec_id</a:t>
            </a:r>
            <a:r>
              <a:rPr lang="en-US" altLang="en-US" sz="1700" i="1" dirty="0"/>
              <a:t>, semester, year, </a:t>
            </a:r>
            <a:br>
              <a:rPr lang="en-US" altLang="en-US" sz="1700" i="1" dirty="0"/>
            </a:br>
            <a:r>
              <a:rPr lang="en-US" altLang="en-US" sz="1700" i="1" dirty="0"/>
              <a:t>               building, </a:t>
            </a:r>
            <a:r>
              <a:rPr lang="en-US" altLang="en-US" sz="1700" i="1" dirty="0" err="1"/>
              <a:t>room_number</a:t>
            </a:r>
            <a:r>
              <a:rPr lang="en-US" altLang="en-US" sz="1700" i="1" dirty="0"/>
              <a:t>)</a:t>
            </a:r>
            <a:endParaRPr lang="en-US" altLang="en-US" sz="1700" dirty="0"/>
          </a:p>
          <a:p>
            <a:r>
              <a:rPr lang="en-US" altLang="en-US" sz="1800" dirty="0"/>
              <a:t>No repetition in this case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63480" y="1216944"/>
            <a:ext cx="664796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Not all combined schemas result in repetition of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888607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123950" y="128821"/>
            <a:ext cx="7685088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if an Attribute is Extraneous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9"/>
            <a:ext cx="7493339" cy="3706811"/>
          </a:xfrm>
        </p:spPr>
        <p:txBody>
          <a:bodyPr/>
          <a:lstStyle/>
          <a:p>
            <a:pPr marL="381000" indent="-381000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 be  a relation  schema and  let  </a:t>
            </a:r>
            <a:r>
              <a:rPr lang="en-US" altLang="en-US" i="1" dirty="0"/>
              <a:t>F </a:t>
            </a:r>
            <a:r>
              <a:rPr lang="en-US" altLang="en-US" dirty="0"/>
              <a:t> be  a set of functional dependencies that hold on </a:t>
            </a:r>
            <a:r>
              <a:rPr lang="en-US" altLang="en-US" i="1" dirty="0"/>
              <a:t>R</a:t>
            </a:r>
            <a:r>
              <a:rPr lang="en-US" altLang="en-US" dirty="0"/>
              <a:t> . Consider an attribute  in the functional dependency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.</a:t>
            </a:r>
          </a:p>
          <a:p>
            <a:pPr marL="381000" indent="-381000"/>
            <a:r>
              <a:rPr lang="en-US" altLang="en-US" dirty="0">
                <a:sym typeface="Greek Symbols"/>
              </a:rPr>
              <a:t>To test if attribute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 </a:t>
            </a:r>
            <a:r>
              <a:rPr lang="en-US" altLang="en-US" dirty="0">
                <a:sym typeface="Greek Symbols"/>
              </a:rPr>
              <a:t>  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Consider the set: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F</a:t>
            </a:r>
            <a:r>
              <a:rPr lang="en-US" altLang="ja-JP" dirty="0">
                <a:latin typeface="Arial" panose="020B0604020202020204" pitchFamily="34" charset="0"/>
                <a:sym typeface="Greek Symbols"/>
              </a:rPr>
              <a:t>'</a:t>
            </a:r>
            <a:r>
              <a:rPr lang="en-US" altLang="ja-JP" dirty="0">
                <a:sym typeface="Greek Symbols"/>
              </a:rPr>
              <a:t> = (</a:t>
            </a:r>
            <a:r>
              <a:rPr lang="en-US" altLang="ja-JP" i="1" dirty="0">
                <a:sym typeface="Greek Symbols"/>
              </a:rPr>
              <a:t>F</a:t>
            </a:r>
            <a:r>
              <a:rPr lang="en-US" altLang="ja-JP" dirty="0">
                <a:sym typeface="Greek Symbols"/>
              </a:rPr>
              <a:t>  – {</a:t>
            </a:r>
            <a:r>
              <a:rPr lang="en-US" altLang="ja-JP" dirty="0">
                <a:sym typeface="Symbol" panose="05050102010706020507" pitchFamily="18" charset="2"/>
              </a:rPr>
              <a:t>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dirty="0">
                <a:sym typeface="Greek Symbols"/>
              </a:rPr>
              <a:t>}) </a:t>
            </a:r>
            <a:r>
              <a:rPr lang="en-US" altLang="ja-JP" dirty="0">
                <a:sym typeface="Symbol" panose="05050102010706020507" pitchFamily="18" charset="2"/>
              </a:rPr>
              <a:t> {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i="1" dirty="0">
                <a:sym typeface="Greek Symbols"/>
              </a:rPr>
              <a:t>(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ja-JP" i="1" dirty="0">
                <a:sym typeface="Greek Symbols"/>
              </a:rPr>
              <a:t> </a:t>
            </a:r>
            <a:r>
              <a:rPr lang="en-US" altLang="ja-JP" dirty="0">
                <a:sym typeface="Greek Symbols"/>
              </a:rPr>
              <a:t>– </a:t>
            </a:r>
            <a:r>
              <a:rPr lang="en-US" altLang="ja-JP" i="1" dirty="0">
                <a:sym typeface="Greek Symbols"/>
              </a:rPr>
              <a:t>A</a:t>
            </a:r>
            <a:r>
              <a:rPr lang="en-US" altLang="ja-JP" dirty="0">
                <a:sym typeface="Greek Symbols"/>
              </a:rPr>
              <a:t>)},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Greek Symbols"/>
              </a:rPr>
              <a:t> contains </a:t>
            </a:r>
            <a:r>
              <a:rPr lang="en-US" altLang="en-US" i="1" dirty="0">
                <a:sym typeface="Greek Symbols"/>
              </a:rPr>
              <a:t>A; </a:t>
            </a:r>
            <a:r>
              <a:rPr lang="en-US" altLang="en-US" dirty="0">
                <a:sym typeface="Greek Symbols"/>
              </a:rPr>
              <a:t>if it does</a:t>
            </a:r>
            <a:r>
              <a:rPr lang="en-US" altLang="en-US" i="1" dirty="0">
                <a:sym typeface="Greek Symbols"/>
              </a:rPr>
              <a:t>, A </a:t>
            </a:r>
            <a:r>
              <a:rPr lang="en-US" altLang="en-US" dirty="0">
                <a:sym typeface="Greek Symbols"/>
              </a:rPr>
              <a:t>is extraneous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</a:t>
            </a:r>
          </a:p>
          <a:p>
            <a:pPr marL="381000" indent="-381000"/>
            <a:r>
              <a:rPr lang="en-US" altLang="en-US" dirty="0">
                <a:sym typeface="Monotype Sorts" pitchFamily="-84" charset="2"/>
              </a:rPr>
              <a:t>To test if attribute A </a:t>
            </a:r>
            <a:r>
              <a:rPr lang="en-US" altLang="en-US" dirty="0">
                <a:sym typeface="Symbol" panose="05050102010706020507" pitchFamily="18" charset="2"/>
              </a:rPr>
              <a:t> </a:t>
            </a:r>
            <a:r>
              <a:rPr lang="en-US" altLang="en-US" dirty="0">
                <a:sym typeface="Monotype Sorts" pitchFamily="-84" charset="2"/>
              </a:rPr>
              <a:t> is extraneous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</a:p>
          <a:p>
            <a:pPr marL="800100" lvl="1" indent="-342900"/>
            <a:r>
              <a:rPr lang="en-US" altLang="en-US" dirty="0">
                <a:sym typeface="Greek Symbols"/>
              </a:rPr>
              <a:t>Let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>
                <a:sym typeface="Greek Symbols"/>
              </a:rPr>
              <a:t> =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>
                <a:sym typeface="Greek Symbols"/>
              </a:rPr>
              <a:t>– {A</a:t>
            </a:r>
            <a:r>
              <a:rPr lang="en-US" altLang="en-US" dirty="0">
                <a:sym typeface="Symbol" panose="05050102010706020507" pitchFamily="18" charset="2"/>
              </a:rPr>
              <a:t>}. Check if  </a:t>
            </a:r>
            <a:r>
              <a:rPr lang="en-US" altLang="ja-JP" dirty="0">
                <a:sym typeface="Greek Symbols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</a:t>
            </a:r>
            <a:r>
              <a:rPr lang="en-US" altLang="ja-JP" dirty="0">
                <a:sym typeface="Monotype Sorts" pitchFamily="-84" charset="2"/>
              </a:rPr>
              <a:t> </a:t>
            </a:r>
            <a:r>
              <a:rPr lang="en-US" altLang="ja-JP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Symbol" panose="05050102010706020507" pitchFamily="18" charset="2"/>
              </a:rPr>
              <a:t>  can be inferred  from </a:t>
            </a:r>
            <a:r>
              <a:rPr lang="en-US" altLang="en-US" i="1" dirty="0">
                <a:sym typeface="Symbol" panose="05050102010706020507" pitchFamily="18" charset="2"/>
              </a:rPr>
              <a:t>F. </a:t>
            </a: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Compute </a:t>
            </a:r>
            <a:r>
              <a:rPr lang="en-US" altLang="en-US" baseline="30000" dirty="0">
                <a:sym typeface="Greek Symbols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using the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</a:t>
            </a:r>
            <a:endParaRPr lang="en-US" altLang="en-US" dirty="0">
              <a:sym typeface="Symbol" panose="05050102010706020507" pitchFamily="18" charset="2"/>
            </a:endParaRPr>
          </a:p>
          <a:p>
            <a:pPr marL="1143000" lvl="2" indent="-342900"/>
            <a:r>
              <a:rPr lang="en-US" altLang="en-US" dirty="0">
                <a:sym typeface="Symbol" panose="05050102010706020507" pitchFamily="18" charset="2"/>
              </a:rPr>
              <a:t> If </a:t>
            </a:r>
            <a:r>
              <a:rPr lang="en-US" altLang="en-US" baseline="30000" dirty="0">
                <a:sym typeface="Greek Symbols"/>
              </a:rPr>
              <a:t>+  </a:t>
            </a:r>
            <a:r>
              <a:rPr lang="en-US" altLang="en-US" dirty="0">
                <a:sym typeface="Symbol" panose="05050102010706020507" pitchFamily="18" charset="2"/>
              </a:rPr>
              <a:t>includes all attributes in  then 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Greek Symbols"/>
              </a:rPr>
              <a:t>A</a:t>
            </a:r>
            <a:r>
              <a:rPr lang="en-US" altLang="en-US" dirty="0">
                <a:sym typeface="Greek Symbols"/>
              </a:rPr>
              <a:t> is extraneous </a:t>
            </a:r>
            <a:r>
              <a:rPr lang="en-US" altLang="en-US" dirty="0">
                <a:sym typeface="Monotype Sorts" pitchFamily="-84" charset="2"/>
              </a:rPr>
              <a:t>in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olidFill>
                  <a:schemeClr val="tx2"/>
                </a:solidFill>
                <a:sym typeface="Monotype Sorts" pitchFamily="-84" charset="2"/>
              </a:rPr>
              <a:t> </a:t>
            </a:r>
            <a:endParaRPr lang="en-US" altLang="en-US" dirty="0">
              <a:sym typeface="Greek Symbols"/>
            </a:endParaRPr>
          </a:p>
          <a:p>
            <a:pPr marL="381000" indent="-381000"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Examples of Extraneous Attributes</a:t>
            </a:r>
          </a:p>
        </p:txBody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9"/>
            <a:ext cx="7709825" cy="2265362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CD</a:t>
            </a:r>
            <a:r>
              <a:rPr lang="en-US" altLang="en-US" dirty="0"/>
              <a:t>,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</a:t>
            </a:r>
            <a:r>
              <a:rPr lang="en-US" altLang="en-US" dirty="0"/>
              <a:t> }</a:t>
            </a:r>
          </a:p>
          <a:p>
            <a:r>
              <a:rPr lang="en-US" altLang="en-US" dirty="0"/>
              <a:t>To check if </a:t>
            </a:r>
            <a:r>
              <a:rPr lang="en-US" altLang="en-US" i="1" dirty="0"/>
              <a:t>C</a:t>
            </a:r>
            <a:r>
              <a:rPr lang="en-US" altLang="en-US" dirty="0"/>
              <a:t> is extraneous in 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CD, </a:t>
            </a:r>
            <a:r>
              <a:rPr lang="en-US" altLang="en-US" dirty="0"/>
              <a:t>we:</a:t>
            </a:r>
          </a:p>
          <a:p>
            <a:pPr lvl="1"/>
            <a:r>
              <a:rPr lang="en-US" altLang="en-US" i="1" dirty="0"/>
              <a:t> </a:t>
            </a:r>
            <a:r>
              <a:rPr lang="en-US" altLang="en-US" dirty="0"/>
              <a:t>Compute the attribute closure of AB under </a:t>
            </a:r>
            <a:r>
              <a:rPr lang="en-US" altLang="en-US" i="1" dirty="0"/>
              <a:t>F</a:t>
            </a:r>
            <a:r>
              <a:rPr lang="en-US" altLang="en-US" dirty="0"/>
              <a:t>' = {</a:t>
            </a:r>
            <a:r>
              <a:rPr lang="en-US" altLang="en-US" i="1" dirty="0"/>
              <a:t>AB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D,</a:t>
            </a:r>
            <a:r>
              <a:rPr lang="en-US" altLang="en-US" dirty="0"/>
              <a:t>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E, 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C}</a:t>
            </a:r>
          </a:p>
          <a:p>
            <a:pPr lvl="1"/>
            <a:r>
              <a:rPr lang="en-US" altLang="en-US" dirty="0"/>
              <a:t>The closure is </a:t>
            </a:r>
            <a:r>
              <a:rPr lang="en-US" altLang="en-US" i="1" dirty="0"/>
              <a:t>ABCDE, </a:t>
            </a:r>
            <a:r>
              <a:rPr lang="en-US" altLang="en-US" dirty="0"/>
              <a:t>which includes </a:t>
            </a:r>
            <a:r>
              <a:rPr lang="en-US" altLang="en-US" i="1" dirty="0"/>
              <a:t>CD</a:t>
            </a:r>
          </a:p>
          <a:p>
            <a:pPr lvl="1"/>
            <a:r>
              <a:rPr lang="en-US" altLang="en-US" dirty="0"/>
              <a:t>This implies tha</a:t>
            </a:r>
            <a:r>
              <a:rPr lang="en-US" altLang="en-US" i="1" dirty="0"/>
              <a:t>t C </a:t>
            </a:r>
            <a:r>
              <a:rPr lang="en-US" altLang="en-US" dirty="0"/>
              <a:t>is</a:t>
            </a:r>
            <a:r>
              <a:rPr lang="en-US" altLang="en-US" i="1" dirty="0"/>
              <a:t> </a:t>
            </a:r>
            <a:r>
              <a:rPr lang="en-US" altLang="en-US" dirty="0"/>
              <a:t>extraneous</a:t>
            </a:r>
            <a:endParaRPr lang="en-US" altLang="en-US" i="1" dirty="0"/>
          </a:p>
          <a:p>
            <a:pPr lvl="1"/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endParaRPr lang="en-US" altLang="en-US" i="1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5779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6955" y="1524586"/>
            <a:ext cx="7378695" cy="250599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dirty="0">
                <a:sym typeface="Greek Symbols"/>
              </a:rPr>
              <a:t> logically implies all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, and </a:t>
            </a:r>
          </a:p>
          <a:p>
            <a:pPr>
              <a:lnSpc>
                <a:spcPct val="90000"/>
              </a:lnSpc>
            </a:pP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logically implies all dependencies in </a:t>
            </a:r>
            <a:r>
              <a:rPr lang="en-US" altLang="en-US" i="1" dirty="0">
                <a:sym typeface="Greek Symbols"/>
              </a:rPr>
              <a:t>F,</a:t>
            </a:r>
            <a:r>
              <a:rPr lang="en-US" altLang="en-US" dirty="0">
                <a:sym typeface="Greek Symbols"/>
              </a:rPr>
              <a:t>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contains an extraneous attribute, and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Each left side of functional dependency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unique. That is, there are no two dependencies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endParaRPr lang="en-US" altLang="en-US" dirty="0">
              <a:sym typeface="Greek Symbols"/>
            </a:endParaRP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such that 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=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18934"/>
            <a:ext cx="6534813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>
                <a:sym typeface="Greek Symbols"/>
              </a:rPr>
              <a:t>A </a:t>
            </a:r>
            <a:r>
              <a:rPr lang="en-US" altLang="en-US" sz="1700" b="1" dirty="0">
                <a:solidFill>
                  <a:srgbClr val="002060"/>
                </a:solidFill>
                <a:sym typeface="Greek Symbols"/>
              </a:rPr>
              <a:t>canonical cover</a:t>
            </a:r>
            <a:r>
              <a:rPr lang="en-US" altLang="en-US" sz="1700" i="1" dirty="0">
                <a:solidFill>
                  <a:srgbClr val="002060"/>
                </a:solidFill>
                <a:sym typeface="Greek Symbols"/>
              </a:rPr>
              <a:t> </a:t>
            </a:r>
            <a:r>
              <a:rPr lang="en-US" altLang="en-US" sz="1700" dirty="0">
                <a:sym typeface="Greek Symbols"/>
              </a:rPr>
              <a:t>for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dirty="0">
                <a:sym typeface="Greek Symbols"/>
              </a:rPr>
              <a:t> is a set of dependencies </a:t>
            </a:r>
            <a:r>
              <a:rPr lang="en-US" altLang="en-US" sz="1700" i="1" dirty="0">
                <a:sym typeface="Greek Symbols"/>
              </a:rPr>
              <a:t>F</a:t>
            </a:r>
            <a:r>
              <a:rPr lang="en-US" altLang="en-US" sz="1700" i="1" baseline="-25000" dirty="0">
                <a:sym typeface="Greek Symbols"/>
              </a:rPr>
              <a:t>c </a:t>
            </a:r>
            <a:r>
              <a:rPr lang="en-US" altLang="en-US" sz="1700" dirty="0">
                <a:sym typeface="Greek Symbols"/>
              </a:rPr>
              <a:t>such that </a:t>
            </a:r>
          </a:p>
          <a:p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Canonical Cover</a:t>
            </a:r>
          </a:p>
        </p:txBody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4098"/>
            <a:ext cx="7603293" cy="413979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compute a canonical cover for </a:t>
            </a:r>
            <a:r>
              <a:rPr lang="en-US" altLang="en-US" i="1" dirty="0"/>
              <a:t>F</a:t>
            </a:r>
            <a:r>
              <a:rPr lang="en-US" altLang="en-US" dirty="0"/>
              <a:t>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/>
              <a:t> </a:t>
            </a:r>
            <a:br>
              <a:rPr lang="en-US" altLang="en-US" dirty="0"/>
            </a:br>
            <a:r>
              <a:rPr lang="en-US" altLang="en-US" b="1" dirty="0"/>
              <a:t>repeat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b="1" dirty="0"/>
              <a:t>	         </a:t>
            </a:r>
            <a:r>
              <a:rPr lang="en-US" altLang="en-US" dirty="0"/>
              <a:t>Use the union rule to replace any dependencies in </a:t>
            </a:r>
            <a:r>
              <a:rPr lang="en-US" altLang="en-US" i="1" dirty="0"/>
              <a:t>F </a:t>
            </a:r>
            <a:r>
              <a:rPr lang="en-US" altLang="en-US" dirty="0"/>
              <a:t>of the form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i="1" dirty="0"/>
              <a:t> </a:t>
            </a:r>
            <a:br>
              <a:rPr lang="en-US" altLang="en-US" i="1" dirty="0"/>
            </a:br>
            <a:r>
              <a:rPr lang="en-US" altLang="en-US" i="1" dirty="0"/>
              <a:t>		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with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baseline="-25000" dirty="0">
                <a:sym typeface="Greek Symbols"/>
              </a:rPr>
              <a:t>2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Find a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 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with an extraneous  </a:t>
            </a:r>
          </a:p>
          <a:p>
            <a:pPr>
              <a:lnSpc>
                <a:spcPct val="90000"/>
              </a:lnSpc>
              <a:spcBef>
                <a:spcPts val="0"/>
              </a:spcBef>
              <a:buFont typeface="Monotype Sorts" pitchFamily="-84" charset="2"/>
              <a:buNone/>
            </a:pPr>
            <a:r>
              <a:rPr lang="en-US" altLang="en-US" dirty="0">
                <a:sym typeface="Greek Symbols"/>
              </a:rPr>
              <a:t>               attribute either in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or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Monotype Sorts" pitchFamily="-84" charset="2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/* Note: test for extraneous attributes done using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c,</a:t>
            </a:r>
            <a:r>
              <a:rPr lang="en-US" altLang="en-US" dirty="0">
                <a:sym typeface="Greek Symbols"/>
              </a:rPr>
              <a:t> not F*/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	If an extraneous attribute is found, delete it from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br>
              <a:rPr lang="en-US" altLang="en-US" sz="800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until  </a:t>
            </a:r>
            <a:r>
              <a:rPr lang="en-US" altLang="en-US" dirty="0">
                <a:sym typeface="Greek Symbols"/>
              </a:rPr>
              <a:t>(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i="1" baseline="-25000" dirty="0">
                <a:sym typeface="Greek Symbols"/>
              </a:rPr>
              <a:t>c</a:t>
            </a:r>
            <a:r>
              <a:rPr lang="en-US" altLang="en-US" dirty="0">
                <a:sym typeface="Greek Symbols"/>
              </a:rPr>
              <a:t> not change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800" dirty="0">
                <a:sym typeface="Greek Symbols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Greek Symbols"/>
              </a:rPr>
              <a:t>Note: Union rule may become applicable after some extraneous attributes have been deleted, so it has to be re-applied</a:t>
            </a:r>
          </a:p>
          <a:p>
            <a:pPr>
              <a:lnSpc>
                <a:spcPct val="90000"/>
              </a:lnSpc>
            </a:pP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9875" grpId="0" build="p" autoUpdateAnimBg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919163" y="223838"/>
            <a:ext cx="8277225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Example: Computing a Canonical Cover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4603" y="1029809"/>
            <a:ext cx="7688062" cy="5334896"/>
          </a:xfrm>
        </p:spPr>
        <p:txBody>
          <a:bodyPr/>
          <a:lstStyle/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/>
              <a:t>R </a:t>
            </a:r>
            <a:r>
              <a:rPr lang="en-US" altLang="en-US" sz="1600" dirty="0"/>
              <a:t>= (</a:t>
            </a:r>
            <a:r>
              <a:rPr lang="en-US" altLang="en-US" sz="1600" i="1" dirty="0"/>
              <a:t>A, B, C)</a:t>
            </a:r>
            <a:br>
              <a:rPr lang="en-US" altLang="en-US" sz="1600" i="1" dirty="0"/>
            </a:br>
            <a:r>
              <a:rPr lang="en-US" altLang="en-US" sz="1600" i="1" dirty="0"/>
              <a:t>F = 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  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dirty="0">
                <a:sym typeface="Monotype Sorts" pitchFamily="-84" charset="2"/>
              </a:rPr>
            </a:br>
            <a:r>
              <a:rPr lang="en-US" altLang="en-US" sz="1600" dirty="0">
                <a:sym typeface="Monotype Sorts" pitchFamily="-84" charset="2"/>
              </a:rPr>
              <a:t>	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Combine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 </a:t>
            </a:r>
            <a:r>
              <a:rPr lang="en-US" altLang="en-US" sz="1600" dirty="0">
                <a:sym typeface="Monotype Sorts" pitchFamily="-84" charset="2"/>
              </a:rPr>
              <a:t>and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into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C, 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the result of deleting A from  </a:t>
            </a:r>
            <a:r>
              <a:rPr lang="en-US" altLang="en-US" sz="1600" i="1" dirty="0">
                <a:sym typeface="Monotype Sorts" pitchFamily="-84" charset="2"/>
              </a:rPr>
              <a:t>AB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 </a:t>
            </a:r>
            <a:r>
              <a:rPr lang="en-US" altLang="en-US" sz="1600" dirty="0">
                <a:sym typeface="Monotype Sorts" pitchFamily="-84" charset="2"/>
              </a:rPr>
              <a:t>is implied by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Yes: in fact, 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 </a:t>
            </a:r>
            <a:r>
              <a:rPr lang="en-US" altLang="en-US" sz="1600" dirty="0">
                <a:sym typeface="Monotype Sorts" pitchFamily="-84" charset="2"/>
              </a:rPr>
              <a:t>is already present!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Set is now </a:t>
            </a:r>
            <a:r>
              <a:rPr lang="en-US" altLang="en-US" sz="1600" i="1" dirty="0"/>
              <a:t>{A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BC,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}</a:t>
            </a:r>
            <a:endParaRPr lang="en-US" altLang="en-US" sz="1600" i="1" dirty="0">
              <a:sym typeface="Monotype Sorts" pitchFamily="-84" charset="2"/>
            </a:endParaRP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extraneous in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BC</a:t>
            </a:r>
            <a:r>
              <a:rPr lang="en-US" altLang="en-US" sz="1600" dirty="0">
                <a:sym typeface="Monotype Sorts" pitchFamily="-84" charset="2"/>
              </a:rPr>
              <a:t> </a:t>
            </a:r>
          </a:p>
          <a:p>
            <a:pPr lvl="1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Check if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  <a:r>
              <a:rPr lang="en-US" altLang="en-US" sz="1600" dirty="0">
                <a:sym typeface="Monotype Sorts" pitchFamily="-84" charset="2"/>
              </a:rPr>
              <a:t> is logically implied by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</a:t>
            </a:r>
            <a:r>
              <a:rPr lang="en-US" altLang="en-US" sz="1600" dirty="0">
                <a:sym typeface="Monotype Sorts" pitchFamily="-84" charset="2"/>
              </a:rPr>
              <a:t>and the other dependencies</a:t>
            </a:r>
          </a:p>
          <a:p>
            <a:pPr lvl="2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Yes</a:t>
            </a:r>
            <a:r>
              <a:rPr lang="en-US" altLang="en-US" sz="1600" i="1" dirty="0">
                <a:sym typeface="Monotype Sorts" pitchFamily="-84" charset="2"/>
              </a:rPr>
              <a:t>: </a:t>
            </a:r>
            <a:r>
              <a:rPr lang="en-US" altLang="en-US" sz="1600" dirty="0">
                <a:sym typeface="Monotype Sorts" pitchFamily="-84" charset="2"/>
              </a:rPr>
              <a:t>using transitivity on 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  and 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C. </a:t>
            </a:r>
          </a:p>
          <a:p>
            <a:pPr lvl="3"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Can use attribute closure of </a:t>
            </a:r>
            <a:r>
              <a:rPr lang="en-US" altLang="en-US" sz="1600" i="1" dirty="0">
                <a:sym typeface="Monotype Sorts" pitchFamily="-84" charset="2"/>
              </a:rPr>
              <a:t>A</a:t>
            </a:r>
            <a:r>
              <a:rPr lang="en-US" altLang="en-US" sz="1600" dirty="0">
                <a:sym typeface="Monotype Sorts" pitchFamily="-84" charset="2"/>
              </a:rPr>
              <a:t> in more complex cases</a:t>
            </a:r>
          </a:p>
          <a:p>
            <a:pPr>
              <a:tabLst>
                <a:tab pos="684213" algn="l"/>
                <a:tab pos="2917825" algn="l"/>
              </a:tabLst>
            </a:pPr>
            <a:r>
              <a:rPr lang="en-US" altLang="en-US" sz="1600" dirty="0">
                <a:sym typeface="Monotype Sorts" pitchFamily="-84" charset="2"/>
              </a:rPr>
              <a:t>The canonical cover is: 	</a:t>
            </a:r>
            <a:r>
              <a:rPr lang="en-US" altLang="en-US" sz="1600" i="1" dirty="0">
                <a:sym typeface="Monotype Sorts" pitchFamily="-84" charset="2"/>
              </a:rPr>
              <a:t>A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B</a:t>
            </a:r>
            <a:br>
              <a:rPr lang="en-US" altLang="en-US" sz="1600" i="1" dirty="0">
                <a:sym typeface="Monotype Sorts" pitchFamily="-84" charset="2"/>
              </a:rPr>
            </a:br>
            <a:r>
              <a:rPr lang="en-US" altLang="en-US" sz="1600" i="1" dirty="0">
                <a:sym typeface="Monotype Sorts" pitchFamily="-84" charset="2"/>
              </a:rPr>
              <a:t>		B </a:t>
            </a:r>
            <a:r>
              <a:rPr lang="en-US" altLang="en-US" sz="1600" dirty="0"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sym typeface="Monotype Sorts" pitchFamily="-84" charset="2"/>
              </a:rPr>
              <a:t> </a:t>
            </a:r>
            <a:r>
              <a:rPr lang="en-US" altLang="en-US" sz="1600" i="1" dirty="0">
                <a:sym typeface="Monotype Sorts" pitchFamily="-84" charset="2"/>
              </a:rPr>
              <a:t>C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7" y="1093788"/>
            <a:ext cx="7818190" cy="2696159"/>
          </a:xfrm>
        </p:spPr>
        <p:txBody>
          <a:bodyPr/>
          <a:lstStyle/>
          <a:p>
            <a:r>
              <a:rPr lang="en-US" altLang="en-US" dirty="0"/>
              <a:t> Let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the set of dependencies </a:t>
            </a:r>
            <a:r>
              <a:rPr lang="en-US" altLang="en-US" i="1" dirty="0"/>
              <a:t>F </a:t>
            </a:r>
            <a:r>
              <a:rPr lang="en-US" altLang="en-US" i="1" baseline="30000" dirty="0"/>
              <a:t>+</a:t>
            </a:r>
            <a:r>
              <a:rPr lang="en-US" altLang="en-US" dirty="0"/>
              <a:t> that include only attributes in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 </a:t>
            </a:r>
          </a:p>
          <a:p>
            <a:pPr lvl="1"/>
            <a:r>
              <a:rPr lang="en-US" altLang="en-US" dirty="0"/>
              <a:t> A  decomposition is </a:t>
            </a:r>
            <a:r>
              <a:rPr lang="en-US" altLang="en-US" b="1" dirty="0">
                <a:solidFill>
                  <a:srgbClr val="002060"/>
                </a:solidFill>
              </a:rPr>
              <a:t>dependency preserving</a:t>
            </a:r>
            <a:r>
              <a:rPr lang="en-US" altLang="en-US" dirty="0"/>
              <a:t>,  if</a:t>
            </a:r>
          </a:p>
          <a:p>
            <a:pPr lvl="1">
              <a:buFont typeface="Webdings" panose="05030102010509060703" pitchFamily="18" charset="2"/>
              <a:buNone/>
            </a:pPr>
            <a:r>
              <a:rPr lang="en-US" altLang="en-US" dirty="0"/>
              <a:t>           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…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Using the above definition,  testing for dependency preservation take exponential time.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 that if a decomposition is NOT dependency preserving </a:t>
            </a:r>
            <a:r>
              <a:rPr lang="en-US" altLang="en-US" dirty="0"/>
              <a:t>then checking updates for violation of functional dependencies may require computing joins, which is expensive.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709613" y="212725"/>
            <a:ext cx="7993062" cy="441325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Dependency Preservation (Cont.)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1235" y="1093788"/>
            <a:ext cx="7688998" cy="3466180"/>
          </a:xfrm>
        </p:spPr>
        <p:txBody>
          <a:bodyPr/>
          <a:lstStyle/>
          <a:p>
            <a:r>
              <a:rPr lang="en-US" altLang="en-US" dirty="0"/>
              <a:t>Let </a:t>
            </a:r>
            <a:r>
              <a:rPr lang="en-US" altLang="en-US" i="1" dirty="0"/>
              <a:t>F </a:t>
            </a:r>
            <a:r>
              <a:rPr lang="en-US" altLang="en-US" i="1" baseline="-25000" dirty="0"/>
              <a:t> </a:t>
            </a:r>
            <a:r>
              <a:rPr lang="en-US" altLang="en-US" dirty="0"/>
              <a:t>be the set of dependencies  on schema </a:t>
            </a:r>
            <a:r>
              <a:rPr lang="en-US" altLang="en-US" i="1" dirty="0"/>
              <a:t>R</a:t>
            </a:r>
            <a:r>
              <a:rPr lang="en-US" altLang="en-US" dirty="0"/>
              <a:t>  and let </a:t>
            </a:r>
            <a:r>
              <a:rPr lang="en-US" altLang="en-US" i="1" dirty="0"/>
              <a:t>R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R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</a:t>
            </a:r>
            <a:r>
              <a:rPr lang="en-US" altLang="en-US" i="1" dirty="0">
                <a:sym typeface="Symbol" panose="05050102010706020507" pitchFamily="18" charset="2"/>
              </a:rPr>
              <a:t>  .., R</a:t>
            </a:r>
            <a:r>
              <a:rPr lang="en-US" altLang="en-US" baseline="-25000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  be a decomposition of </a:t>
            </a:r>
            <a:r>
              <a:rPr lang="en-US" altLang="en-US" i="1" dirty="0">
                <a:sym typeface="Symbol" panose="05050102010706020507" pitchFamily="18" charset="2"/>
              </a:rPr>
              <a:t>R.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The restriction of 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is the set </a:t>
            </a:r>
            <a:r>
              <a:rPr lang="en-US" altLang="en-US" i="1" dirty="0"/>
              <a:t>F</a:t>
            </a:r>
            <a:r>
              <a:rPr lang="en-US" altLang="en-US" baseline="-25000" dirty="0"/>
              <a:t>i  </a:t>
            </a:r>
            <a:r>
              <a:rPr lang="en-US" altLang="en-US" dirty="0">
                <a:sym typeface="Symbol" panose="05050102010706020507" pitchFamily="18" charset="2"/>
              </a:rPr>
              <a:t>of all  functional dependencies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that include </a:t>
            </a:r>
            <a:r>
              <a:rPr lang="en-US" altLang="en-US" b="1" dirty="0">
                <a:sym typeface="Symbol" panose="05050102010706020507" pitchFamily="18" charset="2"/>
              </a:rPr>
              <a:t>only</a:t>
            </a:r>
            <a:r>
              <a:rPr lang="en-US" altLang="en-US" dirty="0">
                <a:sym typeface="Symbol" panose="05050102010706020507" pitchFamily="18" charset="2"/>
              </a:rPr>
              <a:t> attributes 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/>
              <a:t>i 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Since all functional dependencies in a restriction involve attributes of only one relation schema, it is possible to test such a dependency for satisfaction by checking only one relation.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Note that the definition of restriction uses all dependencies in in </a:t>
            </a:r>
            <a:r>
              <a:rPr lang="en-US" altLang="en-US" i="1" dirty="0">
                <a:sym typeface="Symbol" panose="05050102010706020507" pitchFamily="18" charset="2"/>
              </a:rPr>
              <a:t>F 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, </a:t>
            </a:r>
            <a:r>
              <a:rPr lang="en-US" altLang="en-US" dirty="0">
                <a:sym typeface="Symbol" panose="05050102010706020507" pitchFamily="18" charset="2"/>
              </a:rPr>
              <a:t>not just those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.</a:t>
            </a:r>
          </a:p>
          <a:p>
            <a:r>
              <a:rPr lang="en-US" altLang="en-US" dirty="0"/>
              <a:t>The set of restrictions 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,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 </a:t>
            </a:r>
            <a:r>
              <a:rPr lang="en-US" altLang="en-US" dirty="0">
                <a:sym typeface="Symbol" panose="05050102010706020507" pitchFamily="18" charset="2"/>
              </a:rPr>
              <a:t>, .. ,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  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is the set of functional  dependencies that can be checked efficiently.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114" name="Rectangle 2"/>
          <p:cNvSpPr>
            <a:spLocks noGrp="1" noChangeArrowheads="1"/>
          </p:cNvSpPr>
          <p:nvPr>
            <p:ph type="title"/>
          </p:nvPr>
        </p:nvSpPr>
        <p:spPr>
          <a:xfrm>
            <a:off x="766763" y="100013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Dependency Preservation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75641" y="1100831"/>
            <a:ext cx="7739564" cy="4590106"/>
          </a:xfrm>
        </p:spPr>
        <p:txBody>
          <a:bodyPr/>
          <a:lstStyle/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To check if a dependency    is preserved in a decomposition of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into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…,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, we apply the following test (with attribute closure done with respect to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i="1" dirty="0"/>
              <a:t>result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repeat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for each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in the decomposition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  <a:r>
              <a:rPr lang="en-US" altLang="en-US" dirty="0">
                <a:sym typeface="Symbol" panose="05050102010706020507" pitchFamily="18" charset="2"/>
              </a:rPr>
              <a:t> =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br>
              <a:rPr lang="en-US" altLang="en-US" i="1" baseline="-25000" dirty="0">
                <a:sym typeface="Symbol" panose="05050102010706020507" pitchFamily="18" charset="2"/>
              </a:rPr>
            </a:br>
            <a:r>
              <a:rPr lang="en-US" altLang="en-US" i="1" baseline="-25000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result  =  result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altLang="en-US" i="1" dirty="0">
                <a:sym typeface="Symbol" panose="05050102010706020507" pitchFamily="18" charset="2"/>
              </a:rPr>
              <a:t>t</a:t>
            </a:r>
          </a:p>
          <a:p>
            <a:pPr marL="457200" lvl="1" indent="0">
              <a:buSzPct val="110000"/>
              <a:buNone/>
            </a:pPr>
            <a:r>
              <a:rPr lang="en-US" altLang="en-US" i="1" dirty="0">
                <a:sym typeface="Symbol" panose="05050102010706020507" pitchFamily="18" charset="2"/>
              </a:rPr>
              <a:t>          </a:t>
            </a:r>
            <a:r>
              <a:rPr lang="en-US" altLang="en-US" b="1" dirty="0">
                <a:sym typeface="Symbol" panose="05050102010706020507" pitchFamily="18" charset="2"/>
              </a:rPr>
              <a:t>until 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does not change)</a:t>
            </a:r>
            <a:endParaRPr lang="en-US" altLang="en-US" i="1" dirty="0">
              <a:sym typeface="Symbol" panose="05050102010706020507" pitchFamily="18" charset="2"/>
            </a:endParaRPr>
          </a:p>
          <a:p>
            <a:pPr lvl="1">
              <a:buSzPct val="110000"/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If </a:t>
            </a:r>
            <a:r>
              <a:rPr lang="en-US" altLang="en-US" i="1" dirty="0">
                <a:sym typeface="Symbol" panose="05050102010706020507" pitchFamily="18" charset="2"/>
              </a:rPr>
              <a:t>result</a:t>
            </a:r>
            <a:r>
              <a:rPr lang="en-US" altLang="en-US" dirty="0">
                <a:sym typeface="Symbol" panose="05050102010706020507" pitchFamily="18" charset="2"/>
              </a:rPr>
              <a:t> contains all attributes in , then the functional dependency     is preserved.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We apply the test on all dependencies in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dirty="0">
                <a:sym typeface="Symbol" panose="05050102010706020507" pitchFamily="18" charset="2"/>
              </a:rPr>
              <a:t>  to check if a decomposition is dependency preserving</a:t>
            </a:r>
          </a:p>
          <a:p>
            <a:pPr>
              <a:buSzPct val="110000"/>
              <a:buFont typeface="Wingdings" panose="05000000000000000000" pitchFamily="2" charset="2"/>
              <a:buChar char="§"/>
            </a:pPr>
            <a:r>
              <a:rPr lang="en-US" altLang="en-US" dirty="0">
                <a:sym typeface="Symbol" panose="05050102010706020507" pitchFamily="18" charset="2"/>
              </a:rPr>
              <a:t>This procedure takes polynomial time, instead of the exponential time required to compute </a:t>
            </a:r>
            <a:r>
              <a:rPr lang="en-US" altLang="en-US" i="1" dirty="0">
                <a:sym typeface="Symbol" panose="05050102010706020507" pitchFamily="18" charset="2"/>
              </a:rPr>
              <a:t>F</a:t>
            </a:r>
            <a:r>
              <a:rPr lang="en-US" altLang="en-US" i="1" baseline="30000" dirty="0">
                <a:sym typeface="Symbol" panose="05050102010706020507" pitchFamily="18" charset="2"/>
              </a:rPr>
              <a:t>+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and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(</a:t>
            </a:r>
            <a:r>
              <a:rPr lang="en-US" altLang="en-US" i="1" dirty="0"/>
              <a:t>F</a:t>
            </a:r>
            <a:r>
              <a:rPr lang="en-US" altLang="en-US" baseline="-25000" dirty="0"/>
              <a:t>1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F</a:t>
            </a:r>
            <a:r>
              <a:rPr lang="en-US" altLang="en-US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 </a:t>
            </a:r>
            <a:r>
              <a:rPr lang="en-US" altLang="en-US" i="1" dirty="0">
                <a:sym typeface="Symbol" panose="05050102010706020507" pitchFamily="18" charset="2"/>
              </a:rPr>
              <a:t> …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F</a:t>
            </a:r>
            <a:r>
              <a:rPr lang="en-US" altLang="en-US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)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39575"/>
            <a:ext cx="7585537" cy="2951162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 altLang="en-US" i="1" dirty="0"/>
              <a:t>R = </a:t>
            </a:r>
            <a:r>
              <a:rPr lang="en-US" altLang="en-US" dirty="0"/>
              <a:t>(</a:t>
            </a:r>
            <a:r>
              <a:rPr lang="en-US" altLang="en-US" i="1" dirty="0"/>
              <a:t>A, B, C </a:t>
            </a:r>
            <a:r>
              <a:rPr lang="en-US" altLang="en-US" dirty="0"/>
              <a:t>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B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B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C</a:t>
            </a:r>
            <a:r>
              <a:rPr lang="en-US" altLang="en-US" dirty="0">
                <a:sym typeface="Monotype Sorts" pitchFamily="-84" charset="2"/>
              </a:rPr>
              <a:t>}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Key = {</a:t>
            </a:r>
            <a:r>
              <a:rPr lang="en-US" altLang="en-US" i="1" dirty="0">
                <a:sym typeface="Monotype Sorts" pitchFamily="-84" charset="2"/>
              </a:rPr>
              <a:t>A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not in BCNF</a:t>
            </a:r>
          </a:p>
          <a:p>
            <a:pPr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Decomposition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= (</a:t>
            </a:r>
            <a:r>
              <a:rPr lang="en-US" altLang="en-US" i="1" dirty="0">
                <a:sym typeface="Monotype Sorts" pitchFamily="-84" charset="2"/>
              </a:rPr>
              <a:t>A, B),  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= </a:t>
            </a:r>
            <a:r>
              <a:rPr lang="en-US" altLang="en-US" i="1" dirty="0">
                <a:sym typeface="Monotype Sorts" pitchFamily="-84" charset="2"/>
              </a:rPr>
              <a:t>(B, C)</a:t>
            </a:r>
          </a:p>
          <a:p>
            <a:pPr lvl="1">
              <a:tabLst>
                <a:tab pos="744538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baseline="-25000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in BCNF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Lossless-join decomposition</a:t>
            </a:r>
          </a:p>
          <a:p>
            <a:pPr lvl="1">
              <a:tabLst>
                <a:tab pos="744538" algn="l"/>
              </a:tabLst>
            </a:pPr>
            <a:r>
              <a:rPr lang="en-US" altLang="en-US" dirty="0">
                <a:sym typeface="Monotype Sorts" pitchFamily="-84" charset="2"/>
              </a:rPr>
              <a:t>Dependency preserving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1953" y="2255838"/>
            <a:ext cx="7378947" cy="1638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Algorithm for Decomposition Using</a:t>
            </a:r>
          </a:p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        Functional Dependencies </a:t>
            </a:r>
          </a:p>
        </p:txBody>
      </p:sp>
    </p:spTree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Decomposition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594414" cy="5178425"/>
          </a:xfrm>
        </p:spPr>
        <p:txBody>
          <a:bodyPr/>
          <a:lstStyle/>
          <a:p>
            <a:r>
              <a:rPr lang="en-US" altLang="en-US" sz="1700" dirty="0"/>
              <a:t>The only way to avoid the repetition-of-information problem in the </a:t>
            </a:r>
            <a:r>
              <a:rPr lang="en-US" altLang="en-US" sz="1700" dirty="0" err="1"/>
              <a:t>i</a:t>
            </a:r>
            <a:r>
              <a:rPr lang="en-US" altLang="en-US" sz="1700" i="1" dirty="0" err="1"/>
              <a:t>n_dep</a:t>
            </a:r>
            <a:r>
              <a:rPr lang="en-US" altLang="en-US" sz="1700" dirty="0"/>
              <a:t> schema is to decompose it into two schemas – instructor and </a:t>
            </a:r>
            <a:r>
              <a:rPr lang="en-US" altLang="en-US" sz="1700" i="1" dirty="0"/>
              <a:t>department </a:t>
            </a:r>
            <a:r>
              <a:rPr lang="en-US" altLang="en-US" sz="1700" dirty="0"/>
              <a:t>schemas.</a:t>
            </a:r>
          </a:p>
          <a:p>
            <a:r>
              <a:rPr lang="en-US" altLang="en-US" sz="1700" dirty="0">
                <a:solidFill>
                  <a:srgbClr val="C00000"/>
                </a:solidFill>
              </a:rPr>
              <a:t>Not all decompositions are good</a:t>
            </a:r>
            <a:r>
              <a:rPr lang="en-US" altLang="en-US" sz="1700" dirty="0"/>
              <a:t>.  Suppose we decompose</a:t>
            </a:r>
          </a:p>
          <a:p>
            <a:pPr>
              <a:buFont typeface="Monotype Sorts" pitchFamily="-84" charset="2"/>
              <a:buNone/>
            </a:pPr>
            <a:br>
              <a:rPr lang="en-US" altLang="en-US" sz="1700" dirty="0"/>
            </a:br>
            <a:r>
              <a:rPr lang="en-US" altLang="en-US" sz="1700" dirty="0"/>
              <a:t>       </a:t>
            </a:r>
            <a:r>
              <a:rPr lang="en-US" altLang="en-US" sz="1700" i="1" dirty="0"/>
              <a:t>employee(ID, name, street, city, salary)</a:t>
            </a:r>
            <a:r>
              <a:rPr lang="en-US" altLang="en-US" sz="1700" dirty="0"/>
              <a:t>  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 into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employee1</a:t>
            </a:r>
            <a:r>
              <a:rPr lang="en-US" altLang="en-US" sz="1700" dirty="0"/>
              <a:t> (</a:t>
            </a:r>
            <a:r>
              <a:rPr lang="en-US" altLang="en-US" sz="1700" i="1" dirty="0"/>
              <a:t>ID</a:t>
            </a:r>
            <a:r>
              <a:rPr lang="en-US" altLang="en-US" sz="1700" dirty="0"/>
              <a:t>, 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	       </a:t>
            </a:r>
            <a:r>
              <a:rPr lang="en-US" altLang="en-US" sz="1700" i="1" dirty="0"/>
              <a:t>employee2</a:t>
            </a:r>
            <a:r>
              <a:rPr lang="en-US" altLang="en-US" sz="1700" dirty="0"/>
              <a:t> (</a:t>
            </a:r>
            <a:r>
              <a:rPr lang="en-US" altLang="en-US" sz="1700" i="1" dirty="0"/>
              <a:t>name</a:t>
            </a:r>
            <a:r>
              <a:rPr lang="en-US" altLang="en-US" sz="1700" dirty="0"/>
              <a:t>, </a:t>
            </a:r>
            <a:r>
              <a:rPr lang="en-US" altLang="en-US" sz="1700" i="1" dirty="0"/>
              <a:t>street, city, salary</a:t>
            </a:r>
            <a:r>
              <a:rPr lang="en-US" altLang="en-US" sz="1700" dirty="0"/>
              <a:t>)</a:t>
            </a:r>
          </a:p>
          <a:p>
            <a:pPr>
              <a:buFont typeface="Monotype Sorts" pitchFamily="-84" charset="2"/>
              <a:buNone/>
            </a:pPr>
            <a:endParaRPr lang="en-US" altLang="en-US" sz="1700" dirty="0"/>
          </a:p>
          <a:p>
            <a:pPr>
              <a:buFont typeface="Monotype Sorts" pitchFamily="-84" charset="2"/>
              <a:buNone/>
            </a:pPr>
            <a:r>
              <a:rPr lang="en-US" altLang="en-US" sz="1700" dirty="0"/>
              <a:t>      The problem arises when we have two employees with the same name</a:t>
            </a:r>
          </a:p>
          <a:p>
            <a:r>
              <a:rPr lang="en-US" altLang="en-US" sz="1700" dirty="0"/>
              <a:t>The next slide shows how we lose information -- we cannot reconstruct the original </a:t>
            </a:r>
            <a:r>
              <a:rPr lang="en-US" altLang="en-US" sz="1700" i="1" dirty="0"/>
              <a:t>employee</a:t>
            </a:r>
            <a:r>
              <a:rPr lang="en-US" altLang="en-US" sz="1700" dirty="0"/>
              <a:t> relation -- and so, this is a </a:t>
            </a:r>
            <a:r>
              <a:rPr lang="en-US" altLang="en-US" sz="1700" b="1" dirty="0">
                <a:solidFill>
                  <a:srgbClr val="002060"/>
                </a:solidFill>
              </a:rPr>
              <a:t>lossy decomposition</a:t>
            </a:r>
            <a:r>
              <a:rPr lang="en-US" altLang="en-US" sz="1700" dirty="0"/>
              <a:t>.</a:t>
            </a:r>
          </a:p>
          <a:p>
            <a:pPr lvl="1">
              <a:buFont typeface="Monotype Sorts" pitchFamily="-84" charset="2"/>
              <a:buNone/>
            </a:pPr>
            <a:endParaRPr lang="en-US" altLang="en-US" sz="2000" i="1" dirty="0"/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732034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BCNF</a:t>
            </a:r>
          </a:p>
        </p:txBody>
      </p:sp>
      <p:sp>
        <p:nvSpPr>
          <p:cNvPr id="73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2201"/>
            <a:ext cx="7665436" cy="494765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To check if a non-trivial dependency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kumimoji="0"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sz="1600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/>
              <a:t>causes a violation of BCNF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1.  compute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sz="1600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), and </a:t>
            </a:r>
          </a:p>
          <a:p>
            <a:pPr lvl="1"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2.  verify that it includes all attributes of </a:t>
            </a:r>
            <a:r>
              <a:rPr lang="en-US" altLang="en-US" i="1" dirty="0"/>
              <a:t>R</a:t>
            </a:r>
            <a:r>
              <a:rPr lang="en-US" altLang="en-US" dirty="0"/>
              <a:t>, that is, it is a </a:t>
            </a:r>
            <a:r>
              <a:rPr lang="en-US" altLang="en-US" dirty="0" err="1"/>
              <a:t>superkey</a:t>
            </a:r>
            <a:r>
              <a:rPr lang="en-US" altLang="en-US" dirty="0"/>
              <a:t> of </a:t>
            </a:r>
            <a:r>
              <a:rPr lang="en-US" altLang="en-US" i="1" dirty="0"/>
              <a:t>R</a:t>
            </a:r>
            <a:r>
              <a:rPr lang="en-US" altLang="en-US" dirty="0"/>
              <a:t>.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Simplified test</a:t>
            </a:r>
            <a:r>
              <a:rPr lang="en-US" altLang="en-US" dirty="0"/>
              <a:t>: To check if 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BCNF, it suffices to check only the dependencies in the given set </a:t>
            </a:r>
            <a:r>
              <a:rPr lang="en-US" altLang="en-US" i="1" dirty="0"/>
              <a:t>F</a:t>
            </a:r>
            <a:r>
              <a:rPr lang="en-US" altLang="en-US" dirty="0"/>
              <a:t> for violation of BCNF, rather than checking all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If none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causes a violation of BCNF, then none of the dependencies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will cause a violation of BCNF either.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However, </a:t>
            </a:r>
            <a:r>
              <a:rPr lang="en-US" altLang="en-US" b="1" dirty="0">
                <a:solidFill>
                  <a:srgbClr val="002060"/>
                </a:solidFill>
              </a:rPr>
              <a:t>simplified test </a:t>
            </a:r>
            <a:r>
              <a:rPr lang="en-US" altLang="en-US" dirty="0"/>
              <a:t>using only F is incorrect when testing a relation in a decomposition of R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Consider </a:t>
            </a:r>
            <a:r>
              <a:rPr lang="en-US" altLang="en-US" i="1" dirty="0"/>
              <a:t>R =</a:t>
            </a:r>
            <a:r>
              <a:rPr lang="en-US" altLang="en-US" dirty="0"/>
              <a:t> (</a:t>
            </a:r>
            <a:r>
              <a:rPr lang="en-US" altLang="en-US" i="1" dirty="0"/>
              <a:t>A, B, C, D, E</a:t>
            </a:r>
            <a:r>
              <a:rPr lang="en-US" altLang="en-US" dirty="0"/>
              <a:t>), with </a:t>
            </a:r>
            <a:r>
              <a:rPr lang="en-US" altLang="en-US" i="1" dirty="0"/>
              <a:t>F</a:t>
            </a:r>
            <a:r>
              <a:rPr lang="en-US" altLang="en-US" dirty="0"/>
              <a:t> = { </a:t>
            </a:r>
            <a:r>
              <a:rPr lang="en-US" altLang="en-US" i="1" dirty="0"/>
              <a:t>A 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B, BC </a:t>
            </a:r>
            <a:r>
              <a:rPr lang="en-US" altLang="en-US" i="1" dirty="0">
                <a:sym typeface="Symbol" panose="05050102010706020507" pitchFamily="18" charset="2"/>
              </a:rPr>
              <a:t> D</a:t>
            </a:r>
            <a:r>
              <a:rPr lang="en-US" altLang="en-US" dirty="0"/>
              <a:t>}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Decompose </a:t>
            </a:r>
            <a:r>
              <a:rPr lang="en-US" altLang="en-US" i="1" dirty="0"/>
              <a:t>R</a:t>
            </a:r>
            <a:r>
              <a:rPr lang="en-US" altLang="en-US" dirty="0"/>
              <a:t> into </a:t>
            </a:r>
            <a:r>
              <a:rPr lang="en-US" altLang="en-US" i="1" dirty="0"/>
              <a:t>R</a:t>
            </a:r>
            <a:r>
              <a:rPr lang="en-US" altLang="en-US" baseline="-25000" dirty="0"/>
              <a:t>1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A,B</a:t>
            </a:r>
            <a:r>
              <a:rPr lang="en-US" altLang="en-US" dirty="0"/>
              <a:t>) and </a:t>
            </a:r>
            <a:r>
              <a:rPr lang="en-US" altLang="en-US" i="1" dirty="0"/>
              <a:t>R</a:t>
            </a:r>
            <a:r>
              <a:rPr lang="en-US" altLang="en-US" baseline="-25000" dirty="0"/>
              <a:t>2 </a:t>
            </a:r>
            <a:r>
              <a:rPr lang="en-US" altLang="en-US" dirty="0"/>
              <a:t>=</a:t>
            </a:r>
            <a:r>
              <a:rPr lang="en-US" altLang="en-US" baseline="-25000" dirty="0"/>
              <a:t> </a:t>
            </a:r>
            <a:r>
              <a:rPr lang="en-US" altLang="en-US" dirty="0"/>
              <a:t>(</a:t>
            </a:r>
            <a:r>
              <a:rPr lang="en-US" altLang="en-US" i="1" dirty="0"/>
              <a:t>A,C,D, E</a:t>
            </a:r>
            <a:r>
              <a:rPr lang="en-US" altLang="en-US" dirty="0"/>
              <a:t>)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Neither of the dependencies in </a:t>
            </a:r>
            <a:r>
              <a:rPr lang="en-US" altLang="en-US" i="1" dirty="0"/>
              <a:t>F</a:t>
            </a:r>
            <a:r>
              <a:rPr lang="en-US" altLang="en-US" dirty="0"/>
              <a:t> contain only attributes from</a:t>
            </a:r>
            <a:br>
              <a:rPr lang="en-US" altLang="en-US" dirty="0"/>
            </a:br>
            <a:r>
              <a:rPr lang="en-US" altLang="en-US" dirty="0"/>
              <a:t> (</a:t>
            </a:r>
            <a:r>
              <a:rPr lang="en-US" altLang="en-US" i="1" dirty="0"/>
              <a:t>A,C,D,E</a:t>
            </a:r>
            <a:r>
              <a:rPr lang="en-US" altLang="en-US" dirty="0"/>
              <a:t>) so we might be mislead into thinking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satisfies BCNF.  </a:t>
            </a:r>
          </a:p>
          <a:p>
            <a:pPr lvl="2">
              <a:lnSpc>
                <a:spcPct val="90000"/>
              </a:lnSpc>
            </a:pPr>
            <a:r>
              <a:rPr lang="en-US" altLang="en-US" dirty="0"/>
              <a:t>In fact, dependency </a:t>
            </a:r>
            <a:r>
              <a:rPr lang="en-US" altLang="en-US" i="1" dirty="0"/>
              <a:t>AC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D</a:t>
            </a:r>
            <a:r>
              <a:rPr lang="en-US" altLang="en-US" dirty="0"/>
              <a:t> in </a:t>
            </a:r>
            <a:r>
              <a:rPr lang="en-US" altLang="en-US" i="1" dirty="0"/>
              <a:t>F</a:t>
            </a:r>
            <a:r>
              <a:rPr lang="en-US" altLang="en-US" baseline="30000" dirty="0"/>
              <a:t>+</a:t>
            </a:r>
            <a:r>
              <a:rPr lang="en-US" altLang="en-US" dirty="0"/>
              <a:t> shows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is not in BCNF.</a:t>
            </a:r>
            <a:r>
              <a:rPr lang="en-US" altLang="en-US" sz="1600" dirty="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42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4211" grpId="0" build="p" autoUpdateAnimBg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Decomposition for BCNF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811" y="1636297"/>
            <a:ext cx="7306322" cy="3585408"/>
          </a:xfrm>
        </p:spPr>
        <p:txBody>
          <a:bodyPr/>
          <a:lstStyle/>
          <a:p>
            <a:r>
              <a:rPr lang="en-US" altLang="en-US" dirty="0"/>
              <a:t>Either test R</a:t>
            </a:r>
            <a:r>
              <a:rPr lang="en-US" altLang="en-US" baseline="-25000" dirty="0"/>
              <a:t>i </a:t>
            </a:r>
            <a:r>
              <a:rPr lang="en-US" altLang="en-US" dirty="0"/>
              <a:t>for BCNF with respect to the </a:t>
            </a:r>
            <a:r>
              <a:rPr lang="en-US" altLang="en-US" b="1" dirty="0">
                <a:solidFill>
                  <a:srgbClr val="002060"/>
                </a:solidFill>
              </a:rPr>
              <a:t>restriction</a:t>
            </a:r>
            <a:r>
              <a:rPr lang="en-US" altLang="en-US" dirty="0"/>
              <a:t> of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  <a:r>
              <a:rPr lang="en-US" altLang="en-US" dirty="0"/>
              <a:t>  (that is, all FDs in F</a:t>
            </a:r>
            <a:r>
              <a:rPr lang="en-US" altLang="en-US" baseline="30000" dirty="0"/>
              <a:t>+</a:t>
            </a:r>
            <a:r>
              <a:rPr lang="en-US" altLang="en-US" dirty="0"/>
              <a:t> that contain only attributes from 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Or use the original set of dependencies </a:t>
            </a:r>
            <a:r>
              <a:rPr lang="en-US" altLang="en-US" i="1" dirty="0"/>
              <a:t>F</a:t>
            </a:r>
            <a:r>
              <a:rPr lang="en-US" altLang="en-US" dirty="0"/>
              <a:t> that hold on </a:t>
            </a:r>
            <a:r>
              <a:rPr lang="en-US" altLang="en-US" i="1" dirty="0"/>
              <a:t>R</a:t>
            </a:r>
            <a:r>
              <a:rPr lang="en-US" altLang="en-US" dirty="0"/>
              <a:t>, but with the following test:</a:t>
            </a:r>
          </a:p>
          <a:p>
            <a:pPr lvl="2"/>
            <a:r>
              <a:rPr lang="en-US" altLang="en-US" dirty="0"/>
              <a:t>for every set of attributes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check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baseline="30000" dirty="0"/>
              <a:t>+</a:t>
            </a:r>
            <a:r>
              <a:rPr lang="en-US" altLang="en-US" dirty="0"/>
              <a:t> (the attribute closure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) either includes no attribute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-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, or includes all attributes of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If the condition is violated by some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 in F</a:t>
            </a:r>
            <a:r>
              <a:rPr lang="en-US" altLang="en-US" sz="2000" baseline="30000" dirty="0"/>
              <a:t>+</a:t>
            </a:r>
            <a:r>
              <a:rPr lang="en-US" altLang="en-US" dirty="0"/>
              <a:t>, the dependency</a:t>
            </a:r>
            <a:br>
              <a:rPr lang="en-US" altLang="en-US" dirty="0"/>
            </a:br>
            <a:r>
              <a:rPr lang="en-US" altLang="en-US" dirty="0"/>
              <a:t>    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 (</a:t>
            </a:r>
            <a:r>
              <a:rPr lang="en-US" altLang="en-US" baseline="30000" dirty="0">
                <a:sym typeface="Symbol" panose="05050102010706020507" pitchFamily="18" charset="2"/>
              </a:rPr>
              <a:t>+ </a:t>
            </a:r>
            <a:r>
              <a:rPr lang="en-US" altLang="en-US" dirty="0">
                <a:sym typeface="Symbol" panose="05050102010706020507" pitchFamily="18" charset="2"/>
              </a:rPr>
              <a:t>- ) 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br>
              <a:rPr lang="en-US" altLang="en-US" baseline="30000" dirty="0"/>
            </a:br>
            <a:r>
              <a:rPr lang="en-US" altLang="en-US" dirty="0"/>
              <a:t>can be shown to hold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, and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violates BCNF.</a:t>
            </a:r>
          </a:p>
          <a:p>
            <a:pPr lvl="1"/>
            <a:r>
              <a:rPr lang="en-US" altLang="en-US" dirty="0"/>
              <a:t>We use above dependency to decompose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endParaRPr lang="en-US" altLang="en-US" i="1" dirty="0"/>
          </a:p>
        </p:txBody>
      </p:sp>
      <p:sp>
        <p:nvSpPr>
          <p:cNvPr id="2" name="TextBox 1"/>
          <p:cNvSpPr txBox="1"/>
          <p:nvPr/>
        </p:nvSpPr>
        <p:spPr>
          <a:xfrm>
            <a:off x="768350" y="1143000"/>
            <a:ext cx="7077069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To check if a relation </a:t>
            </a:r>
            <a:r>
              <a:rPr lang="en-US" altLang="en-US" sz="1700" i="1" dirty="0" err="1"/>
              <a:t>R</a:t>
            </a:r>
            <a:r>
              <a:rPr lang="en-US" altLang="en-US" sz="1700" i="1" baseline="-25000" dirty="0" err="1"/>
              <a:t>i</a:t>
            </a:r>
            <a:r>
              <a:rPr lang="en-US" altLang="en-US" sz="1700" dirty="0"/>
              <a:t> in a decomposition of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in BCNF</a:t>
            </a:r>
            <a:endParaRPr lang="en-US" sz="17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Algorithm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49350"/>
            <a:ext cx="7763091" cy="4291013"/>
          </a:xfrm>
        </p:spPr>
        <p:txBody>
          <a:bodyPr/>
          <a:lstStyle/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i="1" dirty="0"/>
              <a:t>	result </a:t>
            </a:r>
            <a:r>
              <a:rPr lang="en-US" altLang="en-US" dirty="0"/>
              <a:t>:= {</a:t>
            </a:r>
            <a:r>
              <a:rPr lang="en-US" altLang="en-US" i="1" dirty="0"/>
              <a:t>R 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 </a:t>
            </a:r>
            <a:r>
              <a:rPr lang="en-US" altLang="en-US" dirty="0"/>
              <a:t>:= false;</a:t>
            </a:r>
            <a:br>
              <a:rPr lang="en-US" altLang="en-US" dirty="0"/>
            </a:br>
            <a:r>
              <a:rPr lang="en-US" altLang="en-US" dirty="0"/>
              <a:t>compute </a:t>
            </a:r>
            <a:r>
              <a:rPr lang="en-US" altLang="en-US" i="1" dirty="0"/>
              <a:t>F 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b="1" dirty="0"/>
              <a:t>while (not </a:t>
            </a:r>
            <a:r>
              <a:rPr lang="en-US" altLang="en-US" i="1" dirty="0"/>
              <a:t>done) </a:t>
            </a:r>
            <a:r>
              <a:rPr lang="en-US" altLang="en-US" b="1" dirty="0"/>
              <a:t>do</a:t>
            </a:r>
            <a:br>
              <a:rPr lang="en-US" altLang="en-US" b="1" dirty="0"/>
            </a:br>
            <a:r>
              <a:rPr lang="en-US" altLang="en-US" b="1" dirty="0"/>
              <a:t>	if </a:t>
            </a:r>
            <a:r>
              <a:rPr lang="en-US" altLang="en-US" dirty="0"/>
              <a:t>(there is a schema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in </a:t>
            </a:r>
            <a:r>
              <a:rPr lang="en-US" altLang="en-US" i="1" dirty="0"/>
              <a:t>result </a:t>
            </a:r>
            <a:r>
              <a:rPr lang="en-US" altLang="en-US" dirty="0"/>
              <a:t> that is not in BCNF)</a:t>
            </a:r>
            <a:br>
              <a:rPr lang="en-US" altLang="en-US" dirty="0"/>
            </a:br>
            <a:r>
              <a:rPr lang="en-US" altLang="en-US" dirty="0"/>
              <a:t>		</a:t>
            </a:r>
            <a:r>
              <a:rPr lang="en-US" altLang="en-US" b="1" dirty="0"/>
              <a:t>then begin</a:t>
            </a:r>
            <a:br>
              <a:rPr lang="en-US" altLang="en-US" b="1" dirty="0"/>
            </a:br>
            <a:r>
              <a:rPr lang="en-US" altLang="en-US" b="1" dirty="0"/>
              <a:t>			</a:t>
            </a:r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 be a nontrivial functional dependency that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                       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</a:t>
            </a:r>
            <a:r>
              <a:rPr lang="en-US" altLang="en-US" dirty="0">
                <a:sym typeface="Greek Symbols"/>
              </a:rPr>
              <a:t>such that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not in </a:t>
            </a:r>
            <a:r>
              <a:rPr lang="en-US" altLang="en-US" i="1" dirty="0">
                <a:sym typeface="Greek Symbols"/>
              </a:rPr>
              <a:t>F </a:t>
            </a:r>
            <a:r>
              <a:rPr lang="en-US" altLang="en-US" baseline="30000" dirty="0">
                <a:sym typeface="Greek Symbols"/>
              </a:rPr>
              <a:t>+</a:t>
            </a:r>
            <a:r>
              <a:rPr lang="en-US" altLang="en-US" dirty="0">
                <a:sym typeface="Greek Symbols"/>
              </a:rPr>
              <a:t>,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   and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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 = </a:t>
            </a:r>
            <a:r>
              <a:rPr lang="en-US" altLang="en-US" dirty="0">
                <a:sym typeface="Symbol" panose="05050102010706020507" pitchFamily="18" charset="2"/>
              </a:rPr>
              <a:t>;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(</a:t>
            </a:r>
            <a:r>
              <a:rPr lang="en-US" altLang="en-US" i="1" dirty="0">
                <a:sym typeface="Symbol" panose="05050102010706020507" pitchFamily="18" charset="2"/>
              </a:rPr>
              <a:t>result – R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  <a:r>
              <a:rPr lang="en-US" altLang="en-US" i="1" dirty="0">
                <a:sym typeface="Symbol" panose="05050102010706020507" pitchFamily="18" charset="2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– </a:t>
            </a:r>
            <a:r>
              <a:rPr lang="en-US" altLang="en-US" dirty="0">
                <a:sym typeface="Greek Symbols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 (</a:t>
            </a:r>
            <a:r>
              <a:rPr lang="en-US" altLang="en-US" dirty="0">
                <a:sym typeface="Greek Symbols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);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    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else</a:t>
            </a:r>
            <a:r>
              <a:rPr lang="en-US" altLang="en-US" i="1" dirty="0">
                <a:sym typeface="Greek Symbols"/>
              </a:rPr>
              <a:t> done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b="1" dirty="0">
                <a:sym typeface="Greek Symbols"/>
              </a:rPr>
              <a:t>true; </a:t>
            </a: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endParaRPr lang="en-US" altLang="en-US" b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565150" algn="l"/>
                <a:tab pos="803275" algn="l"/>
                <a:tab pos="1489075" algn="l"/>
                <a:tab pos="1771650" algn="l"/>
              </a:tabLst>
            </a:pPr>
            <a:r>
              <a:rPr lang="en-US" altLang="en-US" dirty="0">
                <a:sym typeface="Greek Symbols"/>
              </a:rPr>
              <a:t>     Note:  each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is in BCNF, and decomposition is lossless-join.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BCNF Decomposition</a:t>
            </a:r>
          </a:p>
        </p:txBody>
      </p:sp>
      <p:sp>
        <p:nvSpPr>
          <p:cNvPr id="74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94415" cy="4633244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Functional dependencies: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endParaRPr lang="en-US" altLang="en-US" i="1" dirty="0"/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 err="1"/>
              <a:t>year</a:t>
            </a:r>
            <a:r>
              <a:rPr lang="en-US" altLang="en-US" dirty="0" err="1"/>
              <a:t>→</a:t>
            </a:r>
            <a:r>
              <a:rPr lang="en-US" altLang="en-US" i="1" dirty="0" err="1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endParaRPr lang="en-US" altLang="en-US" i="1" dirty="0"/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A candidate key {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}.</a:t>
            </a:r>
          </a:p>
          <a:p>
            <a:pPr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BCNF Decomposition: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 err="1"/>
              <a:t>course_id</a:t>
            </a:r>
            <a:r>
              <a:rPr lang="en-US" altLang="en-US" dirty="0"/>
              <a:t>→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  </a:t>
            </a:r>
            <a:r>
              <a:rPr lang="en-US" altLang="en-US" dirty="0"/>
              <a:t>holds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but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dirty="0"/>
              <a:t> We replace </a:t>
            </a:r>
            <a:r>
              <a:rPr lang="en-US" altLang="en-US" i="1" dirty="0"/>
              <a:t>class </a:t>
            </a:r>
            <a:r>
              <a:rPr lang="en-US" altLang="en-US" dirty="0"/>
              <a:t>by: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/>
              <a:t>title</a:t>
            </a:r>
            <a:r>
              <a:rPr lang="en-US" altLang="en-US" dirty="0"/>
              <a:t>, </a:t>
            </a:r>
            <a:r>
              <a:rPr lang="en-US" altLang="en-US" i="1" dirty="0" err="1"/>
              <a:t>dept_name</a:t>
            </a:r>
            <a:r>
              <a:rPr lang="en-US" altLang="en-US" dirty="0"/>
              <a:t>, </a:t>
            </a:r>
            <a:r>
              <a:rPr lang="en-US" altLang="en-US" i="1" dirty="0"/>
              <a:t>credits</a:t>
            </a:r>
            <a:r>
              <a:rPr lang="en-US" altLang="en-US" dirty="0"/>
              <a:t>)</a:t>
            </a:r>
          </a:p>
          <a:p>
            <a:pPr lvl="2">
              <a:lnSpc>
                <a:spcPct val="90000"/>
              </a:lnSpc>
              <a:tabLst>
                <a:tab pos="744538" algn="l"/>
                <a:tab pos="2574925" algn="l"/>
              </a:tabLst>
            </a:pPr>
            <a:r>
              <a:rPr lang="en-US" altLang="en-US" i="1" dirty="0"/>
              <a:t>class-1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          </a:t>
            </a:r>
            <a:br>
              <a:rPr lang="en-US" altLang="en-US" dirty="0"/>
            </a:br>
            <a:r>
              <a:rPr lang="en-US" altLang="en-US" dirty="0"/>
              <a:t>             </a:t>
            </a:r>
            <a:r>
              <a:rPr lang="en-US" altLang="en-US" i="1" dirty="0" err="1"/>
              <a:t>room_number</a:t>
            </a:r>
            <a:r>
              <a:rPr lang="en-US" altLang="en-US" i="1" dirty="0"/>
              <a:t>, capacity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240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2403" grpId="0" build="p" autoUpdateAnimBg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BCNF Decomposition (Cont.)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505638" cy="3237580"/>
          </a:xfrm>
        </p:spPr>
        <p:txBody>
          <a:bodyPr/>
          <a:lstStyle/>
          <a:p>
            <a:r>
              <a:rPr lang="en-US" altLang="en-US" i="1" dirty="0"/>
              <a:t>course </a:t>
            </a:r>
            <a:r>
              <a:rPr lang="en-US" altLang="en-US" dirty="0"/>
              <a:t>is in BCNF</a:t>
            </a:r>
          </a:p>
          <a:p>
            <a:pPr lvl="1"/>
            <a:r>
              <a:rPr lang="en-US" altLang="en-US" dirty="0"/>
              <a:t>How do we know this?</a:t>
            </a:r>
          </a:p>
          <a:p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 err="1"/>
              <a:t>→</a:t>
            </a:r>
            <a:r>
              <a:rPr lang="en-US" altLang="en-US" i="1" dirty="0" err="1"/>
              <a:t>capacity</a:t>
            </a:r>
            <a:r>
              <a:rPr lang="en-US" altLang="en-US" i="1" dirty="0"/>
              <a:t>  </a:t>
            </a:r>
            <a:r>
              <a:rPr lang="en-US" altLang="en-US" dirty="0"/>
              <a:t>holds on </a:t>
            </a:r>
            <a:r>
              <a:rPr lang="en-US" altLang="en-US" i="1" dirty="0"/>
              <a:t>class-1</a:t>
            </a:r>
            <a:endParaRPr lang="en-US" altLang="en-US" dirty="0"/>
          </a:p>
          <a:p>
            <a:pPr lvl="1"/>
            <a:r>
              <a:rPr lang="en-US" altLang="en-US" dirty="0"/>
              <a:t> but {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}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class-1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We replace </a:t>
            </a:r>
            <a:r>
              <a:rPr lang="en-US" altLang="en-US" i="1" dirty="0"/>
              <a:t>class-1 </a:t>
            </a:r>
            <a:r>
              <a:rPr lang="en-US" altLang="en-US" dirty="0"/>
              <a:t>by:</a:t>
            </a:r>
          </a:p>
          <a:p>
            <a:pPr lvl="2"/>
            <a:r>
              <a:rPr lang="en-US" altLang="en-US" i="1" dirty="0"/>
              <a:t>classroom </a:t>
            </a:r>
            <a:r>
              <a:rPr lang="en-US" altLang="en-US" dirty="0"/>
              <a:t>(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/>
              <a:t>capacity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i="1" dirty="0"/>
              <a:t>section 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dirty="0"/>
              <a:t>, </a:t>
            </a:r>
            <a:r>
              <a:rPr lang="en-US" altLang="en-US" i="1" dirty="0" err="1"/>
              <a:t>sec_id</a:t>
            </a:r>
            <a:r>
              <a:rPr lang="en-US" altLang="en-US" dirty="0"/>
              <a:t>, </a:t>
            </a:r>
            <a:r>
              <a:rPr lang="en-US" altLang="en-US" i="1" dirty="0"/>
              <a:t>semester</a:t>
            </a:r>
            <a:r>
              <a:rPr lang="en-US" altLang="en-US" dirty="0"/>
              <a:t>, </a:t>
            </a:r>
            <a:r>
              <a:rPr lang="en-US" altLang="en-US" i="1" dirty="0"/>
              <a:t>year</a:t>
            </a:r>
            <a:r>
              <a:rPr lang="en-US" altLang="en-US" dirty="0"/>
              <a:t>,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  <a:r>
              <a:rPr lang="en-US" altLang="en-US" i="1" dirty="0" err="1"/>
              <a:t>room_number</a:t>
            </a:r>
            <a:r>
              <a:rPr lang="en-US" altLang="en-US" dirty="0"/>
              <a:t>, </a:t>
            </a:r>
            <a:r>
              <a:rPr lang="en-US" altLang="en-US" i="1" dirty="0" err="1"/>
              <a:t>time_slot_id</a:t>
            </a:r>
            <a:r>
              <a:rPr lang="en-US" altLang="en-US" dirty="0"/>
              <a:t>)</a:t>
            </a:r>
          </a:p>
          <a:p>
            <a:r>
              <a:rPr lang="en-US" altLang="en-US" i="1" dirty="0"/>
              <a:t>classroom </a:t>
            </a:r>
            <a:r>
              <a:rPr lang="en-US" altLang="en-US" dirty="0"/>
              <a:t>and </a:t>
            </a:r>
            <a:r>
              <a:rPr lang="en-US" altLang="en-US" i="1" dirty="0"/>
              <a:t>section </a:t>
            </a:r>
            <a:r>
              <a:rPr lang="en-US" altLang="en-US" dirty="0"/>
              <a:t>are in BCNF.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Third Normal Form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638803" cy="3297738"/>
          </a:xfrm>
        </p:spPr>
        <p:txBody>
          <a:bodyPr/>
          <a:lstStyle/>
          <a:p>
            <a:r>
              <a:rPr lang="en-US" altLang="en-US" dirty="0"/>
              <a:t>There are some situations where </a:t>
            </a:r>
          </a:p>
          <a:p>
            <a:pPr lvl="1"/>
            <a:r>
              <a:rPr lang="en-US" altLang="en-US" dirty="0"/>
              <a:t>BCNF is not dependency preserving, and </a:t>
            </a:r>
          </a:p>
          <a:p>
            <a:pPr lvl="1"/>
            <a:r>
              <a:rPr lang="en-US" altLang="en-US" dirty="0"/>
              <a:t>efficient checking for FD violation on updates is important</a:t>
            </a:r>
          </a:p>
          <a:p>
            <a:r>
              <a:rPr lang="en-US" altLang="en-US" dirty="0"/>
              <a:t>Solution: define a weaker normal form, called Third Normal Form (3NF)</a:t>
            </a:r>
          </a:p>
          <a:p>
            <a:pPr lvl="1"/>
            <a:r>
              <a:rPr lang="en-US" altLang="en-US" dirty="0"/>
              <a:t>Allows some redundancy (with resultant problems; we </a:t>
            </a:r>
            <a:r>
              <a:rPr lang="en-US" altLang="en-US" dirty="0">
                <a:sym typeface="Greek Symbols"/>
              </a:rPr>
              <a:t>will see examples later)</a:t>
            </a:r>
            <a:endParaRPr lang="en-US" altLang="en-US" dirty="0"/>
          </a:p>
          <a:p>
            <a:pPr lvl="1"/>
            <a:r>
              <a:rPr lang="en-US" altLang="en-US" dirty="0"/>
              <a:t>But functional dependencies can be checked on individual relations without computing a join.</a:t>
            </a:r>
          </a:p>
          <a:p>
            <a:pPr lvl="1"/>
            <a:r>
              <a:rPr lang="en-US" altLang="en-US" dirty="0"/>
              <a:t>There is always a lossless-join, dependency-preserving decomposition into 3NF.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Example -- </a:t>
            </a:r>
            <a:r>
              <a:rPr lang="en-US" altLang="en-US" dirty="0"/>
              <a:t>Relation </a:t>
            </a:r>
            <a:r>
              <a:rPr lang="en-US" altLang="en-US" i="1" dirty="0"/>
              <a:t>dept_advisor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53948"/>
            <a:ext cx="7558904" cy="3285707"/>
          </a:xfrm>
        </p:spPr>
        <p:txBody>
          <a:bodyPr/>
          <a:lstStyle/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/>
              <a:t>dept_advisor </a:t>
            </a:r>
            <a:r>
              <a:rPr lang="en-US" altLang="en-US" dirty="0"/>
              <a:t>(</a:t>
            </a:r>
            <a:r>
              <a:rPr lang="en-US" altLang="en-US" i="1" dirty="0"/>
              <a:t>s_ID, i_ID, dept_name)</a:t>
            </a:r>
            <a:br>
              <a:rPr lang="en-US" altLang="en-US" i="1" dirty="0"/>
            </a:br>
            <a:r>
              <a:rPr lang="en-US" altLang="en-US" i="1" dirty="0"/>
              <a:t>F = </a:t>
            </a:r>
            <a:r>
              <a:rPr lang="en-US" altLang="en-US" dirty="0"/>
              <a:t>{</a:t>
            </a:r>
            <a:r>
              <a:rPr lang="en-US" altLang="en-US" i="1" dirty="0"/>
              <a:t>s_ID, dept_name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i_ID,  i_ID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dept_name</a:t>
            </a:r>
            <a:r>
              <a:rPr lang="en-US" altLang="en-US" dirty="0">
                <a:sym typeface="Monotype Sorts" pitchFamily="-84" charset="2"/>
              </a:rPr>
              <a:t>}</a:t>
            </a: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Two candidate keys: 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dirty="0">
                <a:sym typeface="Monotype Sorts" pitchFamily="-84" charset="2"/>
              </a:rPr>
              <a:t>and 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i_ID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s_ID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r>
              <a:rPr lang="en-US" altLang="en-US" i="1" dirty="0">
                <a:sym typeface="Monotype Sorts" pitchFamily="-84" charset="2"/>
              </a:rPr>
              <a:t>R</a:t>
            </a:r>
            <a:r>
              <a:rPr lang="en-US" altLang="en-US" dirty="0">
                <a:sym typeface="Monotype Sorts" pitchFamily="-84" charset="2"/>
              </a:rPr>
              <a:t> is in 3NF</a:t>
            </a: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i="1" dirty="0" err="1"/>
              <a:t>s_ID</a:t>
            </a:r>
            <a:r>
              <a:rPr lang="en-US" altLang="en-US" i="1" dirty="0"/>
              <a:t>,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</a:t>
            </a:r>
            <a:r>
              <a:rPr lang="en-US" altLang="en-US" i="1" dirty="0" err="1"/>
              <a:t>i_ID</a:t>
            </a:r>
            <a:r>
              <a:rPr lang="en-US" altLang="en-US" i="1" dirty="0">
                <a:sym typeface="Monotype Sorts" pitchFamily="-84" charset="2"/>
              </a:rPr>
              <a:t>   </a:t>
            </a:r>
            <a:r>
              <a:rPr lang="en-US" altLang="en-US" i="1" dirty="0" err="1"/>
              <a:t>s_ID</a:t>
            </a:r>
            <a:endParaRPr lang="en-US" altLang="en-US" i="1" dirty="0"/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/>
              <a:t> </a:t>
            </a:r>
            <a:r>
              <a:rPr lang="en-US" altLang="en-US" i="1" dirty="0" err="1"/>
              <a:t>dept_name</a:t>
            </a:r>
            <a:r>
              <a:rPr lang="en-US" altLang="en-US" i="1" dirty="0"/>
              <a:t> </a:t>
            </a:r>
            <a:r>
              <a:rPr lang="en-US" altLang="en-US" dirty="0">
                <a:sym typeface="Monotype Sorts" pitchFamily="-84" charset="2"/>
              </a:rPr>
              <a:t>is a </a:t>
            </a:r>
            <a:r>
              <a:rPr lang="en-US" altLang="en-US" dirty="0" err="1">
                <a:sym typeface="Monotype Sorts" pitchFamily="-84" charset="2"/>
              </a:rPr>
              <a:t>superkey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1027113" algn="l"/>
                <a:tab pos="2455863" algn="l"/>
              </a:tabLst>
            </a:pP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/>
              <a:t>i_ID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	</a:t>
            </a:r>
          </a:p>
          <a:p>
            <a:pPr lvl="2">
              <a:tabLst>
                <a:tab pos="1027113" algn="l"/>
                <a:tab pos="2455863" algn="l"/>
              </a:tabLst>
            </a:pPr>
            <a:r>
              <a:rPr lang="en-US" altLang="en-US" i="1" dirty="0" err="1">
                <a:sym typeface="Monotype Sorts" pitchFamily="-84" charset="2"/>
              </a:rPr>
              <a:t>dept_name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Monotype Sorts" pitchFamily="-84" charset="2"/>
              </a:rPr>
              <a:t>is contained in a candidate key</a:t>
            </a:r>
          </a:p>
          <a:p>
            <a:pPr>
              <a:buFont typeface="Monotype Sorts" pitchFamily="-84" charset="2"/>
              <a:buNone/>
              <a:tabLst>
                <a:tab pos="1027113" algn="l"/>
                <a:tab pos="2455863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tabLst>
                <a:tab pos="1027113" algn="l"/>
                <a:tab pos="2455863" algn="l"/>
              </a:tabLst>
            </a:pPr>
            <a:endParaRPr lang="en-US" altLang="en-US" dirty="0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Testing for 3NF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56559" cy="3141327"/>
          </a:xfrm>
        </p:spPr>
        <p:txBody>
          <a:bodyPr/>
          <a:lstStyle/>
          <a:p>
            <a:r>
              <a:rPr lang="en-US" altLang="en-US" dirty="0"/>
              <a:t>Need to check only FDs in </a:t>
            </a:r>
            <a:r>
              <a:rPr lang="en-US" altLang="en-US" i="1" dirty="0"/>
              <a:t>F</a:t>
            </a:r>
            <a:r>
              <a:rPr lang="en-US" altLang="en-US" dirty="0"/>
              <a:t>, need not check all FDs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Use attribute closure to check for each dependency </a:t>
            </a:r>
            <a:r>
              <a:rPr lang="en-US" altLang="en-US" dirty="0">
                <a:sym typeface="Symbol" panose="05050102010706020507" pitchFamily="18" charset="2"/>
              </a:rPr>
              <a:t>  , if 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is not a </a:t>
            </a:r>
            <a:r>
              <a:rPr lang="en-US" altLang="en-US" dirty="0" err="1"/>
              <a:t>superkey</a:t>
            </a:r>
            <a:r>
              <a:rPr lang="en-US" altLang="en-US" dirty="0"/>
              <a:t>, we have to verify if each attribute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contained in a candidate key of </a:t>
            </a:r>
            <a:r>
              <a:rPr lang="en-US" altLang="en-US" i="1" dirty="0"/>
              <a:t>R</a:t>
            </a:r>
          </a:p>
          <a:p>
            <a:pPr lvl="1"/>
            <a:r>
              <a:rPr lang="en-US" altLang="en-US" dirty="0"/>
              <a:t>This test is rather more expensive, since it involve finding candidate keys</a:t>
            </a:r>
          </a:p>
          <a:p>
            <a:pPr lvl="1"/>
            <a:r>
              <a:rPr lang="en-US" altLang="en-US" dirty="0"/>
              <a:t>Testing for 3NF has been shown to be NP-hard</a:t>
            </a:r>
          </a:p>
          <a:p>
            <a:pPr lvl="1"/>
            <a:r>
              <a:rPr lang="en-US" altLang="en-US" dirty="0"/>
              <a:t>Interestingly, decomposition into third normal form (described shortly) can be done in polynomial time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681791" cy="4924341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dirty="0"/>
              <a:t>	Let </a:t>
            </a:r>
            <a:r>
              <a:rPr lang="en-US" altLang="en-US" i="1" dirty="0"/>
              <a:t>F</a:t>
            </a:r>
            <a:r>
              <a:rPr lang="en-US" altLang="en-US" sz="2000" i="1" baseline="-25000" dirty="0"/>
              <a:t>c</a:t>
            </a:r>
            <a:r>
              <a:rPr lang="en-US" altLang="en-US" i="1" dirty="0"/>
              <a:t> </a:t>
            </a:r>
            <a:r>
              <a:rPr lang="en-US" altLang="en-US" dirty="0"/>
              <a:t>be a canonical cover for </a:t>
            </a:r>
            <a:r>
              <a:rPr lang="en-US" altLang="en-US" i="1" dirty="0"/>
              <a:t>F;</a:t>
            </a:r>
            <a:br>
              <a:rPr lang="en-US" altLang="en-US" i="1" dirty="0"/>
            </a:b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:= 0;</a:t>
            </a:r>
            <a:br>
              <a:rPr lang="en-US" altLang="en-US" dirty="0"/>
            </a:br>
            <a:r>
              <a:rPr lang="en-US" altLang="en-US" b="1" dirty="0"/>
              <a:t>for each </a:t>
            </a:r>
            <a:r>
              <a:rPr lang="en-US" altLang="en-US" dirty="0"/>
              <a:t> functional dependency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in </a:t>
            </a:r>
            <a:r>
              <a:rPr lang="en-US" altLang="en-US" i="1" dirty="0">
                <a:sym typeface="Greek Symbols"/>
              </a:rPr>
              <a:t>F</a:t>
            </a:r>
            <a:r>
              <a:rPr lang="en-US" altLang="en-US" sz="2000" i="1" baseline="-25000" dirty="0">
                <a:sym typeface="Greek Symbols"/>
              </a:rPr>
              <a:t>c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b="1" dirty="0">
                <a:sym typeface="Greek Symbols"/>
              </a:rPr>
              <a:t>do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if </a:t>
            </a:r>
            <a:r>
              <a:rPr lang="en-US" altLang="en-US" dirty="0">
                <a:sym typeface="Greek Symbols"/>
              </a:rPr>
              <a:t>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</a:t>
            </a:r>
            <a:r>
              <a:rPr lang="en-US" altLang="en-US" b="1" dirty="0">
                <a:sym typeface="Greek Symbols"/>
              </a:rPr>
              <a:t>then begin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				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:= </a:t>
            </a:r>
            <a:r>
              <a:rPr lang="en-US" altLang="en-US" i="1" dirty="0" err="1">
                <a:sym typeface="Greek Symbols"/>
              </a:rPr>
              <a:t>i</a:t>
            </a:r>
            <a:r>
              <a:rPr lang="en-US" altLang="en-US" i="1" dirty="0">
                <a:sym typeface="Greek Symbols"/>
              </a:rPr>
              <a:t>  + </a:t>
            </a:r>
            <a:r>
              <a:rPr lang="en-US" altLang="en-US" dirty="0">
                <a:sym typeface="Greek Symbols"/>
              </a:rPr>
              <a:t>1;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			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i="1" baseline="-25000" dirty="0">
                <a:sym typeface="Greek Symbols"/>
              </a:rPr>
              <a:t>i </a:t>
            </a:r>
            <a:r>
              <a:rPr lang="en-US" altLang="en-US" dirty="0">
                <a:sym typeface="Greek Symbols"/>
              </a:rPr>
              <a:t> :=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br>
              <a:rPr lang="en-US" altLang="en-US" i="1" dirty="0">
                <a:sym typeface="Greek Symbols"/>
              </a:rPr>
            </a:br>
            <a:r>
              <a:rPr lang="en-US" altLang="en-US" i="1" dirty="0">
                <a:sym typeface="Greek Symbols"/>
              </a:rPr>
              <a:t>			</a:t>
            </a:r>
            <a:r>
              <a:rPr lang="en-US" altLang="en-US" b="1" dirty="0">
                <a:sym typeface="Greek Symbols"/>
              </a:rPr>
              <a:t>end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if</a:t>
            </a:r>
            <a:r>
              <a:rPr lang="en-US" altLang="en-US" dirty="0">
                <a:sym typeface="Greek Symbols"/>
              </a:rPr>
              <a:t> none of the schemas </a:t>
            </a:r>
            <a:r>
              <a:rPr lang="en-US" altLang="en-US" i="1" dirty="0" err="1">
                <a:sym typeface="Greek Symbols"/>
              </a:rPr>
              <a:t>R</a:t>
            </a:r>
            <a:r>
              <a:rPr lang="en-US" altLang="en-US" sz="2400" i="1" baseline="-25000" dirty="0" err="1">
                <a:sym typeface="Greek Symbols"/>
              </a:rPr>
              <a:t>j</a:t>
            </a:r>
            <a:r>
              <a:rPr lang="en-US" altLang="en-US" i="1" dirty="0">
                <a:sym typeface="Greek Symbols"/>
              </a:rPr>
              <a:t>, </a:t>
            </a:r>
            <a:r>
              <a:rPr lang="en-US" altLang="en-US" dirty="0">
                <a:sym typeface="Greek Symbols"/>
              </a:rPr>
              <a:t>1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j 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contains a candidate key for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</a:t>
            </a:r>
            <a:r>
              <a:rPr lang="en-US" altLang="en-US" b="1" dirty="0">
                <a:sym typeface="Symbol" panose="05050102010706020507" pitchFamily="18" charset="2"/>
              </a:rPr>
              <a:t>then begin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			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:=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 + 1;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			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:= any candidate key for </a:t>
            </a:r>
            <a:r>
              <a:rPr lang="en-US" altLang="en-US" i="1" dirty="0">
                <a:sym typeface="Symbol" panose="05050102010706020507" pitchFamily="18" charset="2"/>
              </a:rPr>
              <a:t>R;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		</a:t>
            </a:r>
            <a:r>
              <a:rPr lang="en-US" altLang="en-US" b="1" dirty="0">
                <a:sym typeface="Symbol" panose="05050102010706020507" pitchFamily="18" charset="2"/>
              </a:rPr>
              <a:t>end 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/* Optionally, remove redundant relations */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461963" algn="l"/>
                <a:tab pos="1027113" algn="l"/>
                <a:tab pos="1309688" algn="l"/>
                <a:tab pos="1711325" algn="l"/>
              </a:tabLst>
            </a:pPr>
            <a:r>
              <a:rPr lang="en-US" altLang="en-US" b="1" dirty="0">
                <a:sym typeface="Symbol" panose="05050102010706020507" pitchFamily="18" charset="2"/>
              </a:rPr>
              <a:t>      repeat</a:t>
            </a:r>
            <a:br>
              <a:rPr lang="en-US" altLang="en-US" b="1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if </a:t>
            </a:r>
            <a:r>
              <a:rPr lang="en-US" altLang="en-US" dirty="0">
                <a:sym typeface="Symbol" panose="05050102010706020507" pitchFamily="18" charset="2"/>
              </a:rPr>
              <a:t>any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contained in another schema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 err="1">
                <a:sym typeface="Symbol" panose="05050102010706020507" pitchFamily="18" charset="2"/>
              </a:rPr>
              <a:t>k</a:t>
            </a:r>
            <a:br>
              <a:rPr lang="en-US" altLang="en-US" sz="2400" i="1" baseline="-25000" dirty="0">
                <a:sym typeface="Symbol" panose="05050102010706020507" pitchFamily="18" charset="2"/>
              </a:rPr>
            </a:br>
            <a:r>
              <a:rPr lang="en-US" altLang="en-US" sz="2400" i="1" baseline="-25000" dirty="0">
                <a:sym typeface="Symbol" panose="05050102010706020507" pitchFamily="18" charset="2"/>
              </a:rPr>
              <a:t>        </a:t>
            </a:r>
            <a:r>
              <a:rPr lang="en-US" altLang="en-US" b="1" dirty="0">
                <a:sym typeface="Greek Symbols"/>
              </a:rPr>
              <a:t>then /* </a:t>
            </a:r>
            <a:r>
              <a:rPr lang="en-US" altLang="en-US" dirty="0">
                <a:sym typeface="Greek Symbols"/>
              </a:rPr>
              <a:t>delete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  </a:t>
            </a:r>
            <a:r>
              <a:rPr lang="en-US" altLang="en-US" b="1" dirty="0">
                <a:sym typeface="Greek Symbols"/>
              </a:rPr>
              <a:t>*/</a:t>
            </a:r>
            <a:br>
              <a:rPr lang="en-US" altLang="en-US" b="1" dirty="0">
                <a:sym typeface="Greek Symbols"/>
              </a:rPr>
            </a:br>
            <a:r>
              <a:rPr lang="en-US" altLang="en-US" b="1" dirty="0">
                <a:sym typeface="Greek Symbols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j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= </a:t>
            </a:r>
            <a:r>
              <a:rPr lang="en-US" altLang="en-US" i="1" dirty="0" err="1">
                <a:sym typeface="Symbol" panose="05050102010706020507" pitchFamily="18" charset="2"/>
              </a:rPr>
              <a:t>R</a:t>
            </a:r>
            <a:r>
              <a:rPr lang="en-US" altLang="en-US" sz="1600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;</a:t>
            </a:r>
            <a:br>
              <a:rPr lang="en-US" altLang="en-US" i="1" dirty="0">
                <a:sym typeface="Symbol" panose="05050102010706020507" pitchFamily="18" charset="2"/>
              </a:rPr>
            </a:br>
            <a:r>
              <a:rPr lang="en-US" altLang="en-US" i="1" dirty="0">
                <a:sym typeface="Symbol" panose="05050102010706020507" pitchFamily="18" charset="2"/>
              </a:rPr>
              <a:t>          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=i-1;</a:t>
            </a:r>
            <a:br>
              <a:rPr lang="en-US" altLang="en-US" dirty="0">
                <a:sym typeface="Greek Symbols"/>
              </a:rPr>
            </a:br>
            <a:r>
              <a:rPr lang="en-US" altLang="en-US" b="1" dirty="0">
                <a:sym typeface="Symbol" panose="05050102010706020507" pitchFamily="18" charset="2"/>
              </a:rPr>
              <a:t>return </a:t>
            </a:r>
            <a:r>
              <a:rPr lang="en-US" altLang="en-US" i="1" dirty="0">
                <a:sym typeface="Symbol" panose="05050102010706020507" pitchFamily="18" charset="2"/>
              </a:rPr>
              <a:t>(R</a:t>
            </a:r>
            <a:r>
              <a:rPr lang="en-US" altLang="en-US" sz="2000" baseline="-25000" dirty="0"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000" baseline="-25000" dirty="0">
                <a:sym typeface="Symbol" panose="05050102010706020507" pitchFamily="18" charset="2"/>
              </a:rPr>
              <a:t>2</a:t>
            </a:r>
            <a:r>
              <a:rPr lang="en-US" altLang="en-US" dirty="0">
                <a:sym typeface="Symbol" panose="05050102010706020507" pitchFamily="18" charset="2"/>
              </a:rPr>
              <a:t>, ...,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sz="2400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)</a:t>
            </a:r>
            <a:r>
              <a:rPr lang="en-US" altLang="en-US" i="1" dirty="0">
                <a:sym typeface="Greek Symbols"/>
              </a:rPr>
              <a:t>	</a:t>
            </a:r>
            <a:r>
              <a:rPr lang="en-US" altLang="en-US" sz="1600" i="1" dirty="0">
                <a:sym typeface="Greek Symbols"/>
              </a:rPr>
              <a:t>	   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666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 Algorithm (Cont.)</a:t>
            </a:r>
          </a:p>
        </p:txBody>
      </p:sp>
      <p:sp>
        <p:nvSpPr>
          <p:cNvPr id="75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56444" y="1612221"/>
            <a:ext cx="7315199" cy="1335516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Each relation schema </a:t>
            </a:r>
            <a:r>
              <a:rPr lang="en-US" i="1" dirty="0">
                <a:ea typeface="+mn-ea"/>
                <a:sym typeface="Monotype Sorts" charset="0"/>
              </a:rPr>
              <a:t>R</a:t>
            </a:r>
            <a:r>
              <a:rPr lang="en-US" i="1" baseline="-25000" dirty="0">
                <a:ea typeface="+mn-ea"/>
                <a:sym typeface="Monotype Sorts" charset="0"/>
              </a:rPr>
              <a:t>i</a:t>
            </a:r>
            <a:r>
              <a:rPr lang="en-US" i="1" dirty="0">
                <a:ea typeface="+mn-ea"/>
                <a:sym typeface="Monotype Sorts" charset="0"/>
              </a:rPr>
              <a:t> </a:t>
            </a:r>
            <a:r>
              <a:rPr lang="en-US" dirty="0">
                <a:ea typeface="+mn-ea"/>
                <a:sym typeface="Monotype Sorts" charset="0"/>
              </a:rPr>
              <a:t>is in 3NF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Decomposition is dependency preserving and lossless-join</a:t>
            </a:r>
          </a:p>
          <a:p>
            <a:pPr>
              <a:lnSpc>
                <a:spcPct val="90000"/>
              </a:lnSpc>
              <a:spcBef>
                <a:spcPct val="50000"/>
              </a:spcBef>
              <a:defRPr/>
            </a:pPr>
            <a:r>
              <a:rPr lang="en-US" dirty="0">
                <a:ea typeface="+mn-ea"/>
                <a:sym typeface="Monotype Sorts" charset="0"/>
              </a:rPr>
              <a:t>Proof of correctness is at end of this presentation (click here)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2357" y="1191121"/>
            <a:ext cx="494263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ym typeface="Monotype Sorts" charset="0"/>
              </a:rPr>
              <a:t>Above algorithm ensures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A Lossy Decomposition</a:t>
            </a:r>
          </a:p>
        </p:txBody>
      </p:sp>
      <p:pic>
        <p:nvPicPr>
          <p:cNvPr id="11267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3184" y="1093475"/>
            <a:ext cx="5716016" cy="5235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9564470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Decomposition: An Example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15510"/>
            <a:ext cx="7567782" cy="4202446"/>
          </a:xfrm>
        </p:spPr>
        <p:txBody>
          <a:bodyPr/>
          <a:lstStyle/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Relation schema: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cust_banker_branch</a:t>
            </a:r>
            <a:r>
              <a:rPr lang="en-US" altLang="en-US" i="1" dirty="0"/>
              <a:t> = </a:t>
            </a:r>
            <a:r>
              <a:rPr lang="en-US" altLang="en-US" dirty="0"/>
              <a:t>(</a:t>
            </a:r>
            <a:r>
              <a:rPr lang="en-US" altLang="en-US" i="1" u="sng" dirty="0" err="1"/>
              <a:t>customer_id</a:t>
            </a:r>
            <a:r>
              <a:rPr lang="en-US" altLang="en-US" i="1" u="sng" dirty="0"/>
              <a:t>, 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  <a:endParaRPr lang="en-US" altLang="en-US" i="1" dirty="0"/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/>
              <a:t>The functional dependencies for this relation schema are: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, type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endParaRPr lang="en-US" altLang="en-US" i="1" dirty="0">
              <a:sym typeface="Monotype Sorts" pitchFamily="-84" charset="2"/>
            </a:endParaRP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We first compute a canonical cover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 err="1">
                <a:sym typeface="Wingdings" panose="05000000000000000000" pitchFamily="2" charset="2"/>
              </a:rPr>
              <a:t>branch_name</a:t>
            </a:r>
            <a:r>
              <a:rPr lang="en-US" altLang="en-US" i="1" dirty="0">
                <a:sym typeface="Wingdings" panose="05000000000000000000" pitchFamily="2" charset="2"/>
              </a:rPr>
              <a:t> </a:t>
            </a:r>
            <a:r>
              <a:rPr lang="en-US" altLang="en-US" dirty="0">
                <a:sym typeface="Wingdings" panose="05000000000000000000" pitchFamily="2" charset="2"/>
              </a:rPr>
              <a:t>is extraneous in the </a:t>
            </a:r>
            <a:r>
              <a:rPr lang="en-US" altLang="en-US" dirty="0" err="1">
                <a:sym typeface="Wingdings" panose="05000000000000000000" pitchFamily="2" charset="2"/>
              </a:rPr>
              <a:t>r.h.s</a:t>
            </a:r>
            <a:r>
              <a:rPr lang="en-US" altLang="en-US" dirty="0">
                <a:sym typeface="Wingdings" panose="05000000000000000000" pitchFamily="2" charset="2"/>
              </a:rPr>
              <a:t>. of the 1</a:t>
            </a:r>
            <a:r>
              <a:rPr lang="en-US" altLang="en-US" baseline="30000" dirty="0">
                <a:sym typeface="Wingdings" panose="05000000000000000000" pitchFamily="2" charset="2"/>
              </a:rPr>
              <a:t>st</a:t>
            </a:r>
            <a:r>
              <a:rPr lang="en-US" altLang="en-US" dirty="0">
                <a:sym typeface="Wingdings" panose="05000000000000000000" pitchFamily="2" charset="2"/>
              </a:rPr>
              <a:t> dependency</a:t>
            </a:r>
          </a:p>
          <a:p>
            <a:pPr marL="800100" lvl="1" indent="-342900"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dirty="0">
                <a:sym typeface="Wingdings" panose="05000000000000000000" pitchFamily="2" charset="2"/>
              </a:rPr>
              <a:t>No other attribute is extraneous, so we get F</a:t>
            </a:r>
            <a:r>
              <a:rPr lang="en-US" altLang="en-US" baseline="-25000" dirty="0">
                <a:sym typeface="Wingdings" panose="05000000000000000000" pitchFamily="2" charset="2"/>
              </a:rPr>
              <a:t>C </a:t>
            </a:r>
            <a:r>
              <a:rPr lang="en-US" altLang="en-US" dirty="0">
                <a:sym typeface="Wingdings" panose="05000000000000000000" pitchFamily="2" charset="2"/>
              </a:rPr>
              <a:t>=</a:t>
            </a: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r>
              <a:rPr lang="en-US" altLang="en-US" i="1" dirty="0"/>
              <a:t>             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type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	    </a:t>
            </a:r>
            <a:r>
              <a:rPr lang="en-US" altLang="en-US" i="1" dirty="0" err="1">
                <a:sym typeface="Monotype Sorts" pitchFamily="-84" charset="2"/>
              </a:rPr>
              <a:t>employee_id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i="1" dirty="0">
                <a:sym typeface="Monotype Sorts" pitchFamily="-84" charset="2"/>
              </a:rPr>
              <a:t>        </a:t>
            </a:r>
            <a:r>
              <a:rPr lang="en-US" altLang="en-US" i="1" dirty="0" err="1">
                <a:sym typeface="Monotype Sorts" pitchFamily="-84" charset="2"/>
              </a:rPr>
              <a:t>customer_id</a:t>
            </a:r>
            <a:r>
              <a:rPr lang="en-US" altLang="en-US" i="1" dirty="0">
                <a:sym typeface="Monotype Sorts" pitchFamily="-84" charset="2"/>
              </a:rPr>
              <a:t>, </a:t>
            </a:r>
            <a:r>
              <a:rPr lang="en-US" altLang="en-US" i="1" dirty="0" err="1">
                <a:sym typeface="Monotype Sorts" pitchFamily="-84" charset="2"/>
              </a:rPr>
              <a:t>branch_name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Wingdings" panose="05000000000000000000" pitchFamily="2" charset="2"/>
              </a:rPr>
              <a:t>employee_id</a:t>
            </a:r>
            <a:endParaRPr lang="en-US" altLang="en-US" i="1" dirty="0">
              <a:sym typeface="Wingdings" panose="05000000000000000000" pitchFamily="2" charset="2"/>
            </a:endParaRPr>
          </a:p>
          <a:p>
            <a:pPr marL="800100" lvl="1" indent="-342900">
              <a:buFont typeface="Monotype Sorts" pitchFamily="-84" charset="2"/>
              <a:buNone/>
              <a:tabLst>
                <a:tab pos="1027113" algn="l"/>
                <a:tab pos="2857500" algn="ctr"/>
                <a:tab pos="3036888" algn="l"/>
              </a:tabLst>
            </a:pPr>
            <a:endParaRPr lang="en-US" altLang="en-US" dirty="0">
              <a:sym typeface="Wingdings" panose="05000000000000000000" pitchFamily="2" charset="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3NF Decompsition Example (Cont.)</a:t>
            </a:r>
          </a:p>
        </p:txBody>
      </p:sp>
      <p:sp>
        <p:nvSpPr>
          <p:cNvPr id="76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71852"/>
            <a:ext cx="7617661" cy="4434864"/>
          </a:xfrm>
        </p:spPr>
        <p:txBody>
          <a:bodyPr/>
          <a:lstStyle/>
          <a:p>
            <a:r>
              <a:rPr lang="en-US" altLang="en-US" dirty="0">
                <a:sym typeface="Monotype Sorts" pitchFamily="-84" charset="2"/>
              </a:rPr>
              <a:t>The </a:t>
            </a:r>
            <a:r>
              <a:rPr lang="en-US" altLang="en-US" b="1" dirty="0">
                <a:sym typeface="Monotype Sorts" pitchFamily="-84" charset="2"/>
              </a:rPr>
              <a:t>for</a:t>
            </a:r>
            <a:r>
              <a:rPr lang="en-US" altLang="en-US" dirty="0">
                <a:sym typeface="Monotype Sorts" pitchFamily="-84" charset="2"/>
              </a:rPr>
              <a:t> loop generates following 3NF schema: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	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  <a:p>
            <a:pPr lvl="1">
              <a:lnSpc>
                <a:spcPct val="80000"/>
              </a:lnSpc>
            </a:pPr>
            <a:r>
              <a:rPr lang="en-US" altLang="en-US" dirty="0"/>
              <a:t>Observe that</a:t>
            </a:r>
            <a:r>
              <a:rPr lang="en-US" altLang="en-US" dirty="0">
                <a:sym typeface="Monotype Sorts" pitchFamily="-84" charset="2"/>
              </a:rPr>
              <a:t>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 </a:t>
            </a:r>
            <a:r>
              <a:rPr lang="en-US" altLang="en-US" dirty="0"/>
              <a:t>) contains a candidate key of the original schema, so no further relation schema needs be added</a:t>
            </a:r>
          </a:p>
          <a:p>
            <a:r>
              <a:rPr lang="en-US" altLang="en-US" dirty="0"/>
              <a:t>At end of for loop, detect and delete schemas, such as 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u="sng" dirty="0" err="1"/>
              <a:t>employee_id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dirty="0"/>
              <a:t>), which are subsets of other schemas</a:t>
            </a:r>
          </a:p>
          <a:p>
            <a:pPr lvl="1"/>
            <a:r>
              <a:rPr lang="en-US" altLang="en-US" dirty="0"/>
              <a:t>result will not depend on the order in which FDs are considered</a:t>
            </a:r>
          </a:p>
          <a:p>
            <a:r>
              <a:rPr lang="en-US" altLang="en-US" dirty="0"/>
              <a:t>The resultant simplified 3NF schema is: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Monotype Sorts" pitchFamily="-84" charset="2"/>
              </a:rPr>
              <a:t> 		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, type</a:t>
            </a:r>
            <a:r>
              <a:rPr lang="en-US" altLang="en-US" dirty="0"/>
              <a:t>)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                (</a:t>
            </a:r>
            <a:r>
              <a:rPr lang="en-US" altLang="en-US" i="1" dirty="0" err="1"/>
              <a:t>customer_id</a:t>
            </a:r>
            <a:r>
              <a:rPr lang="en-US" altLang="en-US" i="1" dirty="0"/>
              <a:t>, 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, </a:t>
            </a:r>
            <a:r>
              <a:rPr lang="en-US" altLang="en-US" i="1" dirty="0" err="1"/>
              <a:t>employee_id</a:t>
            </a:r>
            <a:r>
              <a:rPr lang="en-US" altLang="en-US" i="1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Comparison of BCNF and 3NF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629692" cy="2970211"/>
          </a:xfrm>
        </p:spPr>
        <p:txBody>
          <a:bodyPr/>
          <a:lstStyle/>
          <a:p>
            <a:r>
              <a:rPr lang="en-US" altLang="en-US" dirty="0"/>
              <a:t>It is always possible to decompose a relation into a set of  relations that are in 3NF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The dependencies are preserved</a:t>
            </a:r>
          </a:p>
          <a:p>
            <a:r>
              <a:rPr lang="en-US" altLang="en-US" dirty="0"/>
              <a:t>It is always possible to decompose a relation into a set of relations that are in BCNF such that:</a:t>
            </a:r>
          </a:p>
          <a:p>
            <a:pPr lvl="1"/>
            <a:r>
              <a:rPr lang="en-US" altLang="en-US" dirty="0"/>
              <a:t>The decomposition is lossless</a:t>
            </a:r>
          </a:p>
          <a:p>
            <a:pPr lvl="1"/>
            <a:r>
              <a:rPr lang="en-US" altLang="en-US" dirty="0"/>
              <a:t>It may not be possible to preserve dependencies.</a:t>
            </a:r>
          </a:p>
          <a:p>
            <a:pPr lvl="1"/>
            <a:endParaRPr lang="en-US" altLang="en-US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596900" y="4064000"/>
            <a:ext cx="7283450" cy="2590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684213" algn="l"/>
              </a:tabLs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84" charset="2"/>
              <a:buChar char="n"/>
            </a:pPr>
            <a:endParaRPr kumimoji="1" lang="en-US" altLang="en-US" sz="1800" i="1">
              <a:sym typeface="Monotype Sorts" pitchFamily="-84" charset="2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Design Goals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509376" cy="4693402"/>
          </a:xfrm>
        </p:spPr>
        <p:txBody>
          <a:bodyPr/>
          <a:lstStyle/>
          <a:p>
            <a:r>
              <a:rPr lang="en-US" altLang="en-US" dirty="0"/>
              <a:t>Goal for a relational database design is:</a:t>
            </a:r>
          </a:p>
          <a:p>
            <a:pPr lvl="1"/>
            <a:r>
              <a:rPr lang="en-US" altLang="en-US" dirty="0"/>
              <a:t>BCNF.</a:t>
            </a:r>
          </a:p>
          <a:p>
            <a:pPr lvl="1"/>
            <a:r>
              <a:rPr lang="en-US" altLang="en-US" dirty="0"/>
              <a:t>Lossless join.</a:t>
            </a:r>
          </a:p>
          <a:p>
            <a:pPr lvl="1"/>
            <a:r>
              <a:rPr lang="en-US" altLang="en-US" dirty="0"/>
              <a:t>Dependency preservation.</a:t>
            </a:r>
          </a:p>
          <a:p>
            <a:r>
              <a:rPr lang="en-US" altLang="en-US" dirty="0"/>
              <a:t>If we cannot achieve this, we accept one of</a:t>
            </a:r>
          </a:p>
          <a:p>
            <a:pPr lvl="1"/>
            <a:r>
              <a:rPr lang="en-US" altLang="en-US" dirty="0"/>
              <a:t>Lack of dependency preservation </a:t>
            </a:r>
          </a:p>
          <a:p>
            <a:pPr lvl="1"/>
            <a:r>
              <a:rPr lang="en-US" altLang="en-US" dirty="0"/>
              <a:t>Redundancy due to use of 3NF</a:t>
            </a:r>
          </a:p>
          <a:p>
            <a:r>
              <a:rPr lang="en-US" altLang="en-US" dirty="0"/>
              <a:t>Interestingly, SQL does not provide a direct way of specifying functional dependencies other than </a:t>
            </a:r>
            <a:r>
              <a:rPr lang="en-US" altLang="en-US" dirty="0" err="1"/>
              <a:t>superkeys</a:t>
            </a:r>
            <a:r>
              <a:rPr lang="en-US" altLang="en-US" dirty="0"/>
              <a:t>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Can specify FDs using assertions, but they are expensive to test, (and currently not supported by any of the widely used databases!)</a:t>
            </a:r>
          </a:p>
          <a:p>
            <a:r>
              <a:rPr lang="en-US" altLang="en-US" dirty="0"/>
              <a:t>Even if we had a dependency preserving decomposition, using SQL we would not be able to efficiently test a functional dependency whose left hand side is not a key.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58963" y="2400300"/>
            <a:ext cx="5773737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Multivalued Dependencies</a:t>
            </a:r>
          </a:p>
        </p:txBody>
      </p:sp>
    </p:spTree>
  </p:cSld>
  <p:clrMapOvr>
    <a:masterClrMapping/>
  </p:clrMapOvr>
  <p:transition spd="slow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 (MVDs)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85536" cy="4103854"/>
          </a:xfrm>
        </p:spPr>
        <p:txBody>
          <a:bodyPr/>
          <a:lstStyle/>
          <a:p>
            <a:r>
              <a:rPr lang="en-US" altLang="en-US" dirty="0"/>
              <a:t>Suppose we record names of children, and phone numbers for instructors:</a:t>
            </a:r>
          </a:p>
          <a:p>
            <a:pPr lvl="1"/>
            <a:r>
              <a:rPr lang="en-US" altLang="en-US" i="1" dirty="0" err="1"/>
              <a:t>inst_child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i="1" dirty="0" err="1"/>
              <a:t>inst_phone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If we were to combine these schemas to get</a:t>
            </a:r>
          </a:p>
          <a:p>
            <a:pPr lvl="1"/>
            <a:r>
              <a:rPr lang="en-US" altLang="en-US" i="1" dirty="0" err="1"/>
              <a:t>inst_info</a:t>
            </a:r>
            <a:r>
              <a:rPr lang="en-US" altLang="en-US" dirty="0"/>
              <a:t>(</a:t>
            </a:r>
            <a:r>
              <a:rPr lang="en-US" altLang="en-US" i="1" dirty="0"/>
              <a:t>ID</a:t>
            </a:r>
            <a:r>
              <a:rPr lang="en-US" altLang="en-US" dirty="0"/>
              <a:t>, </a:t>
            </a:r>
            <a:r>
              <a:rPr lang="en-US" altLang="en-US" i="1" dirty="0" err="1"/>
              <a:t>child_name</a:t>
            </a:r>
            <a:r>
              <a:rPr lang="en-US" altLang="en-US" dirty="0"/>
              <a:t>, </a:t>
            </a:r>
            <a:r>
              <a:rPr lang="en-US" altLang="en-US" i="1" dirty="0" err="1"/>
              <a:t>phone_number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Example data:</a:t>
            </a:r>
            <a:br>
              <a:rPr lang="en-US" altLang="en-US" dirty="0"/>
            </a:br>
            <a:r>
              <a:rPr lang="en-US" altLang="en-US" dirty="0"/>
              <a:t>(99999, David, 512-555-1234)</a:t>
            </a:r>
            <a:br>
              <a:rPr lang="en-US" altLang="en-US" dirty="0"/>
            </a:br>
            <a:r>
              <a:rPr lang="en-US" altLang="en-US" dirty="0"/>
              <a:t>(99999, David, 512-555-4321)</a:t>
            </a:r>
            <a:br>
              <a:rPr lang="en-US" altLang="en-US" dirty="0"/>
            </a:br>
            <a:r>
              <a:rPr lang="en-US" altLang="en-US" dirty="0"/>
              <a:t>(99999, William, 512-555-1234)</a:t>
            </a:r>
            <a:br>
              <a:rPr lang="en-US" altLang="en-US" dirty="0"/>
            </a:br>
            <a:r>
              <a:rPr lang="en-US" altLang="en-US" dirty="0"/>
              <a:t>(99999, William, 512-555-4321)</a:t>
            </a:r>
          </a:p>
          <a:p>
            <a:r>
              <a:rPr lang="en-US" altLang="en-US" dirty="0"/>
              <a:t>This relation is in BCNF</a:t>
            </a:r>
          </a:p>
          <a:p>
            <a:pPr lvl="1"/>
            <a:r>
              <a:rPr lang="en-US" altLang="en-US" dirty="0"/>
              <a:t>Why?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Multivalued Dependencies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82688"/>
            <a:ext cx="7603293" cy="3184775"/>
          </a:xfrm>
        </p:spPr>
        <p:txBody>
          <a:bodyPr/>
          <a:lstStyle/>
          <a:p>
            <a:pPr>
              <a:tabLst>
                <a:tab pos="1890713" algn="l"/>
                <a:tab pos="2798763" algn="l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and let </a:t>
            </a:r>
            <a:r>
              <a:rPr lang="en-US" altLang="en-US" dirty="0">
                <a:sym typeface="Symbol" panose="05050102010706020507" pitchFamily="18" charset="2"/>
              </a:rPr>
              <a:t> 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r>
              <a:rPr lang="en-US" altLang="en-US" dirty="0">
                <a:sym typeface="Symbol" panose="05050102010706020507" pitchFamily="18" charset="2"/>
              </a:rPr>
              <a:t>  The </a:t>
            </a:r>
            <a:r>
              <a:rPr lang="en-US" altLang="en-US" b="1" dirty="0">
                <a:solidFill>
                  <a:srgbClr val="002060"/>
                </a:solidFill>
                <a:sym typeface="Symbol" panose="05050102010706020507" pitchFamily="18" charset="2"/>
              </a:rPr>
              <a:t>multivalued dependency</a:t>
            </a:r>
            <a:r>
              <a:rPr lang="en-US" altLang="en-US" dirty="0">
                <a:solidFill>
                  <a:srgbClr val="002060"/>
                </a:solidFill>
                <a:sym typeface="Symbol" panose="05050102010706020507" pitchFamily="18" charset="2"/>
              </a:rPr>
              <a:t> </a:t>
            </a:r>
            <a:endParaRPr lang="en-US" altLang="en-US" dirty="0">
              <a:solidFill>
                <a:srgbClr val="002060"/>
              </a:solidFill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	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endParaRPr lang="en-US" altLang="en-US" i="1" dirty="0">
              <a:sym typeface="Greek Symbols"/>
            </a:endParaRP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i="1" dirty="0">
                <a:sym typeface="Greek Symbols"/>
              </a:rPr>
              <a:t>	</a:t>
            </a:r>
            <a:r>
              <a:rPr lang="en-US" altLang="en-US" dirty="0">
                <a:sym typeface="Greek Symbols"/>
              </a:rPr>
              <a:t>holds on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if in any legal relation </a:t>
            </a:r>
            <a:r>
              <a:rPr lang="en-US" altLang="en-US" i="1" dirty="0">
                <a:sym typeface="Greek Symbols"/>
              </a:rPr>
              <a:t>r(R),</a:t>
            </a:r>
            <a:r>
              <a:rPr lang="en-US" altLang="en-US" dirty="0">
                <a:sym typeface="Greek Symbols"/>
              </a:rPr>
              <a:t> for all pairs for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</a:t>
            </a:r>
            <a:r>
              <a:rPr lang="en-US" altLang="en-US" dirty="0">
                <a:sym typeface="Greek Symbols"/>
              </a:rPr>
              <a:t> such that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], there exist tuples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and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 in </a:t>
            </a:r>
            <a:r>
              <a:rPr lang="en-US" altLang="en-US" i="1" dirty="0">
                <a:sym typeface="Greek Symbols"/>
              </a:rPr>
              <a:t>r </a:t>
            </a:r>
            <a:r>
              <a:rPr lang="en-US" altLang="en-US" dirty="0">
                <a:sym typeface="Greek Symbols"/>
              </a:rPr>
              <a:t>such that: </a:t>
            </a:r>
          </a:p>
          <a:p>
            <a:pPr>
              <a:buFont typeface="Monotype Sorts" pitchFamily="-84" charset="2"/>
              <a:buNone/>
              <a:tabLst>
                <a:tab pos="1890713" algn="l"/>
                <a:tab pos="2798763" algn="l"/>
              </a:tabLst>
            </a:pPr>
            <a:r>
              <a:rPr lang="en-US" altLang="en-US" dirty="0">
                <a:sym typeface="Greek Symbols"/>
              </a:rPr>
              <a:t>	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i="1" baseline="-25000" dirty="0">
                <a:sym typeface="Greek Symbols"/>
              </a:rPr>
              <a:t>2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 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=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i="1" baseline="-25000" dirty="0">
                <a:sym typeface="Greek Symbols"/>
              </a:rPr>
              <a:t>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3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 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       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2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r>
              <a:rPr lang="en-US" altLang="en-US" dirty="0">
                <a:sym typeface="Greek Symbols"/>
              </a:rPr>
              <a:t>	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4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=  </a:t>
            </a:r>
            <a:r>
              <a:rPr lang="en-US" altLang="en-US" i="1" dirty="0">
                <a:sym typeface="Greek Symbols"/>
              </a:rPr>
              <a:t>t</a:t>
            </a:r>
            <a:r>
              <a:rPr lang="en-US" altLang="en-US" baseline="-25000" dirty="0">
                <a:sym typeface="Greek Symbols"/>
              </a:rPr>
              <a:t>1</a:t>
            </a:r>
            <a:r>
              <a:rPr lang="en-US" altLang="en-US" dirty="0">
                <a:sym typeface="Greek Symbols"/>
              </a:rPr>
              <a:t>[</a:t>
            </a:r>
            <a:r>
              <a:rPr lang="en-US" altLang="en-US" i="1" dirty="0">
                <a:sym typeface="Greek Symbols"/>
              </a:rPr>
              <a:t>R  –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] </a:t>
            </a:r>
            <a:br>
              <a:rPr lang="en-US" altLang="en-US" dirty="0">
                <a:sym typeface="Greek Symbols"/>
              </a:rPr>
            </a:br>
            <a:endParaRPr lang="en-US" altLang="en-US" dirty="0">
              <a:sym typeface="Greek Symbols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--</a:t>
            </a:r>
            <a:r>
              <a:rPr lang="en-US" altLang="en-US" dirty="0"/>
              <a:t> Tabular representation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6703267" cy="506412"/>
          </a:xfrm>
        </p:spPr>
        <p:txBody>
          <a:bodyPr/>
          <a:lstStyle/>
          <a:p>
            <a:r>
              <a:rPr lang="en-US" altLang="en-US" dirty="0"/>
              <a:t>Tabular representation of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</a:p>
        </p:txBody>
      </p:sp>
      <p:pic>
        <p:nvPicPr>
          <p:cNvPr id="82948" name="Picture 5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9432" y="1847206"/>
            <a:ext cx="4532730" cy="1593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MVD (Cont.)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19189"/>
            <a:ext cx="7593596" cy="3416716"/>
          </a:xfrm>
        </p:spPr>
        <p:txBody>
          <a:bodyPr/>
          <a:lstStyle/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dirty="0"/>
              <a:t> be a relation schema with a set of attributes that are partitioned into 3 nonempty subsets.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/>
              <a:t>			</a:t>
            </a:r>
            <a:r>
              <a:rPr lang="en-US" altLang="en-US" i="1" dirty="0"/>
              <a:t>Y, Z, W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/>
              <a:t>We say that </a:t>
            </a:r>
            <a:r>
              <a:rPr lang="en-US" altLang="en-US" i="1" dirty="0"/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 err="1">
                <a:solidFill>
                  <a:srgbClr val="002060"/>
                </a:solidFill>
                <a:sym typeface="Monotype Sorts" pitchFamily="-84" charset="2"/>
              </a:rPr>
              <a:t>multidetermines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)</a:t>
            </a:r>
            <a:br>
              <a:rPr lang="en-US" altLang="en-US" i="1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if and only if for all possible relations 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R </a:t>
            </a:r>
            <a:r>
              <a:rPr lang="en-US" altLang="en-US" dirty="0">
                <a:sym typeface="Monotype Sorts" pitchFamily="-84" charset="2"/>
              </a:rPr>
              <a:t>)</a:t>
            </a:r>
            <a:endParaRPr lang="en-US" altLang="en-US" i="1" dirty="0">
              <a:sym typeface="Monotype Sorts" pitchFamily="-84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Monotype Sorts" pitchFamily="-84" charset="2"/>
              </a:rPr>
              <a:t>		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then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sym typeface="Monotype Sorts" pitchFamily="-84" charset="2"/>
              </a:rPr>
              <a:t>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&lt;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r>
              <a:rPr lang="en-US" altLang="en-US" dirty="0">
                <a:sym typeface="Monotype Sorts" pitchFamily="-84" charset="2"/>
              </a:rPr>
              <a:t>, </a:t>
            </a:r>
            <a:r>
              <a:rPr lang="en-US" altLang="en-US" i="1" dirty="0">
                <a:sym typeface="Monotype Sorts" pitchFamily="-84" charset="2"/>
              </a:rPr>
              <a:t>w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dirty="0">
                <a:sym typeface="Monotype Sorts" pitchFamily="-84" charset="2"/>
              </a:rPr>
              <a:t> &gt; </a:t>
            </a:r>
            <a:r>
              <a:rPr lang="en-US" altLang="en-US" dirty="0">
                <a:sym typeface="Symbol" panose="05050102010706020507" pitchFamily="18" charset="2"/>
              </a:rPr>
              <a:t>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</a:p>
          <a:p>
            <a:pPr>
              <a:tabLst>
                <a:tab pos="1149350" algn="l"/>
                <a:tab pos="3311525" algn="ctr"/>
              </a:tabLst>
            </a:pPr>
            <a:r>
              <a:rPr lang="en-US" altLang="en-US" dirty="0">
                <a:sym typeface="Symbol" panose="05050102010706020507" pitchFamily="18" charset="2"/>
              </a:rPr>
              <a:t>Note that since the behavior of </a:t>
            </a:r>
            <a:r>
              <a:rPr lang="en-US" altLang="en-US" i="1" dirty="0"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and </a:t>
            </a:r>
            <a:r>
              <a:rPr lang="en-US" altLang="en-US" i="1" dirty="0">
                <a:sym typeface="Symbol" panose="05050102010706020507" pitchFamily="18" charset="2"/>
              </a:rPr>
              <a:t>W</a:t>
            </a:r>
            <a:r>
              <a:rPr lang="en-US" altLang="en-US" dirty="0">
                <a:sym typeface="Symbol" panose="05050102010706020507" pitchFamily="18" charset="2"/>
              </a:rPr>
              <a:t> are identical it follows that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r>
              <a:rPr lang="en-US" altLang="en-US" i="1" dirty="0">
                <a:sym typeface="Symbol" panose="05050102010706020507" pitchFamily="18" charset="2"/>
              </a:rPr>
              <a:t>	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W </a:t>
            </a: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>
              <a:buFont typeface="Monotype Sorts" pitchFamily="-84" charset="2"/>
              <a:buNone/>
              <a:tabLst>
                <a:tab pos="1149350" algn="l"/>
                <a:tab pos="3311525" algn="ctr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49" y="1093789"/>
            <a:ext cx="7594415" cy="3430085"/>
          </a:xfrm>
        </p:spPr>
        <p:txBody>
          <a:bodyPr/>
          <a:lstStyle/>
          <a:p>
            <a:pPr>
              <a:tabLst>
                <a:tab pos="2463800" algn="l"/>
              </a:tabLst>
            </a:pPr>
            <a:r>
              <a:rPr lang="en-US" altLang="en-US" dirty="0"/>
              <a:t>In our example:</a:t>
            </a:r>
          </a:p>
          <a:p>
            <a:pPr>
              <a:buFont typeface="Monotype Sorts" pitchFamily="-84" charset="2"/>
              <a:buNone/>
              <a:tabLst>
                <a:tab pos="2463800" algn="l"/>
              </a:tabLst>
            </a:pPr>
            <a:r>
              <a:rPr lang="en-US" altLang="en-US" dirty="0"/>
              <a:t>		</a:t>
            </a:r>
            <a:r>
              <a:rPr lang="en-US" altLang="en-US" i="1" dirty="0"/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dirty="0">
                <a:sym typeface="Monotype Sorts" pitchFamily="-84" charset="2"/>
              </a:rPr>
              <a:t>	</a:t>
            </a:r>
            <a:br>
              <a:rPr lang="en-US" altLang="en-US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	</a:t>
            </a:r>
            <a:r>
              <a:rPr lang="en-US" altLang="en-US" i="1" dirty="0">
                <a:sym typeface="Monotype Sorts" pitchFamily="-84" charset="2"/>
              </a:rPr>
              <a:t>ID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endParaRPr lang="en-US" altLang="en-US" i="1" dirty="0">
              <a:sym typeface="Monotype Sorts" pitchFamily="-84" charset="2"/>
            </a:endParaRP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The above formal definition is supposed to formalize the notion that given a particular value of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Monotype Sorts" pitchFamily="-84" charset="2"/>
              </a:rPr>
              <a:t>(</a:t>
            </a:r>
            <a:r>
              <a:rPr lang="en-US" altLang="en-US" i="1" dirty="0">
                <a:sym typeface="Monotype Sorts" pitchFamily="-84" charset="2"/>
              </a:rPr>
              <a:t>ID</a:t>
            </a:r>
            <a:r>
              <a:rPr lang="en-US" altLang="en-US" dirty="0">
                <a:sym typeface="Monotype Sorts" pitchFamily="-84" charset="2"/>
              </a:rPr>
              <a:t>) it has associated with it a set of values of </a:t>
            </a:r>
            <a:r>
              <a:rPr lang="en-US" altLang="en-US" i="1" dirty="0">
                <a:sym typeface="Monotype Sorts" pitchFamily="-84" charset="2"/>
              </a:rPr>
              <a:t>Z (</a:t>
            </a:r>
            <a:r>
              <a:rPr lang="en-US" altLang="en-US" i="1" dirty="0" err="1">
                <a:sym typeface="Monotype Sorts" pitchFamily="-84" charset="2"/>
              </a:rPr>
              <a:t>child_name</a:t>
            </a:r>
            <a:r>
              <a:rPr lang="en-US" altLang="en-US" i="1" dirty="0">
                <a:sym typeface="Monotype Sorts" pitchFamily="-84" charset="2"/>
              </a:rPr>
              <a:t>) </a:t>
            </a:r>
            <a:r>
              <a:rPr lang="en-US" altLang="en-US" dirty="0">
                <a:sym typeface="Monotype Sorts" pitchFamily="-84" charset="2"/>
              </a:rPr>
              <a:t>and a set of values of </a:t>
            </a:r>
            <a:r>
              <a:rPr lang="en-US" altLang="en-US" i="1" dirty="0">
                <a:sym typeface="Monotype Sorts" pitchFamily="-84" charset="2"/>
              </a:rPr>
              <a:t>W (</a:t>
            </a:r>
            <a:r>
              <a:rPr lang="en-US" altLang="en-US" i="1" dirty="0" err="1">
                <a:sym typeface="Monotype Sorts" pitchFamily="-84" charset="2"/>
              </a:rPr>
              <a:t>phone_number</a:t>
            </a:r>
            <a:r>
              <a:rPr lang="en-US" altLang="en-US" i="1" dirty="0">
                <a:sym typeface="Monotype Sorts" pitchFamily="-84" charset="2"/>
              </a:rPr>
              <a:t>)</a:t>
            </a:r>
            <a:r>
              <a:rPr lang="en-US" altLang="en-US" dirty="0">
                <a:sym typeface="Monotype Sorts" pitchFamily="-84" charset="2"/>
              </a:rPr>
              <a:t>, and these two sets are in some sense independent of each other.</a:t>
            </a:r>
          </a:p>
          <a:p>
            <a:pPr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Note: </a:t>
            </a: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If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 </a:t>
            </a:r>
            <a:r>
              <a:rPr lang="en-US" altLang="en-US" dirty="0">
                <a:sym typeface="Monotype Sorts" pitchFamily="-84" charset="2"/>
              </a:rPr>
              <a:t> then  </a:t>
            </a:r>
            <a:r>
              <a:rPr lang="en-US" altLang="en-US" i="1" dirty="0">
                <a:sym typeface="Monotype Sorts" pitchFamily="-84" charset="2"/>
              </a:rPr>
              <a:t>Y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Monotype Sorts" pitchFamily="-84" charset="2"/>
              </a:rPr>
              <a:t> </a:t>
            </a:r>
            <a:r>
              <a:rPr lang="en-US" altLang="en-US" i="1" dirty="0">
                <a:sym typeface="Monotype Sorts" pitchFamily="-84" charset="2"/>
              </a:rPr>
              <a:t>Z</a:t>
            </a:r>
            <a:endParaRPr lang="en-US" altLang="en-US" dirty="0">
              <a:sym typeface="Monotype Sorts" pitchFamily="-84" charset="2"/>
            </a:endParaRPr>
          </a:p>
          <a:p>
            <a:pPr lvl="1">
              <a:tabLst>
                <a:tab pos="2463800" algn="l"/>
              </a:tabLst>
            </a:pPr>
            <a:r>
              <a:rPr lang="en-US" altLang="en-US" dirty="0">
                <a:sym typeface="Monotype Sorts" pitchFamily="-84" charset="2"/>
              </a:rPr>
              <a:t>Indeed we have (in above notation) </a:t>
            </a:r>
            <a:r>
              <a:rPr lang="en-US" altLang="en-US" i="1" dirty="0">
                <a:sym typeface="Monotype Sorts" pitchFamily="-84" charset="2"/>
              </a:rPr>
              <a:t>Z</a:t>
            </a:r>
            <a:r>
              <a:rPr lang="en-US" altLang="en-US" baseline="-25000" dirty="0">
                <a:sym typeface="Monotype Sorts" pitchFamily="-84" charset="2"/>
              </a:rPr>
              <a:t>1</a:t>
            </a:r>
            <a:r>
              <a:rPr lang="en-US" altLang="en-US" i="1" dirty="0">
                <a:sym typeface="Monotype Sorts" pitchFamily="-84" charset="2"/>
              </a:rPr>
              <a:t> = Z</a:t>
            </a:r>
            <a:r>
              <a:rPr lang="en-US" altLang="en-US" baseline="-25000" dirty="0">
                <a:sym typeface="Monotype Sorts" pitchFamily="-84" charset="2"/>
              </a:rPr>
              <a:t>2</a:t>
            </a:r>
            <a:br>
              <a:rPr lang="en-US" altLang="en-US" baseline="-25000" dirty="0">
                <a:sym typeface="Monotype Sorts" pitchFamily="-84" charset="2"/>
              </a:rPr>
            </a:br>
            <a:r>
              <a:rPr lang="en-US" altLang="en-US" dirty="0">
                <a:sym typeface="Monotype Sorts" pitchFamily="-84" charset="2"/>
              </a:rPr>
              <a:t>The claim follows.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Lossless Decomposition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522210" cy="4160964"/>
          </a:xfrm>
        </p:spPr>
        <p:txBody>
          <a:bodyPr/>
          <a:lstStyle/>
          <a:p>
            <a:r>
              <a:rPr lang="en-US" altLang="en-US" sz="1700" dirty="0"/>
              <a:t>Let </a:t>
            </a:r>
            <a:r>
              <a:rPr lang="en-US" altLang="en-US" sz="1700" i="1" dirty="0"/>
              <a:t>R</a:t>
            </a:r>
            <a:r>
              <a:rPr lang="en-US" altLang="en-US" sz="1700" dirty="0"/>
              <a:t> be a relation schema and let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and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 </a:t>
            </a:r>
            <a:r>
              <a:rPr lang="en-US" altLang="en-US" sz="1700" dirty="0"/>
              <a:t>form a decomposition of R . That is R =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endParaRPr lang="en-US" altLang="en-US" sz="1700" dirty="0"/>
          </a:p>
          <a:p>
            <a:r>
              <a:rPr lang="en-US" altLang="en-US" sz="1700" dirty="0"/>
              <a:t>We say that the decomposition is a </a:t>
            </a:r>
            <a:r>
              <a:rPr lang="en-US" altLang="en-US" sz="1700" b="1" dirty="0">
                <a:solidFill>
                  <a:srgbClr val="002060"/>
                </a:solidFill>
              </a:rPr>
              <a:t>lossless decomposition  </a:t>
            </a:r>
            <a:r>
              <a:rPr lang="en-US" altLang="en-US" sz="1700" dirty="0"/>
              <a:t>if there is no loss of information by replacing  R with the two relation schemas</a:t>
            </a:r>
            <a:r>
              <a:rPr lang="en-US" altLang="en-US" sz="1700" i="1" dirty="0"/>
              <a:t> R</a:t>
            </a:r>
            <a:r>
              <a:rPr lang="en-US" altLang="en-US" sz="1700" i="1" baseline="-25000" dirty="0"/>
              <a:t>1 </a:t>
            </a:r>
            <a:r>
              <a:rPr lang="en-US" altLang="en-US" sz="1700" dirty="0"/>
              <a:t> U </a:t>
            </a:r>
            <a:r>
              <a:rPr lang="en-US" altLang="en-US" sz="1700" i="1" dirty="0"/>
              <a:t>R</a:t>
            </a:r>
            <a:r>
              <a:rPr lang="en-US" altLang="en-US" sz="1700" i="1" baseline="-25000" dirty="0"/>
              <a:t>2</a:t>
            </a:r>
            <a:r>
              <a:rPr lang="en-US" altLang="en-US" sz="1700" dirty="0"/>
              <a:t> 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Formally,</a:t>
            </a:r>
          </a:p>
          <a:p>
            <a:pPr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   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= </a:t>
            </a:r>
            <a:r>
              <a:rPr lang="en-US" altLang="en-US" sz="1700" i="1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</a:p>
          <a:p>
            <a:r>
              <a:rPr lang="en-US" altLang="en-US" sz="1700" dirty="0">
                <a:sym typeface="Symbol" panose="05050102010706020507" pitchFamily="18" charset="2"/>
              </a:rPr>
              <a:t>And,  conversely a decomposition is lossy if</a:t>
            </a:r>
            <a:endParaRPr lang="en-US" altLang="en-US" sz="1700" i="1" dirty="0"/>
          </a:p>
          <a:p>
            <a:pPr lvl="1">
              <a:buFont typeface="Monotype Sorts" pitchFamily="-84" charset="2"/>
              <a:buNone/>
            </a:pP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    r  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    </a:t>
            </a:r>
            <a:r>
              <a:rPr lang="en-US" altLang="en-US" sz="17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R</a:t>
            </a:r>
            <a:r>
              <a:rPr lang="en-US" altLang="en-US" sz="1700" baseline="-5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en-US" sz="1700" dirty="0">
                <a:latin typeface="Times New Roman" panose="02020603050405020304" pitchFamily="18" charset="0"/>
                <a:sym typeface="Symbol" panose="05050102010706020507" pitchFamily="18" charset="2"/>
              </a:rPr>
              <a:t> (r)  </a:t>
            </a:r>
            <a:endParaRPr lang="en-US" altLang="en-US" sz="1700" dirty="0"/>
          </a:p>
        </p:txBody>
      </p:sp>
      <p:sp>
        <p:nvSpPr>
          <p:cNvPr id="12292" name="Freeform 19"/>
          <p:cNvSpPr>
            <a:spLocks/>
          </p:cNvSpPr>
          <p:nvPr/>
        </p:nvSpPr>
        <p:spPr bwMode="auto">
          <a:xfrm>
            <a:off x="2289585" y="3039061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3" name="Freeform 19"/>
          <p:cNvSpPr>
            <a:spLocks/>
          </p:cNvSpPr>
          <p:nvPr/>
        </p:nvSpPr>
        <p:spPr bwMode="auto">
          <a:xfrm>
            <a:off x="2763951" y="3736955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8010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Use of Multivalued Dependencies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8"/>
            <a:ext cx="7638802" cy="2900696"/>
          </a:xfrm>
        </p:spPr>
        <p:txBody>
          <a:bodyPr/>
          <a:lstStyle/>
          <a:p>
            <a:r>
              <a:rPr lang="en-US" altLang="en-US" dirty="0"/>
              <a:t>We use multivalued dependencies in two ways: 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1.	To test relations to </a:t>
            </a:r>
            <a:r>
              <a:rPr lang="en-US" altLang="en-US" b="1" dirty="0">
                <a:solidFill>
                  <a:srgbClr val="002060"/>
                </a:solidFill>
              </a:rPr>
              <a:t>determine</a:t>
            </a:r>
            <a:r>
              <a:rPr lang="en-US" altLang="en-US" dirty="0"/>
              <a:t> whether they are legal under a given set of functional and multivalued dependencies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2.	To specify </a:t>
            </a:r>
            <a:r>
              <a:rPr lang="en-US" altLang="en-US" b="1" dirty="0">
                <a:solidFill>
                  <a:srgbClr val="002060"/>
                </a:solidFill>
              </a:rPr>
              <a:t>constraints</a:t>
            </a:r>
            <a:r>
              <a:rPr lang="en-US" altLang="en-US" dirty="0"/>
              <a:t> on the set of legal relations.  We shall concern ourselves </a:t>
            </a:r>
            <a:r>
              <a:rPr lang="en-US" altLang="en-US" i="1" dirty="0"/>
              <a:t>only</a:t>
            </a:r>
            <a:r>
              <a:rPr lang="en-US" altLang="en-US" dirty="0"/>
              <a:t> with relations that satisfy a given set of functional and multivalued dependencies.</a:t>
            </a:r>
          </a:p>
          <a:p>
            <a:r>
              <a:rPr lang="en-US" altLang="en-US" dirty="0"/>
              <a:t>If a relation </a:t>
            </a:r>
            <a:r>
              <a:rPr lang="en-US" altLang="en-US" i="1" dirty="0"/>
              <a:t>r</a:t>
            </a:r>
            <a:r>
              <a:rPr lang="en-US" altLang="en-US" dirty="0"/>
              <a:t> fails to satisfy a given multivalued dependency, we can construct a relations </a:t>
            </a:r>
            <a:r>
              <a:rPr lang="en-US" altLang="en-US" i="1" dirty="0"/>
              <a:t>r</a:t>
            </a:r>
            <a:r>
              <a:rPr lang="en-US" altLang="en-US" i="1" dirty="0">
                <a:sym typeface="Symbol" panose="05050102010706020507" pitchFamily="18" charset="2"/>
              </a:rPr>
              <a:t></a:t>
            </a:r>
            <a:r>
              <a:rPr lang="en-US" altLang="en-US" dirty="0">
                <a:sym typeface="Symbol" panose="05050102010706020507" pitchFamily="18" charset="2"/>
              </a:rPr>
              <a:t>  that does satisfy the multivalued dependency by adding tuples to </a:t>
            </a:r>
            <a:r>
              <a:rPr lang="en-US" altLang="en-US" i="1" dirty="0">
                <a:sym typeface="Symbol" panose="05050102010706020507" pitchFamily="18" charset="2"/>
              </a:rPr>
              <a:t>r. 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Theory of MVDs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7449"/>
            <a:ext cx="7621048" cy="3956398"/>
          </a:xfrm>
        </p:spPr>
        <p:txBody>
          <a:bodyPr/>
          <a:lstStyle/>
          <a:p>
            <a:r>
              <a:rPr lang="en-US" altLang="en-US" dirty="0"/>
              <a:t>From the definition of multivalued dependency, we can derive the following rule: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r>
              <a:rPr lang="en-US" altLang="en-US" dirty="0"/>
              <a:t>, then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That is, every functional dependency is also a multivalued dependency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closure</a:t>
            </a:r>
            <a:r>
              <a:rPr lang="en-US" altLang="en-US" dirty="0"/>
              <a:t> D</a:t>
            </a:r>
            <a:r>
              <a:rPr lang="en-US" altLang="en-US" baseline="30000" dirty="0"/>
              <a:t>+</a:t>
            </a:r>
            <a:r>
              <a:rPr lang="en-US" altLang="en-US" dirty="0"/>
              <a:t> of </a:t>
            </a:r>
            <a:r>
              <a:rPr lang="en-US" altLang="en-US" i="1" dirty="0"/>
              <a:t>D</a:t>
            </a:r>
            <a:r>
              <a:rPr lang="en-US" altLang="en-US" dirty="0"/>
              <a:t> is the set of all functional and multivalued dependencies logically implied by </a:t>
            </a:r>
            <a:r>
              <a:rPr lang="en-US" altLang="en-US" i="1" dirty="0"/>
              <a:t>D</a:t>
            </a:r>
            <a:r>
              <a:rPr lang="en-US" altLang="en-US" dirty="0"/>
              <a:t>. </a:t>
            </a:r>
          </a:p>
          <a:p>
            <a:pPr lvl="1"/>
            <a:r>
              <a:rPr lang="en-US" altLang="en-US" dirty="0"/>
              <a:t>We can compute D</a:t>
            </a:r>
            <a:r>
              <a:rPr lang="en-US" altLang="en-US" baseline="30000" dirty="0"/>
              <a:t>+</a:t>
            </a:r>
            <a:r>
              <a:rPr lang="en-US" altLang="en-US" dirty="0"/>
              <a:t> from </a:t>
            </a:r>
            <a:r>
              <a:rPr lang="en-US" altLang="en-US" i="1" dirty="0"/>
              <a:t>D</a:t>
            </a:r>
            <a:r>
              <a:rPr lang="en-US" altLang="en-US" dirty="0"/>
              <a:t>, using the formal definitions of functional dependencies and multivalued dependencies.</a:t>
            </a:r>
          </a:p>
          <a:p>
            <a:pPr lvl="1"/>
            <a:r>
              <a:rPr lang="en-US" altLang="en-US" dirty="0"/>
              <a:t>We can manage with such reasoning for very simple multivalued dependencies, which seem to be most common in practice</a:t>
            </a:r>
          </a:p>
          <a:p>
            <a:pPr lvl="1"/>
            <a:r>
              <a:rPr lang="en-US" altLang="en-US" dirty="0"/>
              <a:t>For complex dependencies, it is better to reason about sets of dependencies using a system of inference rules (Appendix C).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Fourth Normal Form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2614"/>
            <a:ext cx="7594415" cy="2241299"/>
          </a:xfrm>
        </p:spPr>
        <p:txBody>
          <a:bodyPr/>
          <a:lstStyle/>
          <a:p>
            <a:r>
              <a:rPr lang="en-US" altLang="en-US" dirty="0"/>
              <a:t>A relation schema </a:t>
            </a:r>
            <a:r>
              <a:rPr lang="en-US" altLang="en-US" i="1" dirty="0"/>
              <a:t>R</a:t>
            </a:r>
            <a:r>
              <a:rPr lang="en-US" altLang="en-US" dirty="0"/>
              <a:t> is in </a:t>
            </a:r>
            <a:r>
              <a:rPr lang="en-US" altLang="en-US" b="1" dirty="0">
                <a:solidFill>
                  <a:srgbClr val="002060"/>
                </a:solidFill>
              </a:rPr>
              <a:t>4NF</a:t>
            </a:r>
            <a:r>
              <a:rPr lang="en-US" altLang="en-US" dirty="0"/>
              <a:t> with respect to a set </a:t>
            </a:r>
            <a:r>
              <a:rPr lang="en-US" altLang="en-US" i="1" dirty="0"/>
              <a:t>D</a:t>
            </a:r>
            <a:r>
              <a:rPr lang="en-US" altLang="en-US" dirty="0"/>
              <a:t> of functional and multivalued dependencies if for all multivalued dependencies in </a:t>
            </a:r>
            <a:r>
              <a:rPr lang="en-US" altLang="en-US" i="1" dirty="0"/>
              <a:t>D</a:t>
            </a:r>
            <a:r>
              <a:rPr lang="en-US" altLang="en-US" baseline="30000" dirty="0"/>
              <a:t>+</a:t>
            </a:r>
            <a:r>
              <a:rPr lang="en-US" altLang="en-US" dirty="0"/>
              <a:t> of the form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,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 and 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</a:t>
            </a:r>
            <a:r>
              <a:rPr lang="en-US" altLang="en-US" i="1" dirty="0">
                <a:sym typeface="Symbol" panose="05050102010706020507" pitchFamily="18" charset="2"/>
              </a:rPr>
              <a:t>R, </a:t>
            </a:r>
            <a:r>
              <a:rPr lang="en-US" altLang="en-US" dirty="0">
                <a:sym typeface="Symbol" panose="05050102010706020507" pitchFamily="18" charset="2"/>
              </a:rPr>
              <a:t>at least one of the following hold: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>
                <a:sym typeface="Greek Symbols"/>
              </a:rPr>
              <a:t> is trivial (i.e.,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i="1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 </a:t>
            </a:r>
            <a:r>
              <a:rPr lang="en-US" altLang="en-US" dirty="0">
                <a:sym typeface="Greek Symbols"/>
              </a:rPr>
              <a:t> or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 </a:t>
            </a:r>
            <a:r>
              <a:rPr lang="en-US" altLang="en-US" i="1" dirty="0">
                <a:sym typeface="Greek Symbols"/>
              </a:rPr>
              <a:t> = R)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>
                <a:sym typeface="Greek Symbols"/>
              </a:rPr>
              <a:t> is a </a:t>
            </a:r>
            <a:r>
              <a:rPr lang="en-US" altLang="en-US" dirty="0" err="1">
                <a:sym typeface="Greek Symbols"/>
              </a:rPr>
              <a:t>superkey</a:t>
            </a:r>
            <a:r>
              <a:rPr lang="en-US" altLang="en-US" dirty="0">
                <a:sym typeface="Greek Symbols"/>
              </a:rPr>
              <a:t> for schema </a:t>
            </a:r>
            <a:r>
              <a:rPr lang="en-US" altLang="en-US" i="1" dirty="0">
                <a:sym typeface="Greek Symbols"/>
              </a:rPr>
              <a:t>R</a:t>
            </a:r>
          </a:p>
          <a:p>
            <a:r>
              <a:rPr lang="en-US" altLang="en-US" dirty="0">
                <a:sym typeface="Greek Symbols"/>
              </a:rPr>
              <a:t>If a relation is in 4NF it is in BCNF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873125" y="7937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Restriction of Multivalued Dependencies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80" y="1093788"/>
            <a:ext cx="7964851" cy="2359275"/>
          </a:xfrm>
        </p:spPr>
        <p:txBody>
          <a:bodyPr/>
          <a:lstStyle/>
          <a:p>
            <a:r>
              <a:rPr lang="en-US" altLang="en-US" dirty="0"/>
              <a:t>The restriction of  D to R</a:t>
            </a:r>
            <a:r>
              <a:rPr lang="en-US" altLang="en-US" baseline="-25000" dirty="0"/>
              <a:t>i</a:t>
            </a:r>
            <a:r>
              <a:rPr lang="en-US" altLang="en-US" dirty="0"/>
              <a:t> is the set D</a:t>
            </a:r>
            <a:r>
              <a:rPr lang="en-US" altLang="en-US" baseline="-25000" dirty="0"/>
              <a:t>i</a:t>
            </a:r>
            <a:r>
              <a:rPr lang="en-US" altLang="en-US" dirty="0"/>
              <a:t> consisting of</a:t>
            </a:r>
          </a:p>
          <a:p>
            <a:pPr lvl="1"/>
            <a:r>
              <a:rPr lang="en-US" altLang="en-US" dirty="0"/>
              <a:t>All functional dependencies in D</a:t>
            </a:r>
            <a:r>
              <a:rPr lang="en-US" altLang="en-US" baseline="30000" dirty="0"/>
              <a:t>+</a:t>
            </a:r>
            <a:r>
              <a:rPr lang="en-US" altLang="en-US" dirty="0"/>
              <a:t> that include only attributes of R</a:t>
            </a:r>
            <a:r>
              <a:rPr lang="en-US" altLang="en-US" baseline="-25000" dirty="0"/>
              <a:t>i</a:t>
            </a:r>
          </a:p>
          <a:p>
            <a:pPr lvl="1"/>
            <a:r>
              <a:rPr lang="en-US" altLang="en-US" dirty="0"/>
              <a:t>All multivalued dependencies of the form</a:t>
            </a:r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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i="1" dirty="0">
                <a:sym typeface="Monotype Sorts" pitchFamily="-84" charset="2"/>
              </a:rPr>
              <a:t> (</a:t>
            </a:r>
            <a:r>
              <a:rPr lang="en-US" altLang="en-US" dirty="0">
                <a:sym typeface="Symbol" panose="05050102010706020507" pitchFamily="18" charset="2"/>
              </a:rPr>
              <a:t> </a:t>
            </a:r>
            <a:r>
              <a:rPr lang="en-US" altLang="en-US" dirty="0">
                <a:sym typeface="Greek Symbols"/>
              </a:rPr>
              <a:t> </a:t>
            </a:r>
            <a:r>
              <a:rPr lang="en-US" altLang="en-US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)</a:t>
            </a:r>
            <a:endParaRPr lang="en-US" altLang="en-US" baseline="-25000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    where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</a:t>
            </a:r>
            <a:r>
              <a:rPr lang="en-US" altLang="en-US" dirty="0"/>
              <a:t> R</a:t>
            </a:r>
            <a:r>
              <a:rPr lang="en-US" altLang="en-US" baseline="-25000" dirty="0"/>
              <a:t>i </a:t>
            </a:r>
            <a:r>
              <a:rPr lang="en-US" altLang="en-US" dirty="0"/>
              <a:t> and 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is in D</a:t>
            </a:r>
            <a:r>
              <a:rPr lang="en-US" altLang="en-US" baseline="30000" dirty="0"/>
              <a:t>+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4NF Decomposition Algorithm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163638"/>
            <a:ext cx="7496761" cy="3901657"/>
          </a:xfrm>
        </p:spPr>
        <p:txBody>
          <a:bodyPr/>
          <a:lstStyle/>
          <a:p>
            <a:pPr>
              <a:buFont typeface="Monotype Sorts" pitchFamily="-84" charset="2"/>
              <a:buNone/>
            </a:pPr>
            <a:r>
              <a:rPr lang="en-US" altLang="en-US" i="1" dirty="0"/>
              <a:t>     result:</a:t>
            </a:r>
            <a:r>
              <a:rPr lang="en-US" altLang="en-US" dirty="0"/>
              <a:t> = {</a:t>
            </a:r>
            <a:r>
              <a:rPr lang="en-US" altLang="en-US" i="1" dirty="0"/>
              <a:t>R</a:t>
            </a:r>
            <a:r>
              <a:rPr lang="en-US" altLang="en-US" dirty="0"/>
              <a:t>};</a:t>
            </a:r>
            <a:br>
              <a:rPr lang="en-US" altLang="en-US" dirty="0"/>
            </a:br>
            <a:r>
              <a:rPr lang="en-US" altLang="en-US" i="1" dirty="0"/>
              <a:t>done</a:t>
            </a:r>
            <a:r>
              <a:rPr lang="en-US" altLang="en-US" dirty="0"/>
              <a:t> := false;</a:t>
            </a:r>
            <a:br>
              <a:rPr lang="en-US" altLang="en-US" dirty="0"/>
            </a:br>
            <a:r>
              <a:rPr lang="en-US" altLang="en-US" i="1" dirty="0"/>
              <a:t>compute D</a:t>
            </a:r>
            <a:r>
              <a:rPr lang="en-US" altLang="en-US" baseline="30000" dirty="0"/>
              <a:t>+</a:t>
            </a:r>
            <a:r>
              <a:rPr lang="en-US" altLang="en-US" dirty="0"/>
              <a:t>;</a:t>
            </a:r>
            <a:br>
              <a:rPr lang="en-US" altLang="en-US" dirty="0"/>
            </a:br>
            <a:r>
              <a:rPr lang="en-US" altLang="en-US" dirty="0"/>
              <a:t>Let D</a:t>
            </a:r>
            <a:r>
              <a:rPr lang="en-US" altLang="en-US" baseline="-25000" dirty="0"/>
              <a:t>i</a:t>
            </a:r>
            <a:r>
              <a:rPr lang="en-US" altLang="en-US" dirty="0"/>
              <a:t> denote the restriction of D</a:t>
            </a:r>
            <a:r>
              <a:rPr lang="en-US" altLang="en-US" baseline="30000" dirty="0"/>
              <a:t>+</a:t>
            </a:r>
            <a:r>
              <a:rPr lang="en-US" altLang="en-US" dirty="0"/>
              <a:t> to R</a:t>
            </a:r>
            <a:r>
              <a:rPr lang="en-US" altLang="en-US" baseline="-25000" dirty="0"/>
              <a:t>i</a:t>
            </a:r>
          </a:p>
          <a:p>
            <a:pPr>
              <a:buFont typeface="Monotype Sorts" pitchFamily="-84" charset="2"/>
              <a:buNone/>
            </a:pPr>
            <a:r>
              <a:rPr lang="en-US" altLang="en-US" b="1" dirty="0"/>
              <a:t>      while </a:t>
            </a:r>
            <a:r>
              <a:rPr lang="en-US" altLang="en-US" dirty="0"/>
              <a:t>(</a:t>
            </a:r>
            <a:r>
              <a:rPr lang="en-US" altLang="en-US" b="1" dirty="0"/>
              <a:t>not </a:t>
            </a:r>
            <a:r>
              <a:rPr lang="en-US" altLang="en-US" i="1" dirty="0"/>
              <a:t>done</a:t>
            </a:r>
            <a:r>
              <a:rPr lang="en-US" altLang="en-US" dirty="0"/>
              <a:t>) </a:t>
            </a:r>
            <a:br>
              <a:rPr lang="en-US" altLang="en-US" dirty="0"/>
            </a:br>
            <a:r>
              <a:rPr lang="en-US" altLang="en-US" dirty="0"/>
              <a:t>    </a:t>
            </a:r>
            <a:r>
              <a:rPr lang="en-US" altLang="en-US" b="1" dirty="0"/>
              <a:t>if </a:t>
            </a:r>
            <a:r>
              <a:rPr lang="en-US" altLang="en-US" dirty="0"/>
              <a:t>(there is a schema </a:t>
            </a:r>
            <a:r>
              <a:rPr lang="en-US" altLang="en-US" b="1" dirty="0"/>
              <a:t>R</a:t>
            </a:r>
            <a:r>
              <a:rPr lang="en-US" altLang="en-US" baseline="-25000" dirty="0"/>
              <a:t>i</a:t>
            </a:r>
            <a:r>
              <a:rPr lang="en-US" altLang="en-US" dirty="0"/>
              <a:t> in </a:t>
            </a:r>
            <a:r>
              <a:rPr lang="en-US" altLang="en-US" i="1" dirty="0"/>
              <a:t>result </a:t>
            </a:r>
            <a:r>
              <a:rPr lang="en-US" altLang="en-US" dirty="0"/>
              <a:t>that is not in 4NF) </a:t>
            </a:r>
            <a:r>
              <a:rPr lang="en-US" altLang="en-US" b="1" dirty="0"/>
              <a:t>then</a:t>
            </a:r>
            <a:br>
              <a:rPr lang="en-US" altLang="en-US" b="1" dirty="0"/>
            </a:br>
            <a:r>
              <a:rPr lang="en-US" altLang="en-US" b="1" dirty="0"/>
              <a:t>       begin</a:t>
            </a:r>
            <a:endParaRPr lang="en-US" altLang="en-US" dirty="0"/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	 let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 be a nontrivial multivalued dependency that holds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  on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such that  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  </a:t>
            </a:r>
            <a:r>
              <a:rPr lang="en-US" altLang="en-US" dirty="0">
                <a:sym typeface="Symbol" panose="05050102010706020507" pitchFamily="18" charset="2"/>
              </a:rPr>
              <a:t>is not in </a:t>
            </a:r>
            <a:r>
              <a:rPr lang="en-US" altLang="en-US" i="1" dirty="0"/>
              <a:t>D</a:t>
            </a:r>
            <a:r>
              <a:rPr lang="en-US" altLang="en-US" baseline="-25000" dirty="0"/>
              <a:t>i</a:t>
            </a:r>
            <a:r>
              <a:rPr lang="en-US" altLang="en-US" dirty="0"/>
              <a:t>, and </a:t>
            </a:r>
            <a:r>
              <a:rPr lang="en-US" altLang="en-US" dirty="0">
                <a:sym typeface="Symbol" panose="05050102010706020507" pitchFamily="18" charset="2"/>
              </a:rPr>
              <a:t>;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    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:=  (</a:t>
            </a:r>
            <a:r>
              <a:rPr lang="en-US" altLang="en-US" i="1" dirty="0">
                <a:sym typeface="Symbol" panose="05050102010706020507" pitchFamily="18" charset="2"/>
              </a:rPr>
              <a:t>result </a:t>
            </a:r>
            <a:r>
              <a:rPr lang="en-US" altLang="en-US" dirty="0">
                <a:sym typeface="Symbol" panose="05050102010706020507" pitchFamily="18" charset="2"/>
              </a:rPr>
              <a:t>-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  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- )   (, ); 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   end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  else </a:t>
            </a:r>
            <a:r>
              <a:rPr lang="en-US" altLang="en-US" i="1" dirty="0">
                <a:sym typeface="Symbol" panose="05050102010706020507" pitchFamily="18" charset="2"/>
              </a:rPr>
              <a:t>done</a:t>
            </a:r>
            <a:r>
              <a:rPr lang="en-US" altLang="en-US" dirty="0">
                <a:sym typeface="Symbol" panose="05050102010706020507" pitchFamily="18" charset="2"/>
              </a:rPr>
              <a:t>:= true;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>
                <a:sym typeface="Symbol" panose="05050102010706020507" pitchFamily="18" charset="2"/>
              </a:rPr>
              <a:t>      Note: each 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is in 4NF, and decomposition is lossless-join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48663" y="6477000"/>
            <a:ext cx="317500" cy="4763"/>
            <a:chOff x="2640" y="1301"/>
            <a:chExt cx="200" cy="3"/>
          </a:xfrm>
        </p:grpSpPr>
        <p:sp>
          <p:nvSpPr>
            <p:cNvPr id="90117" name="Line 5"/>
            <p:cNvSpPr>
              <a:spLocks noChangeShapeType="1"/>
            </p:cNvSpPr>
            <p:nvPr/>
          </p:nvSpPr>
          <p:spPr bwMode="auto">
            <a:xfrm flipV="1">
              <a:off x="2640" y="1301"/>
              <a:ext cx="136" cy="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90118" name="Line 6"/>
            <p:cNvSpPr>
              <a:spLocks noChangeShapeType="1"/>
            </p:cNvSpPr>
            <p:nvPr/>
          </p:nvSpPr>
          <p:spPr bwMode="auto">
            <a:xfrm>
              <a:off x="2704" y="1304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</a:t>
            </a:r>
          </a:p>
        </p:txBody>
      </p:sp>
      <p:sp>
        <p:nvSpPr>
          <p:cNvPr id="78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88830" y="1163638"/>
            <a:ext cx="8258917" cy="481605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=(</a:t>
            </a:r>
            <a:r>
              <a:rPr lang="en-US" altLang="en-US" i="1" dirty="0"/>
              <a:t>A, B, C, G, H, I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F </a:t>
            </a:r>
            <a:r>
              <a:rPr lang="en-US" altLang="en-US" dirty="0"/>
              <a:t>={ </a:t>
            </a:r>
            <a:r>
              <a:rPr lang="en-US" altLang="en-US" i="1" dirty="0"/>
              <a:t>A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CG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</a:t>
            </a:r>
            <a:r>
              <a:rPr lang="en-US" altLang="en-US" dirty="0"/>
              <a:t> }</a:t>
            </a:r>
          </a:p>
          <a:p>
            <a:pPr>
              <a:lnSpc>
                <a:spcPct val="90000"/>
              </a:lnSpc>
            </a:pPr>
            <a:r>
              <a:rPr lang="en-US" altLang="en-US" i="1" dirty="0"/>
              <a:t>R</a:t>
            </a:r>
            <a:r>
              <a:rPr lang="en-US" altLang="en-US" dirty="0"/>
              <a:t> is not in 4NF since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A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 for </a:t>
            </a:r>
            <a:r>
              <a:rPr lang="en-US" altLang="en-US" i="1" dirty="0"/>
              <a:t>R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Decomposition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a)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= (</a:t>
            </a:r>
            <a:r>
              <a:rPr lang="en-US" altLang="en-US" i="1" dirty="0"/>
              <a:t>A, B</a:t>
            </a:r>
            <a:r>
              <a:rPr lang="en-US" altLang="en-US" dirty="0"/>
              <a:t>)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1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b) </a:t>
            </a:r>
            <a:r>
              <a:rPr lang="en-US" altLang="en-US" i="1" dirty="0"/>
              <a:t>R</a:t>
            </a:r>
            <a:r>
              <a:rPr lang="en-US" altLang="en-US" baseline="-25000" dirty="0"/>
              <a:t>2</a:t>
            </a:r>
            <a:r>
              <a:rPr lang="en-US" altLang="en-US" dirty="0"/>
              <a:t> = (</a:t>
            </a:r>
            <a:r>
              <a:rPr lang="en-US" altLang="en-US" i="1" dirty="0"/>
              <a:t>A, C, G, H,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2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3 </a:t>
            </a:r>
            <a:r>
              <a:rPr lang="en-US" altLang="en-US" dirty="0"/>
              <a:t>and R</a:t>
            </a:r>
            <a:r>
              <a:rPr lang="en-US" altLang="en-US" baseline="-25000" dirty="0"/>
              <a:t>4</a:t>
            </a:r>
            <a:r>
              <a:rPr lang="en-US" altLang="en-US" dirty="0"/>
              <a:t>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c) 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= (</a:t>
            </a:r>
            <a:r>
              <a:rPr lang="en-US" altLang="en-US" i="1" dirty="0"/>
              <a:t>C, G, H</a:t>
            </a:r>
            <a:r>
              <a:rPr lang="en-US" altLang="en-US" dirty="0"/>
              <a:t>) 		(</a:t>
            </a:r>
            <a:r>
              <a:rPr lang="en-US" altLang="en-US" i="1" dirty="0"/>
              <a:t>R</a:t>
            </a:r>
            <a:r>
              <a:rPr lang="en-US" altLang="en-US" baseline="-25000" dirty="0"/>
              <a:t>3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d)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= (</a:t>
            </a:r>
            <a:r>
              <a:rPr lang="en-US" altLang="en-US" i="1" dirty="0"/>
              <a:t>A, C, G, I</a:t>
            </a:r>
            <a:r>
              <a:rPr lang="en-US" altLang="en-US" dirty="0"/>
              <a:t>)  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4</a:t>
            </a:r>
            <a:r>
              <a:rPr lang="en-US" altLang="en-US" dirty="0"/>
              <a:t> is not in 4NF, decompose into R</a:t>
            </a:r>
            <a:r>
              <a:rPr lang="en-US" altLang="en-US" baseline="-25000" dirty="0"/>
              <a:t>5 </a:t>
            </a:r>
            <a:r>
              <a:rPr lang="en-US" altLang="en-US" dirty="0"/>
              <a:t>and R</a:t>
            </a:r>
            <a:r>
              <a:rPr lang="en-US" altLang="en-US" baseline="-25000" dirty="0"/>
              <a:t>6</a:t>
            </a:r>
            <a:r>
              <a:rPr lang="en-US" alt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and </a:t>
            </a:r>
            <a:r>
              <a:rPr lang="en-US" altLang="en-US" i="1" dirty="0"/>
              <a:t>B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/>
              <a:t> </a:t>
            </a:r>
            <a:r>
              <a:rPr lang="en-US" altLang="en-US" i="1" dirty="0"/>
              <a:t>HI </a:t>
            </a:r>
            <a:r>
              <a:rPr lang="en-US" altLang="en-US" i="1" dirty="0">
                <a:sym typeface="Wingdings" panose="05000000000000000000" pitchFamily="2" charset="2"/>
              </a:rPr>
              <a:t>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HI</a:t>
            </a:r>
            <a:r>
              <a:rPr lang="en-US" altLang="en-US" dirty="0"/>
              <a:t>, (MVD transitivity), and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and hence </a:t>
            </a:r>
            <a:r>
              <a:rPr lang="en-US" altLang="en-US" i="1" dirty="0"/>
              <a:t>A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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/>
              <a:t>I (MVD restriction to R</a:t>
            </a:r>
            <a:r>
              <a:rPr lang="en-US" altLang="en-US" i="1" baseline="-25000" dirty="0"/>
              <a:t>4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e)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= (</a:t>
            </a:r>
            <a:r>
              <a:rPr lang="en-US" altLang="en-US" i="1" dirty="0"/>
              <a:t>A, I</a:t>
            </a:r>
            <a:r>
              <a:rPr lang="en-US" altLang="en-US" dirty="0"/>
              <a:t>)  			(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5</a:t>
            </a:r>
            <a:r>
              <a:rPr lang="en-US" altLang="en-US" dirty="0"/>
              <a:t> is in 4NF)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f)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6</a:t>
            </a:r>
            <a:r>
              <a:rPr lang="en-US" altLang="en-US" dirty="0"/>
              <a:t> = (A, C, G)  		(R</a:t>
            </a:r>
            <a:r>
              <a:rPr lang="en-US" altLang="en-US" baseline="-25000" dirty="0"/>
              <a:t>6</a:t>
            </a:r>
            <a:r>
              <a:rPr lang="en-US" altLang="en-US" dirty="0"/>
              <a:t> is in  4NF)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54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5411" grpId="0" build="p" bldLvl="2" autoUpdateAnimBg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83402" y="2400300"/>
            <a:ext cx="5544598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Additional issues</a:t>
            </a:r>
          </a:p>
        </p:txBody>
      </p:sp>
    </p:spTree>
  </p:cSld>
  <p:clrMapOvr>
    <a:masterClrMapping/>
  </p:clrMapOvr>
  <p:transition spd="slow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Further Normal Forms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3479" y="1141917"/>
            <a:ext cx="7714695" cy="279240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Join dependencies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generalize multivalued dependencies</a:t>
            </a:r>
          </a:p>
          <a:p>
            <a:pPr lvl="1"/>
            <a:r>
              <a:rPr lang="en-US" altLang="en-US" dirty="0"/>
              <a:t>lead to </a:t>
            </a:r>
            <a:r>
              <a:rPr lang="en-US" altLang="en-US" b="1" dirty="0">
                <a:solidFill>
                  <a:srgbClr val="002060"/>
                </a:solidFill>
              </a:rPr>
              <a:t>project-join normal form (PJNF)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(also called </a:t>
            </a:r>
            <a:r>
              <a:rPr lang="en-US" altLang="en-US" b="1" dirty="0">
                <a:solidFill>
                  <a:srgbClr val="002060"/>
                </a:solidFill>
              </a:rPr>
              <a:t>fifth normal form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A class of even more general constraints, leads to a normal form called </a:t>
            </a:r>
            <a:r>
              <a:rPr lang="en-US" altLang="en-US" b="1" dirty="0">
                <a:solidFill>
                  <a:srgbClr val="002060"/>
                </a:solidFill>
              </a:rPr>
              <a:t>domain-key normal form</a:t>
            </a:r>
            <a:r>
              <a:rPr lang="en-US" altLang="en-US" dirty="0"/>
              <a:t>.</a:t>
            </a:r>
          </a:p>
          <a:p>
            <a:r>
              <a:rPr lang="en-US" altLang="en-US" dirty="0"/>
              <a:t>Problem with these generalized constraints:  are hard to reason with, and no set of sound and complete set of inference rules exists.</a:t>
            </a:r>
          </a:p>
          <a:p>
            <a:r>
              <a:rPr lang="en-US" altLang="en-US" dirty="0"/>
              <a:t>Hence rarely used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Overall Database Design Process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0832" y="1680990"/>
            <a:ext cx="7280770" cy="2566154"/>
          </a:xfrm>
        </p:spPr>
        <p:txBody>
          <a:bodyPr/>
          <a:lstStyle/>
          <a:p>
            <a:r>
              <a:rPr lang="en-US" altLang="en-US" i="1" dirty="0"/>
              <a:t>R</a:t>
            </a:r>
            <a:r>
              <a:rPr lang="en-US" altLang="en-US" dirty="0"/>
              <a:t> could have been generated when converting E-R diagram to a set of tables.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a single relation containing </a:t>
            </a:r>
            <a:r>
              <a:rPr lang="en-US" altLang="en-US" i="1" dirty="0"/>
              <a:t>all</a:t>
            </a:r>
            <a:r>
              <a:rPr lang="en-US" altLang="en-US" dirty="0"/>
              <a:t> attributes that are of interest (called </a:t>
            </a:r>
            <a:r>
              <a:rPr lang="en-US" altLang="en-US" b="1" dirty="0">
                <a:solidFill>
                  <a:srgbClr val="002060"/>
                </a:solidFill>
              </a:rPr>
              <a:t>universal relation</a:t>
            </a:r>
            <a:r>
              <a:rPr lang="en-US" altLang="en-US" dirty="0"/>
              <a:t>).</a:t>
            </a:r>
          </a:p>
          <a:p>
            <a:r>
              <a:rPr lang="en-US" altLang="en-US" dirty="0"/>
              <a:t>Normalization breaks </a:t>
            </a:r>
            <a:r>
              <a:rPr lang="en-US" altLang="en-US" i="1" dirty="0"/>
              <a:t>R</a:t>
            </a:r>
            <a:r>
              <a:rPr lang="en-US" altLang="en-US" dirty="0"/>
              <a:t> into smaller relations.</a:t>
            </a:r>
          </a:p>
          <a:p>
            <a:r>
              <a:rPr lang="en-US" altLang="en-US" i="1" dirty="0"/>
              <a:t>R</a:t>
            </a:r>
            <a:r>
              <a:rPr lang="en-US" altLang="en-US" dirty="0"/>
              <a:t> could have been the result of some ad hoc design of relations, which we then test/convert to normal form.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68350" y="1299408"/>
            <a:ext cx="7280771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sz="1700" dirty="0"/>
              <a:t>We have assumed schema </a:t>
            </a:r>
            <a:r>
              <a:rPr lang="en-US" altLang="en-US" sz="1700" i="1" dirty="0"/>
              <a:t>R</a:t>
            </a:r>
            <a:r>
              <a:rPr lang="en-US" altLang="en-US" sz="1700" dirty="0"/>
              <a:t> is given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ER Model and Normalization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0110"/>
            <a:ext cx="7713913" cy="4384257"/>
          </a:xfrm>
        </p:spPr>
        <p:txBody>
          <a:bodyPr/>
          <a:lstStyle/>
          <a:p>
            <a:r>
              <a:rPr lang="en-US" altLang="en-US" dirty="0"/>
              <a:t>When an E-R diagram is carefully designed, identifying all entities correctly, the tables generated from the E-R diagram should not need further normalization.</a:t>
            </a:r>
          </a:p>
          <a:p>
            <a:r>
              <a:rPr lang="en-US" altLang="en-US" dirty="0"/>
              <a:t>However, in a real (imperfect) design, there can be functional dependencies from non-key attributes of an entity to other attributes of the entity</a:t>
            </a:r>
          </a:p>
          <a:p>
            <a:pPr lvl="1"/>
            <a:r>
              <a:rPr lang="en-US" altLang="en-US" dirty="0"/>
              <a:t>Example:  an </a:t>
            </a:r>
            <a:r>
              <a:rPr lang="en-US" altLang="en-US" i="1" dirty="0"/>
              <a:t>employee</a:t>
            </a:r>
            <a:r>
              <a:rPr lang="en-US" altLang="en-US" dirty="0"/>
              <a:t> entity with</a:t>
            </a:r>
          </a:p>
          <a:p>
            <a:pPr lvl="2"/>
            <a:r>
              <a:rPr lang="en-US" altLang="en-US" dirty="0"/>
              <a:t> attributes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/>
              <a:t> </a:t>
            </a:r>
            <a:r>
              <a:rPr lang="en-US" altLang="en-US" dirty="0"/>
              <a:t>and </a:t>
            </a:r>
            <a:r>
              <a:rPr lang="en-US" altLang="en-US" i="1" dirty="0"/>
              <a:t>building</a:t>
            </a:r>
            <a:r>
              <a:rPr lang="en-US" altLang="en-US" dirty="0"/>
              <a:t>, </a:t>
            </a:r>
          </a:p>
          <a:p>
            <a:pPr lvl="2"/>
            <a:r>
              <a:rPr lang="en-US" altLang="en-US" dirty="0"/>
              <a:t> functional dependency </a:t>
            </a:r>
            <a:br>
              <a:rPr lang="en-US" altLang="en-US" dirty="0"/>
            </a:br>
            <a:r>
              <a:rPr lang="en-US" altLang="en-US" dirty="0"/>
              <a:t>   </a:t>
            </a:r>
            <a:r>
              <a:rPr lang="en-US" altLang="en-US" i="1" dirty="0" err="1"/>
              <a:t>department_name</a:t>
            </a:r>
            <a:r>
              <a:rPr lang="en-US" altLang="en-US" i="1" dirty="0">
                <a:sym typeface="Symbol" panose="05050102010706020507" pitchFamily="18" charset="2"/>
              </a:rPr>
              <a:t> </a:t>
            </a:r>
            <a:r>
              <a:rPr lang="en-US" altLang="en-US" i="1" dirty="0"/>
              <a:t>building</a:t>
            </a:r>
          </a:p>
          <a:p>
            <a:pPr lvl="2"/>
            <a:r>
              <a:rPr lang="en-US" altLang="en-US" dirty="0"/>
              <a:t>Good design would have made department an entity</a:t>
            </a:r>
          </a:p>
          <a:p>
            <a:r>
              <a:rPr lang="en-US" altLang="en-US" dirty="0"/>
              <a:t>Functional dependencies from non-key attributes of a relationship set possible, but rare --- most relationships are binary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52413"/>
            <a:ext cx="853440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Example of Lossless Decomposition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72359" y="1095375"/>
            <a:ext cx="7541522" cy="830961"/>
          </a:xfrm>
        </p:spPr>
        <p:txBody>
          <a:bodyPr/>
          <a:lstStyle/>
          <a:p>
            <a:pPr>
              <a:tabLst>
                <a:tab pos="2336800" algn="l"/>
                <a:tab pos="3765550" algn="l"/>
              </a:tabLst>
            </a:pPr>
            <a:r>
              <a:rPr lang="en-US" altLang="en-US" sz="1700" dirty="0"/>
              <a:t>Decomposition of </a:t>
            </a:r>
            <a:r>
              <a:rPr lang="en-US" altLang="en-US" sz="1700" i="1" dirty="0"/>
              <a:t>R = (A, B, C)</a:t>
            </a:r>
            <a:br>
              <a:rPr lang="en-US" altLang="en-US" sz="1700" i="1" dirty="0"/>
            </a:br>
            <a:r>
              <a:rPr lang="en-US" altLang="en-US" sz="1700" i="1" dirty="0"/>
              <a:t>	R</a:t>
            </a:r>
            <a:r>
              <a:rPr lang="en-US" altLang="en-US" sz="1700" i="1" baseline="-25000" dirty="0"/>
              <a:t>1</a:t>
            </a:r>
            <a:r>
              <a:rPr lang="en-US" altLang="en-US" sz="1700" i="1" dirty="0"/>
              <a:t> = (A, B)	R</a:t>
            </a:r>
            <a:r>
              <a:rPr lang="en-US" altLang="en-US" sz="1700" baseline="-25000" dirty="0"/>
              <a:t>2</a:t>
            </a:r>
            <a:r>
              <a:rPr lang="en-US" altLang="en-US" sz="1700" i="1" dirty="0"/>
              <a:t> = (B, C)</a:t>
            </a:r>
            <a:endParaRPr lang="en-US" altLang="en-US" sz="1700" dirty="0"/>
          </a:p>
        </p:txBody>
      </p:sp>
      <p:pic>
        <p:nvPicPr>
          <p:cNvPr id="13316" name="Picture 30" descr="C:\Users\as668\Desktop\Judi\7_02 fig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008" y="2015512"/>
            <a:ext cx="4100004" cy="27235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040147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Denormalization for Performance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144588"/>
            <a:ext cx="7629926" cy="4125244"/>
          </a:xfrm>
        </p:spPr>
        <p:txBody>
          <a:bodyPr/>
          <a:lstStyle/>
          <a:p>
            <a:r>
              <a:rPr lang="en-US" altLang="en-US" dirty="0"/>
              <a:t>May want to use non-normalized schema for performance</a:t>
            </a:r>
          </a:p>
          <a:p>
            <a:r>
              <a:rPr lang="en-US" altLang="en-US" dirty="0"/>
              <a:t>For example, displaying </a:t>
            </a:r>
            <a:r>
              <a:rPr lang="en-US" altLang="en-US" i="1" dirty="0" err="1"/>
              <a:t>prereqs</a:t>
            </a:r>
            <a:r>
              <a:rPr lang="en-US" altLang="en-US" dirty="0"/>
              <a:t> along with 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dirty="0"/>
              <a:t> and </a:t>
            </a:r>
            <a:r>
              <a:rPr lang="en-US" altLang="en-US" i="1" dirty="0"/>
              <a:t>title</a:t>
            </a:r>
            <a:r>
              <a:rPr lang="en-US" altLang="en-US" dirty="0"/>
              <a:t> requires join of </a:t>
            </a:r>
            <a:r>
              <a:rPr lang="en-US" altLang="en-US" i="1" dirty="0"/>
              <a:t>course</a:t>
            </a:r>
            <a:r>
              <a:rPr lang="en-US" altLang="en-US" dirty="0"/>
              <a:t> with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r>
              <a:rPr lang="en-US" altLang="en-US" dirty="0"/>
              <a:t>Alternative 1:  Use </a:t>
            </a:r>
            <a:r>
              <a:rPr lang="en-US" altLang="en-US" dirty="0" err="1"/>
              <a:t>denormalized</a:t>
            </a:r>
            <a:r>
              <a:rPr lang="en-US" altLang="en-US" dirty="0"/>
              <a:t> relation containing attributes of </a:t>
            </a:r>
            <a:r>
              <a:rPr lang="en-US" altLang="en-US" i="1" dirty="0"/>
              <a:t>course</a:t>
            </a:r>
            <a:r>
              <a:rPr lang="en-US" altLang="en-US" dirty="0"/>
              <a:t> as well as </a:t>
            </a:r>
            <a:r>
              <a:rPr lang="en-US" altLang="en-US" i="1" dirty="0" err="1"/>
              <a:t>prereq</a:t>
            </a:r>
            <a:r>
              <a:rPr lang="en-US" altLang="en-US" dirty="0"/>
              <a:t> with all above attributes</a:t>
            </a:r>
          </a:p>
          <a:p>
            <a:pPr lvl="1"/>
            <a:r>
              <a:rPr lang="en-US" altLang="en-US" dirty="0"/>
              <a:t>faster lookup</a:t>
            </a:r>
          </a:p>
          <a:p>
            <a:pPr lvl="1"/>
            <a:r>
              <a:rPr lang="en-US" altLang="en-US" dirty="0"/>
              <a:t>extra space and extra execution time for updates</a:t>
            </a:r>
          </a:p>
          <a:p>
            <a:pPr lvl="1"/>
            <a:r>
              <a:rPr lang="en-US" altLang="en-US" dirty="0"/>
              <a:t>extra coding work for programmer and possibility of error in extra code</a:t>
            </a:r>
          </a:p>
          <a:p>
            <a:r>
              <a:rPr lang="en-US" altLang="en-US" dirty="0"/>
              <a:t>Alternative 2: use a materialized view defined a </a:t>
            </a:r>
            <a:r>
              <a:rPr lang="en-US" altLang="en-US" i="1" dirty="0"/>
              <a:t>course</a:t>
            </a:r>
            <a:r>
              <a:rPr lang="en-US" altLang="en-US" dirty="0"/>
              <a:t>      </a:t>
            </a:r>
            <a:r>
              <a:rPr lang="en-US" altLang="en-US" i="1" dirty="0" err="1"/>
              <a:t>prereq</a:t>
            </a:r>
            <a:endParaRPr lang="en-US" altLang="en-US" i="1" dirty="0"/>
          </a:p>
          <a:p>
            <a:pPr lvl="1"/>
            <a:r>
              <a:rPr lang="en-US" altLang="en-US" dirty="0"/>
              <a:t>Benefits and drawbacks same as above, except no extra coding work for programmer and avoids possible errors</a:t>
            </a:r>
          </a:p>
        </p:txBody>
      </p:sp>
      <p:sp>
        <p:nvSpPr>
          <p:cNvPr id="96260" name="Freeform 4"/>
          <p:cNvSpPr>
            <a:spLocks/>
          </p:cNvSpPr>
          <p:nvPr/>
        </p:nvSpPr>
        <p:spPr bwMode="auto">
          <a:xfrm>
            <a:off x="6556026" y="4146413"/>
            <a:ext cx="142875" cy="142875"/>
          </a:xfrm>
          <a:custGeom>
            <a:avLst/>
            <a:gdLst>
              <a:gd name="T0" fmla="*/ 0 w 182"/>
              <a:gd name="T1" fmla="*/ 0 h 182"/>
              <a:gd name="T2" fmla="*/ 0 w 182"/>
              <a:gd name="T3" fmla="*/ 2147483647 h 182"/>
              <a:gd name="T4" fmla="*/ 2147483647 w 182"/>
              <a:gd name="T5" fmla="*/ 0 h 182"/>
              <a:gd name="T6" fmla="*/ 2147483647 w 182"/>
              <a:gd name="T7" fmla="*/ 2147483647 h 182"/>
              <a:gd name="T8" fmla="*/ 0 w 182"/>
              <a:gd name="T9" fmla="*/ 0 h 18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82"/>
              <a:gd name="T16" fmla="*/ 0 h 182"/>
              <a:gd name="T17" fmla="*/ 182 w 182"/>
              <a:gd name="T18" fmla="*/ 182 h 18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82" h="182">
                <a:moveTo>
                  <a:pt x="0" y="0"/>
                </a:moveTo>
                <a:lnTo>
                  <a:pt x="0" y="182"/>
                </a:lnTo>
                <a:lnTo>
                  <a:pt x="182" y="0"/>
                </a:lnTo>
                <a:lnTo>
                  <a:pt x="182" y="182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Other Design Issues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57693"/>
            <a:ext cx="7683192" cy="4885908"/>
          </a:xfrm>
        </p:spPr>
        <p:txBody>
          <a:bodyPr/>
          <a:lstStyle/>
          <a:p>
            <a:r>
              <a:rPr lang="en-US" altLang="en-US" dirty="0"/>
              <a:t>Some aspects of database design are not caught by normalization</a:t>
            </a:r>
          </a:p>
          <a:p>
            <a:r>
              <a:rPr lang="en-US" altLang="en-US" dirty="0"/>
              <a:t>Examples of bad database design, to be avoided: 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	Instead of </a:t>
            </a:r>
            <a:r>
              <a:rPr lang="en-US" altLang="en-US" i="1" dirty="0"/>
              <a:t>earnings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year, amount </a:t>
            </a:r>
            <a:r>
              <a:rPr lang="en-US" altLang="en-US" dirty="0"/>
              <a:t>), use </a:t>
            </a:r>
          </a:p>
          <a:p>
            <a:pPr lvl="1"/>
            <a:r>
              <a:rPr lang="en-US" altLang="en-US" i="1" dirty="0"/>
              <a:t>earnings_2004, earnings_2005, earnings_2006</a:t>
            </a:r>
            <a:r>
              <a:rPr lang="en-US" altLang="en-US" dirty="0"/>
              <a:t>, etc., all on the schema 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</a:t>
            </a:r>
            <a:r>
              <a:rPr lang="en-US" altLang="en-US" dirty="0"/>
              <a:t>).</a:t>
            </a:r>
          </a:p>
          <a:p>
            <a:pPr lvl="2"/>
            <a:r>
              <a:rPr lang="en-US" altLang="en-US" dirty="0"/>
              <a:t>Above are in BCNF, but make querying across years difficult and needs new table each year</a:t>
            </a:r>
          </a:p>
          <a:p>
            <a:pPr lvl="1"/>
            <a:r>
              <a:rPr lang="en-US" altLang="en-US" i="1" dirty="0" err="1"/>
              <a:t>company_year</a:t>
            </a:r>
            <a:r>
              <a:rPr lang="en-US" altLang="en-US" i="1" dirty="0"/>
              <a:t> </a:t>
            </a:r>
            <a:r>
              <a:rPr lang="en-US" altLang="en-US" dirty="0"/>
              <a:t>(</a:t>
            </a:r>
            <a:r>
              <a:rPr lang="en-US" altLang="en-US" i="1" dirty="0" err="1"/>
              <a:t>company_id</a:t>
            </a:r>
            <a:r>
              <a:rPr lang="en-US" altLang="en-US" i="1" dirty="0"/>
              <a:t>, earnings_2004, earnings_2005,  </a:t>
            </a:r>
            <a:br>
              <a:rPr lang="en-US" altLang="en-US" i="1" dirty="0"/>
            </a:br>
            <a:r>
              <a:rPr lang="en-US" altLang="en-US" i="1" dirty="0"/>
              <a:t>earnings_2006</a:t>
            </a:r>
            <a:r>
              <a:rPr lang="en-US" altLang="en-US" dirty="0"/>
              <a:t>)</a:t>
            </a:r>
          </a:p>
          <a:p>
            <a:pPr lvl="2"/>
            <a:r>
              <a:rPr lang="en-US" altLang="en-US" dirty="0"/>
              <a:t>Also in BCNF, but also makes querying across years difficult and requires new attribute each year.</a:t>
            </a:r>
          </a:p>
          <a:p>
            <a:pPr lvl="2"/>
            <a:r>
              <a:rPr lang="en-US" altLang="en-US" dirty="0"/>
              <a:t>Is an example of a </a:t>
            </a:r>
            <a:r>
              <a:rPr lang="en-US" altLang="en-US" b="1" dirty="0"/>
              <a:t>crosstab</a:t>
            </a:r>
            <a:r>
              <a:rPr lang="en-US" altLang="en-US" dirty="0"/>
              <a:t>, where values for one attribute become column names</a:t>
            </a:r>
          </a:p>
          <a:p>
            <a:pPr lvl="2"/>
            <a:r>
              <a:rPr lang="en-US" altLang="en-US" dirty="0"/>
              <a:t>Used in spreadsheets, and in data analysis tools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1" y="1093789"/>
            <a:ext cx="7677818" cy="464527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solidFill>
                  <a:srgbClr val="002060"/>
                </a:solidFill>
              </a:rPr>
              <a:t>Temporal data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have an association time interval during which the data are </a:t>
            </a:r>
            <a:r>
              <a:rPr lang="en-US" altLang="en-US" i="1" dirty="0"/>
              <a:t>valid.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snapshot</a:t>
            </a:r>
            <a:r>
              <a:rPr lang="en-US" altLang="en-US" dirty="0"/>
              <a:t> is the value of the data at a particular point in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Several proposals to extend ER model by adding valid time to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attributes, e.g., address of an instructor at different points in time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entities, e.g., time duration when a student entity exists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relationships, e.g., time during which an instructor was associated with a student as an advisor.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But no accepted standard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Adding a temporal component results in functional dependencies like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i="1" dirty="0"/>
              <a:t>		ID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i="1" dirty="0"/>
              <a:t> street, city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dirty="0"/>
              <a:t>	not holding, because the address varies over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temporal functional dependency</a:t>
            </a:r>
            <a:r>
              <a:rPr lang="en-US" altLang="en-US" i="1" dirty="0">
                <a:solidFill>
                  <a:srgbClr val="002060"/>
                </a:solidFill>
              </a:rPr>
              <a:t>  </a:t>
            </a:r>
            <a:r>
              <a:rPr lang="en-US" altLang="en-US" dirty="0"/>
              <a:t>X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>
                <a:sym typeface="Wingdings" panose="05000000000000000000" pitchFamily="2" charset="2"/>
              </a:rPr>
              <a:t> Y </a:t>
            </a:r>
            <a:r>
              <a:rPr lang="en-US" altLang="en-US" dirty="0"/>
              <a:t>holds on schema </a:t>
            </a:r>
            <a:r>
              <a:rPr lang="en-US" altLang="en-US" i="1" dirty="0"/>
              <a:t>R</a:t>
            </a:r>
            <a:r>
              <a:rPr lang="en-US" altLang="en-US" dirty="0"/>
              <a:t> if the functional dependency X </a:t>
            </a:r>
            <a:r>
              <a:rPr lang="en-US" altLang="en-US" dirty="0">
                <a:sym typeface="Wingdings" panose="05000000000000000000" pitchFamily="2" charset="2"/>
              </a:rPr>
              <a:t> Y </a:t>
            </a:r>
            <a:r>
              <a:rPr lang="en-US" altLang="en-US" dirty="0"/>
              <a:t>holds on all snapshots for all legal instances r (</a:t>
            </a:r>
            <a:r>
              <a:rPr lang="en-US" altLang="en-US" i="1" dirty="0"/>
              <a:t>R</a:t>
            </a:r>
            <a:r>
              <a:rPr lang="en-US" altLang="en-US" dirty="0"/>
              <a:t>).</a:t>
            </a:r>
          </a:p>
          <a:p>
            <a:pPr>
              <a:lnSpc>
                <a:spcPct val="90000"/>
              </a:lnSpc>
            </a:pPr>
            <a:endParaRPr lang="en-US" altLang="en-US" dirty="0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Modeling Temporal Data (Cont.)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8350" y="1093789"/>
            <a:ext cx="7713913" cy="3478211"/>
          </a:xfrm>
        </p:spPr>
        <p:txBody>
          <a:bodyPr/>
          <a:lstStyle/>
          <a:p>
            <a:r>
              <a:rPr lang="en-US" altLang="en-US" dirty="0"/>
              <a:t>In practice, database designers may add start and end time attributes to relations</a:t>
            </a:r>
          </a:p>
          <a:p>
            <a:pPr lvl="1"/>
            <a:r>
              <a:rPr lang="en-US" altLang="en-US" dirty="0"/>
              <a:t>E.g., </a:t>
            </a:r>
            <a:r>
              <a:rPr lang="en-US" altLang="en-US" i="1" dirty="0"/>
              <a:t>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dirty="0"/>
              <a:t>) </a:t>
            </a:r>
            <a:r>
              <a:rPr lang="en-US" altLang="en-US" dirty="0">
                <a:sym typeface="Wingdings" panose="05000000000000000000" pitchFamily="2" charset="2"/>
              </a:rPr>
              <a:t>is replaced by</a:t>
            </a:r>
            <a:endParaRPr lang="en-US" altLang="en-US" dirty="0"/>
          </a:p>
          <a:p>
            <a:pPr lvl="2">
              <a:buFont typeface="Webdings" panose="05030102010509060703" pitchFamily="18" charset="2"/>
              <a:buNone/>
            </a:pPr>
            <a:r>
              <a:rPr lang="en-US" altLang="en-US" i="1" dirty="0"/>
              <a:t>     course</a:t>
            </a:r>
            <a:r>
              <a:rPr lang="en-US" altLang="en-US" dirty="0"/>
              <a:t>(</a:t>
            </a:r>
            <a:r>
              <a:rPr lang="en-US" altLang="en-US" i="1" dirty="0" err="1"/>
              <a:t>course_id</a:t>
            </a:r>
            <a:r>
              <a:rPr lang="en-US" altLang="en-US" i="1" dirty="0"/>
              <a:t>, </a:t>
            </a:r>
            <a:r>
              <a:rPr lang="en-US" altLang="en-US" i="1" dirty="0" err="1"/>
              <a:t>course_title</a:t>
            </a:r>
            <a:r>
              <a:rPr lang="en-US" altLang="en-US" i="1" dirty="0"/>
              <a:t>, start, end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Constraint: no two tuples can have overlapping valid times</a:t>
            </a:r>
          </a:p>
          <a:p>
            <a:pPr lvl="2"/>
            <a:r>
              <a:rPr lang="en-US" altLang="en-US" dirty="0"/>
              <a:t>Hard to enforce efficiently</a:t>
            </a:r>
          </a:p>
          <a:p>
            <a:r>
              <a:rPr lang="en-US" altLang="en-US" dirty="0"/>
              <a:t>Foreign key references may be to current version of data, or to data at a point in time</a:t>
            </a:r>
          </a:p>
          <a:p>
            <a:pPr lvl="1"/>
            <a:r>
              <a:rPr lang="en-US" altLang="en-US" dirty="0"/>
              <a:t>E.g., student transcript should refer to course information at the time the course was taken</a:t>
            </a:r>
          </a:p>
          <a:p>
            <a:pPr lvl="1">
              <a:buFont typeface="Monotype Sorts" pitchFamily="-84" charset="2"/>
              <a:buNone/>
            </a:pPr>
            <a:endParaRPr lang="en-US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794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/>
            <a:ext uri="{91240B29-F687-4f45-9708-019B960494DF}"/>
            <a:ext uri="{FAA26D3D-D897-4be2-8F04-BA451C77F1D7}"/>
          </a:extLst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End of Chapter 7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15231" y="2400300"/>
            <a:ext cx="6112769" cy="1257300"/>
          </a:xfrm>
        </p:spPr>
        <p:txBody>
          <a:bodyPr/>
          <a:lstStyle/>
          <a:p>
            <a:pPr>
              <a:buFont typeface="Monotype Sorts" charset="2"/>
              <a:buNone/>
              <a:defRPr/>
            </a:pPr>
            <a:r>
              <a:rPr lang="en-US" altLang="en-US" sz="3200" b="1" dirty="0">
                <a:solidFill>
                  <a:srgbClr val="00206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ＭＳ Ｐゴシック" pitchFamily="34" charset="-128"/>
                <a:cs typeface="+mj-cs"/>
              </a:rPr>
              <a:t>Proof of Correctness of 3NF Decomposition Algorithm</a:t>
            </a:r>
          </a:p>
        </p:txBody>
      </p:sp>
    </p:spTree>
  </p:cSld>
  <p:clrMapOvr>
    <a:masterClrMapping/>
  </p:clrMapOvr>
  <p:transition spd="slow"/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7868" y="1283371"/>
            <a:ext cx="7483875" cy="2879555"/>
          </a:xfrm>
        </p:spPr>
        <p:txBody>
          <a:bodyPr/>
          <a:lstStyle/>
          <a:p>
            <a:r>
              <a:rPr lang="en-US" altLang="en-US" dirty="0"/>
              <a:t>3NF decomposition algorithm is dependency preserving (since there is a relation for every FD in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Decomposition is lossless</a:t>
            </a:r>
          </a:p>
          <a:p>
            <a:pPr lvl="1"/>
            <a:r>
              <a:rPr lang="en-US" altLang="en-US" dirty="0"/>
              <a:t>A candidate key (</a:t>
            </a:r>
            <a:r>
              <a:rPr lang="en-US" altLang="en-US" i="1" dirty="0"/>
              <a:t>C </a:t>
            </a:r>
            <a:r>
              <a:rPr lang="en-US" altLang="en-US" dirty="0"/>
              <a:t>) is in one of the relations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in decomposition</a:t>
            </a:r>
          </a:p>
          <a:p>
            <a:pPr lvl="1"/>
            <a:r>
              <a:rPr lang="en-US" altLang="en-US" dirty="0"/>
              <a:t>Closure of candidate key under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 must contain all attributes in </a:t>
            </a:r>
            <a:r>
              <a:rPr lang="en-US" altLang="en-US" i="1" dirty="0"/>
              <a:t>R</a:t>
            </a:r>
            <a:r>
              <a:rPr lang="en-US" altLang="en-US" dirty="0"/>
              <a:t>.  </a:t>
            </a:r>
          </a:p>
          <a:p>
            <a:pPr lvl="1"/>
            <a:r>
              <a:rPr lang="en-US" altLang="en-US" dirty="0"/>
              <a:t>Follow the steps of attribute closure algorithm to show there is only one tuple in the join result for each tuple in</a:t>
            </a:r>
            <a:r>
              <a:rPr lang="en-US" altLang="en-US" i="1" dirty="0"/>
              <a:t> R</a:t>
            </a:r>
            <a:r>
              <a:rPr lang="en-US" altLang="en-US" i="1" baseline="-25000" dirty="0"/>
              <a:t>i</a:t>
            </a:r>
            <a:endParaRPr lang="en-US" alt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60325"/>
            <a:ext cx="8461375" cy="644525"/>
          </a:xfrm>
        </p:spPr>
        <p:txBody>
          <a:bodyPr/>
          <a:lstStyle/>
          <a:p>
            <a:pPr>
              <a:defRPr/>
            </a:pP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Algorithm (Cont</a:t>
            </a:r>
            <a:r>
              <a:rPr lang="en-US" alt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ＭＳ Ｐゴシック" pitchFamily="34" charset="-128"/>
              </a:rPr>
              <a:t>.</a:t>
            </a:r>
            <a:r>
              <a:rPr lang="en-US" altLang="ja-JP" sz="2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)</a:t>
            </a:r>
            <a:endParaRPr lang="en-US" altLang="en-US" sz="24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6745" y="1278385"/>
            <a:ext cx="7207735" cy="3058708"/>
          </a:xfrm>
        </p:spPr>
        <p:txBody>
          <a:bodyPr/>
          <a:lstStyle/>
          <a:p>
            <a:r>
              <a:rPr lang="en-US" altLang="en-US" dirty="0"/>
              <a:t>Claim: if a relation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is in the decomposition generated by the  above algorithm, then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satisfies 3NF.</a:t>
            </a:r>
          </a:p>
          <a:p>
            <a:r>
              <a:rPr lang="en-US" altLang="en-US" dirty="0"/>
              <a:t>Proof:</a:t>
            </a:r>
          </a:p>
          <a:p>
            <a:pPr lvl="1"/>
            <a:r>
              <a:rPr lang="en-US" altLang="en-US" dirty="0"/>
              <a:t>Let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 be generated from the dependency </a:t>
            </a:r>
            <a:r>
              <a:rPr lang="en-US" altLang="en-US" dirty="0">
                <a:sym typeface="Symbol" panose="05050102010706020507" pitchFamily="18" charset="2"/>
              </a:rPr>
              <a:t>  </a:t>
            </a:r>
            <a:endParaRPr lang="en-US" altLang="en-US" dirty="0"/>
          </a:p>
          <a:p>
            <a:pPr lvl="1"/>
            <a:r>
              <a:rPr lang="en-US" altLang="en-US" dirty="0"/>
              <a:t>Let </a:t>
            </a:r>
            <a:r>
              <a:rPr lang="en-US" altLang="en-US" dirty="0">
                <a:sym typeface="Symbol" panose="05050102010706020507" pitchFamily="18" charset="2"/>
              </a:rPr>
              <a:t>  B </a:t>
            </a:r>
            <a:r>
              <a:rPr lang="en-US" altLang="en-US" dirty="0"/>
              <a:t>be any non-trivial functional dependency on </a:t>
            </a:r>
            <a:r>
              <a:rPr lang="en-US" altLang="en-US" i="1" dirty="0"/>
              <a:t>R</a:t>
            </a:r>
            <a:r>
              <a:rPr lang="en-US" altLang="en-US" i="1" baseline="-25000" dirty="0"/>
              <a:t>i</a:t>
            </a:r>
            <a:r>
              <a:rPr lang="en-US" altLang="en-US" dirty="0"/>
              <a:t>. (We need only consider FDs whose right-hand side is a single attribute.)</a:t>
            </a:r>
          </a:p>
          <a:p>
            <a:pPr lvl="1"/>
            <a:r>
              <a:rPr lang="en-US" altLang="en-US" dirty="0"/>
              <a:t>Now, </a:t>
            </a:r>
            <a:r>
              <a:rPr lang="en-US" altLang="en-US" i="1" dirty="0"/>
              <a:t>B</a:t>
            </a:r>
            <a:r>
              <a:rPr lang="en-US" altLang="en-US" dirty="0"/>
              <a:t> can be in either </a:t>
            </a:r>
            <a:r>
              <a:rPr lang="en-US" altLang="en-US" dirty="0">
                <a:sym typeface="Symbol" panose="05050102010706020507" pitchFamily="18" charset="2"/>
              </a:rPr>
              <a:t> </a:t>
            </a:r>
            <a:r>
              <a:rPr lang="en-US" altLang="en-US" dirty="0"/>
              <a:t>or </a:t>
            </a:r>
            <a:r>
              <a:rPr lang="en-US" altLang="en-US" dirty="0">
                <a:sym typeface="Symbol" panose="05050102010706020507" pitchFamily="18" charset="2"/>
              </a:rPr>
              <a:t> </a:t>
            </a:r>
            <a:r>
              <a:rPr lang="en-US" altLang="en-US" dirty="0"/>
              <a:t>but not in both. Consider each case separately.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90588" y="158750"/>
            <a:ext cx="7915275" cy="569913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8992" y="1162974"/>
            <a:ext cx="7589006" cy="4278453"/>
          </a:xfrm>
        </p:spPr>
        <p:txBody>
          <a:bodyPr/>
          <a:lstStyle/>
          <a:p>
            <a:r>
              <a:rPr lang="en-US" altLang="en-US" dirty="0"/>
              <a:t>Case 1: If </a:t>
            </a:r>
            <a:r>
              <a:rPr lang="en-US" altLang="en-US" i="1" dirty="0"/>
              <a:t>B</a:t>
            </a:r>
            <a:r>
              <a:rPr lang="en-US" altLang="en-US" dirty="0"/>
              <a:t>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a </a:t>
            </a:r>
            <a:r>
              <a:rPr lang="en-US" altLang="en-US" dirty="0" err="1"/>
              <a:t>superkey</a:t>
            </a:r>
            <a:r>
              <a:rPr lang="en-US" altLang="en-US" dirty="0"/>
              <a:t>, the 2nd condition of 3NF is satisfied</a:t>
            </a:r>
          </a:p>
          <a:p>
            <a:pPr lvl="1"/>
            <a:r>
              <a:rPr lang="en-US" altLang="en-US" dirty="0"/>
              <a:t>Otherwise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contain some attribute not in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i="1" dirty="0"/>
              <a:t>F</a:t>
            </a:r>
            <a:r>
              <a:rPr lang="en-US" altLang="en-US" i="1" baseline="30000" dirty="0"/>
              <a:t>+</a:t>
            </a:r>
            <a:r>
              <a:rPr lang="en-US" altLang="en-US" dirty="0"/>
              <a:t> it must be derivable from </a:t>
            </a:r>
            <a:r>
              <a:rPr lang="en-US" altLang="en-US" i="1" dirty="0"/>
              <a:t>F</a:t>
            </a:r>
            <a:r>
              <a:rPr lang="en-US" altLang="en-US" i="1" baseline="-25000" dirty="0"/>
              <a:t>c</a:t>
            </a:r>
            <a:r>
              <a:rPr lang="en-US" altLang="en-US" dirty="0"/>
              <a:t>, by using attribute closure on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Attribute closure not have used </a:t>
            </a:r>
            <a:r>
              <a:rPr lang="en-US" altLang="en-US" dirty="0">
                <a:sym typeface="Symbol" panose="05050102010706020507" pitchFamily="18" charset="2"/>
              </a:rPr>
              <a:t> .  If </a:t>
            </a:r>
            <a:r>
              <a:rPr lang="en-US" altLang="en-US" dirty="0"/>
              <a:t>it had been used,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must be contained in the attribute closure of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, which is not possible, since we assumed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is not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Now, using </a:t>
            </a:r>
            <a:r>
              <a:rPr lang="en-US" altLang="en-US" dirty="0">
                <a:sym typeface="Symbol" panose="05050102010706020507" pitchFamily="18" charset="2"/>
              </a:rPr>
              <a:t></a:t>
            </a:r>
            <a:r>
              <a:rPr lang="en-US" altLang="en-US" dirty="0"/>
              <a:t>  (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- {B}) and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, we can derive </a:t>
            </a:r>
            <a:r>
              <a:rPr lang="en-US" altLang="en-US" dirty="0">
                <a:sym typeface="Symbol" panose="05050102010706020507" pitchFamily="18" charset="2"/>
              </a:rPr>
              <a:t> </a:t>
            </a:r>
            <a:r>
              <a:rPr lang="en-US" altLang="en-US" i="1" dirty="0">
                <a:sym typeface="Symbol" panose="05050102010706020507" pitchFamily="18" charset="2"/>
              </a:rPr>
              <a:t>B</a:t>
            </a:r>
            <a:endParaRPr lang="en-US" altLang="en-US" i="1" dirty="0"/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>	(since </a:t>
            </a:r>
            <a:r>
              <a:rPr lang="en-US" altLang="en-US" dirty="0">
                <a:sym typeface="Symbol" panose="05050102010706020507" pitchFamily="18" charset="2"/>
              </a:rPr>
              <a:t>   , and B   since  </a:t>
            </a:r>
            <a:r>
              <a:rPr lang="en-US" altLang="en-US" dirty="0"/>
              <a:t> </a:t>
            </a:r>
            <a:r>
              <a:rPr lang="en-US" altLang="en-US" i="1" dirty="0"/>
              <a:t>B</a:t>
            </a:r>
            <a:r>
              <a:rPr lang="en-US" altLang="en-US" dirty="0"/>
              <a:t> is non-trivial)</a:t>
            </a:r>
          </a:p>
          <a:p>
            <a:pPr lvl="1"/>
            <a:r>
              <a:rPr lang="en-US" altLang="en-US" dirty="0"/>
              <a:t>Then, </a:t>
            </a:r>
            <a:r>
              <a:rPr lang="en-US" altLang="en-US" i="1" dirty="0"/>
              <a:t>B</a:t>
            </a:r>
            <a:r>
              <a:rPr lang="en-US" altLang="en-US" dirty="0"/>
              <a:t> is extraneous in the right-hand side of </a:t>
            </a:r>
            <a:r>
              <a:rPr lang="en-US" altLang="en-US" dirty="0">
                <a:sym typeface="Symbol" panose="05050102010706020507" pitchFamily="18" charset="2"/>
              </a:rPr>
              <a:t> ;</a:t>
            </a:r>
            <a:r>
              <a:rPr lang="en-US" altLang="en-US" dirty="0"/>
              <a:t> which is not possible since </a:t>
            </a:r>
            <a:r>
              <a:rPr lang="en-US" altLang="en-US" dirty="0">
                <a:sym typeface="Symbol" panose="05050102010706020507" pitchFamily="18" charset="2"/>
              </a:rPr>
              <a:t> </a:t>
            </a:r>
            <a:r>
              <a:rPr lang="en-US" altLang="en-US" dirty="0"/>
              <a:t> is in F</a:t>
            </a:r>
            <a:r>
              <a:rPr lang="en-US" altLang="en-US" baseline="-25000" dirty="0"/>
              <a:t>c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Thus, if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</a:t>
            </a:r>
            <a:r>
              <a:rPr lang="en-US" altLang="en-US" dirty="0"/>
              <a:t> then </a:t>
            </a:r>
            <a:r>
              <a:rPr lang="en-US" altLang="en-US" dirty="0">
                <a:sym typeface="Symbol" panose="05050102010706020507" pitchFamily="18" charset="2"/>
              </a:rPr>
              <a:t></a:t>
            </a:r>
            <a:r>
              <a:rPr lang="en-US" altLang="en-US" dirty="0"/>
              <a:t>  must be a </a:t>
            </a:r>
            <a:r>
              <a:rPr lang="en-US" altLang="en-US" dirty="0" err="1"/>
              <a:t>superkey</a:t>
            </a:r>
            <a:r>
              <a:rPr lang="en-US" altLang="en-US" dirty="0"/>
              <a:t>, and the second condition of 3NF must be satisfied.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034" name="Rectangle 2"/>
          <p:cNvSpPr>
            <a:spLocks noGrp="1" noChangeArrowheads="1"/>
          </p:cNvSpPr>
          <p:nvPr>
            <p:ph type="title"/>
          </p:nvPr>
        </p:nvSpPr>
        <p:spPr>
          <a:xfrm>
            <a:off x="682625" y="96838"/>
            <a:ext cx="8069263" cy="565150"/>
          </a:xfrm>
        </p:spPr>
        <p:txBody>
          <a:bodyPr/>
          <a:lstStyle/>
          <a:p>
            <a:pPr>
              <a:defRPr/>
            </a:pPr>
            <a:r>
              <a:rPr lang="en-US" altLang="en-US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Correctness of 3NF Decomposition (Cont</a:t>
            </a:r>
            <a:r>
              <a:rPr lang="en-US" altLang="ja-JP" sz="28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itchFamily="34" charset="-128"/>
              </a:rPr>
              <a:t>.)</a:t>
            </a:r>
            <a:endParaRPr lang="en-US" altLang="en-US" sz="28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itchFamily="34" charset="-128"/>
            </a:endParaRP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90113" y="1136003"/>
            <a:ext cx="7568682" cy="2735012"/>
          </a:xfrm>
        </p:spPr>
        <p:txBody>
          <a:bodyPr/>
          <a:lstStyle/>
          <a:p>
            <a:r>
              <a:rPr lang="en-US" altLang="en-US" dirty="0"/>
              <a:t>Case 2:  </a:t>
            </a:r>
            <a:r>
              <a:rPr lang="en-US" altLang="en-US" i="1" dirty="0"/>
              <a:t>B</a:t>
            </a:r>
            <a:r>
              <a:rPr lang="en-US" altLang="en-US" dirty="0"/>
              <a:t> is in </a:t>
            </a:r>
            <a:r>
              <a:rPr lang="en-US" altLang="en-US" dirty="0">
                <a:sym typeface="Symbol" panose="05050102010706020507" pitchFamily="18" charset="2"/>
              </a:rPr>
              <a:t>.</a:t>
            </a:r>
            <a:endParaRPr lang="en-US" altLang="en-US" dirty="0"/>
          </a:p>
          <a:p>
            <a:pPr lvl="1"/>
            <a:r>
              <a:rPr lang="en-US" altLang="en-US" dirty="0"/>
              <a:t>Since </a:t>
            </a:r>
            <a:r>
              <a:rPr lang="en-US" altLang="en-US" dirty="0">
                <a:sym typeface="Symbol" panose="05050102010706020507" pitchFamily="18" charset="2"/>
              </a:rPr>
              <a:t></a:t>
            </a:r>
            <a:r>
              <a:rPr lang="en-US" altLang="en-US" dirty="0"/>
              <a:t>  is a candidate key, the third alternative in the definition of 3NF is trivially satisfied.</a:t>
            </a:r>
          </a:p>
          <a:p>
            <a:pPr lvl="1"/>
            <a:r>
              <a:rPr lang="en-US" altLang="en-US" dirty="0"/>
              <a:t>In fact, we cannot show that </a:t>
            </a:r>
            <a:r>
              <a:rPr lang="en-US" altLang="en-US" dirty="0">
                <a:sym typeface="Symbol" panose="05050102010706020507" pitchFamily="18" charset="2"/>
              </a:rPr>
              <a:t> </a:t>
            </a:r>
            <a:r>
              <a:rPr lang="en-US" altLang="en-US" dirty="0"/>
              <a:t>is a </a:t>
            </a:r>
            <a:r>
              <a:rPr lang="en-US" altLang="en-US" dirty="0" err="1"/>
              <a:t>superkey</a:t>
            </a:r>
            <a:r>
              <a:rPr lang="en-US" altLang="en-US" dirty="0"/>
              <a:t>.</a:t>
            </a:r>
          </a:p>
          <a:p>
            <a:pPr lvl="1"/>
            <a:r>
              <a:rPr lang="en-US" altLang="en-US" dirty="0"/>
              <a:t>This shows exactly why the third alternative is present in the definition of 3NF.</a:t>
            </a:r>
          </a:p>
          <a:p>
            <a:pPr>
              <a:buFont typeface="Monotype Sorts" pitchFamily="-84" charset="2"/>
              <a:buNone/>
            </a:pPr>
            <a:r>
              <a:rPr lang="en-US" altLang="en-US" dirty="0"/>
              <a:t>Q.E.D.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105329</TotalTime>
  <Words>9621</Words>
  <Application>Microsoft Office PowerPoint</Application>
  <PresentationFormat>全屏显示(4:3)</PresentationFormat>
  <Paragraphs>867</Paragraphs>
  <Slides>101</Slides>
  <Notes>100</Notes>
  <HiddenSlides>8</HiddenSlides>
  <MMClips>0</MMClips>
  <ScaleCrop>false</ScaleCrop>
  <HeadingPairs>
    <vt:vector size="8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101</vt:i4>
      </vt:variant>
      <vt:variant>
        <vt:lpstr>自定义放映</vt:lpstr>
      </vt:variant>
      <vt:variant>
        <vt:i4>1</vt:i4>
      </vt:variant>
    </vt:vector>
  </HeadingPairs>
  <TitlesOfParts>
    <vt:vector size="115" baseType="lpstr">
      <vt:lpstr>Greek Symbols</vt:lpstr>
      <vt:lpstr>Helvetica</vt:lpstr>
      <vt:lpstr>Iconic Symbols Ext</vt:lpstr>
      <vt:lpstr>Monotype Sorts</vt:lpstr>
      <vt:lpstr>MS LineDraw</vt:lpstr>
      <vt:lpstr>ＭＳ Ｐゴシック</vt:lpstr>
      <vt:lpstr>Arial</vt:lpstr>
      <vt:lpstr>Symbol</vt:lpstr>
      <vt:lpstr>Times</vt:lpstr>
      <vt:lpstr>Times New Roman</vt:lpstr>
      <vt:lpstr>Webdings</vt:lpstr>
      <vt:lpstr>Wingdings</vt:lpstr>
      <vt:lpstr>2_db-5-grey</vt:lpstr>
      <vt:lpstr>Chapter 7:  Normalization</vt:lpstr>
      <vt:lpstr>Outline</vt:lpstr>
      <vt:lpstr>PowerPoint 演示文稿</vt:lpstr>
      <vt:lpstr>Features of Good Relational Designs</vt:lpstr>
      <vt:lpstr>A Combined Schema Without Repetition</vt:lpstr>
      <vt:lpstr>Decomposition</vt:lpstr>
      <vt:lpstr>A Lossy Decomposition</vt:lpstr>
      <vt:lpstr>Lossless Decomposition</vt:lpstr>
      <vt:lpstr>Example of Lossless Decomposition </vt:lpstr>
      <vt:lpstr>Normalization Theory</vt:lpstr>
      <vt:lpstr>Functional Dependencies</vt:lpstr>
      <vt:lpstr>Functional Dependencies (Cont.)</vt:lpstr>
      <vt:lpstr>Functional Dependencies Definition </vt:lpstr>
      <vt:lpstr>Closure of a Set of Functional Dependencies</vt:lpstr>
      <vt:lpstr>Keys and Functional Dependencies</vt:lpstr>
      <vt:lpstr>Use of Functional Dependencies</vt:lpstr>
      <vt:lpstr>Trivial Functional Dependencies</vt:lpstr>
      <vt:lpstr>Lossless Decomposition</vt:lpstr>
      <vt:lpstr>Example</vt:lpstr>
      <vt:lpstr>Dependency Preservation</vt:lpstr>
      <vt:lpstr>Dependency Preservation Example</vt:lpstr>
      <vt:lpstr>PowerPoint 演示文稿</vt:lpstr>
      <vt:lpstr>Boyce-Codd Normal Form</vt:lpstr>
      <vt:lpstr>Boyce-Codd Normal Form (Cont.)</vt:lpstr>
      <vt:lpstr>Decomposing a Schema into BCNF</vt:lpstr>
      <vt:lpstr>Example</vt:lpstr>
      <vt:lpstr>BCNF and Dependency Preservation</vt:lpstr>
      <vt:lpstr>Third Normal Form</vt:lpstr>
      <vt:lpstr>3NF Example</vt:lpstr>
      <vt:lpstr>Redundancy in 3NF</vt:lpstr>
      <vt:lpstr>Comparison of BCNF and 3NF</vt:lpstr>
      <vt:lpstr>Goals of Normalization</vt:lpstr>
      <vt:lpstr>How good is BCNF?</vt:lpstr>
      <vt:lpstr>How good is BCNF? (Cont.)</vt:lpstr>
      <vt:lpstr>Higher Normal Forms </vt:lpstr>
      <vt:lpstr>PowerPoint 演示文稿</vt:lpstr>
      <vt:lpstr>Functional-Dependency Theory Roadmap</vt:lpstr>
      <vt:lpstr>Closure of a Set of Functional Dependencies</vt:lpstr>
      <vt:lpstr>Closure of a Set of Functional Dependencies</vt:lpstr>
      <vt:lpstr>Example of  F+</vt:lpstr>
      <vt:lpstr>Closure of Functional Dependencies (Cont.)</vt:lpstr>
      <vt:lpstr>Procedure for Computing F+</vt:lpstr>
      <vt:lpstr>Closure of Attribute Sets</vt:lpstr>
      <vt:lpstr>Example of Attribute Set Closure</vt:lpstr>
      <vt:lpstr>Uses of Attribute Closure</vt:lpstr>
      <vt:lpstr>Canonical Cover</vt:lpstr>
      <vt:lpstr>Extraneous Attributes</vt:lpstr>
      <vt:lpstr>Extraneous Attributes (Cont.)</vt:lpstr>
      <vt:lpstr>Extraneous Attributes</vt:lpstr>
      <vt:lpstr>Testing if an Attribute is Extraneous</vt:lpstr>
      <vt:lpstr>Examples of Extraneous Attributes</vt:lpstr>
      <vt:lpstr>Canonical Cover</vt:lpstr>
      <vt:lpstr>Canonical Cover</vt:lpstr>
      <vt:lpstr>Example: Computing a Canonical Cover</vt:lpstr>
      <vt:lpstr>Dependency Preservation</vt:lpstr>
      <vt:lpstr>Dependency Preservation (Cont.)</vt:lpstr>
      <vt:lpstr>Testing for Dependency Preservation</vt:lpstr>
      <vt:lpstr>Example</vt:lpstr>
      <vt:lpstr>PowerPoint 演示文稿</vt:lpstr>
      <vt:lpstr>Testing for BCNF</vt:lpstr>
      <vt:lpstr>Testing Decomposition for BCNF</vt:lpstr>
      <vt:lpstr>BCNF Decomposition Algorithm</vt:lpstr>
      <vt:lpstr>Example of BCNF Decomposition</vt:lpstr>
      <vt:lpstr>BCNF Decomposition (Cont.)</vt:lpstr>
      <vt:lpstr>Third Normal Form</vt:lpstr>
      <vt:lpstr>3NF Example -- Relation dept_advisor</vt:lpstr>
      <vt:lpstr>Testing for 3NF</vt:lpstr>
      <vt:lpstr>3NF Decomposition Algorithm</vt:lpstr>
      <vt:lpstr>3NF Decomposition Algorithm (Cont.)</vt:lpstr>
      <vt:lpstr>3NF Decomposition: An Example</vt:lpstr>
      <vt:lpstr>3NF Decompsition Example (Cont.)</vt:lpstr>
      <vt:lpstr>Comparison of BCNF and 3NF</vt:lpstr>
      <vt:lpstr>Design Goals</vt:lpstr>
      <vt:lpstr>PowerPoint 演示文稿</vt:lpstr>
      <vt:lpstr>Multivalued Dependencies (MVDs)</vt:lpstr>
      <vt:lpstr>Multivalued Dependencies</vt:lpstr>
      <vt:lpstr>MVD -- Tabular representation </vt:lpstr>
      <vt:lpstr>MVD (Cont.)</vt:lpstr>
      <vt:lpstr>Example</vt:lpstr>
      <vt:lpstr>Use of Multivalued Dependencies</vt:lpstr>
      <vt:lpstr>Theory of MVDs</vt:lpstr>
      <vt:lpstr>Fourth Normal Form</vt:lpstr>
      <vt:lpstr>Restriction of Multivalued Dependencies</vt:lpstr>
      <vt:lpstr>4NF Decomposition Algorithm</vt:lpstr>
      <vt:lpstr>Example</vt:lpstr>
      <vt:lpstr>PowerPoint 演示文稿</vt:lpstr>
      <vt:lpstr>Further Normal Forms</vt:lpstr>
      <vt:lpstr>Overall Database Design Process</vt:lpstr>
      <vt:lpstr>ER Model and Normalization</vt:lpstr>
      <vt:lpstr>Denormalization for Performance</vt:lpstr>
      <vt:lpstr>Other Design Issues</vt:lpstr>
      <vt:lpstr>Modeling Temporal Data</vt:lpstr>
      <vt:lpstr>Modeling Temporal Data (Cont.)</vt:lpstr>
      <vt:lpstr>End of Chapter 7</vt:lpstr>
      <vt:lpstr>PowerPoint 演示文稿</vt:lpstr>
      <vt:lpstr>Correctness of 3NF Decomposition Algorithm</vt:lpstr>
      <vt:lpstr>Correctness of 3NF Decomposition Algorithm (Cont.)</vt:lpstr>
      <vt:lpstr>Correctness of 3NF Decomposition (Cont.)</vt:lpstr>
      <vt:lpstr>Correctness of 3NF Decomposition (Cont.)</vt:lpstr>
      <vt:lpstr>First Normal Form</vt:lpstr>
      <vt:lpstr>First Normal Form (Cont.)</vt:lpstr>
      <vt:lpstr>Custom Show 1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7:  Relational Database Design</dc:title>
  <dc:creator>Marilyn Turnamian</dc:creator>
  <cp:lastModifiedBy>宜树 杨</cp:lastModifiedBy>
  <cp:revision>487</cp:revision>
  <cp:lastPrinted>1999-06-28T19:27:31Z</cp:lastPrinted>
  <dcterms:created xsi:type="dcterms:W3CDTF">2009-12-21T15:40:22Z</dcterms:created>
  <dcterms:modified xsi:type="dcterms:W3CDTF">2025-04-13T08:42:39Z</dcterms:modified>
</cp:coreProperties>
</file>