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3"/>
  </p:notesMasterIdLst>
  <p:handoutMasterIdLst>
    <p:handoutMasterId r:id="rId64"/>
  </p:handoutMasterIdLst>
  <p:sldIdLst>
    <p:sldId id="445" r:id="rId2"/>
    <p:sldId id="446" r:id="rId3"/>
    <p:sldId id="338" r:id="rId4"/>
    <p:sldId id="339" r:id="rId5"/>
    <p:sldId id="340" r:id="rId6"/>
    <p:sldId id="341" r:id="rId7"/>
    <p:sldId id="343" r:id="rId8"/>
    <p:sldId id="440" r:id="rId9"/>
    <p:sldId id="447" r:id="rId10"/>
    <p:sldId id="448" r:id="rId11"/>
    <p:sldId id="347" r:id="rId12"/>
    <p:sldId id="450" r:id="rId13"/>
    <p:sldId id="453" r:id="rId14"/>
    <p:sldId id="454" r:id="rId15"/>
    <p:sldId id="455" r:id="rId16"/>
    <p:sldId id="352" r:id="rId17"/>
    <p:sldId id="457" r:id="rId18"/>
    <p:sldId id="458" r:id="rId19"/>
    <p:sldId id="460" r:id="rId20"/>
    <p:sldId id="356" r:id="rId21"/>
    <p:sldId id="357" r:id="rId22"/>
    <p:sldId id="358" r:id="rId23"/>
    <p:sldId id="359" r:id="rId24"/>
    <p:sldId id="360" r:id="rId25"/>
    <p:sldId id="470" r:id="rId26"/>
    <p:sldId id="362" r:id="rId27"/>
    <p:sldId id="363" r:id="rId28"/>
    <p:sldId id="364" r:id="rId29"/>
    <p:sldId id="365" r:id="rId30"/>
    <p:sldId id="366" r:id="rId31"/>
    <p:sldId id="367" r:id="rId32"/>
    <p:sldId id="461" r:id="rId33"/>
    <p:sldId id="471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462" r:id="rId52"/>
    <p:sldId id="464" r:id="rId53"/>
    <p:sldId id="472" r:id="rId54"/>
    <p:sldId id="465" r:id="rId55"/>
    <p:sldId id="466" r:id="rId56"/>
    <p:sldId id="467" r:id="rId57"/>
    <p:sldId id="468" r:id="rId58"/>
    <p:sldId id="469" r:id="rId59"/>
    <p:sldId id="393" r:id="rId60"/>
    <p:sldId id="394" r:id="rId61"/>
    <p:sldId id="395" r:id="rId62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737" autoAdjust="0"/>
  </p:normalViewPr>
  <p:slideViewPr>
    <p:cSldViewPr snapToGrid="0">
      <p:cViewPr varScale="1">
        <p:scale>
          <a:sx n="72" d="100"/>
          <a:sy n="72" d="100"/>
        </p:scale>
        <p:origin x="804" y="5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3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35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93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68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83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86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36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70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03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50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74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7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95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60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49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923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097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166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76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66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55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292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6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854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35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552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90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693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24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8931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044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675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75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2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46243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ED373-63CE-4F43-BE90-54DF58F8F5BB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6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948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63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87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5717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date-and-time-functions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string-type-syntax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grant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b="1" dirty="0"/>
              <a:t>          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</a:t>
            </a:r>
            <a:r>
              <a:rPr lang="en-US" sz="1700" b="1" dirty="0"/>
              <a:t>from  </a:t>
            </a:r>
            <a:r>
              <a:rPr lang="en-US" sz="1700" i="1" dirty="0" smtClean="0"/>
              <a:t>students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smtClean="0"/>
              <a:t>students.ID</a:t>
            </a:r>
            <a:r>
              <a:rPr lang="en-US" sz="1700" b="1" dirty="0" smtClean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smtClean="0"/>
              <a:t>takes.ID;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 smtClean="0"/>
              <a:t>students </a:t>
            </a:r>
            <a:r>
              <a:rPr lang="en-US" sz="1700" i="1" dirty="0"/>
              <a:t>, takes</a:t>
            </a:r>
            <a:r>
              <a:rPr lang="en-US" sz="1700" dirty="0"/>
              <a:t> 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 smtClean="0"/>
              <a:t>students.ID</a:t>
            </a:r>
            <a:r>
              <a:rPr lang="en-US" sz="1700" b="1" dirty="0" smtClean="0"/>
              <a:t>  </a:t>
            </a:r>
            <a:r>
              <a:rPr lang="en-US" sz="1700"/>
              <a:t>=</a:t>
            </a:r>
            <a:r>
              <a:rPr lang="en-US" sz="1700" b="1"/>
              <a:t> </a:t>
            </a:r>
            <a:r>
              <a:rPr lang="en-US" sz="1700" i="1" smtClean="0"/>
              <a:t>takes.ID;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1700" dirty="0"/>
              <a:t>Uses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values.</a:t>
            </a:r>
          </a:p>
          <a:p>
            <a:r>
              <a:rPr lang="en-US" altLang="en-US" sz="1700" dirty="0"/>
              <a:t>Three forms of outer join:</a:t>
            </a:r>
          </a:p>
          <a:p>
            <a:pPr lvl="1"/>
            <a:r>
              <a:rPr lang="en-US" altLang="en-US" sz="1700" dirty="0"/>
              <a:t>left outer join</a:t>
            </a:r>
          </a:p>
          <a:p>
            <a:pPr lvl="1"/>
            <a:r>
              <a:rPr lang="en-US" altLang="en-US" sz="1700" dirty="0"/>
              <a:t>right outer join</a:t>
            </a:r>
          </a:p>
          <a:p>
            <a:pPr lvl="1"/>
            <a:r>
              <a:rPr lang="en-US" altLang="en-US" sz="1700" dirty="0"/>
              <a:t>full outer 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</a:t>
            </a:r>
            <a:r>
              <a:rPr lang="en-US" altLang="en-US" sz="1700" dirty="0" smtClean="0"/>
              <a:t>CS-347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</a:t>
            </a:r>
            <a:r>
              <a:rPr lang="en-US" altLang="en-US" sz="1700" dirty="0" smtClean="0"/>
              <a:t>CS-315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</a:p>
          <a:p>
            <a:pPr marL="0" indent="0">
              <a:buNone/>
            </a:pP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>
                <a:cs typeface="Times New Roman" panose="02020603050405020304" pitchFamily="18" charset="0"/>
              </a:rPr>
              <a:t>⟖</a:t>
            </a:r>
            <a:r>
              <a:rPr lang="en-IN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</a:t>
            </a:r>
            <a:r>
              <a:rPr lang="en-US" altLang="en-US" sz="1700" dirty="0" smtClean="0"/>
              <a:t>match.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 smtClean="0"/>
              <a:t>on </a:t>
            </a:r>
            <a:r>
              <a:rPr lang="en-US" altLang="en-US" sz="1700" i="1" dirty="0" err="1" smtClean="0"/>
              <a:t>course.course_id</a:t>
            </a:r>
            <a:r>
              <a:rPr lang="en-US" altLang="en-US" sz="1700" i="1" dirty="0" smtClean="0"/>
              <a:t> </a:t>
            </a:r>
            <a:r>
              <a:rPr lang="en-US" altLang="en-US" sz="1700" i="1" dirty="0"/>
              <a:t>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 smtClean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  <a:endParaRPr lang="en-US" altLang="en-US" sz="1700" dirty="0" smtClean="0"/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Common columns repeat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 smtClean="0"/>
              <a:t>on </a:t>
            </a:r>
            <a:r>
              <a:rPr lang="en-US" altLang="en-US" sz="1700" i="1" dirty="0" err="1" smtClean="0"/>
              <a:t>course.course_id</a:t>
            </a:r>
            <a:r>
              <a:rPr lang="en-US" altLang="en-US" sz="1700" i="1" dirty="0" smtClean="0"/>
              <a:t> </a:t>
            </a:r>
            <a:r>
              <a:rPr lang="en-US" altLang="en-US" sz="1700" i="1" dirty="0"/>
              <a:t>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62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/>
              <a:t>Transactions</a:t>
            </a:r>
          </a:p>
          <a:p>
            <a:r>
              <a:rPr lang="en-US" altLang="en-US" sz="1700" dirty="0"/>
              <a:t>Integrity 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/>
              <a:t>Index Definition in SQL</a:t>
            </a:r>
          </a:p>
          <a:p>
            <a:r>
              <a:rPr lang="en-US" altLang="en-US" sz="1700" dirty="0"/>
              <a:t>Authorization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kumimoji="0" lang="en-US" altLang="en-US" sz="1700" b="1" dirty="0"/>
              <a:t/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r>
              <a:rPr kumimoji="0" lang="en-US" altLang="en-US" sz="1700" i="1" dirty="0"/>
              <a:t/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buNone/>
              <a:tabLst>
                <a:tab pos="1370013" algn="l"/>
              </a:tabLst>
            </a:pPr>
            <a:endParaRPr lang="en-US" altLang="en-US" sz="24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</a:p>
          <a:p>
            <a:pP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35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en-US" sz="1700" dirty="0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</a:t>
            </a:r>
            <a:r>
              <a:rPr lang="en-US" altLang="en-US" sz="2800" dirty="0" smtClean="0">
                <a:effectLst/>
              </a:rPr>
              <a:t>Views (not support by MySQL)</a:t>
            </a:r>
            <a:endParaRPr lang="en-US" altLang="en-US" sz="2800" dirty="0">
              <a:effectLst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</a:p>
          <a:p>
            <a:pPr lvl="1"/>
            <a:r>
              <a:rPr lang="en-US" altLang="en-US" sz="1700" dirty="0"/>
              <a:t> Physical copy created when the view is defined.</a:t>
            </a:r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</a:p>
          <a:p>
            <a:r>
              <a:rPr lang="en-US" altLang="en-US" sz="1700" dirty="0"/>
              <a:t>If relations used in the query are updated, the materialized view result becomes out of date</a:t>
            </a:r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 value for salary.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Inset the tuple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27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</a:p>
          <a:p>
            <a:pPr lvl="1"/>
            <a:r>
              <a:rPr lang="en-US" altLang="en-US" sz="1700" dirty="0"/>
              <a:t>Which department, if multiple departments in Taylor?</a:t>
            </a:r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dirty="0">
                <a:ea typeface="ＭＳ Ｐゴシック" pitchFamily="34" charset="-128"/>
              </a:rPr>
              <a:t>clause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Three types of joins: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Natural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Inner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Outer join</a:t>
            </a:r>
          </a:p>
          <a:p>
            <a:pPr lvl="1">
              <a:buFont typeface="Monotype Sorts" charset="2"/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Not at All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</a:p>
          <a:p>
            <a:r>
              <a:rPr lang="en-US" altLang="en-US" sz="1700" dirty="0"/>
              <a:t>What happens if we insert </a:t>
            </a:r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5"/>
            <a:ext cx="7400291" cy="3184229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</a:p>
          <a:p>
            <a:r>
              <a:rPr lang="en-US" altLang="en-US" sz="1700" dirty="0"/>
              <a:t>The transaction must end with one of the following statements: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</a:p>
          <a:p>
            <a:r>
              <a:rPr lang="en-US" altLang="en-US" sz="1700" dirty="0"/>
              <a:t>Atomic transaction</a:t>
            </a:r>
          </a:p>
          <a:p>
            <a:pPr lvl="1"/>
            <a:r>
              <a:rPr lang="en-US" altLang="en-US" sz="1700" dirty="0"/>
              <a:t>either fully executed or rolled back as if it never occurred</a:t>
            </a:r>
          </a:p>
          <a:p>
            <a:r>
              <a:rPr lang="en-US" altLang="en-US" sz="1700" dirty="0"/>
              <a:t>Isolation from concurrent transactions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in Practice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Shell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 err="1" smtClean="0"/>
              <a:t>autocommit</a:t>
            </a:r>
            <a:r>
              <a:rPr lang="en-US" dirty="0" smtClean="0"/>
              <a:t> =1</a:t>
            </a:r>
          </a:p>
          <a:p>
            <a:pPr lvl="2"/>
            <a:r>
              <a:rPr lang="en-US" dirty="0" smtClean="0"/>
              <a:t>This is the default setting</a:t>
            </a:r>
          </a:p>
          <a:p>
            <a:pPr lvl="2"/>
            <a:r>
              <a:rPr lang="en-US" dirty="0" smtClean="0"/>
              <a:t>Each SQL statement is automatically followed by ‘commit’ command.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autocommit</a:t>
            </a:r>
            <a:r>
              <a:rPr lang="en-US" dirty="0" smtClean="0"/>
              <a:t>=0</a:t>
            </a:r>
          </a:p>
          <a:p>
            <a:pPr lvl="2"/>
            <a:r>
              <a:rPr lang="en-US" dirty="0" smtClean="0"/>
              <a:t>You need to use ‘commit’ to commit your transaction, or use ‘rollback’ to withdraw any change in the database</a:t>
            </a:r>
          </a:p>
          <a:p>
            <a:r>
              <a:rPr lang="en-US" dirty="0" smtClean="0"/>
              <a:t>Python IDLE </a:t>
            </a:r>
          </a:p>
          <a:p>
            <a:pPr lvl="1"/>
            <a:r>
              <a:rPr lang="en-US" dirty="0" smtClean="0"/>
              <a:t>You need to use commit() or rollback() to commit or rollback your current transaction (connection session)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en-US" sz="1700" dirty="0"/>
              <a:t>A checking account must have a balance greater than $10,000.00</a:t>
            </a:r>
          </a:p>
          <a:p>
            <a:pPr lvl="1"/>
            <a:r>
              <a:rPr lang="en-US" altLang="en-US" sz="1700" dirty="0"/>
              <a:t>A salary of a bank employee must be at least $4.00 an hour</a:t>
            </a:r>
          </a:p>
          <a:p>
            <a:pPr lvl="1"/>
            <a:r>
              <a:rPr lang="en-US" altLang="en-US" sz="1700" dirty="0"/>
              <a:t>A customer must have a (non-null) phone number</a:t>
            </a:r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</a:p>
          <a:p>
            <a:r>
              <a:rPr lang="en-US" altLang="en-US" sz="1700" b="1" dirty="0"/>
              <a:t>primary key</a:t>
            </a:r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</a:p>
          <a:p>
            <a:r>
              <a:rPr lang="en-US" altLang="en-US" sz="1700" dirty="0"/>
              <a:t>Example:  ensure that semester is one of fall, winter, spring or summer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</a:t>
            </a:r>
            <a:r>
              <a:rPr lang="en-US" altLang="en-US" sz="1700" b="1" dirty="0" smtClean="0"/>
              <a:t>) not null</a:t>
            </a:r>
            <a:r>
              <a:rPr lang="en-US" altLang="en-US" sz="1700" dirty="0" smtClean="0"/>
              <a:t>,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</a:t>
            </a:r>
            <a:r>
              <a:rPr lang="en-US" altLang="en-US" sz="1700" dirty="0" smtClean="0"/>
              <a:t>.</a:t>
            </a:r>
          </a:p>
          <a:p>
            <a:pPr marL="0" indent="0">
              <a:buNone/>
            </a:pPr>
            <a:r>
              <a:rPr lang="en-US" altLang="en-US" dirty="0" smtClean="0"/>
              <a:t>        S(</a:t>
            </a:r>
            <a:r>
              <a:rPr lang="en-US" altLang="en-US" u="sng" dirty="0" smtClean="0"/>
              <a:t>A</a:t>
            </a:r>
            <a:r>
              <a:rPr lang="en-US" altLang="en-US" dirty="0" smtClean="0"/>
              <a:t>, …)</a:t>
            </a:r>
          </a:p>
          <a:p>
            <a:endParaRPr lang="en-US" altLang="en-US" sz="1700" dirty="0"/>
          </a:p>
          <a:p>
            <a:pPr marL="0" indent="0">
              <a:buNone/>
            </a:pPr>
            <a:r>
              <a:rPr lang="en-US" altLang="en-US" dirty="0" smtClean="0"/>
              <a:t>        R(A,…)</a:t>
            </a:r>
            <a:endParaRPr lang="en-US" altLang="en-US" sz="1700" dirty="0"/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1626667" y="4061861"/>
            <a:ext cx="0" cy="442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Natural join matches tuples with </a:t>
            </a:r>
            <a:r>
              <a:rPr lang="en-US" altLang="en-US" sz="1700" dirty="0">
                <a:solidFill>
                  <a:srgbClr val="C00000"/>
                </a:solidFill>
                <a:ea typeface="ＭＳ Ｐゴシック" pitchFamily="34" charset="-128"/>
              </a:rPr>
              <a:t>the same values for all common attributes</a:t>
            </a:r>
            <a:r>
              <a:rPr lang="en-US" altLang="en-US" sz="1700" dirty="0">
                <a:ea typeface="ＭＳ Ｐゴシック" pitchFamily="34" charset="-128"/>
              </a:rPr>
              <a:t>, and retains only </a:t>
            </a:r>
            <a:r>
              <a:rPr lang="en-US" altLang="en-US" sz="1700" dirty="0">
                <a:solidFill>
                  <a:srgbClr val="C00000"/>
                </a:solidFill>
                <a:ea typeface="ＭＳ Ｐゴシック" pitchFamily="34" charset="-128"/>
              </a:rPr>
              <a:t>one copy of each common column</a:t>
            </a:r>
            <a:r>
              <a:rPr lang="en-US" altLang="en-US" sz="1700" dirty="0">
                <a:ea typeface="ＭＳ Ｐゴシック" pitchFamily="34" charset="-128"/>
              </a:rPr>
              <a:t>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List the names of </a:t>
            </a:r>
            <a:r>
              <a:rPr lang="en-US" altLang="en-US" sz="1700" dirty="0" smtClean="0">
                <a:ea typeface="ＭＳ Ｐゴシック" pitchFamily="34" charset="-128"/>
              </a:rPr>
              <a:t>students </a:t>
            </a:r>
            <a:r>
              <a:rPr lang="en-US" altLang="en-US" sz="1700" dirty="0">
                <a:ea typeface="ＭＳ Ｐゴシック" pitchFamily="34" charset="-128"/>
              </a:rPr>
              <a:t>along with the course ID of the courses that they </a:t>
            </a:r>
            <a:r>
              <a:rPr lang="en-US" altLang="en-US" sz="1700" dirty="0" smtClean="0">
                <a:ea typeface="ＭＳ Ｐゴシック" pitchFamily="34" charset="-128"/>
              </a:rPr>
              <a:t>took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s</a:t>
            </a:r>
            <a:r>
              <a:rPr lang="en-US" altLang="en-US" dirty="0" smtClean="0">
                <a:ea typeface="ＭＳ Ｐゴシック" pitchFamily="34" charset="-128"/>
              </a:rPr>
              <a:t>tudents(</a:t>
            </a:r>
            <a:r>
              <a:rPr lang="en-US" altLang="en-US" u="sng" dirty="0" smtClean="0">
                <a:ea typeface="ＭＳ Ｐゴシック" pitchFamily="34" charset="-128"/>
              </a:rPr>
              <a:t>ID</a:t>
            </a:r>
            <a:r>
              <a:rPr lang="en-US" altLang="en-US" dirty="0" smtClean="0">
                <a:ea typeface="ＭＳ Ｐゴシック" pitchFamily="34" charset="-128"/>
              </a:rPr>
              <a:t>, name, </a:t>
            </a:r>
            <a:r>
              <a:rPr lang="en-US" altLang="en-US" dirty="0" err="1" smtClean="0">
                <a:ea typeface="ＭＳ Ｐゴシック" pitchFamily="34" charset="-128"/>
              </a:rPr>
              <a:t>dept_name</a:t>
            </a:r>
            <a:r>
              <a:rPr lang="en-US" altLang="en-US" dirty="0" smtClean="0">
                <a:ea typeface="ＭＳ Ｐゴシック" pitchFamily="34" charset="-128"/>
              </a:rPr>
              <a:t>, </a:t>
            </a:r>
            <a:r>
              <a:rPr lang="en-US" altLang="en-US" dirty="0" err="1" smtClean="0">
                <a:ea typeface="ＭＳ Ｐゴシック" pitchFamily="34" charset="-128"/>
              </a:rPr>
              <a:t>tot_cred</a:t>
            </a:r>
            <a:r>
              <a:rPr lang="en-US" altLang="en-US" dirty="0" smtClean="0">
                <a:ea typeface="ＭＳ Ｐゴシック" pitchFamily="34" charset="-128"/>
              </a:rPr>
              <a:t>), takes(</a:t>
            </a:r>
            <a:r>
              <a:rPr lang="en-US" altLang="en-US" u="sng" dirty="0" smtClean="0">
                <a:ea typeface="ＭＳ Ｐゴシック" pitchFamily="34" charset="-128"/>
              </a:rPr>
              <a:t>ID</a:t>
            </a:r>
            <a:r>
              <a:rPr lang="en-US" altLang="en-US" dirty="0" smtClean="0">
                <a:ea typeface="ＭＳ Ｐゴシック" pitchFamily="34" charset="-128"/>
              </a:rPr>
              <a:t>, </a:t>
            </a:r>
            <a:r>
              <a:rPr lang="en-US" altLang="en-US" u="sng" dirty="0" err="1" smtClean="0">
                <a:ea typeface="ＭＳ Ｐゴシック" pitchFamily="34" charset="-128"/>
              </a:rPr>
              <a:t>course_id</a:t>
            </a:r>
            <a:r>
              <a:rPr lang="en-US" altLang="en-US" dirty="0" smtClean="0">
                <a:ea typeface="ＭＳ Ｐゴシック" pitchFamily="34" charset="-128"/>
              </a:rPr>
              <a:t>, </a:t>
            </a:r>
            <a:r>
              <a:rPr lang="en-US" altLang="en-US" u="sng" dirty="0" err="1" smtClean="0">
                <a:ea typeface="ＭＳ Ｐゴシック" pitchFamily="34" charset="-128"/>
              </a:rPr>
              <a:t>sec_id</a:t>
            </a:r>
            <a:r>
              <a:rPr lang="en-US" altLang="en-US" dirty="0" smtClean="0">
                <a:ea typeface="ＭＳ Ｐゴシック" pitchFamily="34" charset="-128"/>
              </a:rPr>
              <a:t>, </a:t>
            </a:r>
            <a:r>
              <a:rPr lang="en-US" altLang="en-US" u="sng" dirty="0" smtClean="0">
                <a:ea typeface="ＭＳ Ｐゴシック" pitchFamily="34" charset="-128"/>
              </a:rPr>
              <a:t>semester</a:t>
            </a:r>
            <a:r>
              <a:rPr lang="en-US" altLang="en-US" dirty="0" smtClean="0">
                <a:ea typeface="ＭＳ Ｐゴシック" pitchFamily="34" charset="-128"/>
              </a:rPr>
              <a:t>, </a:t>
            </a:r>
            <a:r>
              <a:rPr lang="en-US" altLang="en-US" u="sng" dirty="0" smtClean="0">
                <a:ea typeface="ＭＳ Ｐゴシック" pitchFamily="34" charset="-128"/>
              </a:rPr>
              <a:t>year</a:t>
            </a:r>
            <a:r>
              <a:rPr lang="en-US" altLang="en-US" dirty="0" smtClean="0">
                <a:ea typeface="ＭＳ Ｐゴシック" pitchFamily="34" charset="-128"/>
              </a:rPr>
              <a:t>, grade)</a:t>
            </a:r>
            <a:endParaRPr lang="en-US" altLang="en-US" dirty="0">
              <a:ea typeface="ＭＳ Ｐゴシック" pitchFamily="34" charset="-128"/>
            </a:endParaRP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i="1" dirty="0" smtClean="0">
                <a:ea typeface="ＭＳ Ｐゴシック" pitchFamily="34" charset="-128"/>
              </a:rPr>
              <a:t>student,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 smtClean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</a:p>
          <a:p>
            <a:r>
              <a:rPr lang="en-US" altLang="en-US" sz="1700" dirty="0"/>
              <a:t>By default, a foreign key references the primary-key attributes of the referenced table.</a:t>
            </a:r>
          </a:p>
          <a:p>
            <a:r>
              <a:rPr lang="en-US" altLang="en-US" sz="1700" dirty="0"/>
              <a:t>SQL allows  a list of attributes of the referenced relation to be specified explicitly.</a:t>
            </a:r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An alternative, in case of delete or update is to cascade</a:t>
            </a:r>
          </a:p>
          <a:p>
            <a:pPr>
              <a:buNone/>
              <a:tabLst>
                <a:tab pos="2173288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 smtClean="0"/>
              <a:t>department(</a:t>
            </a:r>
            <a:r>
              <a:rPr lang="en-US" altLang="en-US" sz="1700" i="1" dirty="0" err="1" smtClean="0"/>
              <a:t>dept_name</a:t>
            </a:r>
            <a:r>
              <a:rPr lang="en-US" altLang="en-US" sz="1700" i="1" dirty="0" smtClean="0"/>
              <a:t>)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Instead of cascade we can use :  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en-US" i="1" dirty="0"/>
          </a:p>
        </p:txBody>
      </p:sp>
      <p:sp>
        <p:nvSpPr>
          <p:cNvPr id="2" name="矩形 1"/>
          <p:cNvSpPr/>
          <p:nvPr/>
        </p:nvSpPr>
        <p:spPr bwMode="auto">
          <a:xfrm>
            <a:off x="5451231" y="3681046"/>
            <a:ext cx="1406769" cy="3634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department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451230" y="4822620"/>
            <a:ext cx="1406769" cy="3846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charset="0"/>
              </a:rPr>
              <a:t>course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4" name="直接箭头连接符 3"/>
          <p:cNvCxnSpPr>
            <a:stCxn id="5" idx="0"/>
            <a:endCxn id="2" idx="2"/>
          </p:cNvCxnSpPr>
          <p:nvPr/>
        </p:nvCxnSpPr>
        <p:spPr bwMode="auto">
          <a:xfrm flipV="1">
            <a:off x="6154615" y="4044462"/>
            <a:ext cx="1" cy="7781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6957816" y="3705908"/>
            <a:ext cx="95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wner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7815" y="4868710"/>
            <a:ext cx="95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283564" y="4219189"/>
            <a:ext cx="2227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Referential integrity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How to insert a tuple without causing constraint violation?</a:t>
            </a:r>
          </a:p>
          <a:p>
            <a:pPr lvl="1"/>
            <a:r>
              <a:rPr lang="en-US" altLang="en-US" sz="1700" dirty="0"/>
              <a:t>Insert father and mother of a person before inserting person</a:t>
            </a:r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 smtClean="0"/>
              <a:t>changes</a:t>
            </a:r>
          </a:p>
          <a:p>
            <a:r>
              <a:rPr lang="en-US" altLang="en-US" dirty="0" smtClean="0"/>
              <a:t> </a:t>
            </a:r>
            <a:r>
              <a:rPr lang="en-US" altLang="en-US" b="1" dirty="0" smtClean="0"/>
              <a:t>create table </a:t>
            </a:r>
            <a:r>
              <a:rPr lang="en-US" altLang="en-US" dirty="0" smtClean="0"/>
              <a:t>part(</a:t>
            </a:r>
            <a:br>
              <a:rPr lang="en-US" altLang="en-US" dirty="0" smtClean="0"/>
            </a:br>
            <a:r>
              <a:rPr lang="en-US" altLang="en-US" dirty="0" smtClean="0"/>
              <a:t>                       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 </a:t>
            </a:r>
            <a:r>
              <a:rPr lang="en-US" altLang="en-US" b="1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primary key </a:t>
            </a:r>
            <a:r>
              <a:rPr lang="en-US" altLang="en-US" b="1" dirty="0" err="1" smtClean="0"/>
              <a:t>auto_increment</a:t>
            </a:r>
            <a:r>
              <a:rPr lang="en-US" altLang="en-US" dirty="0" smtClean="0"/>
              <a:t>,</a:t>
            </a:r>
            <a:br>
              <a:rPr lang="en-US" altLang="en-US" dirty="0" smtClean="0"/>
            </a:br>
            <a:r>
              <a:rPr lang="en-US" altLang="en-US" dirty="0" smtClean="0"/>
              <a:t>	              </a:t>
            </a:r>
            <a:r>
              <a:rPr lang="en-US" altLang="en-US" dirty="0" err="1" smtClean="0"/>
              <a:t>pname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varchar</a:t>
            </a:r>
            <a:r>
              <a:rPr lang="en-US" altLang="en-US" dirty="0" smtClean="0"/>
              <a:t>(30),</a:t>
            </a:r>
            <a:br>
              <a:rPr lang="en-US" altLang="en-US" dirty="0" smtClean="0"/>
            </a:br>
            <a:r>
              <a:rPr lang="en-US" altLang="en-US" dirty="0" smtClean="0"/>
              <a:t>                        weight </a:t>
            </a:r>
            <a:r>
              <a:rPr lang="en-US" altLang="en-US" b="1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check</a:t>
            </a:r>
            <a:r>
              <a:rPr lang="en-US" altLang="en-US" dirty="0" smtClean="0"/>
              <a:t> ck1(weight&gt;0),</a:t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primary key 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pid</a:t>
            </a:r>
            <a:r>
              <a:rPr lang="en-US" altLang="en-US" dirty="0" smtClean="0"/>
              <a:t>)</a:t>
            </a:r>
            <a:br>
              <a:rPr lang="en-US" altLang="en-US" dirty="0" smtClean="0"/>
            </a:br>
            <a:r>
              <a:rPr lang="en-US" altLang="en-US" dirty="0" smtClean="0"/>
              <a:t>		);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ea typeface="+mj-ea"/>
              </a:rPr>
              <a:t>Assertions (not support by MySQL)</a:t>
            </a:r>
            <a:endParaRPr lang="en-US" sz="2800" dirty="0">
              <a:ea typeface="+mj-ea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553"/>
            <a:ext cx="7647680" cy="429150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</a:p>
          <a:p>
            <a:r>
              <a:rPr lang="en-US" altLang="en-US" sz="1700" dirty="0"/>
              <a:t>The following constraints, can be expressed using assertions:</a:t>
            </a:r>
          </a:p>
          <a:p>
            <a:r>
              <a:rPr lang="en-US" altLang="en-US" sz="1700" dirty="0"/>
              <a:t>For each tuple in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relation, the value of the attribute </a:t>
            </a:r>
            <a:r>
              <a:rPr lang="en-US" altLang="en-US" sz="1700" i="1" dirty="0"/>
              <a:t>tot_cred</a:t>
            </a:r>
            <a:r>
              <a:rPr lang="en-US" altLang="en-US" sz="1700" dirty="0"/>
              <a:t> must equal the sum of credits of courses that the student has completed successfully.</a:t>
            </a:r>
          </a:p>
          <a:p>
            <a:r>
              <a:rPr lang="en-US" altLang="en-US" sz="1700" dirty="0"/>
              <a:t>An instructor cannot teach in two different classrooms in a semester in the same time slot</a:t>
            </a:r>
          </a:p>
          <a:p>
            <a:r>
              <a:rPr lang="en-US" altLang="en-US" sz="1700" dirty="0"/>
              <a:t>An assertion in SQL takes the form:</a:t>
            </a:r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</a:p>
          <a:p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</a:t>
            </a:r>
            <a:r>
              <a:rPr lang="en-US" altLang="en-US" sz="1700" dirty="0" smtClean="0"/>
              <a:t>'09:00:30.75‘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 smtClean="0">
                <a:solidFill>
                  <a:srgbClr val="002060"/>
                </a:solidFill>
              </a:rPr>
              <a:t>timestamp</a:t>
            </a:r>
            <a:r>
              <a:rPr lang="en-US" altLang="en-US" sz="1700" b="1" dirty="0">
                <a:solidFill>
                  <a:srgbClr val="002060"/>
                </a:solidFill>
              </a:rPr>
              <a:t>:</a:t>
            </a:r>
            <a:r>
              <a:rPr lang="en-US" altLang="en-US" sz="1700" dirty="0"/>
              <a:t>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</a:t>
            </a:r>
            <a:r>
              <a:rPr lang="en-US" altLang="en-US" sz="1700" dirty="0" smtClean="0"/>
              <a:t>values</a:t>
            </a:r>
          </a:p>
          <a:p>
            <a:pPr>
              <a:tabLst>
                <a:tab pos="1250950" algn="l"/>
              </a:tabLst>
            </a:pPr>
            <a:r>
              <a:rPr lang="en-US" altLang="en-US" dirty="0">
                <a:hlinkClick r:id="rId3"/>
              </a:rPr>
              <a:t>https://</a:t>
            </a:r>
            <a:r>
              <a:rPr lang="en-US" altLang="en-US" dirty="0" smtClean="0">
                <a:hlinkClick r:id="rId3"/>
              </a:rPr>
              <a:t>dev.mysql.com/doc/refman/8.0/en/date-and-time-functions.html</a:t>
            </a:r>
            <a:endParaRPr lang="en-US" altLang="en-US" dirty="0" smtClean="0"/>
          </a:p>
          <a:p>
            <a:pPr>
              <a:tabLst>
                <a:tab pos="1250950" algn="l"/>
              </a:tabLst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926" cy="540079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</a:p>
          <a:p>
            <a:pPr lvl="1"/>
            <a:r>
              <a:rPr lang="en-US" altLang="en-US" b="1" dirty="0" smtClean="0">
                <a:solidFill>
                  <a:srgbClr val="002060"/>
                </a:solidFill>
              </a:rPr>
              <a:t>t</a:t>
            </a:r>
            <a:r>
              <a:rPr lang="en-US" altLang="en-US" sz="1700" b="1" dirty="0" smtClean="0">
                <a:solidFill>
                  <a:srgbClr val="002060"/>
                </a:solidFill>
              </a:rPr>
              <a:t>ext, text(M), </a:t>
            </a:r>
            <a:r>
              <a:rPr lang="en-US" altLang="en-US" sz="1700" b="1" dirty="0" err="1" smtClean="0">
                <a:solidFill>
                  <a:srgbClr val="002060"/>
                </a:solidFill>
              </a:rPr>
              <a:t>longtext</a:t>
            </a:r>
            <a:endParaRPr lang="en-US" altLang="en-US" sz="1700" b="1" dirty="0" smtClean="0">
              <a:solidFill>
                <a:srgbClr val="002060"/>
              </a:solidFill>
            </a:endParaRP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blob</a:t>
            </a:r>
            <a:r>
              <a:rPr lang="en-US" altLang="en-US" dirty="0"/>
              <a:t>: binary large object -- object is a large collection of </a:t>
            </a:r>
            <a:r>
              <a:rPr lang="en-US" altLang="en-US" dirty="0" err="1"/>
              <a:t>uninterpreted</a:t>
            </a:r>
            <a:r>
              <a:rPr lang="en-US" altLang="en-US" dirty="0"/>
              <a:t> binary data (whose interpretation is left to an application outside of the database system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>
                <a:hlinkClick r:id="rId3"/>
              </a:rPr>
              <a:t>https://</a:t>
            </a:r>
            <a:r>
              <a:rPr lang="en-US" altLang="en-US" dirty="0" smtClean="0">
                <a:hlinkClick r:id="rId3"/>
              </a:rPr>
              <a:t>dev.mysql.com/doc/refman/8.0/en/string-type-syntax.html</a:t>
            </a:r>
            <a:endParaRPr lang="en-US" altLang="en-US" dirty="0" smtClean="0"/>
          </a:p>
          <a:p>
            <a:r>
              <a:rPr lang="en-US" altLang="en-US" sz="1700" dirty="0" smtClean="0"/>
              <a:t>When </a:t>
            </a:r>
            <a:r>
              <a:rPr lang="en-US" altLang="en-US" sz="1700" dirty="0"/>
              <a:t>a query returns a large object, a pointer is returned rather than the large object itself</a:t>
            </a:r>
            <a:r>
              <a:rPr lang="en-US" altLang="en-US" sz="1700" dirty="0" smtClean="0"/>
              <a:t>.</a:t>
            </a:r>
          </a:p>
          <a:p>
            <a:r>
              <a:rPr lang="en-US" b="1" dirty="0"/>
              <a:t>grant file </a:t>
            </a:r>
            <a:r>
              <a:rPr lang="en-US" b="1" dirty="0" smtClean="0"/>
              <a:t>on </a:t>
            </a:r>
            <a:r>
              <a:rPr lang="en-US" dirty="0"/>
              <a:t>*.* to </a:t>
            </a:r>
            <a:r>
              <a:rPr lang="en-US" dirty="0" smtClean="0"/>
              <a:t>user1@localhost;</a:t>
            </a:r>
            <a:br>
              <a:rPr lang="en-US" dirty="0" smtClean="0"/>
            </a:br>
            <a:r>
              <a:rPr lang="en-US" b="1" dirty="0" err="1" smtClean="0"/>
              <a:t>fush</a:t>
            </a:r>
            <a:r>
              <a:rPr lang="en-US" b="1" dirty="0" smtClean="0"/>
              <a:t> privileges</a:t>
            </a:r>
            <a:r>
              <a:rPr lang="en-US" dirty="0" smtClean="0"/>
              <a:t>; (login out and in again)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create table </a:t>
            </a:r>
            <a:r>
              <a:rPr lang="en-US" altLang="en-US" dirty="0" err="1" smtClean="0"/>
              <a:t>my_image</a:t>
            </a:r>
            <a:r>
              <a:rPr lang="en-US" altLang="en-US" dirty="0" smtClean="0"/>
              <a:t>(id </a:t>
            </a:r>
            <a:r>
              <a:rPr lang="en-US" altLang="en-US" b="1" dirty="0" err="1" smtClean="0"/>
              <a:t>int</a:t>
            </a:r>
            <a:r>
              <a:rPr lang="en-US" altLang="en-US" dirty="0" smtClean="0"/>
              <a:t>, fid </a:t>
            </a:r>
            <a:r>
              <a:rPr lang="en-US" altLang="en-US" b="1" dirty="0" smtClean="0"/>
              <a:t>blob</a:t>
            </a:r>
            <a:r>
              <a:rPr lang="en-US" altLang="en-US" dirty="0" smtClean="0"/>
              <a:t>);</a:t>
            </a:r>
            <a:br>
              <a:rPr lang="en-US" altLang="en-US" dirty="0" smtClean="0"/>
            </a:br>
            <a:r>
              <a:rPr lang="en-US" altLang="en-US" b="1" dirty="0" smtClean="0"/>
              <a:t>insert into </a:t>
            </a:r>
            <a:r>
              <a:rPr lang="en-US" altLang="en-US" dirty="0" err="1" smtClean="0"/>
              <a:t>my_image</a:t>
            </a:r>
            <a:r>
              <a:rPr lang="en-US" altLang="en-US" dirty="0" smtClean="0"/>
              <a:t>  </a:t>
            </a:r>
            <a:br>
              <a:rPr lang="en-US" altLang="en-US" dirty="0" smtClean="0"/>
            </a:br>
            <a:r>
              <a:rPr lang="en-US" altLang="en-US" dirty="0" smtClean="0"/>
              <a:t>              </a:t>
            </a:r>
            <a:r>
              <a:rPr lang="en-US" altLang="en-US" b="1" dirty="0" smtClean="0"/>
              <a:t>values</a:t>
            </a:r>
            <a:r>
              <a:rPr lang="en-US" altLang="en-US" dirty="0" smtClean="0"/>
              <a:t>(4,</a:t>
            </a:r>
            <a:r>
              <a:rPr lang="en-US" altLang="en-US" b="1" dirty="0" smtClean="0"/>
              <a:t>load_file</a:t>
            </a:r>
            <a:r>
              <a:rPr lang="en-US" altLang="en-US" dirty="0" smtClean="0"/>
              <a:t>(C:/ProgramData/MySQL/MySQL Server </a:t>
            </a:r>
            <a:br>
              <a:rPr lang="en-US" altLang="en-US" dirty="0" smtClean="0"/>
            </a:br>
            <a:r>
              <a:rPr lang="en-US" altLang="en-US" dirty="0" smtClean="0"/>
              <a:t>                          8.0/Uploads/</a:t>
            </a:r>
            <a:r>
              <a:rPr lang="en-US" altLang="en-US" dirty="0" err="1" smtClean="0"/>
              <a:t>temp.tex</a:t>
            </a:r>
            <a:r>
              <a:rPr lang="en-US" altLang="en-US" dirty="0" smtClean="0"/>
              <a:t>’));</a:t>
            </a:r>
          </a:p>
          <a:p>
            <a:r>
              <a:rPr lang="en-US" altLang="en-US" dirty="0" smtClean="0"/>
              <a:t>Remark: global variable </a:t>
            </a:r>
            <a:r>
              <a:rPr lang="en-US" altLang="en-US" b="1" dirty="0" err="1" smtClean="0"/>
              <a:t>secure_file_priv</a:t>
            </a:r>
            <a:r>
              <a:rPr lang="en-US" altLang="en-US" dirty="0" smtClean="0"/>
              <a:t> indicates the path for the file to load into the database.</a:t>
            </a:r>
          </a:p>
          <a:p>
            <a:pPr marL="0" indent="0"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</a:t>
            </a:r>
            <a:r>
              <a:rPr lang="en-US" sz="2800" dirty="0" smtClean="0">
                <a:ea typeface="+mj-ea"/>
              </a:rPr>
              <a:t>Types (not support by MySQL)</a:t>
            </a:r>
            <a:endParaRPr lang="en-US" sz="2800" dirty="0">
              <a:ea typeface="+mj-ea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</a:t>
            </a:r>
            <a:r>
              <a:rPr lang="en-US" altLang="en-US" sz="1700" dirty="0" smtClean="0"/>
              <a:t>type (not support by MySQL)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dirty="0"/>
              <a:t>Example:</a:t>
            </a:r>
          </a:p>
          <a:p>
            <a:pPr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763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ea typeface="+mj-ea"/>
              </a:rPr>
              <a:t>Domains (not support by MySQL)</a:t>
            </a:r>
            <a:endParaRPr lang="en-US" sz="2800" dirty="0">
              <a:ea typeface="+mj-ea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0833"/>
            <a:ext cx="7034531" cy="503955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creates user-defined domain </a:t>
            </a:r>
            <a:r>
              <a:rPr lang="en-US" altLang="en-US" sz="1700" dirty="0" smtClean="0"/>
              <a:t>types (not support by MySQL)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</a:p>
          <a:p>
            <a:pPr lvl="1"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</a:p>
          <a:p>
            <a:endParaRPr lang="en-US" altLang="en-US" sz="1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</a:p>
          <a:p>
            <a:r>
              <a:rPr lang="en-US" altLang="en-US" sz="1700" dirty="0"/>
              <a:t>It is inefficient for the system to read every record to find  a record with  particular value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 smtClean="0"/>
              <a:t>index-name </a:t>
            </a:r>
            <a:r>
              <a:rPr lang="en-US" altLang="en-US" sz="1700" b="1" dirty="0"/>
              <a:t>on </a:t>
            </a:r>
            <a:r>
              <a:rPr lang="en-US" altLang="en-US" dirty="0" smtClean="0"/>
              <a:t>table-name</a:t>
            </a:r>
            <a:r>
              <a:rPr lang="en-US" altLang="en-US" sz="1700" dirty="0" smtClean="0"/>
              <a:t> </a:t>
            </a:r>
            <a:r>
              <a:rPr lang="en-US" altLang="en-US" sz="1700" dirty="0"/>
              <a:t>(attribute</a:t>
            </a:r>
            <a:r>
              <a:rPr lang="en-US" altLang="en-US" sz="1700" dirty="0" smtClean="0"/>
              <a:t>);</a:t>
            </a:r>
          </a:p>
          <a:p>
            <a:pPr>
              <a:buNone/>
            </a:pPr>
            <a:r>
              <a:rPr lang="en-US" altLang="en-US" dirty="0"/>
              <a:t>	 </a:t>
            </a:r>
            <a:r>
              <a:rPr lang="en-US" altLang="en-US" dirty="0" smtClean="0"/>
              <a:t>  </a:t>
            </a:r>
            <a:r>
              <a:rPr lang="en-US" altLang="en-US" b="1" dirty="0" smtClean="0"/>
              <a:t>show indexes from </a:t>
            </a:r>
            <a:r>
              <a:rPr lang="en-US" altLang="en-US" dirty="0" smtClean="0"/>
              <a:t>table-name;</a:t>
            </a:r>
            <a:r>
              <a:rPr lang="en-US" altLang="en-US" sz="1700" dirty="0" smtClean="0"/>
              <a:t/>
            </a:r>
            <a:br>
              <a:rPr lang="en-US" altLang="en-US" sz="1700" dirty="0" smtClean="0"/>
            </a:br>
            <a:r>
              <a:rPr lang="en-US" altLang="en-US" sz="1700" dirty="0" smtClean="0"/>
              <a:t>   </a:t>
            </a:r>
            <a:r>
              <a:rPr lang="en-US" altLang="en-US" sz="1700" b="1" dirty="0" smtClean="0"/>
              <a:t>drop index </a:t>
            </a:r>
            <a:r>
              <a:rPr lang="en-US" altLang="en-US" dirty="0" smtClean="0"/>
              <a:t>index-name </a:t>
            </a:r>
            <a:r>
              <a:rPr lang="en-US" altLang="en-US" b="1" dirty="0" smtClean="0"/>
              <a:t>on</a:t>
            </a:r>
            <a:r>
              <a:rPr lang="en-US" altLang="en-US" dirty="0" smtClean="0"/>
              <a:t> table-name</a:t>
            </a:r>
            <a:r>
              <a:rPr lang="en-US" altLang="en-US" sz="1700" dirty="0" smtClean="0"/>
              <a:t>;</a:t>
            </a:r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</a:t>
            </a: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The </a:t>
            </a:r>
            <a:r>
              <a:rPr lang="en-US" altLang="en-US" sz="1700" b="1" dirty="0">
                <a:ea typeface="ＭＳ Ｐゴシック" pitchFamily="34" charset="-128"/>
              </a:rPr>
              <a:t>from</a:t>
            </a:r>
            <a:r>
              <a:rPr lang="en-US" altLang="en-US" sz="1700" dirty="0">
                <a:ea typeface="ＭＳ Ｐゴシック" pitchFamily="34" charset="-128"/>
              </a:rPr>
              <a:t> clause </a:t>
            </a:r>
            <a:r>
              <a:rPr lang="en-US" altLang="en-US" sz="1700" dirty="0" smtClean="0">
                <a:ea typeface="ＭＳ Ｐゴシック" pitchFamily="34" charset="-128"/>
              </a:rPr>
              <a:t>can </a:t>
            </a:r>
            <a:r>
              <a:rPr lang="en-US" altLang="en-US" sz="1700" dirty="0">
                <a:ea typeface="ＭＳ Ｐゴシック" pitchFamily="34" charset="-128"/>
              </a:rPr>
              <a:t>have multiple relations combined using natural join:</a:t>
            </a:r>
          </a:p>
          <a:p>
            <a:pPr lvl="1">
              <a:buNone/>
            </a:pPr>
            <a:r>
              <a:rPr lang="en-US" altLang="en-US" sz="1700" b="1" dirty="0">
                <a:ea typeface="ＭＳ Ｐゴシック" pitchFamily="34" charset="-128"/>
              </a:rPr>
              <a:t>     select </a:t>
            </a:r>
            <a:r>
              <a:rPr lang="en-US" altLang="en-US" sz="1700" i="1" dirty="0">
                <a:ea typeface="ＭＳ Ｐゴシック" pitchFamily="34" charset="-128"/>
              </a:rPr>
              <a:t> A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, A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, … A</a:t>
            </a:r>
            <a:r>
              <a:rPr lang="en-US" altLang="en-US" sz="1700" i="1" baseline="-25000" dirty="0">
                <a:ea typeface="ＭＳ Ｐゴシック" pitchFamily="34" charset="-128"/>
              </a:rPr>
              <a:t>n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r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 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r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b="1" i="1" dirty="0">
                <a:ea typeface="ＭＳ Ｐゴシック" pitchFamily="34" charset="-128"/>
              </a:rPr>
              <a:t>..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dirty="0" err="1">
                <a:ea typeface="ＭＳ Ｐゴシック" pitchFamily="34" charset="-128"/>
              </a:rPr>
              <a:t>r</a:t>
            </a:r>
            <a:r>
              <a:rPr lang="en-US" altLang="en-US" sz="1700" baseline="-25000" dirty="0" err="1">
                <a:ea typeface="ＭＳ Ｐゴシック" pitchFamily="34" charset="-128"/>
              </a:rPr>
              <a:t>n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 </a:t>
            </a:r>
            <a:r>
              <a:rPr lang="en-US" altLang="en-US" sz="1700" i="1" dirty="0">
                <a:ea typeface="ＭＳ Ｐゴシック" pitchFamily="34" charset="-128"/>
              </a:rPr>
              <a:t>P 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None/>
            </a:pPr>
            <a:endParaRPr lang="en-US" altLang="en-US" sz="1700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17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tot_cred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The query:</a:t>
            </a:r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</a:p>
          <a:p>
            <a:pPr>
              <a:buNone/>
            </a:pPr>
            <a:r>
              <a:rPr lang="en-US" altLang="en-US" sz="1700" dirty="0"/>
              <a:t>     can be executed by using the index to find the required record,  without looking at all records of </a:t>
            </a:r>
            <a:r>
              <a:rPr lang="en-US" altLang="en-US" sz="1700" i="1" dirty="0" smtClean="0"/>
              <a:t>student</a:t>
            </a:r>
          </a:p>
          <a:p>
            <a:r>
              <a:rPr lang="en-US" altLang="en-US" b="1" dirty="0"/>
              <a:t>show indexes </a:t>
            </a:r>
            <a:r>
              <a:rPr lang="en-US" altLang="en-US" b="1" dirty="0" smtClean="0"/>
              <a:t>from </a:t>
            </a:r>
            <a:r>
              <a:rPr lang="en-US" altLang="en-US" dirty="0" smtClean="0"/>
              <a:t>student;</a:t>
            </a:r>
          </a:p>
          <a:p>
            <a:r>
              <a:rPr lang="en-US" altLang="en-US" b="1" dirty="0"/>
              <a:t>drop index </a:t>
            </a:r>
            <a:r>
              <a:rPr lang="en-US" altLang="en-US" i="1" dirty="0" err="1" smtClean="0"/>
              <a:t>studentID_index</a:t>
            </a:r>
            <a:r>
              <a:rPr lang="en-US" altLang="en-US" dirty="0" smtClean="0"/>
              <a:t> </a:t>
            </a:r>
            <a:r>
              <a:rPr lang="en-US" altLang="en-US" b="1" dirty="0"/>
              <a:t>on</a:t>
            </a:r>
            <a:r>
              <a:rPr lang="en-US" altLang="en-US" dirty="0"/>
              <a:t> </a:t>
            </a:r>
            <a:r>
              <a:rPr lang="en-US" altLang="en-US" dirty="0" smtClean="0"/>
              <a:t>student;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1700" i="1" dirty="0" smtClean="0"/>
              <a:t/>
            </a:r>
            <a:br>
              <a:rPr lang="en-US" altLang="en-US" sz="1700" i="1" dirty="0" smtClean="0"/>
            </a:b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</a:p>
          <a:p>
            <a:pPr lvl="1">
              <a:lnSpc>
                <a:spcPct val="160000"/>
              </a:lnSpc>
            </a:pPr>
            <a:r>
              <a:rPr lang="en-US" altLang="en-US" b="1" dirty="0" smtClean="0"/>
              <a:t>select</a:t>
            </a:r>
            <a:r>
              <a:rPr lang="en-US" altLang="en-US" sz="1700" b="1" dirty="0" smtClean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</a:p>
          <a:p>
            <a:pPr lvl="1"/>
            <a:r>
              <a:rPr lang="en-US" altLang="en-US" b="1" dirty="0" smtClean="0">
                <a:solidFill>
                  <a:srgbClr val="002060"/>
                </a:solidFill>
              </a:rPr>
              <a:t>Create</a:t>
            </a:r>
            <a:r>
              <a:rPr lang="en-US" altLang="en-US" sz="1700" b="1" dirty="0" smtClean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</a:p>
          <a:p>
            <a:pPr lvl="1"/>
            <a:r>
              <a:rPr lang="en-US" altLang="en-US" sz="1700" b="1" dirty="0" smtClean="0">
                <a:solidFill>
                  <a:srgbClr val="002060"/>
                </a:solidFill>
              </a:rPr>
              <a:t>Alter</a:t>
            </a:r>
            <a:r>
              <a:rPr lang="en-US" altLang="en-US" sz="1700" b="1" dirty="0" smtClean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</a:p>
          <a:p>
            <a:r>
              <a:rPr lang="en-US" altLang="en-US" sz="2000" dirty="0" smtClean="0"/>
              <a:t>See more;</a:t>
            </a:r>
          </a:p>
          <a:p>
            <a:pPr lvl="1"/>
            <a:r>
              <a:rPr lang="en-US" altLang="en-US" sz="2000" dirty="0">
                <a:hlinkClick r:id="rId2"/>
              </a:rPr>
              <a:t>https://</a:t>
            </a:r>
            <a:r>
              <a:rPr lang="en-US" altLang="en-US" sz="2000" dirty="0" smtClean="0">
                <a:hlinkClick r:id="rId2"/>
              </a:rPr>
              <a:t>dev.mysql.com/doc/refman/8.0/en/grant.html</a:t>
            </a:r>
            <a:endParaRPr lang="en-US" altLang="en-US" sz="2000" dirty="0" smtClean="0"/>
          </a:p>
          <a:p>
            <a:pPr lvl="1"/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Users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Create users in MySQL database</a:t>
            </a:r>
          </a:p>
          <a:p>
            <a:pPr lvl="1"/>
            <a:r>
              <a:rPr lang="en-US" b="1" dirty="0" smtClean="0"/>
              <a:t>create user </a:t>
            </a:r>
            <a:r>
              <a:rPr lang="en-US" dirty="0" smtClean="0"/>
              <a:t>user1 </a:t>
            </a:r>
            <a:r>
              <a:rPr lang="en-US" b="1" dirty="0" smtClean="0"/>
              <a:t>identified by </a:t>
            </a:r>
            <a:r>
              <a:rPr lang="en-US" dirty="0" smtClean="0"/>
              <a:t>‘password1’</a:t>
            </a:r>
          </a:p>
          <a:p>
            <a:r>
              <a:rPr lang="en-US" dirty="0" smtClean="0"/>
              <a:t>Show users of MySQL database</a:t>
            </a:r>
          </a:p>
          <a:p>
            <a:pPr lvl="1"/>
            <a:r>
              <a:rPr lang="en-US" b="1" dirty="0" smtClean="0"/>
              <a:t>select user </a:t>
            </a:r>
            <a:r>
              <a:rPr lang="en-US" dirty="0" smtClean="0"/>
              <a:t>from </a:t>
            </a:r>
            <a:r>
              <a:rPr lang="en-US" b="1" dirty="0" err="1" smtClean="0"/>
              <a:t>mysql.user</a:t>
            </a:r>
            <a:endParaRPr lang="en-US" b="1" dirty="0" smtClean="0"/>
          </a:p>
          <a:p>
            <a:pPr lvl="2"/>
            <a:r>
              <a:rPr lang="en-US" dirty="0" smtClean="0"/>
              <a:t>List the names of all users</a:t>
            </a:r>
          </a:p>
          <a:p>
            <a:pPr lvl="1"/>
            <a:r>
              <a:rPr lang="en-US" b="1" dirty="0" smtClean="0"/>
              <a:t>select</a:t>
            </a:r>
            <a:r>
              <a:rPr lang="en-US" dirty="0" smtClean="0"/>
              <a:t> * from </a:t>
            </a:r>
            <a:r>
              <a:rPr lang="en-US" b="1" dirty="0" err="1" smtClean="0"/>
              <a:t>mysql.user</a:t>
            </a:r>
            <a:endParaRPr lang="en-US" b="1" dirty="0" smtClean="0"/>
          </a:p>
          <a:p>
            <a:pPr lvl="2"/>
            <a:r>
              <a:rPr lang="en-US" dirty="0" smtClean="0"/>
              <a:t>List the full information of all users</a:t>
            </a:r>
          </a:p>
          <a:p>
            <a:r>
              <a:rPr lang="en-US" dirty="0" smtClean="0"/>
              <a:t>Drop users</a:t>
            </a:r>
          </a:p>
          <a:p>
            <a:pPr lvl="1"/>
            <a:r>
              <a:rPr lang="en-US" b="1" dirty="0"/>
              <a:t>d</a:t>
            </a:r>
            <a:r>
              <a:rPr lang="en-US" b="1" dirty="0" smtClean="0"/>
              <a:t>rop user </a:t>
            </a:r>
            <a:r>
              <a:rPr lang="en-US" dirty="0" smtClean="0"/>
              <a:t>user1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</a:p>
          <a:p>
            <a:r>
              <a:rPr lang="en-US" altLang="en-US" sz="1700" dirty="0"/>
              <a:t>&lt;user list&gt; is:</a:t>
            </a:r>
          </a:p>
          <a:p>
            <a:pPr lvl="1"/>
            <a:r>
              <a:rPr lang="en-US" altLang="en-US" sz="1700" dirty="0"/>
              <a:t>a user-id</a:t>
            </a:r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</a:p>
          <a:p>
            <a:pPr lvl="1"/>
            <a:r>
              <a:rPr lang="en-US" altLang="en-US" sz="1700" dirty="0"/>
              <a:t>A role (more on this later)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</a:p>
          <a:p>
            <a:r>
              <a:rPr lang="en-US" altLang="en-US" sz="1700" dirty="0"/>
              <a:t>Granting a privilege on a view does not imply granting any privileges on the underlying relations.</a:t>
            </a:r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</a:t>
            </a:r>
            <a:r>
              <a:rPr lang="en-US" altLang="en-US" sz="1700" dirty="0" smtClean="0"/>
              <a:t>privileges</a:t>
            </a:r>
          </a:p>
          <a:p>
            <a:r>
              <a:rPr lang="en-US" altLang="en-US" b="1" dirty="0" smtClean="0"/>
              <a:t>grant all privileges on </a:t>
            </a:r>
            <a:r>
              <a:rPr lang="en-US" altLang="en-US" dirty="0" smtClean="0"/>
              <a:t>*.*  </a:t>
            </a:r>
            <a:r>
              <a:rPr lang="en-US" altLang="en-US" b="1" dirty="0" smtClean="0"/>
              <a:t>to</a:t>
            </a:r>
            <a:r>
              <a:rPr lang="en-US" altLang="en-US" dirty="0" smtClean="0"/>
              <a:t> U1</a:t>
            </a: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</a:p>
          <a:p>
            <a:r>
              <a:rPr lang="en-US" altLang="en-US" sz="1700" dirty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</a:p>
          <a:p>
            <a:r>
              <a:rPr lang="en-US" altLang="en-US" sz="1700" dirty="0"/>
              <a:t>All privileges that depend on the privilege being revoked are also revoked.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</a:p>
          <a:p>
            <a:r>
              <a:rPr lang="en-US" altLang="en-US" sz="1700" dirty="0"/>
              <a:t>To create a role we use:</a:t>
            </a:r>
          </a:p>
          <a:p>
            <a:pPr>
              <a:buNone/>
            </a:pPr>
            <a:r>
              <a:rPr lang="en-US" altLang="en-US" sz="1700" b="1" dirty="0"/>
              <a:t>        </a:t>
            </a:r>
            <a:r>
              <a:rPr lang="en-US" altLang="en-US" sz="1700" b="1" dirty="0" smtClean="0"/>
              <a:t>create </a:t>
            </a:r>
            <a:r>
              <a:rPr lang="en-US" altLang="en-US" sz="1700" b="1" dirty="0"/>
              <a:t>role </a:t>
            </a:r>
            <a:r>
              <a:rPr lang="en-US" altLang="en-US" sz="1700" dirty="0"/>
              <a:t>&lt;name&gt;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</a:p>
          <a:p>
            <a:r>
              <a:rPr lang="en-US" altLang="en-US" sz="1700" dirty="0"/>
              <a:t>Once a role is created we can assign “users” to the role using: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r>
              <a:rPr lang="en-US" altLang="en-US" sz="1700" dirty="0"/>
              <a:t>Privileges can be granted to roles: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Roles can be granted to users, as well as to other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What if </a:t>
            </a:r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ea typeface="+mj-ea"/>
              </a:rPr>
              <a:t>Student Relation, Takes </a:t>
            </a:r>
            <a:r>
              <a:rPr lang="en-US" sz="2800" dirty="0">
                <a:ea typeface="+mj-ea"/>
              </a:rPr>
              <a:t>Relation</a:t>
            </a: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252" y="1592317"/>
            <a:ext cx="4623768" cy="4114801"/>
          </a:xfrm>
          <a:prstGeom prst="rect">
            <a:avLst/>
          </a:prstGeom>
          <a:noFill/>
        </p:spPr>
      </p:pic>
      <p:pic>
        <p:nvPicPr>
          <p:cNvPr id="4" name="Picture 2" descr="C:\Users\as668\Desktop\Judi-Done\4_0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2055" y="1651334"/>
            <a:ext cx="4259678" cy="5125200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692769" y="961292"/>
            <a:ext cx="2028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Common attributes</a:t>
            </a:r>
            <a:endParaRPr lang="en-US" dirty="0"/>
          </a:p>
        </p:txBody>
      </p:sp>
      <p:cxnSp>
        <p:nvCxnSpPr>
          <p:cNvPr id="10" name="直接箭头连接符 9"/>
          <p:cNvCxnSpPr>
            <a:stCxn id="2" idx="2"/>
          </p:cNvCxnSpPr>
          <p:nvPr/>
        </p:nvCxnSpPr>
        <p:spPr bwMode="auto">
          <a:xfrm flipH="1">
            <a:off x="768350" y="1299846"/>
            <a:ext cx="3938466" cy="351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/>
          <p:cNvCxnSpPr>
            <a:stCxn id="2" idx="2"/>
          </p:cNvCxnSpPr>
          <p:nvPr/>
        </p:nvCxnSpPr>
        <p:spPr bwMode="auto">
          <a:xfrm>
            <a:off x="4706816" y="1299846"/>
            <a:ext cx="404446" cy="3514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</a:p>
          <a:p>
            <a:pPr lvl="1"/>
            <a:r>
              <a:rPr lang="en-US" altLang="en-US" sz="1700" dirty="0"/>
              <a:t>Why is this required?</a:t>
            </a:r>
          </a:p>
          <a:p>
            <a:r>
              <a:rPr lang="en-US" altLang="en-US" sz="1700" dirty="0"/>
              <a:t>transfer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Amit, Satoshi </a:t>
            </a:r>
            <a:r>
              <a:rPr lang="en-US" altLang="en-US" sz="1700" b="1" dirty="0"/>
              <a:t>cascade</a:t>
            </a:r>
            <a:r>
              <a:rPr lang="en-US" altLang="en-US" sz="1700" dirty="0" smtClean="0"/>
              <a:t>;</a:t>
            </a:r>
          </a:p>
          <a:p>
            <a:pPr lvl="2"/>
            <a:r>
              <a:rPr lang="en-US" altLang="en-US" dirty="0" smtClean="0"/>
              <a:t>Revoke the privilege recursively from users who get it from Satoshi too.</a:t>
            </a:r>
            <a:endParaRPr lang="en-US" altLang="en-US" dirty="0"/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Amit, Satoshi </a:t>
            </a:r>
            <a:r>
              <a:rPr lang="en-US" altLang="en-US" sz="1700" b="1" dirty="0"/>
              <a:t>restrict</a:t>
            </a:r>
            <a:r>
              <a:rPr lang="en-US" altLang="en-US" sz="1700" dirty="0" smtClean="0"/>
              <a:t>;</a:t>
            </a:r>
          </a:p>
          <a:p>
            <a:pPr lvl="2"/>
            <a:r>
              <a:rPr lang="en-US" altLang="en-US" dirty="0" smtClean="0"/>
              <a:t>Not get back the privilege if Satoshi granted to others now.</a:t>
            </a:r>
            <a:endParaRPr lang="en-US" altLang="en-US" dirty="0"/>
          </a:p>
          <a:p>
            <a:pPr lvl="1"/>
            <a:r>
              <a:rPr lang="en-US" altLang="en-US" sz="1700" dirty="0"/>
              <a:t>And more!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 </a:t>
            </a:r>
            <a:r>
              <a:rPr lang="en-US" sz="1700" dirty="0"/>
              <a:t>Example -- List the names of students </a:t>
            </a:r>
            <a:r>
              <a:rPr lang="en-US" sz="1700" dirty="0" smtClean="0"/>
              <a:t>along </a:t>
            </a:r>
            <a:r>
              <a:rPr lang="en-US" sz="1700" dirty="0"/>
              <a:t>with the titles of courses that they have taken</a:t>
            </a:r>
          </a:p>
          <a:p>
            <a:pPr lvl="1"/>
            <a:r>
              <a:rPr lang="en-US" sz="1700" dirty="0"/>
              <a:t>Correct version</a:t>
            </a:r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</a:p>
          <a:p>
            <a:pPr lvl="1"/>
            <a:r>
              <a:rPr lang="en-US" sz="1700" dirty="0"/>
              <a:t>Incorrect </a:t>
            </a:r>
            <a:r>
              <a:rPr lang="en-US" sz="1700" dirty="0" smtClean="0"/>
              <a:t>version (</a:t>
            </a:r>
            <a:r>
              <a:rPr lang="en-US" sz="1700" dirty="0" smtClean="0">
                <a:solidFill>
                  <a:srgbClr val="C00000"/>
                </a:solidFill>
              </a:rPr>
              <a:t>what query in nature language for the following?</a:t>
            </a:r>
            <a:r>
              <a:rPr lang="en-US" sz="1700" dirty="0" smtClean="0"/>
              <a:t>)</a:t>
            </a:r>
            <a:endParaRPr lang="en-US" sz="1700" dirty="0"/>
          </a:p>
          <a:p>
            <a:pPr lvl="2">
              <a:buFont typeface="Webdings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altLang="en-US" dirty="0">
                <a:ea typeface="ＭＳ Ｐゴシック" pitchFamily="34" charset="-128"/>
              </a:rPr>
              <a:t>students(</a:t>
            </a:r>
            <a:r>
              <a:rPr lang="en-US" altLang="en-US" u="sng" dirty="0">
                <a:solidFill>
                  <a:srgbClr val="FF0000"/>
                </a:solidFill>
                <a:ea typeface="ＭＳ Ｐゴシック" pitchFamily="34" charset="-128"/>
              </a:rPr>
              <a:t>ID</a:t>
            </a:r>
            <a:r>
              <a:rPr lang="en-US" altLang="en-US" dirty="0">
                <a:ea typeface="ＭＳ Ｐゴシック" pitchFamily="34" charset="-128"/>
              </a:rPr>
              <a:t>, name, </a:t>
            </a:r>
            <a:r>
              <a:rPr lang="en-US" altLang="en-US" dirty="0" err="1">
                <a:solidFill>
                  <a:srgbClr val="000099"/>
                </a:solidFill>
                <a:ea typeface="ＭＳ Ｐゴシック" pitchFamily="34" charset="-128"/>
              </a:rPr>
              <a:t>dept_name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dirty="0" err="1">
                <a:ea typeface="ＭＳ Ｐゴシック" pitchFamily="34" charset="-128"/>
              </a:rPr>
              <a:t>tot_cred</a:t>
            </a:r>
            <a:r>
              <a:rPr lang="en-US" altLang="en-US" dirty="0">
                <a:ea typeface="ＭＳ Ｐゴシック" pitchFamily="34" charset="-128"/>
              </a:rPr>
              <a:t>), takes(</a:t>
            </a:r>
            <a:r>
              <a:rPr lang="en-US" altLang="en-US" u="sng" dirty="0">
                <a:solidFill>
                  <a:srgbClr val="FF0000"/>
                </a:solidFill>
                <a:ea typeface="ＭＳ Ｐゴシック" pitchFamily="34" charset="-128"/>
              </a:rPr>
              <a:t>ID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u="sng" dirty="0" err="1">
                <a:solidFill>
                  <a:srgbClr val="00B050"/>
                </a:solidFill>
                <a:ea typeface="ＭＳ Ｐゴシック" pitchFamily="34" charset="-128"/>
              </a:rPr>
              <a:t>course_id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u="sng" dirty="0" err="1">
                <a:ea typeface="ＭＳ Ｐゴシック" pitchFamily="34" charset="-128"/>
              </a:rPr>
              <a:t>sec_id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u="sng" dirty="0">
                <a:ea typeface="ＭＳ Ｐゴシック" pitchFamily="34" charset="-128"/>
              </a:rPr>
              <a:t>semester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u="sng" dirty="0">
                <a:ea typeface="ＭＳ Ｐゴシック" pitchFamily="34" charset="-128"/>
              </a:rPr>
              <a:t>year</a:t>
            </a:r>
            <a:r>
              <a:rPr lang="en-US" altLang="en-US" dirty="0">
                <a:ea typeface="ＭＳ Ｐゴシック" pitchFamily="34" charset="-128"/>
              </a:rPr>
              <a:t>, grade</a:t>
            </a:r>
            <a:r>
              <a:rPr lang="en-US" altLang="en-US" dirty="0" smtClean="0">
                <a:ea typeface="ＭＳ Ｐゴシック" pitchFamily="34" charset="-128"/>
              </a:rPr>
              <a:t>), course(</a:t>
            </a:r>
            <a:r>
              <a:rPr lang="en-US" altLang="en-US" dirty="0" err="1" smtClean="0">
                <a:solidFill>
                  <a:srgbClr val="00B050"/>
                </a:solidFill>
                <a:ea typeface="ＭＳ Ｐゴシック" pitchFamily="34" charset="-128"/>
              </a:rPr>
              <a:t>course_id</a:t>
            </a:r>
            <a:r>
              <a:rPr lang="en-US" altLang="en-US" dirty="0" smtClean="0">
                <a:ea typeface="ＭＳ Ｐゴシック" pitchFamily="34" charset="-128"/>
              </a:rPr>
              <a:t>, …,</a:t>
            </a:r>
            <a:r>
              <a:rPr lang="en-US" altLang="en-US" dirty="0" err="1" smtClean="0">
                <a:solidFill>
                  <a:srgbClr val="000099"/>
                </a:solidFill>
                <a:ea typeface="ＭＳ Ｐゴシック" pitchFamily="34" charset="-128"/>
              </a:rPr>
              <a:t>dept_name</a:t>
            </a:r>
            <a:r>
              <a:rPr lang="en-US" altLang="en-US" dirty="0" smtClean="0">
                <a:ea typeface="ＭＳ Ｐゴシック" pitchFamily="34" charset="-128"/>
              </a:rPr>
              <a:t>)</a:t>
            </a:r>
            <a:endParaRPr lang="en-US" altLang="en-US" dirty="0">
              <a:ea typeface="ＭＳ Ｐゴシック" pitchFamily="34" charset="-128"/>
            </a:endParaRPr>
          </a:p>
          <a:p>
            <a:pPr lvl="2">
              <a:defRPr/>
            </a:pPr>
            <a:r>
              <a:rPr lang="en-US" sz="1700" dirty="0" smtClean="0"/>
              <a:t>The  </a:t>
            </a:r>
            <a:r>
              <a:rPr lang="en-US" sz="1700" dirty="0"/>
              <a:t>correct  version (above), correctly outputs such pairs.</a:t>
            </a:r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(</a:t>
            </a:r>
            <a:r>
              <a:rPr lang="en-US" sz="1700" i="1" dirty="0" err="1"/>
              <a:t>course_id</a:t>
            </a:r>
            <a:r>
              <a:rPr lang="en-US" sz="1700" b="1" dirty="0" smtClean="0"/>
              <a:t>);</a:t>
            </a:r>
            <a:endParaRPr lang="en-US" sz="1700" b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100712</TotalTime>
  <Words>4268</Words>
  <Application>Microsoft Office PowerPoint</Application>
  <PresentationFormat>全屏显示(4:3)</PresentationFormat>
  <Paragraphs>508</Paragraphs>
  <Slides>61</Slides>
  <Notes>40</Notes>
  <HiddenSlides>6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  <vt:variant>
        <vt:lpstr>自定义放映</vt:lpstr>
      </vt:variant>
      <vt:variant>
        <vt:i4>1</vt:i4>
      </vt:variant>
    </vt:vector>
  </HeadingPairs>
  <TitlesOfParts>
    <vt:vector size="72" baseType="lpstr">
      <vt:lpstr>Monotype Sorts</vt:lpstr>
      <vt:lpstr>MS PGothic</vt:lpstr>
      <vt:lpstr>MS PGothic</vt:lpstr>
      <vt:lpstr>Arial</vt:lpstr>
      <vt:lpstr>Helvetica</vt:lpstr>
      <vt:lpstr>Symbol</vt:lpstr>
      <vt:lpstr>Times New Roman</vt:lpstr>
      <vt:lpstr>Webdings</vt:lpstr>
      <vt:lpstr>Wingdings</vt:lpstr>
      <vt:lpstr>2_db-5-grey</vt:lpstr>
      <vt:lpstr>Chapter 4 : Intermediate SQL</vt:lpstr>
      <vt:lpstr>Outline</vt:lpstr>
      <vt:lpstr>Joined Relations</vt:lpstr>
      <vt:lpstr>Natural Join in SQL</vt:lpstr>
      <vt:lpstr>Natural Join in SQL (Cont.)</vt:lpstr>
      <vt:lpstr>Student Relation, Takes Relation</vt:lpstr>
      <vt:lpstr>student natural join takes</vt:lpstr>
      <vt:lpstr>Dangerous in Natural Join</vt:lpstr>
      <vt:lpstr>Natural Join with Using Clause</vt:lpstr>
      <vt:lpstr>Join Condition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Views</vt:lpstr>
      <vt:lpstr>View Definition</vt:lpstr>
      <vt:lpstr>View Definition and Use</vt:lpstr>
      <vt:lpstr>Views Defined Using Other Views</vt:lpstr>
      <vt:lpstr>Views Defined Using Other Views</vt:lpstr>
      <vt:lpstr>View Expansion</vt:lpstr>
      <vt:lpstr>View Expansion (Cont.)</vt:lpstr>
      <vt:lpstr>Materialized Views (not support by MySQL)</vt:lpstr>
      <vt:lpstr>Update of a View</vt:lpstr>
      <vt:lpstr>Some Updates Cannot be Translated Uniquely</vt:lpstr>
      <vt:lpstr>And Some Not at All</vt:lpstr>
      <vt:lpstr>View Updates in SQL </vt:lpstr>
      <vt:lpstr>Transactions</vt:lpstr>
      <vt:lpstr>Transaction in Practice 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Assertions (not support by MySQL)</vt:lpstr>
      <vt:lpstr>Built-in Data Types in SQL </vt:lpstr>
      <vt:lpstr>Large-Object Types</vt:lpstr>
      <vt:lpstr>User-Defined Types (not support by MySQL)</vt:lpstr>
      <vt:lpstr>Domains (not support by MySQL)</vt:lpstr>
      <vt:lpstr>Index Creation</vt:lpstr>
      <vt:lpstr>Index Creation Example</vt:lpstr>
      <vt:lpstr>Authorization</vt:lpstr>
      <vt:lpstr>Authorization (Cont.)</vt:lpstr>
      <vt:lpstr>Create Users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  <vt:lpstr>End of Chapter 4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fstzgg</cp:lastModifiedBy>
  <cp:revision>554</cp:revision>
  <cp:lastPrinted>1999-06-28T19:27:31Z</cp:lastPrinted>
  <dcterms:created xsi:type="dcterms:W3CDTF">2009-12-21T15:40:22Z</dcterms:created>
  <dcterms:modified xsi:type="dcterms:W3CDTF">2025-02-24T02:11:38Z</dcterms:modified>
</cp:coreProperties>
</file>