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23"/>
  </p:notesMasterIdLst>
  <p:sldIdLst>
    <p:sldId id="256" r:id="rId4"/>
    <p:sldId id="337" r:id="rId5"/>
    <p:sldId id="348" r:id="rId6"/>
    <p:sldId id="350" r:id="rId7"/>
    <p:sldId id="364" r:id="rId8"/>
    <p:sldId id="363" r:id="rId9"/>
    <p:sldId id="257" r:id="rId10"/>
    <p:sldId id="362" r:id="rId11"/>
    <p:sldId id="340" r:id="rId12"/>
    <p:sldId id="339" r:id="rId13"/>
    <p:sldId id="373" r:id="rId14"/>
    <p:sldId id="342" r:id="rId15"/>
    <p:sldId id="365" r:id="rId16"/>
    <p:sldId id="366" r:id="rId17"/>
    <p:sldId id="372" r:id="rId18"/>
    <p:sldId id="371" r:id="rId19"/>
    <p:sldId id="368" r:id="rId20"/>
    <p:sldId id="260" r:id="rId21"/>
    <p:sldId id="370" r:id="rId22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5" autoAdjust="0"/>
    <p:restoredTop sz="96349" autoAdjust="0"/>
  </p:normalViewPr>
  <p:slideViewPr>
    <p:cSldViewPr>
      <p:cViewPr varScale="1">
        <p:scale>
          <a:sx n="57" d="100"/>
          <a:sy n="57" d="100"/>
        </p:scale>
        <p:origin x="1372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221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>
            <a:extLst>
              <a:ext uri="{FF2B5EF4-FFF2-40B4-BE49-F238E27FC236}">
                <a16:creationId xmlns:a16="http://schemas.microsoft.com/office/drawing/2014/main" id="{6394A461-8BBE-4E58-B7A5-2D96F5843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AutoShape 2">
            <a:extLst>
              <a:ext uri="{FF2B5EF4-FFF2-40B4-BE49-F238E27FC236}">
                <a16:creationId xmlns:a16="http://schemas.microsoft.com/office/drawing/2014/main" id="{0B20D9E7-6CD5-44B0-9F9F-41A6E4005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387EC056-C092-44A7-A169-4E19216E7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79B9833-7F24-4777-A19B-F6BC3B0D799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7425" cy="35972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BEB3D7D-0277-42A6-B387-6AF02B80D3A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D4DC5163-EEA1-41B4-839B-88D39831C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060D56D-72FF-4F1C-8B93-BC83D6B94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0"/>
            <a:ext cx="39020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spcBef>
                <a:spcPts val="325"/>
              </a:spcBef>
              <a:buClrTx/>
              <a:buFontTx/>
              <a:buNone/>
            </a:pPr>
            <a:r>
              <a:rPr lang="en-US" altLang="en-US" sz="1300"/>
              <a:t>Introduction to Object-Oriented Development</a:t>
            </a:r>
          </a:p>
          <a:p>
            <a:pPr algn="r">
              <a:buClrTx/>
              <a:buFontTx/>
              <a:buNone/>
            </a:pPr>
            <a:endParaRPr lang="en-US" altLang="en-US" sz="13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A5509317-9D60-4F60-BB9F-5368D2183B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r>
              <a:rPr lang="en-US" altLang="en-US"/>
              <a:t>Chapter 1 - </a:t>
            </a:r>
            <a:fld id="{452BB263-5246-4E04-8712-7BAB72114A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05F1B5C-CCF1-4C42-A0EF-19278F95538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17AA2544-8702-435A-911F-BE5269170EB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9089" name="Text Box 1">
            <a:extLst>
              <a:ext uri="{FF2B5EF4-FFF2-40B4-BE49-F238E27FC236}">
                <a16:creationId xmlns:a16="http://schemas.microsoft.com/office/drawing/2014/main" id="{9BEAAED0-49E1-439B-8DF0-D520D5692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4F1472B8-94D6-478A-915A-D64FB4178D7E}" type="slidenum">
              <a:rPr lang="en-US" altLang="en-US" sz="1300"/>
              <a:pPr algn="r">
                <a:buClrTx/>
                <a:buFontTx/>
                <a:buNone/>
              </a:pPr>
              <a:t>1</a:t>
            </a:fld>
            <a:endParaRPr lang="en-US" altLang="en-US" sz="1300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89D6E9F2-6B68-4F8B-89FA-42623565D8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184C212-6431-4C02-B971-7BAE70FEC9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10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0811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11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7402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12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16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13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215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14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11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15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11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16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72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17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78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18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18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19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19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97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47B3DB9-4B8E-4627-9000-87EF8B65219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7488FEE7-0505-4992-9E49-EF9FEB4B25CF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91137" name="Rectangle 1">
            <a:extLst>
              <a:ext uri="{FF2B5EF4-FFF2-40B4-BE49-F238E27FC236}">
                <a16:creationId xmlns:a16="http://schemas.microsoft.com/office/drawing/2014/main" id="{B6D5CC58-FF42-46FD-8B6B-0210C95D7CD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DDA6B95-C341-498D-BE6A-9734F70221A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8B83D371-B562-43A9-979B-58BD5FD7C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303619C3-96A4-4E82-94DB-7CD1DCBC430C}" type="slidenum">
              <a:rPr lang="en-US" altLang="en-US" sz="1300"/>
              <a:pPr algn="r">
                <a:buClrTx/>
                <a:buFontTx/>
                <a:buNone/>
              </a:pPr>
              <a:t>2</a:t>
            </a:fld>
            <a:endParaRPr lang="en-US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085256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3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13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4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465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5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809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676E2E31-2DD4-4BAC-AADB-1B1161B7AE9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Arial Unicode MS" charset="0"/>
              </a:rPr>
              <a:t>Chapter 1 - </a:t>
            </a:r>
            <a:fld id="{D3FD4731-5ED0-4DB3-8ED7-E0B5649C021C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Arial Unicode MS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45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Arial Unicode MS" charset="0"/>
            </a:endParaRPr>
          </a:p>
        </p:txBody>
      </p:sp>
      <p:sp>
        <p:nvSpPr>
          <p:cNvPr id="105473" name="Rectangle 1">
            <a:extLst>
              <a:ext uri="{FF2B5EF4-FFF2-40B4-BE49-F238E27FC236}">
                <a16:creationId xmlns:a16="http://schemas.microsoft.com/office/drawing/2014/main" id="{F1F7DB1F-7DCF-4501-A458-3241BB1BB11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26BA4F19-B02C-4F02-BF71-C0D979A0FD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5475" name="Text Box 3">
            <a:extLst>
              <a:ext uri="{FF2B5EF4-FFF2-40B4-BE49-F238E27FC236}">
                <a16:creationId xmlns:a16="http://schemas.microsoft.com/office/drawing/2014/main" id="{4D99A4EA-1BD2-44C7-B2BF-AA93A75C0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Chapter 1 - </a:t>
            </a:r>
            <a:fld id="{E3C893AD-6D96-4868-9876-D9CFE61B43A0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3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DC237B84-4FB1-4ACC-9DD5-BF6F0158F40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7C53A175-B247-4A14-82AC-AD35C48AB67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0113" name="Text Box 1">
            <a:extLst>
              <a:ext uri="{FF2B5EF4-FFF2-40B4-BE49-F238E27FC236}">
                <a16:creationId xmlns:a16="http://schemas.microsoft.com/office/drawing/2014/main" id="{936AED2E-1D6C-4D8C-AF49-EFD31C3AD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E15623DA-3480-4A82-8276-195BE907F18F}" type="slidenum">
              <a:rPr lang="en-US" altLang="en-US" sz="1300"/>
              <a:pPr algn="r">
                <a:buClrTx/>
                <a:buFontTx/>
                <a:buNone/>
              </a:pPr>
              <a:t>7</a:t>
            </a:fld>
            <a:endParaRPr lang="en-US" altLang="en-US" sz="1300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5002CDD6-A805-4E46-8FBA-4E0D06C1983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09820D7-593B-43AE-88D4-C25AEB0A03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8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23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9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65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667-B1D7-4746-A59E-D2BE1ACE2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5BFD0-6523-4377-88A7-A05E413B5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6A88C-C848-419D-AD12-99DE84A2725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3FCDCB-9546-43B8-8FB3-402351571D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3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64F5-E37D-4C5D-9CBF-97E8C9BE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6C971-4179-4AF4-9392-87A4F8C4B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78464-7E88-4818-8379-4F034C038540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D4DD71-A9E0-44B3-80EF-ABD1616DC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92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B8376-34B5-4A5E-AAA7-E7D407615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4650" y="6350"/>
            <a:ext cx="2038350" cy="6116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F2B75-CDC8-48F9-8646-3E7CCE816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6350"/>
            <a:ext cx="5962650" cy="61166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AB22B-1B10-40F2-B218-4D1E79EFF5D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0A9DC6B-8FBB-4D4C-9195-45445689C8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9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5C6A-7863-4DC7-B5B2-A77385801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B4214-477A-4871-8EF6-B09F4DADE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793B7-CFD1-4B15-912F-F1E525F6EEA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7AE6366-B0B7-493E-9DE5-61A63D7DEC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65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83A2-EA7F-4849-A150-F2D66AF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652E-3800-430F-8C76-008257A4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AFA10-A39C-4048-81DB-FA2170B139A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52D44D8-4643-434C-B695-406CE324B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955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C6EC-299C-4D51-9ABD-0F0B73EA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2DA58-7C28-4C2A-8523-EFC7D803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28F6B-EBF9-4AC9-8D0C-62789E155A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A4125CD-37AB-49AE-8425-94F93C4DEA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33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10C9-0175-4F5C-818D-1680BE3E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B541-40D1-4531-9BB6-0E36E6EDE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3998913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8E0E-08ED-4A49-A5B4-4A0B1B379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4088" y="1600200"/>
            <a:ext cx="3998912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C2C16-0E52-40A4-89F4-6D497D152FD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2197294-5B13-4967-B3D5-BEAC608F52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968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4318-6021-4324-955D-C1D2E209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6349-7B8A-4B4C-8EB0-C3EBFE6AF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AE1F3-ED15-42F8-8366-8E4318994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F56A9-C7FE-4B02-A5BB-B87664B1E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0139A-B27A-4193-91B1-5DB4A486C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6BDA4-87A5-4A12-8401-8CD933D71B8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76E9B1A-0A3A-4DBF-AFFF-6E19F11D6C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556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AAF4-1878-46D9-8C90-4E333030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D412D9-EF91-4A7E-A324-68C7149A3F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25F1D70-AC64-4DFE-A71B-B1C4861656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720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9D0E4-0666-49E1-9774-9FDD12D3CC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7A3E606-F4CB-4467-BDA8-09BE714B4D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941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1AC6-B054-4A50-A817-E9DC22BE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9CB9-8D11-4B76-B1F6-B1D18097D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06145-16D3-4B8F-936D-0ED7B190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4372C-ABF1-46BE-9A56-77C79C66E78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25ECE07-57F2-412B-B58A-E567233EBA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39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3E46-191B-407E-A5D0-3797DB3B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89D1-F358-43B4-8ECF-A37BC9D1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E663C-2FCB-4CE7-8551-2CE49A6374D9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7688E9-AB0B-4166-AEDD-36F546724B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965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07D9-DF68-4C90-BA8D-12307AA4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82EB2-BF46-4732-99FC-52787AD6C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B5232-B8B1-44F0-8892-3F98E2744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35402-4877-4D7A-B715-9ACC82F0123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638462-38E9-4290-A4E8-EFE8C2DBA9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968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659F-7987-4132-808A-0A242FFB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356AF-036E-4B3E-B2B1-18BF113C0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CF26B-53D1-4934-BB0F-19CC97D2F7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51E665-A798-4248-BE65-98F38E8201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461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8B5B1-ABC7-41AC-B493-8C07A3463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4650" y="6350"/>
            <a:ext cx="2038350" cy="6116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2D440-2725-469D-8EC3-242A2B075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6350"/>
            <a:ext cx="5962650" cy="61166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3C8F0-016C-43C9-8694-98AF050037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2A362B7-DBE3-44FD-A433-7BF22C3546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609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12A2-B19B-4750-BC1D-F120B4E1B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55B6F-8C80-4BD0-9C86-20D4F21D8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558B6-F9EB-43C7-8264-E1BC53EBABA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C05FC87-479F-4740-9374-5BFCF61894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5592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9300-BDD3-435D-830F-266319C7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8FD0A-DF46-46B1-B532-BBF92BDA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3C1DF-6C4F-447B-B1ED-DADBFE70DA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77B7AB3-C26F-47AB-8CCA-F3E3376014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617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DC1F-41C6-41FB-8FE3-93F0EC22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A5102-E7D2-453D-BB02-5116CB19D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A976E-2115-48D7-B4C5-25234510530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8ACE7CD-C512-4C35-BB16-8A9D3D1E35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8545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73CF-22A7-434E-B850-DA32D9C1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CBCD7-FA3F-4899-848B-0944AB7A3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3998913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AA69E-94F3-454B-BA74-4ECAFAE4E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4088" y="1600200"/>
            <a:ext cx="3998912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403DC-DCDA-48BB-925B-E42404CB13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5E274C8-906B-4E21-AC98-971259B964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9091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2C90-FA8A-4880-B6DF-29FC4493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0210B-F550-4F3F-B3C4-F230C0AA8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282E2-D720-4E7D-8D6A-64A879AB8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B5827-A7FD-4502-AF41-2B41A4F9A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4BC22-F183-4A12-9ED1-953ECA5DA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1DF5-353E-43F0-A61D-23A1899A270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946B9B2-03B2-48D6-90C2-0B3A78F13E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7767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AF2B-7AAB-4CB7-BDEB-A4396CA0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83216-67D7-41CC-817F-0707598E427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BE3FAB8-EF00-43C5-8315-AFDC9773EF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485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D91A64-CBDC-4039-9410-0C060F38771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8CE1608-E1FA-475B-9F5D-0ED773A9D9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58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EEE9-BB70-47DA-AB19-53997C32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1046A-05CA-445D-BEE3-B12F2D161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25574-1D80-4C91-BFE9-1AB7B6EC7C2B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CAD4CA-5EFB-47FB-9720-6D0E7BD6A6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1159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DD8A-7EC4-4ABF-B971-40A98FA1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9E1D2-9E8A-4832-AE87-35F21413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4B8E2-271E-4C9C-8808-7A3481457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700C5-8AFB-464D-B357-0F8547B9B75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DDF57B7-34C5-4A09-B16A-F44836D5A2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8761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C106-9E54-4784-AC2A-9778A971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21CBA-77D4-4984-B8D3-8CA5E85B0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145B9-B7DF-4604-B699-34332337A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50E79-93FD-41A3-B809-F8E5F99D8E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94809CD-67C0-4847-AB36-EC58EB1BD0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3091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5837-6460-4CF7-9681-946F1C0C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7A305-7A40-4B75-BA8F-D2CF152A3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C4CAE-57D2-4C58-9E1E-699421F02E3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12DFD8C-9CD2-44D8-99C7-5407C68611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8230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5706C-A2DD-46F0-B845-2DF787B02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4650" y="6350"/>
            <a:ext cx="2038350" cy="6116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8CBC4-0FDA-4E2C-A2FE-50B513A14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6350"/>
            <a:ext cx="5962650" cy="61166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074CD-A992-4806-8631-F5F7B6506B3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AC0BA71-2D66-4646-9515-27B51BC07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15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D7C2-9701-4DD9-9328-312E7269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3C29-820C-479B-9A13-2AE22F9EC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3998913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AFCEC-B921-4453-9E92-38F45A416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4088" y="1600200"/>
            <a:ext cx="3998912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0E447-B349-466A-8DCC-DD52ECE6C7F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731B5E6-46E4-45A7-AB7E-2A1BF06AD0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6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3E88-5EB5-4EB6-999D-3E076737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2D1F-62DD-4D2E-96C4-D62A809E4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24649-13F1-428A-80E8-1C8D059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E3797-52EF-4907-BAF4-A3892F0E0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17BF1-C1AC-43E9-9D75-2510356A3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69F4E-89B1-415A-B8D9-B6A2416BC56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A3AB359-4EED-4187-B8F0-846C1594A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55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27B-A160-4AC9-B5E3-DF88FAB7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E93A4-46C0-46CC-90C8-D0EC2B29119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FABCF-C614-461B-B5DA-53CA387CEB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50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7F9BE-1F3F-46B5-8921-E48540472FA3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0A3057-3BEE-42C5-9A44-FE16DAFAF9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27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5D6D-3FFD-4B3D-8485-7DE2FD03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E513-F87C-46F5-8903-DBC24D91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081ED-0A2B-4946-85C2-6446AD468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4DEC1-060F-456A-83CB-C7F12EC76A7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6BECE7-77ED-462A-ACF0-AF34DF4745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19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24B1-CEF5-4E1B-A922-5E1E2615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938F6-E0BF-4AF4-8674-CA0069536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AB77C-3346-467B-9F1F-29B67A13C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26585-220F-4764-9E29-79A178C0E46C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91AE6A-06AE-4FAB-9BDC-44DBCBC03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96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CC07D5B3-4640-4154-A982-F1F47A67D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350"/>
            <a:ext cx="81502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E7CF920D-7755-4A43-8672-45A97231C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00200"/>
            <a:ext cx="81502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600D93E0-2EA2-46C2-A349-604F9EB64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246813"/>
            <a:ext cx="266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03D59AD3-2584-4AE9-A3A3-A06C97812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246813"/>
            <a:ext cx="54213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44B7C7D-F911-46A0-9F53-CBF2EDA73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313C441-2C56-47A9-B6B7-2C899DD9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rgbClr val="DD8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2A7948A-5C04-415E-B685-97B4948CB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rgbClr val="94B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49E844A-9A25-464F-95A0-56C79353386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0" y="1208088"/>
            <a:ext cx="53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cs typeface="Arial Unicode MS" charset="0"/>
              </a:defRPr>
            </a:lvl1pPr>
          </a:lstStyle>
          <a:p>
            <a:fld id="{33BC9D34-8315-4176-A3C4-67DED2E6755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775F55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F203A8C1-971F-4D92-AB31-E3AFC6643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0F58833-CF38-48AC-963C-C4E7CDFC0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6053138"/>
            <a:ext cx="2249488" cy="712787"/>
          </a:xfrm>
          <a:prstGeom prst="rect">
            <a:avLst/>
          </a:prstGeom>
          <a:solidFill>
            <a:srgbClr val="DD8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35008DF-18D4-4A74-97E1-C004BFFD4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6043613"/>
            <a:ext cx="6784975" cy="714375"/>
          </a:xfrm>
          <a:prstGeom prst="rect">
            <a:avLst/>
          </a:prstGeom>
          <a:solidFill>
            <a:srgbClr val="94B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5FFF597-BBA3-473C-8E6F-E6AFF1E11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350"/>
            <a:ext cx="81502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338316C-62EF-459B-ABF0-10129AAE1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00200"/>
            <a:ext cx="81502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8EBA1E96-190C-4C29-B985-07602F9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069013"/>
            <a:ext cx="2057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372AD836-1A52-43C5-8CAF-B8D90670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236538"/>
            <a:ext cx="586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6B80186B-5A9D-4B75-903F-30C9EC3EE38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001000" y="228600"/>
            <a:ext cx="83502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</a:tabLst>
              <a:defRPr sz="1400" b="1">
                <a:solidFill>
                  <a:srgbClr val="775F55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fld id="{180538AB-2D4A-4FEE-AD17-DAD3FC168C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775F55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3CA17693-C2EA-4EF2-A310-7A7EFB850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9D5C3A4E-1071-46A1-A796-09F7D7E84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0200"/>
            <a:ext cx="1295400" cy="990600"/>
          </a:xfrm>
          <a:prstGeom prst="rect">
            <a:avLst/>
          </a:prstGeom>
          <a:solidFill>
            <a:srgbClr val="DD8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1C9145E-5499-412E-A3AD-3EE05FDAA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600200"/>
            <a:ext cx="7772400" cy="990600"/>
          </a:xfrm>
          <a:prstGeom prst="rect">
            <a:avLst/>
          </a:prstGeom>
          <a:solidFill>
            <a:srgbClr val="94B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29A6641-5201-431A-A3AD-D60180125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350"/>
            <a:ext cx="81502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53C3B2D-51C9-41E1-A3EC-0879DC3C6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00200"/>
            <a:ext cx="81502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11E47B59-D101-43BF-ABA2-1D2154ED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B490F7C-B503-4E48-9820-8E4F8B8992A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0" y="1752600"/>
            <a:ext cx="129222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</a:tabLst>
              <a:defRPr sz="2400" b="1">
                <a:solidFill>
                  <a:srgbClr val="FFFFFF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fld id="{7EDEF46D-834A-476F-B077-6E04278A96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0D28176F-4CBD-4292-B22C-234744B75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248400"/>
            <a:ext cx="54213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775F55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yc07452@umac.m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84EF-7E40-4640-9677-643DFADB4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2060848"/>
            <a:ext cx="7696200" cy="1531197"/>
          </a:xfrm>
        </p:spPr>
        <p:txBody>
          <a:bodyPr/>
          <a:lstStyle/>
          <a:p>
            <a:r>
              <a:rPr lang="en-US" altLang="en-US" sz="4800" dirty="0">
                <a:latin typeface="Tw Cen MT" panose="020B0602020104020603" pitchFamily="34" charset="0"/>
              </a:rPr>
              <a:t>CISC2003</a:t>
            </a:r>
            <a:br>
              <a:rPr lang="en-US" altLang="en-US" sz="4800" dirty="0">
                <a:latin typeface="Tw Cen MT" panose="020B0602020104020603" pitchFamily="34" charset="0"/>
              </a:rPr>
            </a:br>
            <a:r>
              <a:rPr lang="en-US" altLang="en-US" sz="4800" dirty="0">
                <a:latin typeface="Tw Cen MT" panose="020B0602020104020603" pitchFamily="34" charset="0"/>
              </a:rPr>
              <a:t>OOP AND DATA STRUCTURES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B5B21-E6FB-4DAD-AAD8-7E8000F4C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33056"/>
            <a:ext cx="6858000" cy="473464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6BEFC4E-2407-47E0-87E2-8082331D5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708" y="28002"/>
            <a:ext cx="83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First Program:</a:t>
            </a:r>
            <a:r>
              <a:rPr lang="zh-CN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Hello</a:t>
            </a:r>
            <a:r>
              <a:rPr lang="zh-CN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Universe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10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7B5323-7643-42C4-B16C-11046999C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04" y="1628800"/>
            <a:ext cx="7971428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62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Basic Grammar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11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51AE702-A962-4DD1-A052-3D300C0C1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844824"/>
            <a:ext cx="7991673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5913" indent="-31591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636588" indent="-27146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zh-CN" sz="2600" dirty="0">
                <a:latin typeface="Tw Cen MT" panose="020B0602020104020603" pitchFamily="34" charset="0"/>
              </a:rPr>
              <a:t>case sensitive</a:t>
            </a:r>
          </a:p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zh-CN" sz="2600" dirty="0">
                <a:latin typeface="Tw Cen MT" panose="020B0602020104020603" pitchFamily="34" charset="0"/>
              </a:rPr>
              <a:t>class name: </a:t>
            </a:r>
            <a:r>
              <a:rPr lang="en-US" altLang="zh-CN" sz="2000" dirty="0">
                <a:latin typeface="Tw Cen MT" panose="020B0602020104020603" pitchFamily="34" charset="0"/>
              </a:rPr>
              <a:t>capitalize the first letter; If the class name consists of several words, the first letter of each word should be capitalized. </a:t>
            </a:r>
            <a:r>
              <a:rPr lang="en-US" altLang="zh-CN" sz="2000" dirty="0">
                <a:solidFill>
                  <a:srgbClr val="00B0F0"/>
                </a:solidFill>
                <a:latin typeface="Tw Cen MT" panose="020B0602020104020603" pitchFamily="34" charset="0"/>
              </a:rPr>
              <a:t>(Java Basics ,slide 9)</a:t>
            </a:r>
          </a:p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zh-CN" sz="2600" dirty="0">
                <a:latin typeface="Tw Cen MT" panose="020B0602020104020603" pitchFamily="34" charset="0"/>
              </a:rPr>
              <a:t>method name: </a:t>
            </a:r>
            <a:r>
              <a:rPr lang="en-US" altLang="zh-CN" sz="2000" dirty="0">
                <a:latin typeface="Tw Cen MT" panose="020B0602020104020603" pitchFamily="34" charset="0"/>
              </a:rPr>
              <a:t>start with a lowercase letter; If the method name contains several words, capitalize the first letter of each subsequent word.</a:t>
            </a:r>
            <a:r>
              <a:rPr lang="en-US" altLang="zh-CN" sz="2000" dirty="0">
                <a:solidFill>
                  <a:srgbClr val="00B0F0"/>
                </a:solidFill>
                <a:latin typeface="Tw Cen MT" panose="020B0602020104020603" pitchFamily="34" charset="0"/>
              </a:rPr>
              <a:t> (Java Basics ,slide 9)</a:t>
            </a:r>
            <a:endParaRPr lang="en-US" altLang="zh-CN" sz="2000" dirty="0">
              <a:latin typeface="Tw Cen MT" panose="020B0602020104020603" pitchFamily="34" charset="0"/>
            </a:endParaRPr>
          </a:p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600" dirty="0">
                <a:latin typeface="Tw Cen MT" panose="020B0602020104020603" pitchFamily="34" charset="0"/>
              </a:rPr>
              <a:t>file name: </a:t>
            </a:r>
            <a:r>
              <a:rPr lang="en-US" altLang="en-US" sz="2000" dirty="0">
                <a:latin typeface="Tw Cen MT" panose="020B0602020104020603" pitchFamily="34" charset="0"/>
              </a:rPr>
              <a:t>must be the same as the class name</a:t>
            </a:r>
            <a:endParaRPr lang="en-US" altLang="en-US" sz="26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74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xample1: Output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12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74D8DB-1097-474A-9436-CF52A21AEE4C}"/>
              </a:ext>
            </a:extLst>
          </p:cNvPr>
          <p:cNvSpPr/>
          <p:nvPr/>
        </p:nvSpPr>
        <p:spPr>
          <a:xfrm>
            <a:off x="641374" y="1916832"/>
            <a:ext cx="6594921" cy="3365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public class Universe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public static void main(String[] 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	int x=10; 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	int y=25; 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	int z=</a:t>
            </a:r>
            <a:r>
              <a:rPr lang="en-US" altLang="zh-CN" dirty="0" err="1">
                <a:solidFill>
                  <a:schemeClr val="tx1"/>
                </a:solidFill>
              </a:rPr>
              <a:t>x+y</a:t>
            </a:r>
            <a:r>
              <a:rPr lang="en-US" altLang="zh-CN" dirty="0">
                <a:solidFill>
                  <a:schemeClr val="tx1"/>
                </a:solidFill>
              </a:rPr>
              <a:t>; 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("Sum of </a:t>
            </a:r>
            <a:r>
              <a:rPr lang="en-US" altLang="zh-CN" dirty="0" err="1">
                <a:solidFill>
                  <a:schemeClr val="tx1"/>
                </a:solidFill>
              </a:rPr>
              <a:t>x+y</a:t>
            </a:r>
            <a:r>
              <a:rPr lang="en-US" altLang="zh-CN" dirty="0">
                <a:solidFill>
                  <a:schemeClr val="tx1"/>
                </a:solidFill>
              </a:rPr>
              <a:t> = " + z); </a:t>
            </a:r>
            <a:r>
              <a:rPr lang="en-US" altLang="zh-CN" dirty="0">
                <a:solidFill>
                  <a:srgbClr val="00B050"/>
                </a:solidFill>
              </a:rPr>
              <a:t>//output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EB1492-0089-4B5C-84D7-E215D6A5A10A}"/>
              </a:ext>
            </a:extLst>
          </p:cNvPr>
          <p:cNvSpPr txBox="1"/>
          <p:nvPr/>
        </p:nvSpPr>
        <p:spPr>
          <a:xfrm>
            <a:off x="4565503" y="5846118"/>
            <a:ext cx="457849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Try</a:t>
            </a:r>
            <a:r>
              <a:rPr lang="en-US" altLang="zh-CN" dirty="0">
                <a:solidFill>
                  <a:schemeClr val="tx1"/>
                </a:solidFill>
              </a:rPr>
              <a:t>: consider why we should use +z, not z?</a:t>
            </a:r>
          </a:p>
        </p:txBody>
      </p:sp>
    </p:spTree>
    <p:extLst>
      <p:ext uri="{BB962C8B-B14F-4D97-AF65-F5344CB8AC3E}">
        <p14:creationId xmlns:p14="http://schemas.microsoft.com/office/powerpoint/2010/main" val="3451490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xample2: Start a new method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13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EEAD4C-7640-40F1-984F-4870D606249E}"/>
              </a:ext>
            </a:extLst>
          </p:cNvPr>
          <p:cNvSpPr/>
          <p:nvPr/>
        </p:nvSpPr>
        <p:spPr>
          <a:xfrm>
            <a:off x="139322" y="228600"/>
            <a:ext cx="4572000" cy="58634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public class Universe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public static void main(String[] 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	print();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public 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chemeClr val="tx1"/>
                </a:solidFill>
              </a:rPr>
              <a:t> void print()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	int x=10; 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	int y=25; 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	int z=</a:t>
            </a:r>
            <a:r>
              <a:rPr lang="en-US" altLang="zh-CN" dirty="0" err="1">
                <a:solidFill>
                  <a:schemeClr val="tx1"/>
                </a:solidFill>
              </a:rPr>
              <a:t>x+y</a:t>
            </a:r>
            <a:r>
              <a:rPr lang="en-US" altLang="zh-CN" dirty="0">
                <a:solidFill>
                  <a:schemeClr val="tx1"/>
                </a:solidFill>
              </a:rPr>
              <a:t>;      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("Sum of </a:t>
            </a:r>
            <a:r>
              <a:rPr lang="en-US" altLang="zh-CN" dirty="0" err="1">
                <a:solidFill>
                  <a:schemeClr val="tx1"/>
                </a:solidFill>
              </a:rPr>
              <a:t>x+y</a:t>
            </a:r>
            <a:r>
              <a:rPr lang="en-US" altLang="zh-CN" dirty="0">
                <a:solidFill>
                  <a:schemeClr val="tx1"/>
                </a:solidFill>
              </a:rPr>
              <a:t> = " + z);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Cannot make a static reference to the non-static method print() from the type Universe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E03BA5-CCDD-4B8A-AC43-AD56ED42EC6B}"/>
              </a:ext>
            </a:extLst>
          </p:cNvPr>
          <p:cNvSpPr txBox="1"/>
          <p:nvPr/>
        </p:nvSpPr>
        <p:spPr>
          <a:xfrm>
            <a:off x="4565503" y="5846118"/>
            <a:ext cx="457849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Try</a:t>
            </a:r>
            <a:r>
              <a:rPr lang="en-US" altLang="zh-CN" dirty="0">
                <a:solidFill>
                  <a:schemeClr val="tx1"/>
                </a:solidFill>
              </a:rPr>
              <a:t>: what would happen if 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chemeClr val="tx1"/>
                </a:solidFill>
              </a:rPr>
              <a:t> is removed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09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xample3: Start a different class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14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EEAD4C-7640-40F1-984F-4870D606249E}"/>
              </a:ext>
            </a:extLst>
          </p:cNvPr>
          <p:cNvSpPr/>
          <p:nvPr/>
        </p:nvSpPr>
        <p:spPr>
          <a:xfrm>
            <a:off x="591737" y="1459325"/>
            <a:ext cx="7703641" cy="544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public class Universe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public static void main(String[] 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NewClass</a:t>
            </a:r>
            <a:r>
              <a:rPr lang="en-US" altLang="zh-CN" dirty="0">
                <a:solidFill>
                  <a:schemeClr val="tx1"/>
                </a:solidFill>
              </a:rPr>
              <a:t> A;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A=new </a:t>
            </a:r>
            <a:r>
              <a:rPr lang="en-US" altLang="zh-CN" dirty="0" err="1">
                <a:solidFill>
                  <a:schemeClr val="tx1"/>
                </a:solidFill>
              </a:rPr>
              <a:t>NewClass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A.a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}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public 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chemeClr val="tx1"/>
                </a:solidFill>
              </a:rPr>
              <a:t> class  </a:t>
            </a:r>
            <a:r>
              <a:rPr lang="en-US" altLang="zh-CN" dirty="0" err="1">
                <a:solidFill>
                  <a:schemeClr val="tx1"/>
                </a:solidFill>
              </a:rPr>
              <a:t>NewClass</a:t>
            </a:r>
            <a:r>
              <a:rPr lang="en-US" altLang="zh-CN" dirty="0">
                <a:solidFill>
                  <a:schemeClr val="tx1"/>
                </a:solidFill>
              </a:rPr>
              <a:t> { </a:t>
            </a:r>
            <a:r>
              <a:rPr lang="en-US" altLang="zh-CN" dirty="0">
                <a:solidFill>
                  <a:srgbClr val="00B050"/>
                </a:solidFill>
              </a:rPr>
              <a:t>//this class is inside the class Universe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int a;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public </a:t>
            </a:r>
            <a:r>
              <a:rPr lang="en-US" altLang="zh-CN" dirty="0" err="1">
                <a:solidFill>
                  <a:schemeClr val="tx1"/>
                </a:solidFill>
              </a:rPr>
              <a:t>NewClass</a:t>
            </a:r>
            <a:r>
              <a:rPr lang="en-US" altLang="zh-CN" dirty="0">
                <a:solidFill>
                  <a:schemeClr val="tx1"/>
                </a:solidFill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a=1;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} </a:t>
            </a:r>
            <a:r>
              <a:rPr lang="en-US" altLang="zh-CN" dirty="0">
                <a:solidFill>
                  <a:srgbClr val="00B050"/>
                </a:solidFill>
              </a:rPr>
              <a:t>//constructor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}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E03BA5-CCDD-4B8A-AC43-AD56ED42EC6B}"/>
              </a:ext>
            </a:extLst>
          </p:cNvPr>
          <p:cNvSpPr txBox="1"/>
          <p:nvPr/>
        </p:nvSpPr>
        <p:spPr>
          <a:xfrm>
            <a:off x="2329249" y="6260068"/>
            <a:ext cx="681475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Try</a:t>
            </a:r>
            <a:r>
              <a:rPr lang="en-US" altLang="zh-CN" dirty="0">
                <a:solidFill>
                  <a:schemeClr val="tx1"/>
                </a:solidFill>
              </a:rPr>
              <a:t>: start a new class in a different file, instead of inside the class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45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80" y="257431"/>
            <a:ext cx="914380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xample4: Java input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15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3F984D-52F0-4AB3-B288-E1B8D31C1A8E}"/>
              </a:ext>
            </a:extLst>
          </p:cNvPr>
          <p:cNvSpPr/>
          <p:nvPr/>
        </p:nvSpPr>
        <p:spPr>
          <a:xfrm>
            <a:off x="683568" y="1844824"/>
            <a:ext cx="6048672" cy="2995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zh-CN" dirty="0">
                <a:solidFill>
                  <a:schemeClr val="tx1"/>
                </a:solidFill>
                <a:latin typeface="Tw Cen MT" panose="020B0602020104020603" pitchFamily="34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</a:rPr>
              <a:t>Scanner</a:t>
            </a:r>
            <a:r>
              <a:rPr lang="en-US" altLang="zh-CN" sz="2000" dirty="0">
                <a:solidFill>
                  <a:schemeClr val="tx1"/>
                </a:solidFill>
              </a:rPr>
              <a:t> class</a:t>
            </a:r>
          </a:p>
          <a:p>
            <a:pPr lvl="1">
              <a:spcBef>
                <a:spcPts val="550"/>
              </a:spcBef>
              <a:buClr>
                <a:srgbClr val="94B6D2"/>
              </a:buClr>
              <a:buSzPct val="70000"/>
              <a:buFont typeface="Wingdings 2" panose="05020102010507070707" pitchFamily="18" charset="2"/>
              <a:buChar char=""/>
            </a:pPr>
            <a:r>
              <a:rPr lang="en-US" alt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in package </a:t>
            </a:r>
            <a:r>
              <a:rPr lang="en-US" altLang="en-US" sz="2000" dirty="0">
                <a:solidFill>
                  <a:srgbClr val="FF0000"/>
                </a:solidFill>
                <a:latin typeface="Tw Cen MT" panose="020B0602020104020603" pitchFamily="34" charset="0"/>
              </a:rPr>
              <a:t>util</a:t>
            </a:r>
          </a:p>
          <a:p>
            <a:pPr lvl="1">
              <a:spcBef>
                <a:spcPts val="550"/>
              </a:spcBef>
              <a:buClr>
                <a:srgbClr val="94B6D2"/>
              </a:buClr>
              <a:buSzPct val="70000"/>
              <a:buFont typeface="Wingdings 2" panose="05020102010507070707" pitchFamily="18" charset="2"/>
              <a:buChar char=""/>
            </a:pPr>
            <a:r>
              <a:rPr lang="en-US" altLang="zh-CN" sz="2000" dirty="0">
                <a:solidFill>
                  <a:schemeClr val="tx1"/>
                </a:solidFill>
                <a:latin typeface="Tw Cen MT" panose="020B0602020104020603" pitchFamily="34" charset="0"/>
              </a:rPr>
              <a:t>input is obtained by Space, Tab and Enter</a:t>
            </a:r>
            <a:r>
              <a:rPr lang="en-US" altLang="zh-CN" sz="1400" dirty="0"/>
              <a:t>,</a:t>
            </a:r>
          </a:p>
          <a:p>
            <a:pPr marL="457200" lvl="1" indent="0">
              <a:spcBef>
                <a:spcPts val="550"/>
              </a:spcBef>
              <a:buClr>
                <a:srgbClr val="94B6D2"/>
              </a:buClr>
              <a:buSzPct val="70000"/>
            </a:pPr>
            <a:r>
              <a:rPr lang="en-US" altLang="zh-CN" sz="1400" dirty="0"/>
              <a:t>and Enter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zh-CN" sz="2000" dirty="0">
                <a:solidFill>
                  <a:srgbClr val="FF0000"/>
                </a:solidFill>
                <a:latin typeface="Tw Cen MT" panose="020B0602020104020603" pitchFamily="34" charset="0"/>
              </a:rPr>
              <a:t>  </a:t>
            </a:r>
            <a:r>
              <a:rPr lang="en-US" altLang="zh-CN" sz="2000" dirty="0" err="1">
                <a:solidFill>
                  <a:srgbClr val="FF0000"/>
                </a:solidFill>
              </a:rPr>
              <a:t>BufferedReader</a:t>
            </a:r>
            <a:r>
              <a:rPr lang="en-US" altLang="zh-CN" sz="2000" dirty="0">
                <a:solidFill>
                  <a:schemeClr val="tx1"/>
                </a:solidFill>
              </a:rPr>
              <a:t> class</a:t>
            </a:r>
          </a:p>
          <a:p>
            <a:pPr lvl="1">
              <a:spcBef>
                <a:spcPts val="550"/>
              </a:spcBef>
              <a:buClr>
                <a:srgbClr val="94B6D2"/>
              </a:buClr>
              <a:buSzPct val="70000"/>
              <a:buFont typeface="Wingdings 2" panose="05020102010507070707" pitchFamily="18" charset="2"/>
              <a:buChar char=""/>
            </a:pPr>
            <a:r>
              <a:rPr lang="en-US" altLang="en-US" sz="2000" dirty="0">
                <a:solidFill>
                  <a:srgbClr val="000000"/>
                </a:solidFill>
                <a:latin typeface="Tw Cen MT" panose="020B0602020104020603" pitchFamily="34" charset="0"/>
              </a:rPr>
              <a:t>in package </a:t>
            </a:r>
            <a:r>
              <a:rPr lang="en-US" altLang="en-US" sz="2000" dirty="0" err="1">
                <a:solidFill>
                  <a:srgbClr val="FF0000"/>
                </a:solidFill>
                <a:latin typeface="Tw Cen MT" panose="020B0602020104020603" pitchFamily="34" charset="0"/>
              </a:rPr>
              <a:t>io</a:t>
            </a:r>
            <a:endParaRPr lang="en-US" altLang="en-US" sz="2000" dirty="0">
              <a:solidFill>
                <a:srgbClr val="FF0000"/>
              </a:solidFill>
              <a:latin typeface="Tw Cen MT" panose="020B0602020104020603" pitchFamily="34" charset="0"/>
            </a:endParaRPr>
          </a:p>
          <a:p>
            <a:pPr lvl="1">
              <a:spcBef>
                <a:spcPts val="550"/>
              </a:spcBef>
              <a:buClr>
                <a:srgbClr val="94B6D2"/>
              </a:buClr>
              <a:buSzPct val="70000"/>
              <a:buFont typeface="Wingdings 2" panose="05020102010507070707" pitchFamily="18" charset="2"/>
              <a:buChar char=""/>
            </a:pPr>
            <a:r>
              <a:rPr lang="en-US" altLang="zh-CN" sz="2000" dirty="0">
                <a:solidFill>
                  <a:schemeClr val="tx1"/>
                </a:solidFill>
                <a:latin typeface="Tw Cen MT" panose="020B0602020104020603" pitchFamily="34" charset="0"/>
              </a:rPr>
              <a:t>input can include Space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  <a:buClr>
                <a:srgbClr val="DD8047"/>
              </a:buClr>
              <a:buSzPct val="60000"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89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97A636-C2A3-42E0-843C-CF79215219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98" r="26746" b="1739"/>
          <a:stretch/>
        </p:blipFill>
        <p:spPr>
          <a:xfrm>
            <a:off x="6590283" y="1530375"/>
            <a:ext cx="2553717" cy="2474689"/>
          </a:xfrm>
          <a:prstGeom prst="rect">
            <a:avLst/>
          </a:prstGeom>
        </p:spPr>
      </p:pic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0988"/>
            <a:ext cx="914380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xample4(1): Java input - Scanner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16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9FB91E-DFBA-4079-81E2-0BC42044A03C}"/>
              </a:ext>
            </a:extLst>
          </p:cNvPr>
          <p:cNvSpPr/>
          <p:nvPr/>
        </p:nvSpPr>
        <p:spPr>
          <a:xfrm>
            <a:off x="533400" y="1706448"/>
            <a:ext cx="9007152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22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import </a:t>
            </a:r>
            <a:r>
              <a:rPr lang="en-US" altLang="zh-CN" dirty="0" err="1">
                <a:solidFill>
                  <a:schemeClr val="tx1"/>
                </a:solidFill>
              </a:rPr>
              <a:t>java.util</a:t>
            </a:r>
            <a:r>
              <a:rPr lang="en-US" altLang="zh-CN" dirty="0">
                <a:solidFill>
                  <a:schemeClr val="tx1"/>
                </a:solidFill>
              </a:rPr>
              <a:t>.*;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public class </a:t>
            </a:r>
            <a:r>
              <a:rPr lang="en-US" altLang="zh-CN" dirty="0" err="1">
                <a:solidFill>
                  <a:schemeClr val="tx1"/>
                </a:solidFill>
              </a:rPr>
              <a:t>HelloJava</a:t>
            </a:r>
            <a:r>
              <a:rPr lang="en-US" altLang="zh-CN" dirty="0">
                <a:solidFill>
                  <a:schemeClr val="tx1"/>
                </a:solidFill>
              </a:rPr>
              <a:t> {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  public static void main(String[] 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) {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    Scanner in = new </a:t>
            </a:r>
            <a:r>
              <a:rPr lang="en-US" altLang="zh-CN" dirty="0">
                <a:solidFill>
                  <a:srgbClr val="FF0000"/>
                </a:solidFill>
              </a:rPr>
              <a:t>Scanner(System.in)</a:t>
            </a:r>
            <a:r>
              <a:rPr lang="en-US" altLang="zh-CN" dirty="0">
                <a:solidFill>
                  <a:schemeClr val="tx1"/>
                </a:solidFill>
              </a:rPr>
              <a:t>;    </a:t>
            </a:r>
            <a:r>
              <a:rPr lang="en-US" altLang="zh-CN" dirty="0">
                <a:solidFill>
                  <a:srgbClr val="00B050"/>
                </a:solidFill>
              </a:rPr>
              <a:t>//Scanner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class</a:t>
            </a:r>
            <a:endParaRPr lang="zh-CN" altLang="en-US" dirty="0">
              <a:solidFill>
                <a:srgbClr val="00B050"/>
              </a:solidFill>
            </a:endParaRPr>
          </a:p>
          <a:p>
            <a:pPr marL="0" indent="0">
              <a:lnSpc>
                <a:spcPts val="22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("Please input a float number:");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    float a = </a:t>
            </a:r>
            <a:r>
              <a:rPr lang="en-US" altLang="zh-CN" dirty="0" err="1">
                <a:solidFill>
                  <a:schemeClr val="tx1"/>
                </a:solidFill>
              </a:rPr>
              <a:t>in.</a:t>
            </a:r>
            <a:r>
              <a:rPr lang="en-US" altLang="zh-CN" dirty="0" err="1">
                <a:solidFill>
                  <a:srgbClr val="FF0000"/>
                </a:solidFill>
              </a:rPr>
              <a:t>nextFloat</a:t>
            </a:r>
            <a:r>
              <a:rPr lang="en-US" altLang="zh-CN" dirty="0">
                <a:solidFill>
                  <a:schemeClr val="tx1"/>
                </a:solidFill>
              </a:rPr>
              <a:t>();    </a:t>
            </a:r>
            <a:r>
              <a:rPr lang="en-US" altLang="zh-CN" dirty="0">
                <a:solidFill>
                  <a:srgbClr val="00B050"/>
                </a:solidFill>
              </a:rPr>
              <a:t>//input float data</a:t>
            </a:r>
            <a:endParaRPr lang="zh-CN" altLang="en-US" dirty="0">
              <a:solidFill>
                <a:srgbClr val="00B050"/>
              </a:solidFill>
            </a:endParaRPr>
          </a:p>
          <a:p>
            <a:pPr marL="0" indent="0">
              <a:lnSpc>
                <a:spcPts val="22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("The float number is: " + a);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("Please input a int number: "); 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int b = </a:t>
            </a:r>
            <a:r>
              <a:rPr lang="en-US" altLang="zh-CN" dirty="0" err="1">
                <a:solidFill>
                  <a:schemeClr val="tx1"/>
                </a:solidFill>
              </a:rPr>
              <a:t>in.</a:t>
            </a:r>
            <a:r>
              <a:rPr lang="en-US" altLang="zh-CN" dirty="0" err="1">
                <a:solidFill>
                  <a:srgbClr val="FF0000"/>
                </a:solidFill>
              </a:rPr>
              <a:t>nextInt</a:t>
            </a:r>
            <a:r>
              <a:rPr lang="en-US" altLang="zh-CN" dirty="0">
                <a:solidFill>
                  <a:schemeClr val="tx1"/>
                </a:solidFill>
              </a:rPr>
              <a:t>();   </a:t>
            </a:r>
            <a:r>
              <a:rPr lang="en-US" altLang="zh-CN" dirty="0">
                <a:solidFill>
                  <a:srgbClr val="00B050"/>
                </a:solidFill>
              </a:rPr>
              <a:t>//input int data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ts val="22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("The int number is: " + b);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 Please input a string: ");    </a:t>
            </a:r>
            <a:r>
              <a:rPr lang="en-US" altLang="zh-CN" dirty="0">
                <a:solidFill>
                  <a:srgbClr val="00B050"/>
                </a:solidFill>
              </a:rPr>
              <a:t>//not space in the middle</a:t>
            </a:r>
            <a:endParaRPr lang="zh-CN" altLang="en-US" dirty="0">
              <a:solidFill>
                <a:srgbClr val="00B050"/>
              </a:solidFill>
            </a:endParaRPr>
          </a:p>
          <a:p>
            <a:pPr marL="0" indent="0">
              <a:lnSpc>
                <a:spcPts val="22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Scanner str = new Scanner(System.in);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("The string is :" + </a:t>
            </a:r>
            <a:r>
              <a:rPr lang="en-US" altLang="zh-CN" dirty="0" err="1">
                <a:solidFill>
                  <a:schemeClr val="tx1"/>
                </a:solidFill>
              </a:rPr>
              <a:t>str.next</a:t>
            </a:r>
            <a:r>
              <a:rPr lang="en-US" altLang="zh-CN" dirty="0">
                <a:solidFill>
                  <a:schemeClr val="tx1"/>
                </a:solidFill>
              </a:rPr>
              <a:t>());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  }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5684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59976"/>
            <a:ext cx="8856984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000" dirty="0">
                <a:solidFill>
                  <a:srgbClr val="775F55"/>
                </a:solidFill>
                <a:latin typeface="Tw Cen MT" panose="020B0602020104020603" pitchFamily="34" charset="0"/>
              </a:rPr>
              <a:t>E</a:t>
            </a:r>
            <a:r>
              <a:rPr lang="en-US" altLang="zh-CN" sz="4000" dirty="0">
                <a:solidFill>
                  <a:srgbClr val="775F55"/>
                </a:solidFill>
                <a:latin typeface="Tw Cen MT" panose="020B0602020104020603" pitchFamily="34" charset="0"/>
              </a:rPr>
              <a:t>xample4(2): Java input - </a:t>
            </a:r>
            <a:r>
              <a:rPr lang="en-US" altLang="zh-CN" sz="4000" dirty="0" err="1">
                <a:solidFill>
                  <a:srgbClr val="775F55"/>
                </a:solidFill>
                <a:latin typeface="Tw Cen MT" panose="020B0602020104020603" pitchFamily="34" charset="0"/>
              </a:rPr>
              <a:t>BufferedReader</a:t>
            </a:r>
            <a:endParaRPr lang="en-US" altLang="en-US" sz="40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17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9FB91E-DFBA-4079-81E2-0BC42044A03C}"/>
              </a:ext>
            </a:extLst>
          </p:cNvPr>
          <p:cNvSpPr/>
          <p:nvPr/>
        </p:nvSpPr>
        <p:spPr>
          <a:xfrm>
            <a:off x="502042" y="1606339"/>
            <a:ext cx="9007152" cy="421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dirty="0">
                <a:solidFill>
                  <a:schemeClr val="tx1"/>
                </a:solidFill>
              </a:rPr>
              <a:t>import java.io.*;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chemeClr val="tx1"/>
                </a:solidFill>
              </a:rPr>
              <a:t>public class </a:t>
            </a:r>
            <a:r>
              <a:rPr lang="en-US" altLang="zh-CN" dirty="0" err="1">
                <a:solidFill>
                  <a:schemeClr val="tx1"/>
                </a:solidFill>
              </a:rPr>
              <a:t>HelloJava</a:t>
            </a:r>
            <a:r>
              <a:rPr lang="en-US" altLang="zh-CN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//one class needs to have a main() method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00B050"/>
                </a:solidFill>
              </a:rPr>
              <a:t>  //arguments are passed using the text field below this editor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chemeClr val="tx1"/>
                </a:solidFill>
              </a:rPr>
              <a:t>  public static void main(String[] 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en-US" altLang="zh-CN" dirty="0">
                <a:solidFill>
                  <a:srgbClr val="FF0000"/>
                </a:solidFill>
              </a:rPr>
              <a:t>throws </a:t>
            </a:r>
            <a:r>
              <a:rPr lang="en-US" altLang="zh-CN" dirty="0" err="1">
                <a:solidFill>
                  <a:srgbClr val="FF0000"/>
                </a:solidFill>
              </a:rPr>
              <a:t>IOException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{ </a:t>
            </a:r>
            <a:r>
              <a:rPr lang="en-US" altLang="zh-CN" dirty="0">
                <a:solidFill>
                  <a:srgbClr val="00B050"/>
                </a:solidFill>
              </a:rPr>
              <a:t>//needed while input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BufferedReader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br</a:t>
            </a:r>
            <a:r>
              <a:rPr lang="en-US" altLang="zh-CN" dirty="0">
                <a:solidFill>
                  <a:schemeClr val="tx1"/>
                </a:solidFill>
              </a:rPr>
              <a:t> = new </a:t>
            </a:r>
            <a:r>
              <a:rPr lang="en-US" altLang="zh-CN" dirty="0" err="1">
                <a:solidFill>
                  <a:srgbClr val="FF0000"/>
                </a:solidFill>
              </a:rPr>
              <a:t>BufferedReader</a:t>
            </a:r>
            <a:r>
              <a:rPr lang="en-US" altLang="zh-CN" dirty="0">
                <a:solidFill>
                  <a:srgbClr val="FF0000"/>
                </a:solidFill>
              </a:rPr>
              <a:t>(new </a:t>
            </a:r>
            <a:r>
              <a:rPr lang="en-US" altLang="zh-CN" dirty="0" err="1">
                <a:solidFill>
                  <a:srgbClr val="FF0000"/>
                </a:solidFill>
              </a:rPr>
              <a:t>InputStreamReader</a:t>
            </a:r>
            <a:r>
              <a:rPr lang="en-US" altLang="zh-CN" dirty="0">
                <a:solidFill>
                  <a:srgbClr val="FF0000"/>
                </a:solidFill>
              </a:rPr>
              <a:t>(System.in))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String str = null; 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("Enter your value:"); 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str = </a:t>
            </a:r>
            <a:r>
              <a:rPr lang="en-US" altLang="zh-CN" dirty="0" err="1">
                <a:solidFill>
                  <a:schemeClr val="tx1"/>
                </a:solidFill>
              </a:rPr>
              <a:t>br.</a:t>
            </a:r>
            <a:r>
              <a:rPr lang="en-US" altLang="zh-CN" dirty="0" err="1">
                <a:solidFill>
                  <a:srgbClr val="FF0000"/>
                </a:solidFill>
              </a:rPr>
              <a:t>readLine</a:t>
            </a:r>
            <a:r>
              <a:rPr lang="en-US" altLang="zh-CN" dirty="0">
                <a:solidFill>
                  <a:schemeClr val="tx1"/>
                </a:solidFill>
              </a:rPr>
              <a:t>(); 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("your value is :"+str);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024668-5F2B-42A1-891B-2CD8EC6235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200"/>
          <a:stretch/>
        </p:blipFill>
        <p:spPr>
          <a:xfrm>
            <a:off x="6388109" y="5589240"/>
            <a:ext cx="2755891" cy="124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15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Practice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18</a:t>
            </a:fld>
            <a:endParaRPr lang="en-US" altLang="en-US" sz="1200" b="1" dirty="0">
              <a:solidFill>
                <a:srgbClr val="FFFFFF"/>
              </a:solidFill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FC259096-342F-4746-905B-863A8E44D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507288" cy="27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5913" indent="-31591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636588" indent="-27146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600" dirty="0">
                <a:latin typeface="Tw Cen MT" panose="020B0602020104020603" pitchFamily="34" charset="0"/>
              </a:rPr>
              <a:t>Write a short Java method, </a:t>
            </a:r>
            <a:r>
              <a:rPr lang="en-US" altLang="en-US" sz="2600" dirty="0" err="1">
                <a:solidFill>
                  <a:srgbClr val="FF0000"/>
                </a:solidFill>
                <a:latin typeface="Tw Cen MT" panose="020B0602020104020603" pitchFamily="34" charset="0"/>
              </a:rPr>
              <a:t>isMultiple</a:t>
            </a:r>
            <a:r>
              <a:rPr lang="en-US" altLang="en-US" sz="2600" dirty="0">
                <a:latin typeface="Tw Cen MT" panose="020B0602020104020603" pitchFamily="34" charset="0"/>
              </a:rPr>
              <a:t>, that takes two long values, </a:t>
            </a:r>
            <a:r>
              <a:rPr lang="en-US" altLang="en-US" sz="2600" i="1" dirty="0">
                <a:latin typeface="Tw Cen MT" panose="020B0602020104020603" pitchFamily="34" charset="0"/>
              </a:rPr>
              <a:t>n</a:t>
            </a:r>
            <a:r>
              <a:rPr lang="en-US" altLang="en-US" sz="2600" dirty="0">
                <a:latin typeface="Tw Cen MT" panose="020B0602020104020603" pitchFamily="34" charset="0"/>
              </a:rPr>
              <a:t> and </a:t>
            </a:r>
            <a:r>
              <a:rPr lang="en-US" altLang="en-US" sz="2600" i="1" dirty="0">
                <a:latin typeface="Tw Cen MT" panose="020B0602020104020603" pitchFamily="34" charset="0"/>
              </a:rPr>
              <a:t>m</a:t>
            </a:r>
            <a:r>
              <a:rPr lang="en-US" altLang="en-US" sz="2600" dirty="0">
                <a:latin typeface="Tw Cen MT" panose="020B0602020104020603" pitchFamily="34" charset="0"/>
              </a:rPr>
              <a:t>, and returns true if and only if </a:t>
            </a:r>
            <a:r>
              <a:rPr lang="en-US" altLang="en-US" sz="2600" i="1" dirty="0">
                <a:latin typeface="Tw Cen MT" panose="020B0602020104020603" pitchFamily="34" charset="0"/>
              </a:rPr>
              <a:t>n</a:t>
            </a:r>
            <a:r>
              <a:rPr lang="en-US" altLang="en-US" sz="2600" dirty="0">
                <a:latin typeface="Tw Cen MT" panose="020B0602020104020603" pitchFamily="34" charset="0"/>
              </a:rPr>
              <a:t> is a multiple of </a:t>
            </a:r>
            <a:r>
              <a:rPr lang="en-US" altLang="en-US" sz="2600" i="1" dirty="0">
                <a:latin typeface="Tw Cen MT" panose="020B0602020104020603" pitchFamily="34" charset="0"/>
              </a:rPr>
              <a:t>m</a:t>
            </a:r>
            <a:r>
              <a:rPr lang="en-US" altLang="en-US" sz="2600" dirty="0">
                <a:latin typeface="Tw Cen MT" panose="020B0602020104020603" pitchFamily="34" charset="0"/>
              </a:rPr>
              <a:t>, that is, </a:t>
            </a:r>
            <a:r>
              <a:rPr lang="en-US" altLang="en-US" sz="2600" i="1" dirty="0">
                <a:latin typeface="Tw Cen MT" panose="020B0602020104020603" pitchFamily="34" charset="0"/>
              </a:rPr>
              <a:t>n</a:t>
            </a:r>
            <a:r>
              <a:rPr lang="en-US" altLang="en-US" sz="2600" dirty="0">
                <a:latin typeface="Tw Cen MT" panose="020B0602020104020603" pitchFamily="34" charset="0"/>
              </a:rPr>
              <a:t> = </a:t>
            </a:r>
            <a:r>
              <a:rPr lang="en-US" altLang="en-US" sz="2600" i="1" dirty="0">
                <a:latin typeface="Tw Cen MT" panose="020B0602020104020603" pitchFamily="34" charset="0"/>
              </a:rPr>
              <a:t>m</a:t>
            </a:r>
            <a:r>
              <a:rPr lang="en-US" altLang="en-US" sz="2600" dirty="0">
                <a:latin typeface="Tw Cen MT" panose="020B0602020104020603" pitchFamily="34" charset="0"/>
              </a:rPr>
              <a:t>*</a:t>
            </a:r>
            <a:r>
              <a:rPr lang="en-US" altLang="en-US" sz="2600" i="1" dirty="0" err="1">
                <a:latin typeface="Tw Cen MT" panose="020B0602020104020603" pitchFamily="34" charset="0"/>
              </a:rPr>
              <a:t>i</a:t>
            </a:r>
            <a:r>
              <a:rPr lang="en-US" altLang="en-US" sz="2600" dirty="0">
                <a:latin typeface="Tw Cen MT" panose="020B0602020104020603" pitchFamily="34" charset="0"/>
              </a:rPr>
              <a:t> for some integer </a:t>
            </a:r>
            <a:r>
              <a:rPr lang="en-US" altLang="en-US" sz="2600" i="1" dirty="0" err="1">
                <a:latin typeface="Tw Cen MT" panose="020B0602020104020603" pitchFamily="34" charset="0"/>
              </a:rPr>
              <a:t>i</a:t>
            </a:r>
            <a:r>
              <a:rPr lang="en-US" altLang="en-US" sz="2600" dirty="0">
                <a:latin typeface="Tw Cen MT" panose="020B0602020104020603" pitchFamily="34" charset="0"/>
              </a:rPr>
              <a:t>.</a:t>
            </a:r>
          </a:p>
          <a:p>
            <a:pPr lvl="1">
              <a:spcBef>
                <a:spcPts val="550"/>
              </a:spcBef>
              <a:buClr>
                <a:srgbClr val="94B6D2"/>
              </a:buClr>
              <a:buSzPct val="70000"/>
              <a:buFont typeface="Wingdings 2" panose="05020102010507070707" pitchFamily="18" charset="2"/>
              <a:buChar char=""/>
            </a:pPr>
            <a:r>
              <a:rPr lang="en-US" altLang="zh-CN" sz="2600" i="1" dirty="0">
                <a:latin typeface="Tw Cen MT" panose="020B0602020104020603" pitchFamily="34" charset="0"/>
              </a:rPr>
              <a:t>m</a:t>
            </a:r>
            <a:r>
              <a:rPr lang="en-US" altLang="en-US" sz="2600" dirty="0">
                <a:latin typeface="Tw Cen MT" panose="020B0602020104020603" pitchFamily="34" charset="0"/>
              </a:rPr>
              <a:t> is fixed and given by yourself. </a:t>
            </a:r>
          </a:p>
          <a:p>
            <a:pPr lvl="1">
              <a:spcBef>
                <a:spcPts val="550"/>
              </a:spcBef>
              <a:buClr>
                <a:srgbClr val="94B6D2"/>
              </a:buClr>
              <a:buSzPct val="70000"/>
              <a:buFont typeface="Wingdings 2" panose="05020102010507070707" pitchFamily="18" charset="2"/>
              <a:buChar char=""/>
            </a:pPr>
            <a:r>
              <a:rPr lang="en-US" altLang="en-US" sz="2600" dirty="0">
                <a:latin typeface="Tw Cen MT" panose="020B0602020104020603" pitchFamily="34" charset="0"/>
              </a:rPr>
              <a:t>Repeatedly input </a:t>
            </a:r>
            <a:r>
              <a:rPr lang="en-US" altLang="zh-CN" sz="2600" i="1" dirty="0">
                <a:latin typeface="Tw Cen MT" panose="020B0602020104020603" pitchFamily="34" charset="0"/>
              </a:rPr>
              <a:t>n</a:t>
            </a:r>
            <a:r>
              <a:rPr lang="en-US" altLang="en-US" sz="2600" dirty="0">
                <a:latin typeface="Tw Cen MT" panose="020B0602020104020603" pitchFamily="34" charset="0"/>
              </a:rPr>
              <a:t>, and output the result.</a:t>
            </a:r>
          </a:p>
          <a:p>
            <a:pPr lvl="1">
              <a:spcBef>
                <a:spcPts val="550"/>
              </a:spcBef>
              <a:buClr>
                <a:srgbClr val="94B6D2"/>
              </a:buClr>
              <a:buSzPct val="70000"/>
              <a:buFont typeface="Wingdings 2" panose="05020102010507070707" pitchFamily="18" charset="2"/>
              <a:buChar char=""/>
            </a:pPr>
            <a:r>
              <a:rPr lang="en-US" altLang="en-US" sz="2600" dirty="0">
                <a:latin typeface="Tw Cen MT" panose="020B0602020104020603" pitchFamily="34" charset="0"/>
              </a:rPr>
              <a:t>Program exits when </a:t>
            </a:r>
            <a:r>
              <a:rPr lang="en-US" altLang="zh-CN" sz="2600" i="1" dirty="0">
                <a:latin typeface="Tw Cen MT" panose="020B0602020104020603" pitchFamily="34" charset="0"/>
              </a:rPr>
              <a:t>n</a:t>
            </a:r>
            <a:r>
              <a:rPr lang="en-US" altLang="en-US" sz="2600" dirty="0">
                <a:latin typeface="Tw Cen MT" panose="020B0602020104020603" pitchFamily="34" charset="0"/>
              </a:rPr>
              <a:t> is 0.</a:t>
            </a:r>
          </a:p>
          <a:p>
            <a:pPr marL="365125" lvl="1" indent="0">
              <a:spcBef>
                <a:spcPts val="550"/>
              </a:spcBef>
              <a:buClr>
                <a:srgbClr val="94B6D2"/>
              </a:buClr>
              <a:buSzPct val="70000"/>
            </a:pPr>
            <a:endParaRPr lang="en-US" altLang="zh-CN" sz="2600" dirty="0">
              <a:latin typeface="Tw Cen MT" panose="020B0602020104020603" pitchFamily="34" charset="0"/>
            </a:endParaRPr>
          </a:p>
          <a:p>
            <a:pPr marL="365125" lvl="1" indent="0">
              <a:spcBef>
                <a:spcPts val="550"/>
              </a:spcBef>
              <a:buClr>
                <a:srgbClr val="94B6D2"/>
              </a:buClr>
              <a:buSzPct val="70000"/>
            </a:pPr>
            <a:r>
              <a:rPr lang="en-US" altLang="zh-CN" sz="2000" dirty="0"/>
              <a:t>Example: </a:t>
            </a:r>
            <a:r>
              <a:rPr lang="en-US" altLang="zh-CN" sz="2000" i="1" dirty="0"/>
              <a:t>m</a:t>
            </a:r>
            <a:r>
              <a:rPr lang="en-US" altLang="zh-CN" sz="2000" dirty="0"/>
              <a:t>=2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input </a:t>
            </a:r>
            <a:r>
              <a:rPr lang="en-US" altLang="zh-CN" i="1" dirty="0"/>
              <a:t>n</a:t>
            </a:r>
            <a:r>
              <a:rPr lang="en-US" altLang="zh-CN" dirty="0"/>
              <a:t>=4, output ‘True’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input </a:t>
            </a:r>
            <a:r>
              <a:rPr lang="en-US" altLang="zh-CN" i="1" dirty="0"/>
              <a:t>n</a:t>
            </a:r>
            <a:r>
              <a:rPr lang="en-US" altLang="zh-CN" dirty="0"/>
              <a:t>=5, output ‘False’</a:t>
            </a:r>
          </a:p>
          <a:p>
            <a:r>
              <a:rPr lang="en-US" altLang="zh-CN" dirty="0"/>
              <a:t>            input </a:t>
            </a:r>
            <a:r>
              <a:rPr lang="en-US" altLang="zh-CN" i="1" dirty="0"/>
              <a:t>n</a:t>
            </a:r>
            <a:r>
              <a:rPr lang="en-US" altLang="zh-CN" dirty="0"/>
              <a:t>=0, output  exits.</a:t>
            </a:r>
            <a:r>
              <a:rPr lang="en-US" altLang="en-US" sz="2400" dirty="0">
                <a:latin typeface="Tw Cen MT" panose="020B0602020104020603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Exercise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19</a:t>
            </a:fld>
            <a:endParaRPr lang="en-US" altLang="en-US" sz="1200" b="1" dirty="0">
              <a:solidFill>
                <a:srgbClr val="FFFFFF"/>
              </a:solidFill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FC259096-342F-4746-905B-863A8E44D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72816"/>
            <a:ext cx="7355160" cy="11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5913" indent="-31591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636588" indent="-27146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600" dirty="0">
                <a:latin typeface="Tw Cen MT" panose="020B0602020104020603" pitchFamily="34" charset="0"/>
              </a:rPr>
              <a:t>Develop a Java program to determine whether </a:t>
            </a:r>
            <a:r>
              <a:rPr lang="en-US" altLang="zh-CN" sz="2600" dirty="0">
                <a:latin typeface="Tw Cen MT" panose="020B0602020104020603" pitchFamily="34" charset="0"/>
              </a:rPr>
              <a:t>a g</a:t>
            </a:r>
            <a:r>
              <a:rPr lang="en-US" altLang="en-US" sz="2600" dirty="0">
                <a:latin typeface="Tw Cen MT" panose="020B0602020104020603" pitchFamily="34" charset="0"/>
              </a:rPr>
              <a:t>iven integer is a power of two.</a:t>
            </a:r>
            <a:endParaRPr lang="en-US" altLang="zh-CN" sz="2600" dirty="0">
              <a:latin typeface="Tw Cen MT" panose="020B06020201040206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C39127-6606-42A5-B26E-FD97374874E7}"/>
              </a:ext>
            </a:extLst>
          </p:cNvPr>
          <p:cNvSpPr/>
          <p:nvPr/>
        </p:nvSpPr>
        <p:spPr>
          <a:xfrm>
            <a:off x="683568" y="3024456"/>
            <a:ext cx="4572000" cy="3094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 defTabSz="914400" fontAlgn="auto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Tw Cen MT" panose="020B0602020104020603" pitchFamily="34" charset="0"/>
                <a:ea typeface="等线" panose="02010600030101010101" pitchFamily="2" charset="-122"/>
              </a:rPr>
              <a:t>Example1:</a:t>
            </a:r>
          </a:p>
          <a:p>
            <a:pPr lvl="0" defTabSz="914400" fontAlgn="auto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altLang="zh-CN" sz="2000" dirty="0">
                <a:solidFill>
                  <a:prstClr val="black"/>
                </a:solidFill>
                <a:latin typeface="Tw Cen MT" panose="020B0602020104020603" pitchFamily="34" charset="0"/>
                <a:ea typeface="等线" panose="02010600030101010101" pitchFamily="2" charset="-122"/>
              </a:rPr>
              <a:t>   Input: 1</a:t>
            </a:r>
          </a:p>
          <a:p>
            <a:pPr lvl="0" defTabSz="914400" fontAlgn="auto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altLang="zh-CN" sz="2000" dirty="0">
                <a:solidFill>
                  <a:prstClr val="black"/>
                </a:solidFill>
                <a:latin typeface="Tw Cen MT" panose="020B0602020104020603" pitchFamily="34" charset="0"/>
                <a:ea typeface="等线" panose="02010600030101010101" pitchFamily="2" charset="-122"/>
              </a:rPr>
              <a:t>   Output: true</a:t>
            </a:r>
          </a:p>
          <a:p>
            <a:pPr marL="228600" lvl="0" indent="-228600" defTabSz="914400" fontAlgn="auto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prstClr val="black"/>
              </a:solidFill>
              <a:latin typeface="Tw Cen MT" panose="020B0602020104020603" pitchFamily="34" charset="0"/>
              <a:ea typeface="等线" panose="02010600030101010101" pitchFamily="2" charset="-122"/>
            </a:endParaRPr>
          </a:p>
          <a:p>
            <a:pPr marL="228600" lvl="0" indent="-228600" defTabSz="914400" fontAlgn="auto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Tw Cen MT" panose="020B0602020104020603" pitchFamily="34" charset="0"/>
                <a:ea typeface="等线" panose="02010600030101010101" pitchFamily="2" charset="-122"/>
              </a:rPr>
              <a:t>Example2:</a:t>
            </a:r>
          </a:p>
          <a:p>
            <a:pPr lvl="0" defTabSz="914400" fontAlgn="auto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altLang="zh-CN" sz="2000" dirty="0">
                <a:solidFill>
                  <a:prstClr val="black"/>
                </a:solidFill>
                <a:latin typeface="Tw Cen MT" panose="020B0602020104020603" pitchFamily="34" charset="0"/>
                <a:ea typeface="等线" panose="02010600030101010101" pitchFamily="2" charset="-122"/>
              </a:rPr>
              <a:t>   Input: 16</a:t>
            </a:r>
          </a:p>
          <a:p>
            <a:pPr lvl="0" defTabSz="914400" fontAlgn="auto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altLang="zh-CN" sz="2000" dirty="0">
                <a:solidFill>
                  <a:prstClr val="black"/>
                </a:solidFill>
                <a:latin typeface="Tw Cen MT" panose="020B0602020104020603" pitchFamily="34" charset="0"/>
                <a:ea typeface="等线" panose="02010600030101010101" pitchFamily="2" charset="-122"/>
              </a:rPr>
              <a:t>   Output: true</a:t>
            </a:r>
          </a:p>
          <a:p>
            <a:pPr marL="228600" lvl="0" indent="-228600" defTabSz="914400" fontAlgn="auto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prstClr val="black"/>
              </a:solidFill>
              <a:latin typeface="Tw Cen MT" panose="020B0602020104020603" pitchFamily="34" charset="0"/>
              <a:ea typeface="等线" panose="02010600030101010101" pitchFamily="2" charset="-122"/>
            </a:endParaRPr>
          </a:p>
          <a:p>
            <a:pPr marL="228600" lvl="0" indent="-228600" defTabSz="914400" fontAlgn="auto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Tw Cen MT" panose="020B0602020104020603" pitchFamily="34" charset="0"/>
                <a:ea typeface="等线" panose="02010600030101010101" pitchFamily="2" charset="-122"/>
              </a:rPr>
              <a:t>Example3:</a:t>
            </a:r>
          </a:p>
          <a:p>
            <a:pPr lvl="0" defTabSz="914400" fontAlgn="auto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altLang="zh-CN" sz="2000" dirty="0">
                <a:solidFill>
                  <a:prstClr val="black"/>
                </a:solidFill>
                <a:latin typeface="Tw Cen MT" panose="020B0602020104020603" pitchFamily="34" charset="0"/>
                <a:ea typeface="等线" panose="02010600030101010101" pitchFamily="2" charset="-122"/>
              </a:rPr>
              <a:t>   Input: 218</a:t>
            </a:r>
          </a:p>
          <a:p>
            <a:pPr lvl="0" defTabSz="914400" fontAlgn="auto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altLang="zh-CN" sz="2000" dirty="0">
                <a:solidFill>
                  <a:prstClr val="black"/>
                </a:solidFill>
                <a:latin typeface="Tw Cen MT" panose="020B0602020104020603" pitchFamily="34" charset="0"/>
                <a:ea typeface="等线" panose="02010600030101010101" pitchFamily="2" charset="-122"/>
              </a:rPr>
              <a:t>   Output: false</a:t>
            </a:r>
            <a:endParaRPr lang="zh-CN" altLang="en-US" sz="2000" dirty="0">
              <a:solidFill>
                <a:prstClr val="black"/>
              </a:solidFill>
              <a:latin typeface="Tw Cen MT" panose="020B0602020104020603" pitchFamily="34" charset="0"/>
              <a:ea typeface="等线" panose="02010600030101010101" pitchFamily="2" charset="-122"/>
            </a:endParaRPr>
          </a:p>
        </p:txBody>
      </p:sp>
      <p:sp>
        <p:nvSpPr>
          <p:cNvPr id="3" name="矩形 1">
            <a:extLst>
              <a:ext uri="{FF2B5EF4-FFF2-40B4-BE49-F238E27FC236}">
                <a16:creationId xmlns:a16="http://schemas.microsoft.com/office/drawing/2014/main" id="{CBA0E908-2C08-25AA-AD8F-C22988D5D482}"/>
              </a:ext>
            </a:extLst>
          </p:cNvPr>
          <p:cNvSpPr/>
          <p:nvPr/>
        </p:nvSpPr>
        <p:spPr>
          <a:xfrm>
            <a:off x="2483768" y="3024456"/>
            <a:ext cx="6379728" cy="3191708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342900" lvl="0" indent="-342900" defTabSz="91440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[Submission Guidelines]</a:t>
            </a:r>
          </a:p>
          <a:p>
            <a:pPr marL="800100" lvl="1" indent="-342900" defTabSz="91440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Please upload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two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files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source code file(s) in *.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and its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pdf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version.   </a:t>
            </a:r>
          </a:p>
          <a:p>
            <a:pPr marL="800100" lvl="1" indent="-342900" defTabSz="91440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Do not copy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codes from others, or both you two will lose scores.</a:t>
            </a:r>
          </a:p>
          <a:p>
            <a:pPr marL="800100" lvl="1" indent="-342900" defTabSz="91440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Submission deadline: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11:50 pm this Wednesday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56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509532DD-3A71-44F8-BACF-A49AA1FB6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CA" altLang="en-US" sz="4400" dirty="0">
                <a:solidFill>
                  <a:srgbClr val="FFFFFF"/>
                </a:solidFill>
                <a:latin typeface="Tw Cen MT" panose="020B0602020104020603" pitchFamily="34" charset="0"/>
              </a:rPr>
              <a:t>Lab Introduction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43CCB24D-73D4-406C-9F16-3DBF151F2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52600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60496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TA Information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r>
              <a:rPr lang="en-US" altLang="en-US" sz="1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A0BFAF0-3CB6-4883-B5F8-51F68B290BD5}"/>
              </a:ext>
            </a:extLst>
          </p:cNvPr>
          <p:cNvSpPr txBox="1">
            <a:spLocks/>
          </p:cNvSpPr>
          <p:nvPr/>
        </p:nvSpPr>
        <p:spPr bwMode="auto">
          <a:xfrm>
            <a:off x="755576" y="1988840"/>
            <a:ext cx="7920880" cy="219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9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Name: Wu Qingtian</a:t>
            </a:r>
            <a:r>
              <a:rPr lang="zh-CN" altLang="en-US" sz="2000" dirty="0">
                <a:solidFill>
                  <a:schemeClr val="tx1"/>
                </a:solidFill>
              </a:rPr>
              <a:t>（吴庆甜）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E-Mail: </a:t>
            </a:r>
            <a:r>
              <a:rPr lang="en-US" altLang="zh-CN" sz="20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yc07452</a:t>
            </a:r>
            <a:r>
              <a:rPr lang="en-US" sz="20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@umac.mo</a:t>
            </a:r>
            <a:endParaRPr lang="en-US" sz="20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/>
              <a:t>Office: E11-2016</a:t>
            </a:r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Tips: There are other two TAs for lab instruction. We will take turns in lab.</a:t>
            </a:r>
          </a:p>
          <a:p>
            <a:pPr>
              <a:lnSpc>
                <a:spcPct val="25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250000"/>
              </a:lnSpc>
            </a:pPr>
            <a:endParaRPr lang="en-US" altLang="zh-CN" dirty="0"/>
          </a:p>
          <a:p>
            <a:pPr>
              <a:lnSpc>
                <a:spcPct val="2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2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Lab Content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r>
              <a:rPr lang="en-US" altLang="en-US" sz="1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5A1FF1-FFA0-4F08-8B69-C274B6A4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0" y="1516062"/>
            <a:ext cx="8150225" cy="479325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Review the lectures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In-Class Practice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Reference codes will be provided at the lab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Exercise(10%) (Lab attendance included)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Submission deadline: 11:50 p.m. </a:t>
            </a:r>
            <a:r>
              <a:rPr lang="en-US" altLang="zh-CN" dirty="0">
                <a:solidFill>
                  <a:srgbClr val="FF0000"/>
                </a:solidFill>
              </a:rPr>
              <a:t>this Wednesday.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Reference codes for exercises of previous lab will be provided on </a:t>
            </a:r>
            <a:r>
              <a:rPr lang="en-US" dirty="0" err="1">
                <a:solidFill>
                  <a:schemeClr val="tx1"/>
                </a:solidFill>
              </a:rPr>
              <a:t>UMMoodle</a:t>
            </a:r>
            <a:endParaRPr lang="en-US" dirty="0">
              <a:solidFill>
                <a:schemeClr val="tx1"/>
              </a:solidFill>
            </a:endParaRP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Late submission 10% deduction per day.</a:t>
            </a:r>
          </a:p>
        </p:txBody>
      </p:sp>
    </p:spTree>
    <p:extLst>
      <p:ext uri="{BB962C8B-B14F-4D97-AF65-F5344CB8AC3E}">
        <p14:creationId xmlns:p14="http://schemas.microsoft.com/office/powerpoint/2010/main" val="1828309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Java Compiler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5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7B1777-D9B8-439A-8E68-E245F6B8E18A}"/>
              </a:ext>
            </a:extLst>
          </p:cNvPr>
          <p:cNvSpPr/>
          <p:nvPr/>
        </p:nvSpPr>
        <p:spPr>
          <a:xfrm>
            <a:off x="827584" y="2132856"/>
            <a:ext cx="8153400" cy="1659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3200" dirty="0">
                <a:latin typeface="Tw Cen MT" panose="020B0602020104020603" pitchFamily="34" charset="0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Tw Cen MT" panose="020B0602020104020603" pitchFamily="34" charset="0"/>
              </a:rPr>
              <a:t>We suggest use </a:t>
            </a:r>
            <a:r>
              <a:rPr lang="en-US" altLang="en-US" sz="3200" dirty="0" err="1">
                <a:solidFill>
                  <a:schemeClr val="tx1"/>
                </a:solidFill>
                <a:latin typeface="Tw Cen MT" panose="020B0602020104020603" pitchFamily="34" charset="0"/>
              </a:rPr>
              <a:t>Drjava</a:t>
            </a:r>
            <a:r>
              <a:rPr lang="en-US" altLang="en-US" sz="3200" dirty="0">
                <a:solidFill>
                  <a:schemeClr val="tx1"/>
                </a:solidFill>
                <a:latin typeface="Tw Cen MT" panose="020B0602020104020603" pitchFamily="34" charset="0"/>
              </a:rPr>
              <a:t> as compiler.</a:t>
            </a:r>
          </a:p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3200" dirty="0">
                <a:solidFill>
                  <a:schemeClr val="tx1"/>
                </a:solidFill>
                <a:latin typeface="Tw Cen MT" panose="020B0602020104020603" pitchFamily="34" charset="0"/>
              </a:rPr>
              <a:t> Other compiler: Eclipse, </a:t>
            </a:r>
            <a:r>
              <a:rPr lang="en-US" altLang="zh-CN" sz="3200" dirty="0">
                <a:solidFill>
                  <a:schemeClr val="tx1"/>
                </a:solidFill>
                <a:latin typeface="Tw Cen MT" panose="020B0602020104020603" pitchFamily="34" charset="0"/>
              </a:rPr>
              <a:t>MyEclipse, </a:t>
            </a:r>
            <a:r>
              <a:rPr lang="en-US" altLang="en-US" sz="3200" dirty="0">
                <a:solidFill>
                  <a:schemeClr val="tx1"/>
                </a:solidFill>
                <a:latin typeface="Tw Cen MT" panose="020B0602020104020603" pitchFamily="34" charset="0"/>
              </a:rPr>
              <a:t>IDEA. etc.    (Require java JDK and JRE)</a:t>
            </a:r>
          </a:p>
        </p:txBody>
      </p:sp>
    </p:spTree>
    <p:extLst>
      <p:ext uri="{BB962C8B-B14F-4D97-AF65-F5344CB8AC3E}">
        <p14:creationId xmlns:p14="http://schemas.microsoft.com/office/powerpoint/2010/main" val="1872978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38C1F190-F9FD-4F36-BB71-9B9B133CF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CA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 panose="020B0602020104020603" pitchFamily="34" charset="0"/>
                <a:ea typeface="SimSun" panose="02010600030101010101" pitchFamily="2" charset="-122"/>
              </a:rPr>
              <a:t>Lab 1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9DB8C998-9AEA-4E53-8D02-2B563A147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52600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785A49CF-5499-442B-A407-0D99A485683E}" type="slidenum"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6</a:t>
            </a:fld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141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1F7E28CA-2699-418A-AFCA-5716ABD1A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Outline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56E1B00A-F8CE-451F-B416-36216B04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r>
              <a:rPr lang="en-US" altLang="en-US" sz="1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A58F9EAF-6E5D-4CAC-A023-AC851F8C6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844824"/>
            <a:ext cx="838200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5913" indent="-31591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636588" indent="-27146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600" dirty="0">
                <a:latin typeface="Tw Cen MT" panose="020B0602020104020603" pitchFamily="34" charset="0"/>
              </a:rPr>
              <a:t>Get familiar with </a:t>
            </a:r>
            <a:r>
              <a:rPr lang="en-US" altLang="zh-CN" sz="2600" dirty="0">
                <a:latin typeface="Tw Cen MT" panose="020B0602020104020603" pitchFamily="34" charset="0"/>
              </a:rPr>
              <a:t>the Java Compiler;</a:t>
            </a:r>
            <a:endParaRPr lang="en-US" altLang="en-US" sz="2600" dirty="0">
              <a:latin typeface="Tw Cen MT" panose="020B0602020104020603" pitchFamily="34" charset="0"/>
            </a:endParaRPr>
          </a:p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zh-CN" sz="2600" dirty="0">
                <a:latin typeface="Tw Cen MT" panose="020B0602020104020603" pitchFamily="34" charset="0"/>
              </a:rPr>
              <a:t>Get familiar with basic Java programming technique.</a:t>
            </a:r>
            <a:endParaRPr lang="en-US" altLang="en-US" sz="2600" dirty="0">
              <a:latin typeface="Tw Cen MT" panose="020B06020201040206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954617-9871-475A-B70D-AAF83475C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78290"/>
            <a:ext cx="7884368" cy="5279710"/>
          </a:xfrm>
          <a:prstGeom prst="rect">
            <a:avLst/>
          </a:prstGeom>
        </p:spPr>
      </p:pic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 err="1">
                <a:solidFill>
                  <a:srgbClr val="775F55"/>
                </a:solidFill>
                <a:latin typeface="Tw Cen MT" panose="020B0602020104020603" pitchFamily="34" charset="0"/>
              </a:rPr>
              <a:t>DrJava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8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A4B35-3086-4DCD-8398-FFCD6B464A36}"/>
              </a:ext>
            </a:extLst>
          </p:cNvPr>
          <p:cNvSpPr txBox="1"/>
          <p:nvPr/>
        </p:nvSpPr>
        <p:spPr>
          <a:xfrm>
            <a:off x="467544" y="3681281"/>
            <a:ext cx="8640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Tw Cen MT" panose="020B0602020104020603" pitchFamily="34" charset="0"/>
              </a:rPr>
              <a:t>Files Pane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082E1-9A25-4424-BC31-2546B764DC15}"/>
              </a:ext>
            </a:extLst>
          </p:cNvPr>
          <p:cNvSpPr txBox="1"/>
          <p:nvPr/>
        </p:nvSpPr>
        <p:spPr>
          <a:xfrm>
            <a:off x="3316989" y="3881335"/>
            <a:ext cx="23171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Tw Cen MT" panose="020B0602020104020603" pitchFamily="34" charset="0"/>
              </a:rPr>
              <a:t>Definitions Pane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91345-C11C-444B-AADD-CA8CFA01DC40}"/>
              </a:ext>
            </a:extLst>
          </p:cNvPr>
          <p:cNvSpPr txBox="1"/>
          <p:nvPr/>
        </p:nvSpPr>
        <p:spPr>
          <a:xfrm>
            <a:off x="2483768" y="6337872"/>
            <a:ext cx="24029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Tw Cen MT" panose="020B0602020104020603" pitchFamily="34" charset="0"/>
              </a:rPr>
              <a:t>Interactions Pane</a:t>
            </a:r>
          </a:p>
        </p:txBody>
      </p:sp>
    </p:spTree>
    <p:extLst>
      <p:ext uri="{BB962C8B-B14F-4D97-AF65-F5344CB8AC3E}">
        <p14:creationId xmlns:p14="http://schemas.microsoft.com/office/powerpoint/2010/main" val="2756399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 err="1">
                <a:solidFill>
                  <a:srgbClr val="775F55"/>
                </a:solidFill>
                <a:latin typeface="Tw Cen MT" panose="020B0602020104020603" pitchFamily="34" charset="0"/>
              </a:rPr>
              <a:t>DrJava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9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5A1FF1-FFA0-4F08-8B69-C274B6A4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0" y="1516063"/>
            <a:ext cx="8528050" cy="45227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 your program: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zh-CN" dirty="0"/>
              <a:t>Input the code in the Interaction panes and implement directly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Create a new .java file, input code, compile and run</a:t>
            </a:r>
          </a:p>
        </p:txBody>
      </p:sp>
    </p:spTree>
    <p:extLst>
      <p:ext uri="{BB962C8B-B14F-4D97-AF65-F5344CB8AC3E}">
        <p14:creationId xmlns:p14="http://schemas.microsoft.com/office/powerpoint/2010/main" val="3092370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w Cen MT"/>
        <a:ea typeface=""/>
        <a:cs typeface="DejaVu Sans"/>
      </a:majorFont>
      <a:minorFont>
        <a:latin typeface="Tw Cen M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w Cen MT"/>
        <a:ea typeface=""/>
        <a:cs typeface="DejaVu Sans"/>
      </a:majorFont>
      <a:minorFont>
        <a:latin typeface="Tw Cen M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w Cen MT"/>
        <a:ea typeface=""/>
        <a:cs typeface="DejaVu Sans"/>
      </a:majorFont>
      <a:minorFont>
        <a:latin typeface="Tw Cen M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12207</TotalTime>
  <Words>1219</Words>
  <Application>Microsoft Office PowerPoint</Application>
  <PresentationFormat>全屏显示(4:3)</PresentationFormat>
  <Paragraphs>201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Consolas</vt:lpstr>
      <vt:lpstr>Times New Roman</vt:lpstr>
      <vt:lpstr>Tw Cen MT</vt:lpstr>
      <vt:lpstr>Wingdings</vt:lpstr>
      <vt:lpstr>Wingdings 2</vt:lpstr>
      <vt:lpstr>Office Theme</vt:lpstr>
      <vt:lpstr>Office Theme</vt:lpstr>
      <vt:lpstr>Office Theme</vt:lpstr>
      <vt:lpstr>CISC2003 OOP AND DATA STRUCTURES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Institute for Computing Education</dc:title>
  <dc:creator>Barbara Jane Ericson</dc:creator>
  <cp:lastModifiedBy>杨 宜树</cp:lastModifiedBy>
  <cp:revision>1394</cp:revision>
  <cp:lastPrinted>1601-01-01T00:00:00Z</cp:lastPrinted>
  <dcterms:created xsi:type="dcterms:W3CDTF">2004-03-15T19:23:22Z</dcterms:created>
  <dcterms:modified xsi:type="dcterms:W3CDTF">2022-11-09T15:50:32Z</dcterms:modified>
</cp:coreProperties>
</file>