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373" r:id="rId5"/>
    <p:sldId id="371" r:id="rId6"/>
    <p:sldId id="374" r:id="rId7"/>
    <p:sldId id="376" r:id="rId8"/>
    <p:sldId id="378" r:id="rId9"/>
    <p:sldId id="377" r:id="rId10"/>
    <p:sldId id="370" r:id="rId11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96349" autoAdjust="0"/>
  </p:normalViewPr>
  <p:slideViewPr>
    <p:cSldViewPr>
      <p:cViewPr varScale="1">
        <p:scale>
          <a:sx n="107" d="100"/>
          <a:sy n="107" d="100"/>
        </p:scale>
        <p:origin x="140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8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6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4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7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8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0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9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10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TA: Wu Qingtian</a:t>
            </a:r>
          </a:p>
          <a:p>
            <a:pPr algn="r"/>
            <a:r>
              <a:rPr lang="en-US" dirty="0" smtClean="0"/>
              <a:t>Email: yc07452@umac.mo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6" y="1844824"/>
            <a:ext cx="81534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tree and binary tree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Get familiar with three binary tree traversal approaches: preorder, </a:t>
            </a:r>
            <a:r>
              <a:rPr lang="en-US" altLang="en-US" sz="2600" dirty="0" err="1">
                <a:solidFill>
                  <a:schemeClr val="tx1"/>
                </a:solidFill>
                <a:latin typeface="Tw Cen MT" panose="020B0602020104020603" pitchFamily="34" charset="0"/>
              </a:rPr>
              <a:t>inorder</a:t>
            </a:r>
            <a:r>
              <a:rPr lang="en-US" alt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, </a:t>
            </a:r>
            <a:r>
              <a:rPr lang="en-US" altLang="en-US" sz="2600" dirty="0" err="1">
                <a:solidFill>
                  <a:schemeClr val="tx1"/>
                </a:solidFill>
                <a:latin typeface="Tw Cen MT" panose="020B0602020104020603" pitchFamily="34" charset="0"/>
              </a:rPr>
              <a:t>postorder</a:t>
            </a:r>
            <a:endParaRPr lang="en-US" altLang="en-US" sz="26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1" y="438077"/>
            <a:ext cx="495981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T</a:t>
            </a:r>
            <a:r>
              <a:rPr lang="en-US" altLang="zh-CN" sz="4400" dirty="0" err="1">
                <a:solidFill>
                  <a:srgbClr val="775F55"/>
                </a:solidFill>
                <a:latin typeface="Tw Cen MT" panose="020B0602020104020603" pitchFamily="34" charset="0"/>
              </a:rPr>
              <a:t>ree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13E41C-67DB-4D77-8C5E-699314122A76}"/>
              </a:ext>
            </a:extLst>
          </p:cNvPr>
          <p:cNvSpPr/>
          <p:nvPr/>
        </p:nvSpPr>
        <p:spPr>
          <a:xfrm>
            <a:off x="469317" y="1640082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General concepts of Tree family: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A8B575-E874-411A-9204-857D315B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17" y="2133433"/>
            <a:ext cx="7652683" cy="45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7586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Binary Tree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957247-1C2C-4AFE-85F2-B3C61681D539}"/>
              </a:ext>
            </a:extLst>
          </p:cNvPr>
          <p:cNvSpPr/>
          <p:nvPr/>
        </p:nvSpPr>
        <p:spPr>
          <a:xfrm>
            <a:off x="842010" y="429309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1. Every node has at most two children.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2. Each child node is labeled as being either a left child or a right child.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3. A left child precedes a right child in the order of children of a node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. (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以左为贵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BF9A9E-3545-43C1-B6EB-CF166037FD8F}"/>
              </a:ext>
            </a:extLst>
          </p:cNvPr>
          <p:cNvSpPr/>
          <p:nvPr/>
        </p:nvSpPr>
        <p:spPr>
          <a:xfrm>
            <a:off x="842011" y="6123497"/>
            <a:ext cx="6178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corresponding codes refer to lecture notes </a:t>
            </a:r>
            <a:r>
              <a:rPr lang="en-US" altLang="zh-CN" dirty="0">
                <a:solidFill>
                  <a:srgbClr val="00B0F0"/>
                </a:solidFill>
              </a:rPr>
              <a:t>Tree Structures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F02D7D6-B2EE-4E27-90F4-252858A2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C850B-8006-4094-93A7-3A4E1084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32085"/>
            <a:ext cx="4226982" cy="18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2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32656"/>
            <a:ext cx="903649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Binary tree based on linked structure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ACCC0784-021C-47E3-8083-289158A7D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E085F1-1F56-4AA5-827C-7E101AB90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7"/>
          <a:stretch/>
        </p:blipFill>
        <p:spPr>
          <a:xfrm>
            <a:off x="683568" y="1882058"/>
            <a:ext cx="793148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0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47338"/>
            <a:ext cx="950505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Tree Traversal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957247-1C2C-4AFE-85F2-B3C61681D539}"/>
              </a:ext>
            </a:extLst>
          </p:cNvPr>
          <p:cNvSpPr/>
          <p:nvPr/>
        </p:nvSpPr>
        <p:spPr>
          <a:xfrm>
            <a:off x="683568" y="1916832"/>
            <a:ext cx="4608512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Preorder (Root, left, Right)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Inorder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(Left, Root, Right)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Postorder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(Left, Right, Root)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D1F586E-1FB6-4E53-9E3A-6EDB16CB8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6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7" name="Picture 2" descr="Example Tree">
            <a:extLst>
              <a:ext uri="{FF2B5EF4-FFF2-40B4-BE49-F238E27FC236}">
                <a16:creationId xmlns:a16="http://schemas.microsoft.com/office/drawing/2014/main" id="{3077DFE2-5E40-4919-9B82-C01DE7FC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18464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3F6436-C1E7-4B13-9A1A-E9DAA8AB5042}"/>
              </a:ext>
            </a:extLst>
          </p:cNvPr>
          <p:cNvSpPr/>
          <p:nvPr/>
        </p:nvSpPr>
        <p:spPr>
          <a:xfrm>
            <a:off x="423555" y="3789040"/>
            <a:ext cx="27509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preorder(root)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print(root) 	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preoreder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root.left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preoreder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root.right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7D4172-1CF9-4BAA-B636-F1CB4CE24FB4}"/>
              </a:ext>
            </a:extLst>
          </p:cNvPr>
          <p:cNvSpPr/>
          <p:nvPr/>
        </p:nvSpPr>
        <p:spPr>
          <a:xfrm>
            <a:off x="3390546" y="3789040"/>
            <a:ext cx="27509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inorder</a:t>
            </a:r>
            <a:r>
              <a:rPr lang="en-US" altLang="zh-CN" dirty="0">
                <a:solidFill>
                  <a:schemeClr val="tx1"/>
                </a:solidFill>
              </a:rPr>
              <a:t>(root)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inoreder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root.left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print(root)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inoreder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root.right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1DD3F1-9259-4B14-AE85-4F73FCFB0B2B}"/>
              </a:ext>
            </a:extLst>
          </p:cNvPr>
          <p:cNvSpPr/>
          <p:nvPr/>
        </p:nvSpPr>
        <p:spPr>
          <a:xfrm>
            <a:off x="423555" y="594337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1 2 4 5 3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36E2BF-C4B2-44E8-9205-64C463D2C211}"/>
              </a:ext>
            </a:extLst>
          </p:cNvPr>
          <p:cNvSpPr/>
          <p:nvPr/>
        </p:nvSpPr>
        <p:spPr>
          <a:xfrm>
            <a:off x="3462554" y="594337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4 2  5 1 3</a:t>
            </a:r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477D4172-1CF9-4BAA-B636-F1CB4CE24FB4}"/>
              </a:ext>
            </a:extLst>
          </p:cNvPr>
          <p:cNvSpPr/>
          <p:nvPr/>
        </p:nvSpPr>
        <p:spPr>
          <a:xfrm>
            <a:off x="6129028" y="3927539"/>
            <a:ext cx="27509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postorder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root.left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postorder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root.right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	print(root)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FD36E2BF-C4B2-44E8-9205-64C463D2C211}"/>
              </a:ext>
            </a:extLst>
          </p:cNvPr>
          <p:cNvSpPr/>
          <p:nvPr/>
        </p:nvSpPr>
        <p:spPr>
          <a:xfrm>
            <a:off x="6213521" y="587136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en-US" altLang="zh-CN" dirty="0" smtClean="0">
                <a:solidFill>
                  <a:srgbClr val="FF0000"/>
                </a:solidFill>
              </a:rPr>
              <a:t>5  2 3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2967" y="360437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postorder</a:t>
            </a:r>
            <a:r>
              <a:rPr lang="en-US" altLang="zh-CN" dirty="0">
                <a:solidFill>
                  <a:srgbClr val="FF0000"/>
                </a:solidFill>
              </a:rPr>
              <a:t>(root)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38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32656"/>
            <a:ext cx="903649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Arithmetic Expression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6ACAD52-B575-45AB-8B1D-02622D8F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6E0F8A-F2D4-4F8C-AF00-8CBAF888D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0"/>
          <a:stretch/>
        </p:blipFill>
        <p:spPr>
          <a:xfrm>
            <a:off x="755576" y="1988840"/>
            <a:ext cx="724267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82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7586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F7FF6-8CC5-49F9-9012-499BCF7FC057}"/>
              </a:ext>
            </a:extLst>
          </p:cNvPr>
          <p:cNvSpPr/>
          <p:nvPr/>
        </p:nvSpPr>
        <p:spPr>
          <a:xfrm>
            <a:off x="644190" y="1698823"/>
            <a:ext cx="7344816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Build the binary tree representation of the following arithmetic expression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EF82EA1-DD76-4743-B11F-7CB9571E4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8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BB453-6F40-495E-9D57-80835183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77" y="3068960"/>
            <a:ext cx="6235442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60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00" y="403225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9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608600" y="1988840"/>
            <a:ext cx="7059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altLang="zh-CN" sz="2400" dirty="0" err="1">
                <a:solidFill>
                  <a:schemeClr val="tx1"/>
                </a:solidFill>
                <a:latin typeface="+mj-lt"/>
              </a:rPr>
              <a:t>inorder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to print out the arithmetic expressions in binary tree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7" y="3414852"/>
            <a:ext cx="69847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2286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[Submission Tips]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Please upload two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files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: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11430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Source code package: all sub-file(s) in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*. java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11430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pdf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report, the format can refer to Assignment 1 template.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Having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code comments and result screenshots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can get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high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score.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Do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not copy codes from others, or both you two will lose scores.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Submission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deadline: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11:50 pm this Wednesday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14739</TotalTime>
  <Words>368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DejaVu Sans</vt:lpstr>
      <vt:lpstr>DengXian</vt:lpstr>
      <vt:lpstr>SimSun</vt:lpstr>
      <vt:lpstr>Arial</vt:lpstr>
      <vt:lpstr>Times New Roman</vt:lpstr>
      <vt:lpstr>Tw Cen MT</vt:lpstr>
      <vt:lpstr>Wingdings</vt:lpstr>
      <vt:lpstr>Office Theme</vt:lpstr>
      <vt:lpstr>Office Theme</vt:lpstr>
      <vt:lpstr>CISC2003 OOP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user</cp:lastModifiedBy>
  <cp:revision>1509</cp:revision>
  <cp:lastPrinted>1601-01-01T00:00:00Z</cp:lastPrinted>
  <dcterms:created xsi:type="dcterms:W3CDTF">2004-03-15T19:23:22Z</dcterms:created>
  <dcterms:modified xsi:type="dcterms:W3CDTF">2022-11-28T09:04:30Z</dcterms:modified>
</cp:coreProperties>
</file>