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3"/>
  </p:notesMasterIdLst>
  <p:sldIdLst>
    <p:sldId id="256" r:id="rId3"/>
    <p:sldId id="257" r:id="rId4"/>
    <p:sldId id="342" r:id="rId5"/>
    <p:sldId id="365" r:id="rId6"/>
    <p:sldId id="372" r:id="rId7"/>
    <p:sldId id="366" r:id="rId8"/>
    <p:sldId id="373" r:id="rId9"/>
    <p:sldId id="374" r:id="rId10"/>
    <p:sldId id="369" r:id="rId11"/>
    <p:sldId id="370" r:id="rId12"/>
  </p:sldIdLst>
  <p:sldSz cx="9144000" cy="6858000" type="screen4x3"/>
  <p:notesSz cx="7315200" cy="96012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9" autoAdjust="0"/>
    <p:restoredTop sz="96197" autoAdjust="0"/>
  </p:normalViewPr>
  <p:slideViewPr>
    <p:cSldViewPr>
      <p:cViewPr varScale="1">
        <p:scale>
          <a:sx n="57" d="100"/>
          <a:sy n="57" d="100"/>
        </p:scale>
        <p:origin x="1372" y="-5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2214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>
            <a:extLst>
              <a:ext uri="{FF2B5EF4-FFF2-40B4-BE49-F238E27FC236}">
                <a16:creationId xmlns:a16="http://schemas.microsoft.com/office/drawing/2014/main" id="{6394A461-8BBE-4E58-B7A5-2D96F5843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AutoShape 2">
            <a:extLst>
              <a:ext uri="{FF2B5EF4-FFF2-40B4-BE49-F238E27FC236}">
                <a16:creationId xmlns:a16="http://schemas.microsoft.com/office/drawing/2014/main" id="{0B20D9E7-6CD5-44B0-9F9F-41A6E4005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387EC056-C092-44A7-A169-4E19216E7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979B9833-7F24-4777-A19B-F6BC3B0D799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7425" cy="35972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5BEB3D7D-0277-42A6-B387-6AF02B80D3A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8350" cy="431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D4DC5163-EEA1-41B4-839B-88D39831C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3060D56D-72FF-4F1C-8B93-BC83D6B94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25" y="0"/>
            <a:ext cx="39020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spcBef>
                <a:spcPts val="325"/>
              </a:spcBef>
              <a:buClrTx/>
              <a:buFontTx/>
              <a:buNone/>
            </a:pPr>
            <a:r>
              <a:rPr lang="en-US" altLang="en-US" sz="1300"/>
              <a:t>Introduction to Object-Oriented Development</a:t>
            </a:r>
          </a:p>
          <a:p>
            <a:pPr algn="r">
              <a:buClrTx/>
              <a:buFontTx/>
              <a:buNone/>
            </a:pPr>
            <a:endParaRPr lang="en-US" altLang="en-US" sz="13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A5509317-9D60-4F60-BB9F-5368D2183B2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143375" y="9120188"/>
            <a:ext cx="316706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defRPr>
            </a:lvl1pPr>
          </a:lstStyle>
          <a:p>
            <a:r>
              <a:rPr lang="en-US" altLang="en-US"/>
              <a:t>Chapter 1 - </a:t>
            </a:r>
            <a:fld id="{452BB263-5246-4E04-8712-7BAB72114A8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B05F1B5C-CCF1-4C42-A0EF-19278F95538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/>
              <a:t>Chapter 1 - </a:t>
            </a:r>
            <a:fld id="{17AA2544-8702-435A-911F-BE5269170EB5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89089" name="Text Box 1">
            <a:extLst>
              <a:ext uri="{FF2B5EF4-FFF2-40B4-BE49-F238E27FC236}">
                <a16:creationId xmlns:a16="http://schemas.microsoft.com/office/drawing/2014/main" id="{9BEAAED0-49E1-439B-8DF0-D520D5692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/>
              <a:t>Chapter 1 - </a:t>
            </a:r>
            <a:fld id="{4F1472B8-94D6-478A-915A-D64FB4178D7E}" type="slidenum">
              <a:rPr lang="en-US" altLang="en-US" sz="1300"/>
              <a:pPr algn="r">
                <a:buClrTx/>
                <a:buFontTx/>
                <a:buNone/>
              </a:pPr>
              <a:t>1</a:t>
            </a:fld>
            <a:endParaRPr lang="en-US" altLang="en-US" sz="1300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89D6E9F2-6B68-4F8B-89FA-42623565D88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8184C212-6431-4C02-B971-7BAE70FEC9F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>
              <a:latin typeface="Arial" panose="020B0604020202020204" pitchFamily="34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 dirty="0"/>
              <a:t>Chapter 1 - </a:t>
            </a:r>
            <a:fld id="{821C1A4B-AC8D-47F1-8856-A72725307FF0}" type="slidenum">
              <a:rPr lang="en-US" altLang="en-US"/>
              <a:pPr/>
              <a:t>10</a:t>
            </a:fld>
            <a:endParaRPr lang="en-US" altLang="en-US" dirty="0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 dirty="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10</a:t>
            </a:fld>
            <a:endParaRPr lang="en-US" altLang="en-US" sz="1300" dirty="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 dirty="0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097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DC237B84-4FB1-4ACC-9DD5-BF6F0158F40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/>
              <a:t>Chapter 1 - </a:t>
            </a:r>
            <a:fld id="{7C53A175-B247-4A14-82AC-AD35C48AB673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0113" name="Text Box 1">
            <a:extLst>
              <a:ext uri="{FF2B5EF4-FFF2-40B4-BE49-F238E27FC236}">
                <a16:creationId xmlns:a16="http://schemas.microsoft.com/office/drawing/2014/main" id="{936AED2E-1D6C-4D8C-AF49-EFD31C3AD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/>
              <a:t>Chapter 1 - </a:t>
            </a:r>
            <a:fld id="{E15623DA-3480-4A82-8276-195BE907F18F}" type="slidenum">
              <a:rPr lang="en-US" altLang="en-US" sz="1300"/>
              <a:pPr algn="r">
                <a:buClrTx/>
                <a:buFontTx/>
                <a:buNone/>
              </a:pPr>
              <a:t>2</a:t>
            </a:fld>
            <a:endParaRPr lang="en-US" altLang="en-US" sz="1300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5002CDD6-A805-4E46-8FBA-4E0D06C1983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C09820D7-593B-43AE-88D4-C25AEB0A035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>
              <a:latin typeface="Arial" panose="020B0604020202020204" pitchFamily="34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/>
              <a:t>Chapter 1 - </a:t>
            </a:r>
            <a:fld id="{821C1A4B-AC8D-47F1-8856-A72725307FF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3</a:t>
            </a:fld>
            <a:endParaRPr lang="en-US" altLang="en-US" sz="130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916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/>
              <a:t>Chapter 1 - </a:t>
            </a:r>
            <a:fld id="{821C1A4B-AC8D-47F1-8856-A72725307FF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4</a:t>
            </a:fld>
            <a:endParaRPr lang="en-US" altLang="en-US" sz="130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215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/>
              <a:t>Chapter 1 - </a:t>
            </a:r>
            <a:fld id="{821C1A4B-AC8D-47F1-8856-A72725307FF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5</a:t>
            </a:fld>
            <a:endParaRPr lang="en-US" altLang="en-US" sz="130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111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/>
              <a:t>Chapter 1 - </a:t>
            </a:r>
            <a:fld id="{821C1A4B-AC8D-47F1-8856-A72725307FF0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6</a:t>
            </a:fld>
            <a:endParaRPr lang="en-US" altLang="en-US" sz="130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711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/>
              <a:t>Chapter 1 - </a:t>
            </a:r>
            <a:fld id="{821C1A4B-AC8D-47F1-8856-A72725307FF0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7</a:t>
            </a:fld>
            <a:endParaRPr lang="en-US" altLang="en-US" sz="130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059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/>
              <a:t>Chapter 1 - </a:t>
            </a:r>
            <a:fld id="{821C1A4B-AC8D-47F1-8856-A72725307FF0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8</a:t>
            </a:fld>
            <a:endParaRPr lang="en-US" altLang="en-US" sz="130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321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 dirty="0"/>
              <a:t>Chapter 1 - </a:t>
            </a:r>
            <a:fld id="{821C1A4B-AC8D-47F1-8856-A72725307FF0}" type="slidenum">
              <a:rPr lang="en-US" altLang="en-US"/>
              <a:pPr/>
              <a:t>9</a:t>
            </a:fld>
            <a:endParaRPr lang="en-US" altLang="en-US" dirty="0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 dirty="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9</a:t>
            </a:fld>
            <a:endParaRPr lang="en-US" altLang="en-US" sz="1300" dirty="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 dirty="0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578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D667-B1D7-4746-A59E-D2BE1ACE2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5BFD0-6523-4377-88A7-A05E413B5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6A88C-C848-419D-AD12-99DE84A27251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A3FCDCB-9546-43B8-8FB3-402351571D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33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64F5-E37D-4C5D-9CBF-97E8C9BE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6C971-4179-4AF4-9392-87A4F8C4B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78464-7E88-4818-8379-4F034C038540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CD4DD71-A9E0-44B3-80EF-ABD1616DC0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492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6B8376-34B5-4A5E-AAA7-E7D407615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24650" y="6350"/>
            <a:ext cx="2038350" cy="61166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F2B75-CDC8-48F9-8646-3E7CCE816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6350"/>
            <a:ext cx="5962650" cy="61166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AB22B-1B10-40F2-B218-4D1E79EFF5D7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0A9DC6B-8FBB-4D4C-9195-45445689C8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1940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5C6A-7863-4DC7-B5B2-A77385801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B4214-477A-4871-8EF6-B09F4DADE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793B7-CFD1-4B15-912F-F1E525F6EEA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7AE6366-B0B7-493E-9DE5-61A63D7DEC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65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383A2-EA7F-4849-A150-F2D66AF8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6652E-3800-430F-8C76-008257A4E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AFA10-A39C-4048-81DB-FA2170B139A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52D44D8-4643-434C-B695-406CE324BC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7955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C6EC-299C-4D51-9ABD-0F0B73EAF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2DA58-7C28-4C2A-8523-EFC7D8037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28F6B-EBF9-4AC9-8D0C-62789E155AC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A4125CD-37AB-49AE-8425-94F93C4DEA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1339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10C9-0175-4F5C-818D-1680BE3E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1B541-40D1-4531-9BB6-0E36E6EDE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3998913" cy="45227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F8E0E-08ED-4A49-A5B4-4A0B1B379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4088" y="1600200"/>
            <a:ext cx="3998912" cy="45227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C2C16-0E52-40A4-89F4-6D497D152FD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2197294-5B13-4967-B3D5-BEAC608F52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3968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24318-6021-4324-955D-C1D2E2096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06349-7B8A-4B4C-8EB0-C3EBFE6AF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AE1F3-ED15-42F8-8366-8E4318994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0F56A9-C7FE-4B02-A5BB-B87664B1E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20139A-B27A-4193-91B1-5DB4A486C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6BDA4-87A5-4A12-8401-8CD933D71B8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76E9B1A-0A3A-4DBF-AFFF-6E19F11D6C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4556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AAF4-1878-46D9-8C90-4E3330308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D412D9-EF91-4A7E-A324-68C7149A3F4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25F1D70-AC64-4DFE-A71B-B1C4861656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8720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B9D0E4-0666-49E1-9774-9FDD12D3CC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7A3E606-F4CB-4467-BDA8-09BE714B4D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941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1AC6-B054-4A50-A817-E9DC22BE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F9CB9-8D11-4B76-B1F6-B1D18097D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06145-16D3-4B8F-936D-0ED7B190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4372C-ABF1-46BE-9A56-77C79C66E78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25ECE07-57F2-412B-B58A-E567233EBA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639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3E46-191B-407E-A5D0-3797DB3B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589D1-F358-43B4-8ECF-A37BC9D15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E663C-2FCB-4CE7-8551-2CE49A6374D9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27688E9-AB0B-4166-AEDD-36F546724B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7965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07D9-DF68-4C90-BA8D-12307AA4E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482EB2-BF46-4732-99FC-52787AD6C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B5232-B8B1-44F0-8892-3F98E2744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35402-4877-4D7A-B715-9ACC82F0123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1638462-38E9-4290-A4E8-EFE8C2DBA9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6968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659F-7987-4132-808A-0A242FFBB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356AF-036E-4B3E-B2B1-18BF113C0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CF26B-53D1-4934-BB0F-19CC97D2F72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151E665-A798-4248-BE65-98F38E8201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34619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68B5B1-ABC7-41AC-B493-8C07A3463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24650" y="6350"/>
            <a:ext cx="2038350" cy="61166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2D440-2725-469D-8EC3-242A2B075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6350"/>
            <a:ext cx="5962650" cy="61166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3C8F0-016C-43C9-8694-98AF0500373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2A362B7-DBE3-44FD-A433-7BF22C3546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60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FEEE9-BB70-47DA-AB19-53997C329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1046A-05CA-445D-BEE3-B12F2D161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25574-1D80-4C91-BFE9-1AB7B6EC7C2B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FCAD4CA-5EFB-47FB-9720-6D0E7BD6A6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711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D7C2-9701-4DD9-9328-312E7269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F3C29-820C-479B-9A13-2AE22F9EC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3998913" cy="45227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AFCEC-B921-4453-9E92-38F45A416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4088" y="1600200"/>
            <a:ext cx="3998912" cy="45227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0E447-B349-466A-8DCC-DD52ECE6C7F8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731B5E6-46E4-45A7-AB7E-2A1BF06AD0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061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3E88-5EB5-4EB6-999D-3E076737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A2D1F-62DD-4D2E-96C4-D62A809E4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24649-13F1-428A-80E8-1C8D0590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E3797-52EF-4907-BAF4-A3892F0E0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917BF1-C1AC-43E9-9D75-2510356A3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69F4E-89B1-415A-B8D9-B6A2416BC561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A3AB359-4EED-4187-B8F0-846C1594A0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55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327B-A160-4AC9-B5E3-DF88FAB7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8E93A4-46C0-46CC-90C8-D0EC2B291195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57FABCF-C614-461B-B5DA-53CA387CEB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550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7F9BE-1F3F-46B5-8921-E48540472FA3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E0A3057-3BEE-42C5-9A44-FE16DAFAF9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427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5D6D-3FFD-4B3D-8485-7DE2FD03F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3E513-F87C-46F5-8903-DBC24D91C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081ED-0A2B-4946-85C2-6446AD468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4DEC1-060F-456A-83CB-C7F12EC76A74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86BECE7-77ED-462A-ACF0-AF34DF4745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619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E24B1-CEF5-4E1B-A922-5E1E2615E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7938F6-E0BF-4AF4-8674-CA0069536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AB77C-3346-467B-9F1F-29B67A13C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26585-220F-4764-9E29-79A178C0E46C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91AE6A-06AE-4FAB-9BDC-44DBCBC030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796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CC07D5B3-4640-4154-A982-F1F47A67D0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350"/>
            <a:ext cx="81502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E7CF920D-7755-4A43-8672-45A97231C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2775" y="1600200"/>
            <a:ext cx="81502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600D93E0-2EA2-46C2-A349-604F9EB64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6246813"/>
            <a:ext cx="2667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03D59AD3-2584-4AE9-A3A3-A06C97812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246813"/>
            <a:ext cx="54213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44B7C7D-F911-46A0-9F53-CBF2EDA73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313C441-2C56-47A9-B6B7-2C899DD99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79525"/>
            <a:ext cx="533400" cy="228600"/>
          </a:xfrm>
          <a:prstGeom prst="rect">
            <a:avLst/>
          </a:prstGeom>
          <a:solidFill>
            <a:srgbClr val="DD80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12A7948A-5C04-415E-B685-97B4948CB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" y="1279525"/>
            <a:ext cx="8553450" cy="228600"/>
          </a:xfrm>
          <a:prstGeom prst="rect">
            <a:avLst/>
          </a:prstGeom>
          <a:solidFill>
            <a:srgbClr val="94B6D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E49E844A-9A25-464F-95A0-56C79353386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0" y="1208088"/>
            <a:ext cx="530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cs typeface="Arial Unicode MS" charset="0"/>
              </a:defRPr>
            </a:lvl1pPr>
          </a:lstStyle>
          <a:p>
            <a:fld id="{33BC9D34-8315-4176-A3C4-67DED2E6755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775F55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3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F203A8C1-971F-4D92-AB31-E3AFC6643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E0F58833-CF38-48AC-963C-C4E7CDFC0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525" y="6053138"/>
            <a:ext cx="2249488" cy="712787"/>
          </a:xfrm>
          <a:prstGeom prst="rect">
            <a:avLst/>
          </a:prstGeom>
          <a:solidFill>
            <a:srgbClr val="DD80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35008DF-18D4-4A74-97E1-C004BFFD4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025" y="6043613"/>
            <a:ext cx="6784975" cy="714375"/>
          </a:xfrm>
          <a:prstGeom prst="rect">
            <a:avLst/>
          </a:prstGeom>
          <a:solidFill>
            <a:srgbClr val="94B6D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5FFF597-BBA3-473C-8E6F-E6AFF1E115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350"/>
            <a:ext cx="81502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4338316C-62EF-459B-ABF0-10129AAE1E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2775" y="1600200"/>
            <a:ext cx="81502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054" name="Text Box 6">
            <a:extLst>
              <a:ext uri="{FF2B5EF4-FFF2-40B4-BE49-F238E27FC236}">
                <a16:creationId xmlns:a16="http://schemas.microsoft.com/office/drawing/2014/main" id="{8EBA1E96-190C-4C29-B985-07602F9BA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069013"/>
            <a:ext cx="2057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Text Box 7">
            <a:extLst>
              <a:ext uri="{FF2B5EF4-FFF2-40B4-BE49-F238E27FC236}">
                <a16:creationId xmlns:a16="http://schemas.microsoft.com/office/drawing/2014/main" id="{372AD836-1A52-43C5-8CAF-B8D906709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5975" y="236538"/>
            <a:ext cx="5867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6B80186B-5A9D-4B75-903F-30C9EC3EE38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001000" y="228600"/>
            <a:ext cx="835025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</a:tabLst>
              <a:defRPr sz="1400" b="1">
                <a:solidFill>
                  <a:srgbClr val="775F55"/>
                </a:solidFill>
                <a:latin typeface="Times New Roman" panose="02020603050405020304" pitchFamily="18" charset="0"/>
                <a:cs typeface="Arial Unicode MS" charset="0"/>
              </a:defRPr>
            </a:lvl1pPr>
          </a:lstStyle>
          <a:p>
            <a:fld id="{180538AB-2D4A-4FEE-AD17-DAD3FC168C6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775F55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3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c07421@umac.m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D84EF-7E40-4640-9677-643DFADB4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2060848"/>
            <a:ext cx="7696200" cy="1531197"/>
          </a:xfrm>
        </p:spPr>
        <p:txBody>
          <a:bodyPr/>
          <a:lstStyle/>
          <a:p>
            <a:r>
              <a:rPr lang="en-US" altLang="en-US" sz="4800" dirty="0">
                <a:latin typeface="Tw Cen MT" panose="020B0602020104020603" pitchFamily="34" charset="0"/>
              </a:rPr>
              <a:t>CISC2003</a:t>
            </a:r>
            <a:br>
              <a:rPr lang="en-US" altLang="en-US" sz="4800" dirty="0">
                <a:latin typeface="Tw Cen MT" panose="020B0602020104020603" pitchFamily="34" charset="0"/>
              </a:rPr>
            </a:br>
            <a:r>
              <a:rPr lang="en-US" altLang="en-US" sz="4800" dirty="0">
                <a:latin typeface="Tw Cen MT" panose="020B0602020104020603" pitchFamily="34" charset="0"/>
              </a:rPr>
              <a:t>OOP AND DATA STRUCTURES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B5B21-E6FB-4DAD-AAD8-7E8000F4C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33056"/>
            <a:ext cx="6858000" cy="473464"/>
          </a:xfrm>
        </p:spPr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E6BEFC4E-2407-47E0-87E2-8082331D5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0708" y="28002"/>
            <a:ext cx="838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75F55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4D6800-92BF-2790-CF98-5AC3F7D800A1}"/>
              </a:ext>
            </a:extLst>
          </p:cNvPr>
          <p:cNvSpPr txBox="1"/>
          <p:nvPr/>
        </p:nvSpPr>
        <p:spPr>
          <a:xfrm>
            <a:off x="6041366" y="5085184"/>
            <a:ext cx="2279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TA: Zhang </a:t>
            </a:r>
            <a:r>
              <a:rPr kumimoji="1" lang="en-US" altLang="zh-CN" dirty="0" err="1">
                <a:solidFill>
                  <a:schemeClr val="tx1"/>
                </a:solidFill>
              </a:rPr>
              <a:t>Wenyuan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  <a:hlinkClick r:id="rId3"/>
              </a:rPr>
              <a:t>yc07421@umac.mo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E11-2016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199339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775F55"/>
                </a:solidFill>
                <a:latin typeface="Tw Cen MT" panose="020B0602020104020603" pitchFamily="34" charset="0"/>
              </a:rPr>
              <a:t>Exercise</a:t>
            </a:r>
            <a:endParaRPr lang="en-US" altLang="en-US" sz="4400" dirty="0">
              <a:solidFill>
                <a:srgbClr val="775F55"/>
              </a:solidFill>
              <a:latin typeface="Tw Cen MT" panose="020B0602020104020603" pitchFamily="34" charset="0"/>
            </a:endParaRP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4A3FF059-E6D4-4D3A-8F35-8C3DF50E1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10</a:t>
            </a:fld>
            <a:endParaRPr lang="en-US" altLang="en-US" sz="1200" b="1" dirty="0">
              <a:solidFill>
                <a:srgbClr val="FFFFFF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5B275A2-4F99-4207-9334-097D65E5A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23" y="1844824"/>
            <a:ext cx="8501546" cy="252028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32DD3B0-8EB1-F9E6-329C-C817565144E7}"/>
              </a:ext>
            </a:extLst>
          </p:cNvPr>
          <p:cNvSpPr txBox="1"/>
          <p:nvPr/>
        </p:nvSpPr>
        <p:spPr>
          <a:xfrm>
            <a:off x="755576" y="4885647"/>
            <a:ext cx="82125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Submission Guideline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 1. Please submit </a:t>
            </a:r>
            <a:r>
              <a:rPr kumimoji="1" lang="en-US" altLang="zh-CN" dirty="0">
                <a:solidFill>
                  <a:srgbClr val="FF0000"/>
                </a:solidFill>
              </a:rPr>
              <a:t>.java </a:t>
            </a:r>
            <a:r>
              <a:rPr kumimoji="1" lang="en-US" altLang="zh-CN" dirty="0">
                <a:solidFill>
                  <a:schemeClr val="tx1"/>
                </a:solidFill>
              </a:rPr>
              <a:t>file and </a:t>
            </a:r>
            <a:r>
              <a:rPr kumimoji="1" lang="en-US" altLang="zh-CN" dirty="0">
                <a:solidFill>
                  <a:srgbClr val="FF0000"/>
                </a:solidFill>
              </a:rPr>
              <a:t>screenshot</a:t>
            </a:r>
            <a:r>
              <a:rPr kumimoji="1" lang="en-US" altLang="zh-CN" dirty="0">
                <a:solidFill>
                  <a:schemeClr val="tx1"/>
                </a:solidFill>
              </a:rPr>
              <a:t> to </a:t>
            </a:r>
            <a:r>
              <a:rPr kumimoji="1" lang="en-US" altLang="zh-CN" dirty="0" err="1">
                <a:solidFill>
                  <a:srgbClr val="FF0000"/>
                </a:solidFill>
              </a:rPr>
              <a:t>UMMoodle</a:t>
            </a:r>
            <a:r>
              <a:rPr kumimoji="1" lang="en-US" altLang="zh-CN" dirty="0">
                <a:solidFill>
                  <a:schemeClr val="tx1"/>
                </a:solidFill>
              </a:rPr>
              <a:t>.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 2. </a:t>
            </a:r>
            <a:r>
              <a:rPr kumimoji="1" lang="en-US" altLang="zh-CN" dirty="0">
                <a:solidFill>
                  <a:srgbClr val="FF0000"/>
                </a:solidFill>
              </a:rPr>
              <a:t>Do not copy </a:t>
            </a:r>
            <a:r>
              <a:rPr kumimoji="1" lang="en-US" altLang="zh-CN" dirty="0">
                <a:solidFill>
                  <a:schemeClr val="tx1"/>
                </a:solidFill>
              </a:rPr>
              <a:t>your classmate’s codes, otherwise both of you will lose scores.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 3.Submission deadline: </a:t>
            </a:r>
            <a:r>
              <a:rPr kumimoji="1" lang="en-US" altLang="zh-CN" dirty="0">
                <a:solidFill>
                  <a:srgbClr val="FF0000"/>
                </a:solidFill>
              </a:rPr>
              <a:t>11:50pm, 28/09/2022</a:t>
            </a:r>
            <a:r>
              <a:rPr kumimoji="1" lang="en-US" altLang="zh-CN" dirty="0">
                <a:solidFill>
                  <a:schemeClr val="tx1"/>
                </a:solidFill>
              </a:rPr>
              <a:t>. 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(It will better if you can submit at the end of this lab.) </a:t>
            </a:r>
          </a:p>
          <a:p>
            <a:endParaRPr kumimoji="1" lang="en-US" altLang="zh-CN" dirty="0">
              <a:solidFill>
                <a:schemeClr val="tx1"/>
              </a:solidFill>
            </a:endParaRPr>
          </a:p>
          <a:p>
            <a:endParaRPr kumimoji="1" lang="en-US" altLang="zh-CN" dirty="0">
              <a:solidFill>
                <a:schemeClr val="tx1"/>
              </a:solidFill>
            </a:endParaRPr>
          </a:p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6565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>
            <a:extLst>
              <a:ext uri="{FF2B5EF4-FFF2-40B4-BE49-F238E27FC236}">
                <a16:creationId xmlns:a16="http://schemas.microsoft.com/office/drawing/2014/main" id="{1F7E28CA-2699-418A-AFCA-5716ABD1A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Outline</a:t>
            </a:r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56E1B00A-F8CE-451F-B416-36216B04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r>
              <a:rPr lang="en-US" altLang="en-US" sz="1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A58F9EAF-6E5D-4CAC-A023-AC851F8C6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6" y="1844824"/>
            <a:ext cx="8153400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5913" indent="-315913"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636588" indent="-271463"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700"/>
              </a:spcBef>
              <a:buClr>
                <a:srgbClr val="DD8047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sz="2600" dirty="0">
                <a:latin typeface="Tw Cen MT" panose="020B0602020104020603" pitchFamily="34" charset="0"/>
              </a:rPr>
              <a:t>Get familiar with classes, methods, and basic Java programming structure. </a:t>
            </a:r>
          </a:p>
          <a:p>
            <a:pPr>
              <a:spcBef>
                <a:spcPts val="700"/>
              </a:spcBef>
              <a:buClr>
                <a:srgbClr val="DD8047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sz="2600" dirty="0">
                <a:latin typeface="Tw Cen MT" panose="020B0602020104020603" pitchFamily="34" charset="0"/>
              </a:rPr>
              <a:t>Get familiar with </a:t>
            </a:r>
            <a:r>
              <a:rPr lang="en-US" altLang="en-US" sz="2600" b="1" dirty="0">
                <a:latin typeface="Tw Cen MT" panose="020B0602020104020603" pitchFamily="34" charset="0"/>
              </a:rPr>
              <a:t>Package</a:t>
            </a:r>
            <a:r>
              <a:rPr lang="en-US" altLang="en-US" sz="2600" dirty="0">
                <a:latin typeface="Tw Cen MT" panose="020B0602020104020603" pitchFamily="34" charset="0"/>
              </a:rPr>
              <a:t>.</a:t>
            </a:r>
          </a:p>
          <a:p>
            <a:pPr>
              <a:spcBef>
                <a:spcPts val="700"/>
              </a:spcBef>
              <a:buClr>
                <a:srgbClr val="DD8047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sz="2600" dirty="0">
                <a:latin typeface="Tw Cen MT" panose="020B0602020104020603" pitchFamily="34" charset="0"/>
              </a:rPr>
              <a:t>Get familiar with </a:t>
            </a:r>
            <a:r>
              <a:rPr lang="en-US" altLang="en-US" sz="2600" b="1" dirty="0">
                <a:latin typeface="Tw Cen MT" panose="020B0602020104020603" pitchFamily="34" charset="0"/>
              </a:rPr>
              <a:t>Inheritance</a:t>
            </a:r>
            <a:r>
              <a:rPr lang="en-US" altLang="en-US" sz="2600" dirty="0">
                <a:latin typeface="Tw Cen MT" panose="020B0602020104020603" pitchFamily="34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92" y="236683"/>
            <a:ext cx="8207698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E</a:t>
            </a:r>
            <a:r>
              <a:rPr lang="en-US" altLang="zh-CN" sz="4400" dirty="0">
                <a:solidFill>
                  <a:srgbClr val="775F55"/>
                </a:solidFill>
                <a:latin typeface="Tw Cen MT" panose="020B0602020104020603" pitchFamily="34" charset="0"/>
              </a:rPr>
              <a:t>xample1: access modifiers of class </a:t>
            </a:r>
            <a:endParaRPr lang="en-US" altLang="en-US" sz="4400" dirty="0">
              <a:solidFill>
                <a:srgbClr val="775F55"/>
              </a:solidFill>
              <a:latin typeface="Tw Cen MT" panose="020B0602020104020603" pitchFamily="34" charset="0"/>
            </a:endParaRP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4A3FF059-E6D4-4D3A-8F35-8C3DF50E1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3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pic>
        <p:nvPicPr>
          <p:cNvPr id="9" name="内容占位符 3">
            <a:extLst>
              <a:ext uri="{FF2B5EF4-FFF2-40B4-BE49-F238E27FC236}">
                <a16:creationId xmlns:a16="http://schemas.microsoft.com/office/drawing/2014/main" id="{CED01DDB-B462-4BB2-8310-4B051B3CD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4158" y="1582376"/>
            <a:ext cx="7687876" cy="224293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919B1FA-77BF-4218-A42D-4B3D33A10708}"/>
              </a:ext>
            </a:extLst>
          </p:cNvPr>
          <p:cNvSpPr txBox="1"/>
          <p:nvPr/>
        </p:nvSpPr>
        <p:spPr>
          <a:xfrm>
            <a:off x="701836" y="3907169"/>
            <a:ext cx="376256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// Example and E in the same pkg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class Example{</a:t>
            </a:r>
          </a:p>
          <a:p>
            <a:r>
              <a:rPr lang="en-US" altLang="zh-HK" dirty="0">
                <a:solidFill>
                  <a:schemeClr val="tx1"/>
                </a:solidFill>
              </a:rPr>
              <a:t>   </a:t>
            </a:r>
            <a:r>
              <a:rPr lang="en-US" altLang="zh-HK" dirty="0">
                <a:solidFill>
                  <a:srgbClr val="00B0F0"/>
                </a:solidFill>
              </a:rPr>
              <a:t>private</a:t>
            </a:r>
            <a:r>
              <a:rPr lang="en-US" altLang="zh-HK" dirty="0">
                <a:solidFill>
                  <a:schemeClr val="tx1"/>
                </a:solidFill>
              </a:rPr>
              <a:t> </a:t>
            </a:r>
            <a:r>
              <a:rPr lang="en-US" altLang="zh-HK" dirty="0" err="1">
                <a:solidFill>
                  <a:schemeClr val="tx1"/>
                </a:solidFill>
              </a:rPr>
              <a:t>int</a:t>
            </a:r>
            <a:r>
              <a:rPr lang="en-US" altLang="zh-HK" dirty="0">
                <a:solidFill>
                  <a:schemeClr val="tx1"/>
                </a:solidFill>
              </a:rPr>
              <a:t> </a:t>
            </a:r>
            <a:r>
              <a:rPr lang="en-US" altLang="zh-HK" dirty="0" err="1">
                <a:solidFill>
                  <a:schemeClr val="tx1"/>
                </a:solidFill>
              </a:rPr>
              <a:t>a,b,c</a:t>
            </a:r>
            <a:r>
              <a:rPr lang="en-US" altLang="zh-HK" dirty="0">
                <a:solidFill>
                  <a:schemeClr val="tx1"/>
                </a:solidFill>
              </a:rPr>
              <a:t>;	</a:t>
            </a:r>
          </a:p>
          <a:p>
            <a:r>
              <a:rPr lang="en-US" altLang="zh-HK" dirty="0">
                <a:solidFill>
                  <a:schemeClr val="tx1"/>
                </a:solidFill>
              </a:rPr>
              <a:t>   </a:t>
            </a:r>
          </a:p>
          <a:p>
            <a:r>
              <a:rPr lang="en-US" altLang="zh-HK" dirty="0">
                <a:solidFill>
                  <a:schemeClr val="tx1"/>
                </a:solidFill>
              </a:rPr>
              <a:t>   </a:t>
            </a:r>
            <a:r>
              <a:rPr lang="en-US" altLang="zh-HK" dirty="0">
                <a:solidFill>
                  <a:srgbClr val="00B0F0"/>
                </a:solidFill>
              </a:rPr>
              <a:t>public</a:t>
            </a:r>
            <a:r>
              <a:rPr lang="en-US" altLang="zh-HK" dirty="0">
                <a:solidFill>
                  <a:schemeClr val="tx1"/>
                </a:solidFill>
              </a:rPr>
              <a:t> Example(){}</a:t>
            </a:r>
            <a:r>
              <a:rPr lang="en-US" altLang="zh-HK" dirty="0">
                <a:solidFill>
                  <a:srgbClr val="00B050"/>
                </a:solidFill>
              </a:rPr>
              <a:t>//constructor</a:t>
            </a:r>
          </a:p>
          <a:p>
            <a:r>
              <a:rPr lang="en-US" altLang="zh-HK" dirty="0">
                <a:solidFill>
                  <a:schemeClr val="tx1"/>
                </a:solidFill>
              </a:rPr>
              <a:t>   </a:t>
            </a:r>
            <a:r>
              <a:rPr lang="en-US" altLang="zh-HK" dirty="0">
                <a:solidFill>
                  <a:srgbClr val="00B0F0"/>
                </a:solidFill>
              </a:rPr>
              <a:t>public</a:t>
            </a:r>
            <a:r>
              <a:rPr lang="en-US" altLang="zh-HK" dirty="0">
                <a:solidFill>
                  <a:schemeClr val="tx1"/>
                </a:solidFill>
              </a:rPr>
              <a:t> void method1(){}</a:t>
            </a:r>
          </a:p>
          <a:p>
            <a:r>
              <a:rPr lang="en-US" altLang="zh-HK" dirty="0">
                <a:solidFill>
                  <a:schemeClr val="tx1"/>
                </a:solidFill>
              </a:rPr>
              <a:t>   </a:t>
            </a:r>
            <a:r>
              <a:rPr lang="en-US" altLang="zh-HK" dirty="0">
                <a:solidFill>
                  <a:srgbClr val="00B0F0"/>
                </a:solidFill>
              </a:rPr>
              <a:t>public</a:t>
            </a:r>
            <a:r>
              <a:rPr lang="en-US" altLang="zh-HK" dirty="0">
                <a:solidFill>
                  <a:schemeClr val="tx1"/>
                </a:solidFill>
              </a:rPr>
              <a:t> void method2(){}</a:t>
            </a:r>
          </a:p>
          <a:p>
            <a:endParaRPr lang="en-US" altLang="zh-HK" dirty="0">
              <a:solidFill>
                <a:schemeClr val="tx1"/>
              </a:solidFill>
            </a:endParaRPr>
          </a:p>
          <a:p>
            <a:r>
              <a:rPr lang="en-US" altLang="zh-HK" dirty="0">
                <a:solidFill>
                  <a:schemeClr val="tx1"/>
                </a:solidFill>
              </a:rPr>
              <a:t>   </a:t>
            </a:r>
            <a:r>
              <a:rPr lang="en-US" altLang="zh-HK" dirty="0">
                <a:solidFill>
                  <a:srgbClr val="00B0F0"/>
                </a:solidFill>
              </a:rPr>
              <a:t>protected</a:t>
            </a:r>
            <a:r>
              <a:rPr lang="en-US" altLang="zh-HK" dirty="0">
                <a:solidFill>
                  <a:schemeClr val="tx1"/>
                </a:solidFill>
              </a:rPr>
              <a:t> void </a:t>
            </a:r>
            <a:r>
              <a:rPr lang="en-US" altLang="zh-HK" dirty="0" err="1">
                <a:solidFill>
                  <a:schemeClr val="tx1"/>
                </a:solidFill>
              </a:rPr>
              <a:t>newMethod</a:t>
            </a:r>
            <a:r>
              <a:rPr lang="en-US" altLang="zh-HK" dirty="0">
                <a:solidFill>
                  <a:schemeClr val="tx1"/>
                </a:solidFill>
              </a:rPr>
              <a:t>(){}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95D2BB1-83B1-48C5-844D-E4A008D5DA83}"/>
              </a:ext>
            </a:extLst>
          </p:cNvPr>
          <p:cNvSpPr txBox="1"/>
          <p:nvPr/>
        </p:nvSpPr>
        <p:spPr>
          <a:xfrm>
            <a:off x="4657441" y="3758995"/>
            <a:ext cx="404469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class E{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public static void main(String[] </a:t>
            </a:r>
            <a:r>
              <a:rPr lang="en-US" altLang="zh-CN" dirty="0" err="1">
                <a:solidFill>
                  <a:schemeClr val="tx1"/>
                </a:solidFill>
              </a:rPr>
              <a:t>args</a:t>
            </a:r>
            <a:r>
              <a:rPr lang="en-US" altLang="zh-CN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Example A;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A= new Example();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A.method1();   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A.method2();   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dirty="0" err="1">
                <a:solidFill>
                  <a:schemeClr val="tx1"/>
                </a:solidFill>
              </a:rPr>
              <a:t>A.a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  <a:r>
              <a:rPr lang="en-US" altLang="zh-CN" dirty="0">
                <a:solidFill>
                  <a:srgbClr val="00B050"/>
                </a:solidFill>
              </a:rPr>
              <a:t>//unable to access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dirty="0" err="1">
                <a:solidFill>
                  <a:schemeClr val="tx1"/>
                </a:solidFill>
              </a:rPr>
              <a:t>A.newMethod</a:t>
            </a:r>
            <a:r>
              <a:rPr lang="en-US" altLang="zh-CN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}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4903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E</a:t>
            </a:r>
            <a:r>
              <a:rPr lang="en-US" altLang="zh-CN" sz="4400" dirty="0">
                <a:solidFill>
                  <a:srgbClr val="775F55"/>
                </a:solidFill>
                <a:latin typeface="Tw Cen MT" panose="020B0602020104020603" pitchFamily="34" charset="0"/>
              </a:rPr>
              <a:t>xample2: package</a:t>
            </a:r>
            <a:endParaRPr lang="en-US" altLang="en-US" sz="4400" dirty="0">
              <a:solidFill>
                <a:srgbClr val="775F55"/>
              </a:solidFill>
              <a:latin typeface="Tw Cen MT" panose="020B0602020104020603" pitchFamily="34" charset="0"/>
            </a:endParaRP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4A3FF059-E6D4-4D3A-8F35-8C3DF50E1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4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453D506-AFCD-443A-B545-08F379DED6C4}"/>
              </a:ext>
            </a:extLst>
          </p:cNvPr>
          <p:cNvSpPr/>
          <p:nvPr/>
        </p:nvSpPr>
        <p:spPr>
          <a:xfrm>
            <a:off x="525396" y="3995678"/>
            <a:ext cx="414418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package </a:t>
            </a:r>
            <a:r>
              <a:rPr lang="en-US" altLang="zh-CN" dirty="0" err="1">
                <a:solidFill>
                  <a:srgbClr val="FF0000"/>
                </a:solidFill>
              </a:rPr>
              <a:t>a.b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import </a:t>
            </a:r>
            <a:r>
              <a:rPr lang="en-US" altLang="zh-CN" dirty="0" err="1">
                <a:solidFill>
                  <a:schemeClr val="tx1"/>
                </a:solidFill>
              </a:rPr>
              <a:t>c.d.T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public class </a:t>
            </a:r>
            <a:r>
              <a:rPr lang="en-US" altLang="zh-CN" dirty="0" err="1">
                <a:solidFill>
                  <a:schemeClr val="tx1"/>
                </a:solidFill>
              </a:rPr>
              <a:t>TestT</a:t>
            </a:r>
            <a:r>
              <a:rPr lang="en-US" altLang="zh-CN" dirty="0">
                <a:solidFill>
                  <a:schemeClr val="tx1"/>
                </a:solidFill>
              </a:rPr>
              <a:t> 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public static void main(String[] </a:t>
            </a:r>
            <a:r>
              <a:rPr lang="en-US" altLang="zh-CN" dirty="0" err="1">
                <a:solidFill>
                  <a:schemeClr val="tx1"/>
                </a:solidFill>
              </a:rPr>
              <a:t>args</a:t>
            </a:r>
            <a:r>
              <a:rPr lang="en-US" altLang="zh-CN" dirty="0">
                <a:solidFill>
                  <a:schemeClr val="tx1"/>
                </a:solidFill>
              </a:rPr>
              <a:t>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T </a:t>
            </a:r>
            <a:r>
              <a:rPr lang="en-US" altLang="zh-CN" dirty="0" err="1">
                <a:solidFill>
                  <a:schemeClr val="tx1"/>
                </a:solidFill>
              </a:rPr>
              <a:t>t</a:t>
            </a:r>
            <a:r>
              <a:rPr lang="en-US" altLang="zh-CN" dirty="0">
                <a:solidFill>
                  <a:schemeClr val="tx1"/>
                </a:solidFill>
              </a:rPr>
              <a:t> = new T();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dirty="0" err="1">
                <a:solidFill>
                  <a:schemeClr val="tx1"/>
                </a:solidFill>
              </a:rPr>
              <a:t>t.p</a:t>
            </a:r>
            <a:r>
              <a:rPr lang="en-US" altLang="zh-CN" dirty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}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8322365-F756-4EFE-991B-2BD2EF3ED3DB}"/>
              </a:ext>
            </a:extLst>
          </p:cNvPr>
          <p:cNvSpPr/>
          <p:nvPr/>
        </p:nvSpPr>
        <p:spPr>
          <a:xfrm>
            <a:off x="5220072" y="400354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package </a:t>
            </a:r>
            <a:r>
              <a:rPr lang="en-US" altLang="zh-CN" dirty="0" err="1">
                <a:solidFill>
                  <a:srgbClr val="FF0000"/>
                </a:solidFill>
              </a:rPr>
              <a:t>c.d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public class T 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public void p(){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</a:t>
            </a:r>
            <a:r>
              <a:rPr lang="en-US" altLang="zh-CN" dirty="0" err="1">
                <a:solidFill>
                  <a:schemeClr val="tx1"/>
                </a:solidFill>
              </a:rPr>
              <a:t>class：T</a:t>
            </a:r>
            <a:r>
              <a:rPr lang="en-US" altLang="zh-CN" dirty="0">
                <a:solidFill>
                  <a:schemeClr val="tx1"/>
                </a:solidFill>
              </a:rPr>
              <a:t>");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}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7D36F28-DDC2-48CB-9AF8-E12DA1604A76}"/>
              </a:ext>
            </a:extLst>
          </p:cNvPr>
          <p:cNvSpPr/>
          <p:nvPr/>
        </p:nvSpPr>
        <p:spPr>
          <a:xfrm>
            <a:off x="533400" y="1666100"/>
            <a:ext cx="65882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</a:rPr>
              <a:t>Set the path: </a:t>
            </a:r>
            <a:r>
              <a:rPr lang="en-US" altLang="zh-CN" dirty="0" err="1">
                <a:solidFill>
                  <a:schemeClr val="tx1"/>
                </a:solidFill>
              </a:rPr>
              <a:t>currentFold</a:t>
            </a:r>
            <a:r>
              <a:rPr lang="en-US" altLang="zh-CN" dirty="0">
                <a:solidFill>
                  <a:schemeClr val="tx1"/>
                </a:solidFill>
              </a:rPr>
              <a:t>/a/b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</a:rPr>
              <a:t>Save the TestT.java under: </a:t>
            </a:r>
            <a:r>
              <a:rPr lang="en-US" altLang="zh-CN" dirty="0" err="1">
                <a:solidFill>
                  <a:schemeClr val="tx1"/>
                </a:solidFill>
              </a:rPr>
              <a:t>currentFold</a:t>
            </a:r>
            <a:r>
              <a:rPr lang="en-US" altLang="zh-CN" dirty="0">
                <a:solidFill>
                  <a:schemeClr val="tx1"/>
                </a:solidFill>
              </a:rPr>
              <a:t>/a/b/TestT.java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</a:rPr>
              <a:t>Set the path: </a:t>
            </a:r>
            <a:r>
              <a:rPr lang="en-US" altLang="zh-CN" dirty="0" err="1">
                <a:solidFill>
                  <a:schemeClr val="tx1"/>
                </a:solidFill>
              </a:rPr>
              <a:t>currentFold</a:t>
            </a:r>
            <a:r>
              <a:rPr lang="en-US" altLang="zh-CN" dirty="0">
                <a:solidFill>
                  <a:schemeClr val="tx1"/>
                </a:solidFill>
              </a:rPr>
              <a:t>/c/d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</a:rPr>
              <a:t>Save the T.java under: </a:t>
            </a:r>
            <a:r>
              <a:rPr lang="en-US" altLang="zh-CN" dirty="0" err="1">
                <a:solidFill>
                  <a:schemeClr val="tx1"/>
                </a:solidFill>
              </a:rPr>
              <a:t>currentFold</a:t>
            </a:r>
            <a:r>
              <a:rPr lang="en-US" altLang="zh-CN" dirty="0">
                <a:solidFill>
                  <a:schemeClr val="tx1"/>
                </a:solidFill>
              </a:rPr>
              <a:t>/c/d/T.java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</a:rPr>
              <a:t>Compile TestT.java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</a:rPr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13971094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4A3FF059-E6D4-4D3A-8F35-8C3DF50E1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5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CF7322-5D37-40F4-A539-74B5DBC7D50D}"/>
              </a:ext>
            </a:extLst>
          </p:cNvPr>
          <p:cNvSpPr/>
          <p:nvPr/>
        </p:nvSpPr>
        <p:spPr>
          <a:xfrm>
            <a:off x="3923928" y="1581864"/>
            <a:ext cx="522007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/>
                </a:solidFill>
              </a:rPr>
              <a:t>class Test{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public static void main(String </a:t>
            </a:r>
            <a:r>
              <a:rPr lang="en-US" altLang="zh-CN" sz="1400" dirty="0" err="1">
                <a:solidFill>
                  <a:schemeClr val="tx1"/>
                </a:solidFill>
              </a:rPr>
              <a:t>args</a:t>
            </a:r>
            <a:r>
              <a:rPr lang="en-US" altLang="zh-CN" sz="1400" dirty="0">
                <a:solidFill>
                  <a:schemeClr val="tx1"/>
                </a:solidFill>
              </a:rPr>
              <a:t>[]) {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    int a = 20, b = 10;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    Sub demo = new Sub();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    </a:t>
            </a:r>
            <a:r>
              <a:rPr lang="en-US" altLang="zh-CN" sz="1400" dirty="0" err="1">
                <a:solidFill>
                  <a:schemeClr val="tx1"/>
                </a:solidFill>
              </a:rPr>
              <a:t>demo.addition</a:t>
            </a:r>
            <a:r>
              <a:rPr lang="en-US" altLang="zh-CN" sz="1400" dirty="0">
                <a:solidFill>
                  <a:schemeClr val="tx1"/>
                </a:solidFill>
              </a:rPr>
              <a:t>(a, b);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    </a:t>
            </a:r>
            <a:r>
              <a:rPr lang="en-US" altLang="zh-CN" sz="1400" dirty="0" err="1">
                <a:solidFill>
                  <a:schemeClr val="tx1"/>
                </a:solidFill>
              </a:rPr>
              <a:t>demo.multiplication</a:t>
            </a:r>
            <a:r>
              <a:rPr lang="en-US" altLang="zh-CN" sz="1400" dirty="0">
                <a:solidFill>
                  <a:schemeClr val="tx1"/>
                </a:solidFill>
              </a:rPr>
              <a:t>(a, b);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 }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}</a:t>
            </a: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class Super {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 int z; 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public void addition(int x, int y) {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    z = x + y;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    </a:t>
            </a:r>
            <a:r>
              <a:rPr lang="en-US" altLang="zh-CN" sz="1400" dirty="0" err="1">
                <a:solidFill>
                  <a:schemeClr val="tx1"/>
                </a:solidFill>
              </a:rPr>
              <a:t>System.out.println</a:t>
            </a:r>
            <a:r>
              <a:rPr lang="en-US" altLang="zh-CN" sz="1400" dirty="0">
                <a:solidFill>
                  <a:schemeClr val="tx1"/>
                </a:solidFill>
              </a:rPr>
              <a:t>("The sum of the given numbers:"+z);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 }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}</a:t>
            </a: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class Sub extends Super {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    public void multiplication(int x, int y) {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    z = x * y;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    </a:t>
            </a:r>
            <a:r>
              <a:rPr lang="en-US" altLang="zh-CN" sz="1400" dirty="0" err="1">
                <a:solidFill>
                  <a:schemeClr val="tx1"/>
                </a:solidFill>
              </a:rPr>
              <a:t>System.out.println</a:t>
            </a:r>
            <a:r>
              <a:rPr lang="en-US" altLang="zh-CN" sz="1400" dirty="0">
                <a:solidFill>
                  <a:schemeClr val="tx1"/>
                </a:solidFill>
              </a:rPr>
              <a:t>("The product of the given numbers:"+z);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 }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}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Text Box 1">
            <a:extLst>
              <a:ext uri="{FF2B5EF4-FFF2-40B4-BE49-F238E27FC236}">
                <a16:creationId xmlns:a16="http://schemas.microsoft.com/office/drawing/2014/main" id="{5FCEB8D1-34E0-4125-8B4A-E17390ECF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E</a:t>
            </a:r>
            <a:r>
              <a:rPr lang="en-US" altLang="zh-CN" sz="4400" dirty="0">
                <a:solidFill>
                  <a:srgbClr val="775F55"/>
                </a:solidFill>
                <a:latin typeface="Tw Cen MT" panose="020B0602020104020603" pitchFamily="34" charset="0"/>
              </a:rPr>
              <a:t>xample3(1):</a:t>
            </a:r>
            <a:r>
              <a:rPr lang="zh-CN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 </a:t>
            </a:r>
            <a:r>
              <a:rPr lang="en-US" altLang="zh-CN" sz="4400" dirty="0">
                <a:solidFill>
                  <a:srgbClr val="775F55"/>
                </a:solidFill>
                <a:latin typeface="Tw Cen MT" panose="020B0602020104020603" pitchFamily="34" charset="0"/>
              </a:rPr>
              <a:t>inheritance</a:t>
            </a:r>
            <a:endParaRPr lang="en-US" altLang="en-US" sz="4400" dirty="0">
              <a:solidFill>
                <a:srgbClr val="775F55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A012EE5-D597-4926-8064-0823890348DD}"/>
              </a:ext>
            </a:extLst>
          </p:cNvPr>
          <p:cNvSpPr/>
          <p:nvPr/>
        </p:nvSpPr>
        <p:spPr>
          <a:xfrm>
            <a:off x="533400" y="270892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class Father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{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class Son extends Father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{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898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E</a:t>
            </a:r>
            <a:r>
              <a:rPr lang="en-US" altLang="zh-CN" sz="4400" dirty="0">
                <a:solidFill>
                  <a:srgbClr val="775F55"/>
                </a:solidFill>
                <a:latin typeface="Tw Cen MT" panose="020B0602020104020603" pitchFamily="34" charset="0"/>
              </a:rPr>
              <a:t>xample3(2):</a:t>
            </a:r>
            <a:r>
              <a:rPr lang="zh-CN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 </a:t>
            </a:r>
            <a:r>
              <a:rPr lang="en-US" altLang="zh-CN" sz="4400" dirty="0">
                <a:solidFill>
                  <a:srgbClr val="775F55"/>
                </a:solidFill>
                <a:latin typeface="Tw Cen MT" panose="020B0602020104020603" pitchFamily="34" charset="0"/>
              </a:rPr>
              <a:t>inheritance</a:t>
            </a:r>
            <a:endParaRPr lang="en-US" altLang="en-US" sz="4400" dirty="0">
              <a:solidFill>
                <a:srgbClr val="775F55"/>
              </a:solidFill>
              <a:latin typeface="Tw Cen MT" panose="020B0602020104020603" pitchFamily="34" charset="0"/>
            </a:endParaRP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4A3FF059-E6D4-4D3A-8F35-8C3DF50E1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6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B2F3FC-A400-4EB8-88CC-141AACCB1D0F}"/>
              </a:ext>
            </a:extLst>
          </p:cNvPr>
          <p:cNvSpPr/>
          <p:nvPr/>
        </p:nvSpPr>
        <p:spPr>
          <a:xfrm>
            <a:off x="117475" y="1567433"/>
            <a:ext cx="4382517" cy="5106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public class Penguin</a:t>
            </a:r>
          </a:p>
          <a:p>
            <a:pPr>
              <a:lnSpc>
                <a:spcPts val="17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 { </a:t>
            </a:r>
          </a:p>
          <a:p>
            <a:pPr>
              <a:lnSpc>
                <a:spcPts val="17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 private String name; </a:t>
            </a:r>
          </a:p>
          <a:p>
            <a:pPr>
              <a:lnSpc>
                <a:spcPts val="17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 private int id; </a:t>
            </a:r>
          </a:p>
          <a:p>
            <a:pPr>
              <a:lnSpc>
                <a:spcPts val="17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 public Penguin(String myName, int myid)//constructor</a:t>
            </a:r>
          </a:p>
          <a:p>
            <a:pPr>
              <a:lnSpc>
                <a:spcPts val="17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 {</a:t>
            </a:r>
          </a:p>
          <a:p>
            <a:pPr>
              <a:lnSpc>
                <a:spcPts val="17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   name = myName; id = myid;</a:t>
            </a:r>
          </a:p>
          <a:p>
            <a:pPr>
              <a:lnSpc>
                <a:spcPts val="17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 } </a:t>
            </a:r>
          </a:p>
          <a:p>
            <a:pPr>
              <a:lnSpc>
                <a:spcPts val="17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public void eat()</a:t>
            </a:r>
          </a:p>
          <a:p>
            <a:pPr>
              <a:lnSpc>
                <a:spcPts val="17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 {</a:t>
            </a:r>
          </a:p>
          <a:p>
            <a:pPr>
              <a:lnSpc>
                <a:spcPts val="17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  System.out.println(name+"eatting"); </a:t>
            </a:r>
          </a:p>
          <a:p>
            <a:pPr>
              <a:lnSpc>
                <a:spcPts val="17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 } </a:t>
            </a:r>
          </a:p>
          <a:p>
            <a:pPr>
              <a:lnSpc>
                <a:spcPts val="17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public void sleep()</a:t>
            </a:r>
          </a:p>
          <a:p>
            <a:pPr>
              <a:lnSpc>
                <a:spcPts val="17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 { </a:t>
            </a:r>
          </a:p>
          <a:p>
            <a:pPr>
              <a:lnSpc>
                <a:spcPts val="17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  System.out.println(name+"sleeping"); </a:t>
            </a:r>
          </a:p>
          <a:p>
            <a:pPr>
              <a:lnSpc>
                <a:spcPts val="17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 } </a:t>
            </a:r>
          </a:p>
          <a:p>
            <a:pPr>
              <a:lnSpc>
                <a:spcPts val="17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public void introduction()</a:t>
            </a:r>
          </a:p>
          <a:p>
            <a:pPr>
              <a:lnSpc>
                <a:spcPts val="17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 { </a:t>
            </a:r>
          </a:p>
          <a:p>
            <a:pPr>
              <a:lnSpc>
                <a:spcPts val="17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   System.out.println("I’m" + id + "number" + name + "."); </a:t>
            </a:r>
          </a:p>
          <a:p>
            <a:pPr>
              <a:lnSpc>
                <a:spcPts val="17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 }</a:t>
            </a:r>
          </a:p>
          <a:p>
            <a:pPr>
              <a:lnSpc>
                <a:spcPts val="17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0464E3-BF5F-4F78-9729-32209F75614A}"/>
              </a:ext>
            </a:extLst>
          </p:cNvPr>
          <p:cNvSpPr/>
          <p:nvPr/>
        </p:nvSpPr>
        <p:spPr>
          <a:xfrm>
            <a:off x="4875838" y="1567433"/>
            <a:ext cx="4572000" cy="51065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7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public class Mouse </a:t>
            </a:r>
          </a:p>
          <a:p>
            <a:pPr>
              <a:lnSpc>
                <a:spcPts val="17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{ </a:t>
            </a:r>
          </a:p>
          <a:p>
            <a:pPr>
              <a:lnSpc>
                <a:spcPts val="17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 private String name; </a:t>
            </a:r>
          </a:p>
          <a:p>
            <a:pPr>
              <a:lnSpc>
                <a:spcPts val="17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 private int id; </a:t>
            </a:r>
          </a:p>
          <a:p>
            <a:pPr>
              <a:lnSpc>
                <a:spcPts val="17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 public Mouse(String myName, int myid)//constructor </a:t>
            </a:r>
          </a:p>
          <a:p>
            <a:pPr>
              <a:lnSpc>
                <a:spcPts val="17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 { </a:t>
            </a:r>
          </a:p>
          <a:p>
            <a:pPr>
              <a:lnSpc>
                <a:spcPts val="17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  name = myName; id = myid;</a:t>
            </a:r>
          </a:p>
          <a:p>
            <a:pPr>
              <a:lnSpc>
                <a:spcPts val="17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 } </a:t>
            </a:r>
          </a:p>
          <a:p>
            <a:pPr>
              <a:lnSpc>
                <a:spcPts val="17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 public void eat()</a:t>
            </a:r>
          </a:p>
          <a:p>
            <a:pPr>
              <a:lnSpc>
                <a:spcPts val="17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 { </a:t>
            </a:r>
          </a:p>
          <a:p>
            <a:pPr>
              <a:lnSpc>
                <a:spcPts val="17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 System.out.println(name+"eatting"); </a:t>
            </a:r>
          </a:p>
          <a:p>
            <a:pPr>
              <a:lnSpc>
                <a:spcPts val="17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 } </a:t>
            </a:r>
          </a:p>
          <a:p>
            <a:pPr>
              <a:lnSpc>
                <a:spcPts val="17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public void sleep()</a:t>
            </a:r>
          </a:p>
          <a:p>
            <a:pPr>
              <a:lnSpc>
                <a:spcPts val="17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 { </a:t>
            </a:r>
          </a:p>
          <a:p>
            <a:pPr>
              <a:lnSpc>
                <a:spcPts val="17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  System.out.println(name+"sleeping");</a:t>
            </a:r>
          </a:p>
          <a:p>
            <a:pPr>
              <a:lnSpc>
                <a:spcPts val="17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 }</a:t>
            </a:r>
          </a:p>
          <a:p>
            <a:pPr>
              <a:lnSpc>
                <a:spcPts val="17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 public void introduction() </a:t>
            </a:r>
          </a:p>
          <a:p>
            <a:pPr>
              <a:lnSpc>
                <a:spcPts val="17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 {</a:t>
            </a:r>
          </a:p>
          <a:p>
            <a:pPr>
              <a:lnSpc>
                <a:spcPts val="17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  System.out.println("I’m" + id + "number" + name + "."); </a:t>
            </a:r>
          </a:p>
          <a:p>
            <a:pPr>
              <a:lnSpc>
                <a:spcPts val="17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} </a:t>
            </a:r>
          </a:p>
          <a:p>
            <a:pPr>
              <a:lnSpc>
                <a:spcPts val="17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20453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E</a:t>
            </a:r>
            <a:r>
              <a:rPr lang="en-US" altLang="zh-CN" sz="4400" dirty="0">
                <a:solidFill>
                  <a:srgbClr val="775F55"/>
                </a:solidFill>
                <a:latin typeface="Tw Cen MT" panose="020B0602020104020603" pitchFamily="34" charset="0"/>
              </a:rPr>
              <a:t>xample3(2):</a:t>
            </a:r>
            <a:r>
              <a:rPr lang="zh-CN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 </a:t>
            </a:r>
            <a:r>
              <a:rPr lang="en-US" altLang="zh-CN" sz="4400" dirty="0">
                <a:solidFill>
                  <a:srgbClr val="775F55"/>
                </a:solidFill>
                <a:latin typeface="Tw Cen MT" panose="020B0602020104020603" pitchFamily="34" charset="0"/>
              </a:rPr>
              <a:t>inheritance</a:t>
            </a:r>
            <a:endParaRPr lang="en-US" altLang="en-US" sz="4400" dirty="0">
              <a:solidFill>
                <a:srgbClr val="775F55"/>
              </a:solidFill>
              <a:latin typeface="Tw Cen MT" panose="020B0602020104020603" pitchFamily="34" charset="0"/>
            </a:endParaRP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4A3FF059-E6D4-4D3A-8F35-8C3DF50E1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7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FF6044C-68DE-4F6F-AF89-A4B344C5710C}"/>
              </a:ext>
            </a:extLst>
          </p:cNvPr>
          <p:cNvSpPr/>
          <p:nvPr/>
        </p:nvSpPr>
        <p:spPr>
          <a:xfrm>
            <a:off x="10676" y="1689586"/>
            <a:ext cx="5281403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public class Animal</a:t>
            </a:r>
          </a:p>
          <a:p>
            <a:pPr>
              <a:lnSpc>
                <a:spcPts val="18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 { </a:t>
            </a:r>
          </a:p>
          <a:p>
            <a:pPr>
              <a:lnSpc>
                <a:spcPts val="18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 private String name; </a:t>
            </a:r>
          </a:p>
          <a:p>
            <a:pPr>
              <a:lnSpc>
                <a:spcPts val="18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 private int id; </a:t>
            </a:r>
          </a:p>
          <a:p>
            <a:pPr>
              <a:lnSpc>
                <a:spcPts val="18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 public Animal(String myName, int myid)</a:t>
            </a:r>
            <a:r>
              <a:rPr lang="zh-CN" altLang="en-US" sz="1600" dirty="0">
                <a:solidFill>
                  <a:srgbClr val="00B050"/>
                </a:solidFill>
              </a:rPr>
              <a:t>//constructor</a:t>
            </a:r>
          </a:p>
          <a:p>
            <a:pPr>
              <a:lnSpc>
                <a:spcPts val="18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 {</a:t>
            </a:r>
          </a:p>
          <a:p>
            <a:pPr>
              <a:lnSpc>
                <a:spcPts val="18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   name = myName; id = myid;</a:t>
            </a:r>
          </a:p>
          <a:p>
            <a:pPr>
              <a:lnSpc>
                <a:spcPts val="18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 } </a:t>
            </a:r>
          </a:p>
          <a:p>
            <a:pPr>
              <a:lnSpc>
                <a:spcPts val="18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public void eat()</a:t>
            </a:r>
          </a:p>
          <a:p>
            <a:pPr>
              <a:lnSpc>
                <a:spcPts val="18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 {</a:t>
            </a:r>
          </a:p>
          <a:p>
            <a:pPr>
              <a:lnSpc>
                <a:spcPts val="18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  System.out.println(name+"eatting"); </a:t>
            </a:r>
          </a:p>
          <a:p>
            <a:pPr>
              <a:lnSpc>
                <a:spcPts val="18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 } </a:t>
            </a:r>
          </a:p>
          <a:p>
            <a:pPr>
              <a:lnSpc>
                <a:spcPts val="18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public void sleep()</a:t>
            </a:r>
          </a:p>
          <a:p>
            <a:pPr>
              <a:lnSpc>
                <a:spcPts val="18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 { </a:t>
            </a:r>
          </a:p>
          <a:p>
            <a:pPr>
              <a:lnSpc>
                <a:spcPts val="18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  System.out.println(name+"sleeping"); </a:t>
            </a:r>
          </a:p>
          <a:p>
            <a:pPr>
              <a:lnSpc>
                <a:spcPts val="18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 } </a:t>
            </a:r>
          </a:p>
          <a:p>
            <a:pPr>
              <a:lnSpc>
                <a:spcPts val="18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public void introduction()</a:t>
            </a:r>
          </a:p>
          <a:p>
            <a:pPr>
              <a:lnSpc>
                <a:spcPts val="18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 { </a:t>
            </a:r>
          </a:p>
          <a:p>
            <a:pPr>
              <a:lnSpc>
                <a:spcPts val="18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   System.out.println("I’m" + id + "number" + name + "."); </a:t>
            </a:r>
          </a:p>
          <a:p>
            <a:pPr>
              <a:lnSpc>
                <a:spcPts val="18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 }</a:t>
            </a:r>
          </a:p>
          <a:p>
            <a:pPr>
              <a:lnSpc>
                <a:spcPts val="18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6092D5-EB3A-47EA-B5C4-48DC60CFEE2B}"/>
              </a:ext>
            </a:extLst>
          </p:cNvPr>
          <p:cNvSpPr/>
          <p:nvPr/>
        </p:nvSpPr>
        <p:spPr>
          <a:xfrm>
            <a:off x="5321878" y="4058640"/>
            <a:ext cx="52920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</a:rPr>
              <a:t>public class Mouse extends Animal</a:t>
            </a:r>
          </a:p>
          <a:p>
            <a:r>
              <a:rPr lang="zh-CN" altLang="en-US" sz="1600" dirty="0">
                <a:solidFill>
                  <a:schemeClr val="tx1"/>
                </a:solidFill>
              </a:rPr>
              <a:t> { </a:t>
            </a:r>
          </a:p>
          <a:p>
            <a:r>
              <a:rPr lang="zh-CN" altLang="en-US" sz="1600" dirty="0">
                <a:solidFill>
                  <a:schemeClr val="tx1"/>
                </a:solidFill>
              </a:rPr>
              <a:t>  public Mouse(String myName, int myid) </a:t>
            </a:r>
          </a:p>
          <a:p>
            <a:r>
              <a:rPr lang="zh-CN" altLang="en-US" sz="1600" dirty="0">
                <a:solidFill>
                  <a:schemeClr val="tx1"/>
                </a:solidFill>
              </a:rPr>
              <a:t> { </a:t>
            </a:r>
          </a:p>
          <a:p>
            <a:r>
              <a:rPr lang="zh-CN" altLang="en-US" sz="1600" dirty="0">
                <a:solidFill>
                  <a:schemeClr val="tx1"/>
                </a:solidFill>
              </a:rPr>
              <a:t>  super(myName, myid); </a:t>
            </a:r>
            <a:endParaRPr lang="zh-CN" altLang="en-US" sz="1600" dirty="0">
              <a:solidFill>
                <a:srgbClr val="00B050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 } </a:t>
            </a:r>
          </a:p>
          <a:p>
            <a:r>
              <a:rPr lang="zh-CN" altLang="en-US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311E2B-B290-41C3-9205-16ABF6E80B23}"/>
              </a:ext>
            </a:extLst>
          </p:cNvPr>
          <p:cNvSpPr/>
          <p:nvPr/>
        </p:nvSpPr>
        <p:spPr>
          <a:xfrm>
            <a:off x="5292080" y="1835584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</a:rPr>
              <a:t>public class Penguin extends Animal</a:t>
            </a:r>
          </a:p>
          <a:p>
            <a:r>
              <a:rPr lang="zh-CN" altLang="en-US" sz="1600" dirty="0">
                <a:solidFill>
                  <a:schemeClr val="tx1"/>
                </a:solidFill>
              </a:rPr>
              <a:t> { </a:t>
            </a:r>
          </a:p>
          <a:p>
            <a:r>
              <a:rPr lang="zh-CN" altLang="en-US" sz="1600" dirty="0">
                <a:solidFill>
                  <a:schemeClr val="tx1"/>
                </a:solidFill>
              </a:rPr>
              <a:t>  public Penguin(String myName, int myid) </a:t>
            </a:r>
          </a:p>
          <a:p>
            <a:r>
              <a:rPr lang="zh-CN" altLang="en-US" sz="1600" dirty="0">
                <a:solidFill>
                  <a:schemeClr val="tx1"/>
                </a:solidFill>
              </a:rPr>
              <a:t> { 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   super(myName, myid);</a:t>
            </a:r>
          </a:p>
          <a:p>
            <a:r>
              <a:rPr lang="zh-CN" altLang="en-US" sz="1600" dirty="0">
                <a:solidFill>
                  <a:schemeClr val="tx1"/>
                </a:solidFill>
              </a:rPr>
              <a:t> } </a:t>
            </a:r>
          </a:p>
          <a:p>
            <a:r>
              <a:rPr lang="zh-CN" altLang="en-US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7845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E</a:t>
            </a:r>
            <a:r>
              <a:rPr lang="en-US" altLang="zh-CN" sz="4400" dirty="0">
                <a:solidFill>
                  <a:srgbClr val="775F55"/>
                </a:solidFill>
                <a:latin typeface="Tw Cen MT" panose="020B0602020104020603" pitchFamily="34" charset="0"/>
              </a:rPr>
              <a:t>xample3(3):</a:t>
            </a:r>
            <a:r>
              <a:rPr lang="zh-CN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 </a:t>
            </a:r>
            <a:r>
              <a:rPr lang="en-US" altLang="zh-CN" sz="4400" dirty="0">
                <a:solidFill>
                  <a:srgbClr val="775F55"/>
                </a:solidFill>
                <a:latin typeface="Tw Cen MT" panose="020B0602020104020603" pitchFamily="34" charset="0"/>
              </a:rPr>
              <a:t>inheritance</a:t>
            </a:r>
            <a:endParaRPr lang="en-US" altLang="en-US" sz="4400" dirty="0">
              <a:solidFill>
                <a:srgbClr val="775F55"/>
              </a:solidFill>
              <a:latin typeface="Tw Cen MT" panose="020B0602020104020603" pitchFamily="34" charset="0"/>
            </a:endParaRP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4A3FF059-E6D4-4D3A-8F35-8C3DF50E1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8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0B8902E-1541-4EFE-B302-5AD905E7F179}"/>
              </a:ext>
            </a:extLst>
          </p:cNvPr>
          <p:cNvSpPr/>
          <p:nvPr/>
        </p:nvSpPr>
        <p:spPr>
          <a:xfrm>
            <a:off x="604458" y="1595021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chemeClr val="tx1"/>
                </a:solidFill>
              </a:rPr>
              <a:t>class Animal {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void eat() {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  </a:t>
            </a:r>
            <a:r>
              <a:rPr lang="en-US" altLang="zh-CN" sz="1400" dirty="0" err="1">
                <a:solidFill>
                  <a:schemeClr val="tx1"/>
                </a:solidFill>
              </a:rPr>
              <a:t>System.out.println</a:t>
            </a:r>
            <a:r>
              <a:rPr lang="en-US" altLang="zh-CN" sz="1400" dirty="0">
                <a:solidFill>
                  <a:schemeClr val="tx1"/>
                </a:solidFill>
              </a:rPr>
              <a:t>("animal : eat");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}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class Dog extends Animal {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void eat() {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  </a:t>
            </a:r>
            <a:r>
              <a:rPr lang="en-US" altLang="zh-CN" sz="1400" dirty="0" err="1">
                <a:solidFill>
                  <a:schemeClr val="tx1"/>
                </a:solidFill>
              </a:rPr>
              <a:t>System.out.println</a:t>
            </a:r>
            <a:r>
              <a:rPr lang="en-US" altLang="zh-CN" sz="1400" dirty="0">
                <a:solidFill>
                  <a:schemeClr val="tx1"/>
                </a:solidFill>
              </a:rPr>
              <a:t>("dog : eat");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}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void </a:t>
            </a:r>
            <a:r>
              <a:rPr lang="en-US" altLang="zh-CN" sz="1400" dirty="0" err="1">
                <a:solidFill>
                  <a:schemeClr val="tx1"/>
                </a:solidFill>
              </a:rPr>
              <a:t>eatTest</a:t>
            </a:r>
            <a:r>
              <a:rPr lang="en-US" altLang="zh-CN" sz="14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  </a:t>
            </a:r>
            <a:r>
              <a:rPr lang="en-US" altLang="zh-CN" sz="1400" dirty="0" err="1">
                <a:solidFill>
                  <a:schemeClr val="tx1"/>
                </a:solidFill>
              </a:rPr>
              <a:t>this.eat</a:t>
            </a:r>
            <a:r>
              <a:rPr lang="en-US" altLang="zh-CN" sz="1400" dirty="0">
                <a:solidFill>
                  <a:schemeClr val="tx1"/>
                </a:solidFill>
              </a:rPr>
              <a:t>(); </a:t>
            </a:r>
            <a:r>
              <a:rPr lang="en-US" altLang="zh-CN" sz="1400" dirty="0">
                <a:solidFill>
                  <a:srgbClr val="00B050"/>
                </a:solidFill>
              </a:rPr>
              <a:t>//</a:t>
            </a:r>
            <a:r>
              <a:rPr lang="en-US" altLang="zh-CN" sz="1400" dirty="0">
                <a:solidFill>
                  <a:srgbClr val="FF0000"/>
                </a:solidFill>
              </a:rPr>
              <a:t>this</a:t>
            </a:r>
            <a:r>
              <a:rPr lang="en-US" altLang="zh-CN" sz="1400" dirty="0">
                <a:solidFill>
                  <a:srgbClr val="00B050"/>
                </a:solidFill>
              </a:rPr>
              <a:t> call the son class</a:t>
            </a:r>
            <a:endParaRPr lang="zh-CN" altLang="en-US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    </a:t>
            </a:r>
            <a:r>
              <a:rPr lang="en-US" altLang="zh-CN" sz="1400" dirty="0" err="1">
                <a:solidFill>
                  <a:schemeClr val="tx1"/>
                </a:solidFill>
              </a:rPr>
              <a:t>super.eat</a:t>
            </a:r>
            <a:r>
              <a:rPr lang="en-US" altLang="zh-CN" sz="1400" dirty="0">
                <a:solidFill>
                  <a:schemeClr val="tx1"/>
                </a:solidFill>
              </a:rPr>
              <a:t>(); </a:t>
            </a:r>
            <a:r>
              <a:rPr lang="en-US" altLang="zh-CN" sz="1400" dirty="0">
                <a:solidFill>
                  <a:srgbClr val="00B050"/>
                </a:solidFill>
              </a:rPr>
              <a:t>//</a:t>
            </a:r>
            <a:r>
              <a:rPr lang="en-US" altLang="zh-CN" sz="1400" dirty="0">
                <a:solidFill>
                  <a:srgbClr val="FF0000"/>
                </a:solidFill>
              </a:rPr>
              <a:t>super</a:t>
            </a:r>
            <a:r>
              <a:rPr lang="en-US" altLang="zh-CN" sz="1400" dirty="0">
                <a:solidFill>
                  <a:srgbClr val="00B050"/>
                </a:solidFill>
              </a:rPr>
              <a:t> call the father class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  </a:t>
            </a:r>
            <a:r>
              <a:rPr lang="en-US" altLang="zh-CN" sz="14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public class Test {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public static void main(String[] </a:t>
            </a:r>
            <a:r>
              <a:rPr lang="en-US" altLang="zh-CN" sz="1400" dirty="0" err="1">
                <a:solidFill>
                  <a:schemeClr val="tx1"/>
                </a:solidFill>
              </a:rPr>
              <a:t>args</a:t>
            </a:r>
            <a:r>
              <a:rPr lang="en-US" altLang="zh-CN" sz="140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  Animal a = new Animal();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  </a:t>
            </a:r>
            <a:r>
              <a:rPr lang="en-US" altLang="zh-CN" sz="1400" dirty="0" err="1">
                <a:solidFill>
                  <a:schemeClr val="tx1"/>
                </a:solidFill>
              </a:rPr>
              <a:t>a.eat</a:t>
            </a:r>
            <a:r>
              <a:rPr lang="en-US" altLang="zh-CN" sz="14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  Dog d = new Dog();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  </a:t>
            </a:r>
            <a:r>
              <a:rPr lang="en-US" altLang="zh-CN" sz="1400" dirty="0" err="1">
                <a:solidFill>
                  <a:schemeClr val="tx1"/>
                </a:solidFill>
              </a:rPr>
              <a:t>d.eatTest</a:t>
            </a:r>
            <a:r>
              <a:rPr lang="en-US" altLang="zh-CN" sz="14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  }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}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412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Practice(Lab1)</a:t>
            </a: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4A3FF059-E6D4-4D3A-8F35-8C3DF50E1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9</a:t>
            </a:fld>
            <a:endParaRPr lang="en-US" altLang="en-US" sz="1200" b="1" dirty="0">
              <a:solidFill>
                <a:srgbClr val="FFFFFF"/>
              </a:solidFill>
            </a:endParaRP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FC259096-342F-4746-905B-863A8E44D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28800"/>
            <a:ext cx="7355160" cy="11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5913" indent="-315913"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636588" indent="-271463"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700"/>
              </a:spcBef>
              <a:buClr>
                <a:srgbClr val="DD8047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sz="2600" dirty="0">
                <a:latin typeface="Tw Cen MT" panose="020B0602020104020603" pitchFamily="34" charset="0"/>
              </a:rPr>
              <a:t>Write a short Java method that takes an integer </a:t>
            </a:r>
            <a:r>
              <a:rPr lang="en-US" altLang="en-US" sz="2600" i="1" dirty="0">
                <a:latin typeface="Tw Cen MT" panose="020B0602020104020603" pitchFamily="34" charset="0"/>
              </a:rPr>
              <a:t>n</a:t>
            </a:r>
            <a:r>
              <a:rPr lang="en-US" altLang="en-US" sz="2600" dirty="0">
                <a:latin typeface="Tw Cen MT" panose="020B0602020104020603" pitchFamily="34" charset="0"/>
              </a:rPr>
              <a:t> and returns the sum of all positive integers less than or equal to </a:t>
            </a:r>
            <a:r>
              <a:rPr lang="en-US" altLang="en-US" sz="2600" i="1" dirty="0">
                <a:latin typeface="Tw Cen MT" panose="020B0602020104020603" pitchFamily="34" charset="0"/>
              </a:rPr>
              <a:t>n</a:t>
            </a:r>
            <a:r>
              <a:rPr lang="en-US" altLang="en-US" sz="2600" dirty="0">
                <a:latin typeface="Tw Cen MT" panose="020B0602020104020603" pitchFamily="34" charset="0"/>
              </a:rPr>
              <a:t>.</a:t>
            </a:r>
          </a:p>
          <a:p>
            <a:pPr marL="365125" lvl="1" indent="0">
              <a:spcBef>
                <a:spcPts val="550"/>
              </a:spcBef>
              <a:buClr>
                <a:srgbClr val="94B6D2"/>
              </a:buClr>
              <a:buSzPct val="70000"/>
            </a:pPr>
            <a:endParaRPr lang="en-US" altLang="zh-CN" sz="26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400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w Cen MT"/>
        <a:ea typeface=""/>
        <a:cs typeface="DejaVu Sans"/>
      </a:majorFont>
      <a:minorFont>
        <a:latin typeface="Tw Cen MT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w Cen MT"/>
        <a:ea typeface=""/>
        <a:cs typeface="DejaVu Sans"/>
      </a:majorFont>
      <a:minorFont>
        <a:latin typeface="Tw Cen MT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12591</TotalTime>
  <Words>1121</Words>
  <Application>Microsoft Office PowerPoint</Application>
  <PresentationFormat>全屏显示(4:3)</PresentationFormat>
  <Paragraphs>228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Arial</vt:lpstr>
      <vt:lpstr>Times New Roman</vt:lpstr>
      <vt:lpstr>Tw Cen MT</vt:lpstr>
      <vt:lpstr>Wingdings</vt:lpstr>
      <vt:lpstr>Office Theme</vt:lpstr>
      <vt:lpstr>Office Theme</vt:lpstr>
      <vt:lpstr>CISC2003 OOP AND DATA STRUCTURES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Institute for Computing Education</dc:title>
  <dc:creator>Barbara Jane Ericson</dc:creator>
  <cp:lastModifiedBy>杨 宜树</cp:lastModifiedBy>
  <cp:revision>1416</cp:revision>
  <cp:lastPrinted>1601-01-01T00:00:00Z</cp:lastPrinted>
  <dcterms:created xsi:type="dcterms:W3CDTF">2004-03-15T19:23:22Z</dcterms:created>
  <dcterms:modified xsi:type="dcterms:W3CDTF">2022-09-28T05:08:10Z</dcterms:modified>
</cp:coreProperties>
</file>