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257" r:id="rId4"/>
    <p:sldId id="342" r:id="rId5"/>
    <p:sldId id="365" r:id="rId6"/>
    <p:sldId id="372" r:id="rId7"/>
    <p:sldId id="374" r:id="rId8"/>
    <p:sldId id="375" r:id="rId9"/>
    <p:sldId id="376" r:id="rId10"/>
    <p:sldId id="369" r:id="rId11"/>
    <p:sldId id="370" r:id="rId12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6349" autoAdjust="0"/>
  </p:normalViewPr>
  <p:slideViewPr>
    <p:cSldViewPr>
      <p:cViewPr varScale="1">
        <p:scale>
          <a:sx n="109" d="100"/>
          <a:sy n="109" d="100"/>
        </p:scale>
        <p:origin x="1422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221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6394A461-8BBE-4E58-B7A5-2D96F584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0B20D9E7-6CD5-44B0-9F9F-41A6E400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7EC056-C092-44A7-A169-4E19216E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79B9833-7F24-4777-A19B-F6BC3B0D799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BEB3D7D-0277-42A6-B387-6AF02B80D3A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D4DC5163-EEA1-41B4-839B-88D39831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060D56D-72FF-4F1C-8B93-BC83D6B9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0"/>
            <a:ext cx="39020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spcBef>
                <a:spcPts val="325"/>
              </a:spcBef>
              <a:buClrTx/>
              <a:buFontTx/>
              <a:buNone/>
            </a:pPr>
            <a:r>
              <a:rPr lang="en-US" altLang="en-US" sz="1300"/>
              <a:t>Introduction to Object-Oriented Development</a:t>
            </a:r>
          </a:p>
          <a:p>
            <a:pPr algn="r">
              <a:buClrTx/>
              <a:buFontTx/>
              <a:buNone/>
            </a:pPr>
            <a:endParaRPr lang="en-US" altLang="en-US" sz="13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5509317-9D60-4F60-BB9F-5368D2183B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r>
              <a:rPr lang="en-US" altLang="en-US"/>
              <a:t>Chapter 1 - </a:t>
            </a:r>
            <a:fld id="{452BB263-5246-4E04-8712-7BAB72114A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05F1B5C-CCF1-4C42-A0EF-19278F9553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17AA2544-8702-435A-911F-BE5269170E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9089" name="Text Box 1">
            <a:extLst>
              <a:ext uri="{FF2B5EF4-FFF2-40B4-BE49-F238E27FC236}">
                <a16:creationId xmlns:a16="http://schemas.microsoft.com/office/drawing/2014/main" id="{9BEAAED0-49E1-439B-8DF0-D520D569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4F1472B8-94D6-478A-915A-D64FB4178D7E}" type="slidenum">
              <a:rPr lang="en-US" altLang="en-US" sz="1300"/>
              <a:pPr algn="r">
                <a:buClrTx/>
                <a:buFontTx/>
                <a:buNone/>
              </a:pPr>
              <a:t>1</a:t>
            </a:fld>
            <a:endParaRPr lang="en-US" altLang="en-US" sz="13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9D6E9F2-6B68-4F8B-89FA-42623565D8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184C212-6431-4C02-B971-7BAE70FEC9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C237B84-4FB1-4ACC-9DD5-BF6F0158F4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7C53A175-B247-4A14-82AC-AD35C48AB6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113" name="Text Box 1">
            <a:extLst>
              <a:ext uri="{FF2B5EF4-FFF2-40B4-BE49-F238E27FC236}">
                <a16:creationId xmlns:a16="http://schemas.microsoft.com/office/drawing/2014/main" id="{936AED2E-1D6C-4D8C-AF49-EFD31C3A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E15623DA-3480-4A82-8276-195BE907F18F}" type="slidenum">
              <a:rPr lang="en-US" altLang="en-US" sz="1300"/>
              <a:pPr algn="r"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002CDD6-A805-4E46-8FBA-4E0D06C198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09820D7-593B-43AE-88D4-C25AEB0A03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1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4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1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1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6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2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9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7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10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9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667-B1D7-4746-A59E-D2BE1ACE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5BFD0-6523-4377-88A7-A05E413B5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A88C-C848-419D-AD12-99DE84A2725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3FCDCB-9546-43B8-8FB3-402351571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64F5-E37D-4C5D-9CBF-97E8C9BE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C971-4179-4AF4-9392-87A4F8C4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8464-7E88-4818-8379-4F034C03854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D4DD71-A9E0-44B3-80EF-ABD1616DC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9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8376-34B5-4A5E-AAA7-E7D407615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2B75-CDC8-48F9-8646-3E7CCE81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B22B-1B10-40F2-B218-4D1E79EFF5D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A9DC6B-8FBB-4D4C-9195-45445689C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9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5C6A-7863-4DC7-B5B2-A7738580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B4214-477A-4871-8EF6-B09F4DAD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793B7-CFD1-4B15-912F-F1E525F6EE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AE6366-B0B7-493E-9DE5-61A63D7DE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6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3A2-EA7F-4849-A150-F2D66AF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652E-3800-430F-8C76-008257A4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FA10-A39C-4048-81DB-FA2170B139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2D44D8-4643-434C-B695-406CE324B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95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C6EC-299C-4D51-9ABD-0F0B73E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DA58-7C28-4C2A-8523-EFC7D803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8F6B-EBF9-4AC9-8D0C-62789E155A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4125CD-37AB-49AE-8425-94F93C4DE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3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10C9-0175-4F5C-818D-1680BE3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B541-40D1-4531-9BB6-0E36E6EDE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8E0E-08ED-4A49-A5B4-4A0B1B37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C2C16-0E52-40A4-89F4-6D497D152F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197294-5B13-4967-B3D5-BEAC608F5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4318-6021-4324-955D-C1D2E209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6349-7B8A-4B4C-8EB0-C3EBFE6A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E1F3-ED15-42F8-8366-8E431899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F56A9-C7FE-4B02-A5BB-B87664B1E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0139A-B27A-4193-91B1-5DB4A486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6BDA4-87A5-4A12-8401-8CD933D71B8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6E9B1A-0A3A-4DBF-AFFF-6E19F11D6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56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AAF4-1878-46D9-8C90-4E333030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412D9-EF91-4A7E-A324-68C7149A3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5F1D70-AC64-4DFE-A71B-B1C486165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720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9D0E4-0666-49E1-9774-9FDD12D3CC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A3E606-F4CB-4467-BDA8-09BE714B4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41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AC6-B054-4A50-A817-E9DC22BE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9CB9-8D11-4B76-B1F6-B1D18097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6145-16D3-4B8F-936D-0ED7B190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372C-ABF1-46BE-9A56-77C79C66E7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5ECE07-57F2-412B-B58A-E567233EB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3E46-191B-407E-A5D0-3797DB3B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89D1-F358-43B4-8ECF-A37BC9D1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663C-2FCB-4CE7-8551-2CE49A6374D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7688E9-AB0B-4166-AEDD-36F546724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65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07D9-DF68-4C90-BA8D-12307AA4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82EB2-BF46-4732-99FC-52787AD6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5232-B8B1-44F0-8892-3F98E274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5402-4877-4D7A-B715-9ACC82F012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638462-38E9-4290-A4E8-EFE8C2DBA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968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659F-7987-4132-808A-0A242FF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56AF-036E-4B3E-B2B1-18BF113C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F26B-53D1-4934-BB0F-19CC97D2F7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51E665-A798-4248-BE65-98F38E8201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461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8B5B1-ABC7-41AC-B493-8C07A346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D440-2725-469D-8EC3-242A2B075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C8F0-016C-43C9-8694-98AF050037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A362B7-DBE3-44FD-A433-7BF22C354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EEE9-BB70-47DA-AB19-53997C3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046A-05CA-445D-BEE3-B12F2D16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5574-1D80-4C91-BFE9-1AB7B6EC7C2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CAD4CA-5EFB-47FB-9720-6D0E7BD6A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1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7C2-9701-4DD9-9328-312E7269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C29-820C-479B-9A13-2AE22F9EC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FCEC-B921-4453-9E92-38F45A41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E447-B349-466A-8DCC-DD52ECE6C7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31B5E6-46E4-45A7-AB7E-2A1BF06AD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6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3E88-5EB5-4EB6-999D-3E076737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2D1F-62DD-4D2E-96C4-D62A809E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4649-13F1-428A-80E8-1C8D059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E3797-52EF-4907-BAF4-A3892F0E0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17BF1-C1AC-43E9-9D75-2510356A3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9F4E-89B1-415A-B8D9-B6A2416BC56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A3AB359-4EED-4187-B8F0-846C1594A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5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27B-A160-4AC9-B5E3-DF88FAB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E93A4-46C0-46CC-90C8-D0EC2B29119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ABCF-C614-461B-B5DA-53CA387CE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5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7F9BE-1F3F-46B5-8921-E48540472FA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A3057-3BEE-42C5-9A44-FE16DAFAF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D6D-3FFD-4B3D-8485-7DE2FD03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E513-F87C-46F5-8903-DBC24D91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081ED-0A2B-4946-85C2-6446AD46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4DEC1-060F-456A-83CB-C7F12EC76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6BECE7-77ED-462A-ACF0-AF34DF474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24B1-CEF5-4E1B-A922-5E1E2615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38F6-E0BF-4AF4-8674-CA0069536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AB77C-3346-467B-9F1F-29B67A13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6585-220F-4764-9E29-79A178C0E46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91AE6A-06AE-4FAB-9BDC-44DBCBC03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6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C07D5B3-4640-4154-A982-F1F47A67D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7CF920D-7755-4A43-8672-45A97231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600D93E0-2EA2-46C2-A349-604F9EB6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246813"/>
            <a:ext cx="266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03D59AD3-2584-4AE9-A3A3-A06C9781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6813"/>
            <a:ext cx="54213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4B7C7D-F911-46A0-9F53-CBF2EDA7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313C441-2C56-47A9-B6B7-2C899DD9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2A7948A-5C04-415E-B685-97B4948C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49E844A-9A25-464F-95A0-56C7935338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0" y="120808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fld id="{33BC9D34-8315-4176-A3C4-67DED2E6755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203A8C1-971F-4D92-AB31-E3AFC664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0F58833-CF38-48AC-963C-C4E7CDFC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053138"/>
            <a:ext cx="2249488" cy="712787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5008DF-18D4-4A74-97E1-C004BFF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6043613"/>
            <a:ext cx="6784975" cy="714375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FFF597-BBA3-473C-8E6F-E6AFF1E11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338316C-62EF-459B-ABF0-10129AAE1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8EBA1E96-190C-4C29-B985-07602F9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372AD836-1A52-43C5-8CAF-B8D9067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B80186B-5A9D-4B75-903F-30C9EC3EE3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228600"/>
            <a:ext cx="8350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1400" b="1">
                <a:solidFill>
                  <a:srgbClr val="775F55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180538AB-2D4A-4FEE-AD17-DAD3FC168C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b97447@um.edu.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84EF-7E40-4640-9677-643DFADB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2060848"/>
            <a:ext cx="7696200" cy="1531197"/>
          </a:xfrm>
        </p:spPr>
        <p:txBody>
          <a:bodyPr/>
          <a:lstStyle/>
          <a:p>
            <a:r>
              <a:rPr lang="en-US" altLang="en-US" sz="4800" dirty="0">
                <a:latin typeface="Tw Cen MT" panose="020B0602020104020603" pitchFamily="34" charset="0"/>
              </a:rPr>
              <a:t>CISC2003</a:t>
            </a:r>
            <a:br>
              <a:rPr lang="en-US" altLang="en-US" sz="4800" dirty="0">
                <a:latin typeface="Tw Cen MT" panose="020B0602020104020603" pitchFamily="34" charset="0"/>
              </a:rPr>
            </a:br>
            <a:r>
              <a:rPr lang="en-US" altLang="en-US" sz="4800" dirty="0">
                <a:latin typeface="Tw Cen MT" panose="020B0602020104020603" pitchFamily="34" charset="0"/>
              </a:rPr>
              <a:t>OOP AND DATA STRUCTURES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B21-E6FB-4DAD-AAD8-7E8000F4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3056"/>
            <a:ext cx="6858000" cy="473464"/>
          </a:xfrm>
        </p:spPr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6BEFC4E-2407-47E0-87E2-8082331D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708" y="28002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3DA1BD-44D4-6E89-CFCF-BFDC1168D645}"/>
              </a:ext>
            </a:extLst>
          </p:cNvPr>
          <p:cNvSpPr txBox="1"/>
          <p:nvPr/>
        </p:nvSpPr>
        <p:spPr>
          <a:xfrm>
            <a:off x="5436096" y="5257138"/>
            <a:ext cx="298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MO" dirty="0">
                <a:solidFill>
                  <a:schemeClr val="tx1"/>
                </a:solidFill>
              </a:rPr>
              <a:t>TA: Lai Qi</a:t>
            </a:r>
          </a:p>
          <a:p>
            <a:r>
              <a:rPr lang="en-US" altLang="zh-Hans-MO" b="0" i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yb97447@um.edu.mo</a:t>
            </a:r>
            <a:endParaRPr lang="en-US" altLang="zh-Hans-MO" b="0" i="0" dirty="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Hans-MO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E11-2039</a:t>
            </a:r>
            <a:endParaRPr lang="zh-Hans-MO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Exercise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10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F82BB7-12FD-4E23-BE4A-D351743D1BEE}"/>
              </a:ext>
            </a:extLst>
          </p:cNvPr>
          <p:cNvSpPr/>
          <p:nvPr/>
        </p:nvSpPr>
        <p:spPr>
          <a:xfrm>
            <a:off x="603856" y="1593027"/>
            <a:ext cx="78142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Write a program that consists of three classes, A, B, and C, such that B extends A and that C extends B. Each class should define an instance variable named “x” (that is, each has its own variable named x). Describe a way for a method in C to access and set A’s version of x to a given value, without changing B or C’s version.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id="{032DD3B0-8EB1-F9E6-329C-C817565144E7}"/>
              </a:ext>
            </a:extLst>
          </p:cNvPr>
          <p:cNvSpPr txBox="1"/>
          <p:nvPr/>
        </p:nvSpPr>
        <p:spPr>
          <a:xfrm>
            <a:off x="533954" y="4653136"/>
            <a:ext cx="82125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Submission Guideline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1. Please submit </a:t>
            </a:r>
            <a:r>
              <a:rPr kumimoji="1" lang="en-US" altLang="zh-CN" dirty="0">
                <a:solidFill>
                  <a:srgbClr val="FF0000"/>
                </a:solidFill>
              </a:rPr>
              <a:t>.java </a:t>
            </a:r>
            <a:r>
              <a:rPr kumimoji="1" lang="en-US" altLang="zh-CN" dirty="0">
                <a:solidFill>
                  <a:schemeClr val="tx1"/>
                </a:solidFill>
              </a:rPr>
              <a:t>file and </a:t>
            </a:r>
            <a:r>
              <a:rPr kumimoji="1" lang="en-US" altLang="zh-CN" dirty="0">
                <a:solidFill>
                  <a:srgbClr val="FF0000"/>
                </a:solidFill>
              </a:rPr>
              <a:t>screenshot</a:t>
            </a:r>
            <a:r>
              <a:rPr kumimoji="1" lang="en-US" altLang="zh-CN" dirty="0">
                <a:solidFill>
                  <a:schemeClr val="tx1"/>
                </a:solidFill>
              </a:rPr>
              <a:t> to </a:t>
            </a:r>
            <a:r>
              <a:rPr kumimoji="1" lang="en-US" altLang="zh-CN" dirty="0" err="1">
                <a:solidFill>
                  <a:srgbClr val="FF0000"/>
                </a:solidFill>
              </a:rPr>
              <a:t>UMMoodle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2. </a:t>
            </a:r>
            <a:r>
              <a:rPr kumimoji="1" lang="en-US" altLang="zh-CN" dirty="0">
                <a:solidFill>
                  <a:srgbClr val="FF0000"/>
                </a:solidFill>
              </a:rPr>
              <a:t>Do not copy </a:t>
            </a:r>
            <a:r>
              <a:rPr kumimoji="1" lang="en-US" altLang="zh-CN" dirty="0">
                <a:solidFill>
                  <a:schemeClr val="tx1"/>
                </a:solidFill>
              </a:rPr>
              <a:t>your classmate’s codes, otherwise both of you will lose scores.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3.Submission deadline: </a:t>
            </a:r>
            <a:r>
              <a:rPr kumimoji="1" lang="en-US" altLang="zh-CN" dirty="0">
                <a:solidFill>
                  <a:srgbClr val="FF0000"/>
                </a:solidFill>
              </a:rPr>
              <a:t>11:50pm, 12/10/2022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(It will better if you can submit at the end of this lab.) 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5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1F7E28CA-2699-418A-AFCA-5716ABD1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6E1B00A-F8CE-451F-B416-36216B04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58F9EAF-6E5D-4CAC-A023-AC851F8C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6" y="1844824"/>
            <a:ext cx="81534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</a:t>
            </a:r>
            <a:r>
              <a:rPr lang="en-US" altLang="en-US" sz="2600" b="1" dirty="0">
                <a:latin typeface="Tw Cen MT" panose="020B0602020104020603" pitchFamily="34" charset="0"/>
              </a:rPr>
              <a:t>Interface</a:t>
            </a:r>
            <a:r>
              <a:rPr lang="en-US" altLang="en-US" sz="2600" dirty="0">
                <a:latin typeface="Tw Cen MT" panose="020B0602020104020603" pitchFamily="34" charset="0"/>
              </a:rPr>
              <a:t>, </a:t>
            </a:r>
            <a:r>
              <a:rPr lang="en-US" altLang="en-US" sz="2600" b="1" dirty="0">
                <a:latin typeface="Tw Cen MT" panose="020B0602020104020603" pitchFamily="34" charset="0"/>
              </a:rPr>
              <a:t>Abstract</a:t>
            </a:r>
            <a:r>
              <a:rPr lang="en-US" altLang="en-US" sz="2600" dirty="0">
                <a:latin typeface="Tw Cen MT" panose="020B0602020104020603" pitchFamily="34" charset="0"/>
              </a:rPr>
              <a:t> class. 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Practice more on </a:t>
            </a:r>
            <a:r>
              <a:rPr lang="en-US" altLang="en-US" sz="2600" b="1" dirty="0">
                <a:latin typeface="Tw Cen MT" panose="020B0602020104020603" pitchFamily="34" charset="0"/>
              </a:rPr>
              <a:t>Inheritance</a:t>
            </a:r>
            <a:r>
              <a:rPr lang="en-US" altLang="en-US" sz="2600" dirty="0">
                <a:latin typeface="Tw Cen MT" panose="020B0602020104020603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2" y="236683"/>
            <a:ext cx="82076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xample1: interface,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abstract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class 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3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E4A581-CBD0-4106-AE34-D099E9EF353C}"/>
              </a:ext>
            </a:extLst>
          </p:cNvPr>
          <p:cNvSpPr txBox="1"/>
          <p:nvPr/>
        </p:nvSpPr>
        <p:spPr>
          <a:xfrm>
            <a:off x="4299053" y="4780146"/>
            <a:ext cx="41424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DemoOfAbstract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method1(){…};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method2(){…};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7864B7-01E3-4B98-8982-5C8CFD5AB5F4}"/>
              </a:ext>
            </a:extLst>
          </p:cNvPr>
          <p:cNvSpPr/>
          <p:nvPr/>
        </p:nvSpPr>
        <p:spPr>
          <a:xfrm>
            <a:off x="4299053" y="206084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DemoOfInterface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method1(){…};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method2(){…};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8EAFFD-B34B-4070-8DF1-9054EA11F4DD}"/>
              </a:ext>
            </a:extLst>
          </p:cNvPr>
          <p:cNvSpPr txBox="1"/>
          <p:nvPr/>
        </p:nvSpPr>
        <p:spPr>
          <a:xfrm>
            <a:off x="386211" y="4771018"/>
            <a:ext cx="31678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DemoOfAbstract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method1();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abstract void method2();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method3();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84222E-83D3-4EBB-8A95-17851E7A87CA}"/>
              </a:ext>
            </a:extLst>
          </p:cNvPr>
          <p:cNvSpPr/>
          <p:nvPr/>
        </p:nvSpPr>
        <p:spPr>
          <a:xfrm>
            <a:off x="4299053" y="1666654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Inherit from Interface class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1ACDD8-47DA-4A0B-B590-B2B5CDC3EBC2}"/>
              </a:ext>
            </a:extLst>
          </p:cNvPr>
          <p:cNvSpPr/>
          <p:nvPr/>
        </p:nvSpPr>
        <p:spPr>
          <a:xfrm>
            <a:off x="386211" y="210555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DemoOfInterface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method1();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void method2();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63B900-2EC2-46A2-AAEC-D7C442963A01}"/>
              </a:ext>
            </a:extLst>
          </p:cNvPr>
          <p:cNvSpPr/>
          <p:nvPr/>
        </p:nvSpPr>
        <p:spPr>
          <a:xfrm>
            <a:off x="386211" y="1711361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sz="2000" b="1">
                <a:solidFill>
                  <a:schemeClr val="tx1"/>
                </a:solidFill>
              </a:rPr>
              <a:t>Interface </a:t>
            </a:r>
            <a:r>
              <a:rPr lang="en-US" altLang="zh-HK" sz="2000" b="1" dirty="0">
                <a:solidFill>
                  <a:schemeClr val="tx1"/>
                </a:solidFill>
              </a:rPr>
              <a:t>class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F298BC-C072-4219-98A9-DA5CE9E390C6}"/>
              </a:ext>
            </a:extLst>
          </p:cNvPr>
          <p:cNvSpPr/>
          <p:nvPr/>
        </p:nvSpPr>
        <p:spPr>
          <a:xfrm>
            <a:off x="386211" y="440168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Abstract Class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FB9BCF-61EE-4960-928D-F3DE666BB452}"/>
              </a:ext>
            </a:extLst>
          </p:cNvPr>
          <p:cNvSpPr/>
          <p:nvPr/>
        </p:nvSpPr>
        <p:spPr>
          <a:xfrm>
            <a:off x="4299053" y="4386552"/>
            <a:ext cx="341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Inherit from Abstract class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9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xample2: abstract class 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4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8E113-5FF7-4AFE-BDF2-F146C184B74F}"/>
              </a:ext>
            </a:extLst>
          </p:cNvPr>
          <p:cNvSpPr/>
          <p:nvPr/>
        </p:nvSpPr>
        <p:spPr>
          <a:xfrm>
            <a:off x="827584" y="2389773"/>
            <a:ext cx="51845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abstract 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public void fun(){ </a:t>
            </a:r>
            <a:r>
              <a:rPr lang="en-US" altLang="zh-CN" dirty="0">
                <a:solidFill>
                  <a:srgbClr val="00B050"/>
                </a:solidFill>
                <a:cs typeface="Arial" panose="020B0604020202020204" pitchFamily="34" charset="0"/>
              </a:rPr>
              <a:t>//normal method</a:t>
            </a:r>
            <a:endParaRPr lang="en-US" altLang="zh-C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("Normal");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public abstract void print(); </a:t>
            </a:r>
            <a:r>
              <a:rPr lang="en-US" altLang="zh-CN" dirty="0">
                <a:solidFill>
                  <a:srgbClr val="00B050"/>
                </a:solidFill>
                <a:cs typeface="Arial" panose="020B0604020202020204" pitchFamily="34" charset="0"/>
              </a:rPr>
              <a:t>//abstract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cs typeface="Arial" panose="020B0604020202020204" pitchFamily="34" charset="0"/>
              </a:rPr>
              <a:t>method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cs typeface="Arial" panose="020B0604020202020204" pitchFamily="34" charset="0"/>
              </a:rPr>
              <a:t>TestDemo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 	public static void main(String[] </a:t>
            </a:r>
            <a:r>
              <a:rPr lang="en-US" altLang="zh-CN" dirty="0" err="1">
                <a:solidFill>
                  <a:schemeClr val="tx1"/>
                </a:solidFill>
                <a:cs typeface="Arial" panose="020B0604020202020204" pitchFamily="34" charset="0"/>
              </a:rPr>
              <a:t>args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	A </a:t>
            </a:r>
            <a:r>
              <a:rPr lang="en-US" altLang="zh-CN" dirty="0" err="1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= new A();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06F0C3-56CB-47DA-B178-68E7C733A574}"/>
              </a:ext>
            </a:extLst>
          </p:cNvPr>
          <p:cNvSpPr/>
          <p:nvPr/>
        </p:nvSpPr>
        <p:spPr>
          <a:xfrm>
            <a:off x="533400" y="1772816"/>
            <a:ext cx="6054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What will be the running result of the following: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D4E6CC-8A5A-45F0-8E03-F851491AE89F}"/>
              </a:ext>
            </a:extLst>
          </p:cNvPr>
          <p:cNvSpPr/>
          <p:nvPr/>
        </p:nvSpPr>
        <p:spPr>
          <a:xfrm>
            <a:off x="6030416" y="56955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Compile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A cannot be instantiated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0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5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5FCEB8D1-34E0-4125-8B4A-E17390ECF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xample3: abstract class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CADA21-99CE-47D9-9920-FF74F01A6D84}"/>
              </a:ext>
            </a:extLst>
          </p:cNvPr>
          <p:cNvSpPr/>
          <p:nvPr/>
        </p:nvSpPr>
        <p:spPr>
          <a:xfrm>
            <a:off x="535601" y="1562579"/>
            <a:ext cx="6047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How to declare a variable of an abstract class type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29795C-1CE7-49FE-A8F3-A65F691284EE}"/>
              </a:ext>
            </a:extLst>
          </p:cNvPr>
          <p:cNvSpPr/>
          <p:nvPr/>
        </p:nvSpPr>
        <p:spPr>
          <a:xfrm>
            <a:off x="931037" y="1994451"/>
            <a:ext cx="52565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abstract 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public void fun(){ </a:t>
            </a:r>
            <a:r>
              <a:rPr lang="en-US" altLang="zh-CN" dirty="0">
                <a:solidFill>
                  <a:srgbClr val="00B050"/>
                </a:solidFill>
                <a:cs typeface="Arial" panose="020B0604020202020204" pitchFamily="34" charset="0"/>
              </a:rPr>
              <a:t>//normal 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     </a:t>
            </a:r>
            <a:r>
              <a:rPr lang="en-US" altLang="zh-CN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("Normal");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 public abstract void print(); </a:t>
            </a:r>
            <a:r>
              <a:rPr lang="en-US" altLang="zh-CN" dirty="0">
                <a:solidFill>
                  <a:srgbClr val="00B050"/>
                </a:solidFill>
                <a:cs typeface="Arial" panose="020B0604020202020204" pitchFamily="34" charset="0"/>
              </a:rPr>
              <a:t>//abstract method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class B extends A{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public void print() { </a:t>
            </a:r>
            <a:r>
              <a:rPr lang="en-US" altLang="zh-CN" dirty="0">
                <a:solidFill>
                  <a:srgbClr val="00B050"/>
                </a:solidFill>
                <a:cs typeface="Arial" panose="020B0604020202020204" pitchFamily="34" charset="0"/>
              </a:rPr>
              <a:t>//must override</a:t>
            </a:r>
            <a:r>
              <a:rPr lang="zh-TW" altLang="en-US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endParaRPr lang="en-US" altLang="zh-TW" dirty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     </a:t>
            </a:r>
            <a:r>
              <a:rPr lang="en-US" altLang="zh-CN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("Hello World !");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  <a:cs typeface="Arial" panose="020B0604020202020204" pitchFamily="34" charset="0"/>
              </a:rPr>
              <a:t>TestDemo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public static void main(String[] </a:t>
            </a:r>
            <a:r>
              <a:rPr lang="en-US" altLang="zh-CN" dirty="0" err="1">
                <a:solidFill>
                  <a:schemeClr val="tx1"/>
                </a:solidFill>
                <a:cs typeface="Arial" panose="020B0604020202020204" pitchFamily="34" charset="0"/>
              </a:rPr>
              <a:t>args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){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     A </a:t>
            </a:r>
            <a:r>
              <a:rPr lang="en-US" altLang="zh-CN" dirty="0" err="1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= new B();  </a:t>
            </a:r>
            <a:r>
              <a:rPr lang="en-US" altLang="zh-CN" dirty="0">
                <a:solidFill>
                  <a:srgbClr val="00B050"/>
                </a:solidFill>
                <a:cs typeface="Arial" panose="020B0604020202020204" pitchFamily="34" charset="0"/>
              </a:rPr>
              <a:t>//must cast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      </a:t>
            </a:r>
            <a:r>
              <a:rPr lang="en-US" altLang="zh-CN" dirty="0" err="1">
                <a:solidFill>
                  <a:schemeClr val="tx1"/>
                </a:solidFill>
                <a:cs typeface="Arial" panose="020B0604020202020204" pitchFamily="34" charset="0"/>
              </a:rPr>
              <a:t>a.print</a:t>
            </a: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289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xample4: interface class  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6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B8902E-1541-4EFE-B302-5AD905E7F179}"/>
              </a:ext>
            </a:extLst>
          </p:cNvPr>
          <p:cNvSpPr/>
          <p:nvPr/>
        </p:nvSpPr>
        <p:spPr>
          <a:xfrm>
            <a:off x="556351" y="1860334"/>
            <a:ext cx="74156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Calculate the time required to run 1000 kilometers by different transportation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Car: average speed A*B/C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Plane: average speed A+B+C</a:t>
            </a:r>
          </a:p>
        </p:txBody>
      </p:sp>
    </p:spTree>
    <p:extLst>
      <p:ext uri="{BB962C8B-B14F-4D97-AF65-F5344CB8AC3E}">
        <p14:creationId xmlns:p14="http://schemas.microsoft.com/office/powerpoint/2010/main" val="4050241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A83A6CE-C262-45A2-8F4A-1CDA7B875C56}"/>
              </a:ext>
            </a:extLst>
          </p:cNvPr>
          <p:cNvSpPr/>
          <p:nvPr/>
        </p:nvSpPr>
        <p:spPr>
          <a:xfrm>
            <a:off x="612775" y="1670198"/>
            <a:ext cx="687801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import </a:t>
            </a:r>
            <a:r>
              <a:rPr lang="en-US" altLang="zh-CN" sz="1600" dirty="0" err="1">
                <a:solidFill>
                  <a:schemeClr val="tx1"/>
                </a:solidFill>
              </a:rPr>
              <a:t>java.lang</a:t>
            </a:r>
            <a:r>
              <a:rPr lang="en-US" altLang="zh-CN" sz="1600" dirty="0">
                <a:solidFill>
                  <a:schemeClr val="tx1"/>
                </a:solidFill>
              </a:rPr>
              <a:t>.*;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interface Common 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double </a:t>
            </a:r>
            <a:r>
              <a:rPr lang="en-US" altLang="zh-CN" sz="1600" dirty="0" err="1">
                <a:solidFill>
                  <a:schemeClr val="tx1"/>
                </a:solidFill>
              </a:rPr>
              <a:t>runTimer</a:t>
            </a:r>
            <a:r>
              <a:rPr lang="en-US" altLang="zh-CN" sz="1600" dirty="0">
                <a:solidFill>
                  <a:schemeClr val="tx1"/>
                </a:solidFill>
              </a:rPr>
              <a:t>(double a, double b, double c);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String </a:t>
            </a:r>
            <a:r>
              <a:rPr lang="en-US" altLang="zh-CN" sz="1600" dirty="0" err="1">
                <a:solidFill>
                  <a:schemeClr val="tx1"/>
                </a:solidFill>
              </a:rPr>
              <a:t>getName</a:t>
            </a:r>
            <a:r>
              <a:rPr lang="en-US" altLang="zh-CN" sz="1600" dirty="0">
                <a:solidFill>
                  <a:schemeClr val="tx1"/>
                </a:solidFill>
              </a:rPr>
              <a:t>(); //transportation name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class Plane implements Common  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public double </a:t>
            </a:r>
            <a:r>
              <a:rPr lang="en-US" altLang="zh-CN" sz="1600" dirty="0" err="1">
                <a:solidFill>
                  <a:schemeClr val="tx1"/>
                </a:solidFill>
              </a:rPr>
              <a:t>runTimer</a:t>
            </a:r>
            <a:r>
              <a:rPr lang="en-US" altLang="zh-CN" sz="1600" dirty="0">
                <a:solidFill>
                  <a:schemeClr val="tx1"/>
                </a:solidFill>
              </a:rPr>
              <a:t>(double a, double b, double c)  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return (a+ b + c);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public String </a:t>
            </a:r>
            <a:r>
              <a:rPr lang="en-US" altLang="zh-CN" sz="1600" dirty="0" err="1">
                <a:solidFill>
                  <a:schemeClr val="tx1"/>
                </a:solidFill>
              </a:rPr>
              <a:t>getName</a:t>
            </a:r>
            <a:r>
              <a:rPr lang="en-US" altLang="zh-CN" sz="1600" dirty="0">
                <a:solidFill>
                  <a:schemeClr val="tx1"/>
                </a:solidFill>
              </a:rPr>
              <a:t>(){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return "Plane";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class Car implements Common 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public double </a:t>
            </a:r>
            <a:r>
              <a:rPr lang="en-US" altLang="zh-CN" sz="1600" dirty="0" err="1">
                <a:solidFill>
                  <a:schemeClr val="tx1"/>
                </a:solidFill>
              </a:rPr>
              <a:t>runTimer</a:t>
            </a:r>
            <a:r>
              <a:rPr lang="en-US" altLang="zh-CN" sz="1600" dirty="0">
                <a:solidFill>
                  <a:schemeClr val="tx1"/>
                </a:solidFill>
              </a:rPr>
              <a:t>(double a, double b, double c) 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return ( a*b/c );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public String </a:t>
            </a:r>
            <a:r>
              <a:rPr lang="en-US" altLang="zh-CN" sz="1600" dirty="0" err="1">
                <a:solidFill>
                  <a:schemeClr val="tx1"/>
                </a:solidFill>
              </a:rPr>
              <a:t>getName</a:t>
            </a:r>
            <a:r>
              <a:rPr lang="en-US" altLang="zh-CN" sz="1600" dirty="0">
                <a:solidFill>
                  <a:schemeClr val="tx1"/>
                </a:solidFill>
              </a:rPr>
              <a:t>(){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return "Car";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}</a:t>
            </a:r>
          </a:p>
          <a:p>
            <a:pPr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C78416-C7DB-4A13-8758-CAB32144B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7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2DCFEDF0-4676-4101-8959-6EB0CEF63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xample4: interface class  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A83A6CE-C262-45A2-8F4A-1CDA7B875C56}"/>
              </a:ext>
            </a:extLst>
          </p:cNvPr>
          <p:cNvSpPr/>
          <p:nvPr/>
        </p:nvSpPr>
        <p:spPr>
          <a:xfrm>
            <a:off x="612775" y="1700808"/>
            <a:ext cx="6878017" cy="469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public class </a:t>
            </a:r>
            <a:r>
              <a:rPr lang="en-US" altLang="zh-CN" sz="1600" dirty="0" err="1">
                <a:solidFill>
                  <a:schemeClr val="tx1"/>
                </a:solidFill>
              </a:rPr>
              <a:t>ComputeTime</a:t>
            </a:r>
            <a:r>
              <a:rPr lang="en-US" altLang="zh-CN" sz="16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public static void main(String </a:t>
            </a:r>
            <a:r>
              <a:rPr lang="en-US" altLang="zh-CN" sz="1600" dirty="0" err="1">
                <a:solidFill>
                  <a:schemeClr val="tx1"/>
                </a:solidFill>
              </a:rPr>
              <a:t>args</a:t>
            </a:r>
            <a:r>
              <a:rPr lang="en-US" altLang="zh-CN" sz="1600" dirty="0">
                <a:solidFill>
                  <a:schemeClr val="tx1"/>
                </a:solidFill>
              </a:rPr>
              <a:t>[])  {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double A=3;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double B=5;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double C=6;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double </a:t>
            </a:r>
            <a:r>
              <a:rPr lang="en-US" altLang="zh-CN" sz="1600" dirty="0" err="1">
                <a:solidFill>
                  <a:schemeClr val="tx1"/>
                </a:solidFill>
              </a:rPr>
              <a:t>v,t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Common d=new Car();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v=</a:t>
            </a:r>
            <a:r>
              <a:rPr lang="en-US" altLang="zh-CN" sz="1600" dirty="0" err="1">
                <a:solidFill>
                  <a:schemeClr val="tx1"/>
                </a:solidFill>
              </a:rPr>
              <a:t>d.runTimer</a:t>
            </a:r>
            <a:r>
              <a:rPr lang="en-US" altLang="zh-CN" sz="1600" dirty="0">
                <a:solidFill>
                  <a:schemeClr val="tx1"/>
                </a:solidFill>
              </a:rPr>
              <a:t>(A,B,C);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t=1000/v;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</a:t>
            </a:r>
            <a:r>
              <a:rPr lang="en-US" altLang="zh-CN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d.getName</a:t>
            </a:r>
            <a:r>
              <a:rPr lang="en-US" altLang="zh-CN" sz="1600" dirty="0">
                <a:solidFill>
                  <a:schemeClr val="tx1"/>
                </a:solidFill>
              </a:rPr>
              <a:t>()+"has average speed: "+v+" km/h");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</a:t>
            </a:r>
            <a:r>
              <a:rPr lang="en-US" altLang="zh-CN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d.getName</a:t>
            </a:r>
            <a:r>
              <a:rPr lang="en-US" altLang="zh-CN" sz="1600" dirty="0">
                <a:solidFill>
                  <a:schemeClr val="tx1"/>
                </a:solidFill>
              </a:rPr>
              <a:t>()+“ spends</a:t>
            </a:r>
            <a:r>
              <a:rPr lang="zh-CN" altLang="en-US" sz="1600" dirty="0">
                <a:solidFill>
                  <a:schemeClr val="tx1"/>
                </a:solidFill>
              </a:rPr>
              <a:t>：</a:t>
            </a:r>
            <a:r>
              <a:rPr lang="en-US" altLang="zh-CN" sz="1600" dirty="0">
                <a:solidFill>
                  <a:schemeClr val="tx1"/>
                </a:solidFill>
              </a:rPr>
              <a:t>"+t+" hours");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d=new Plane();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v=</a:t>
            </a:r>
            <a:r>
              <a:rPr lang="en-US" altLang="zh-CN" sz="1600" dirty="0" err="1">
                <a:solidFill>
                  <a:schemeClr val="tx1"/>
                </a:solidFill>
              </a:rPr>
              <a:t>d.runTimer</a:t>
            </a:r>
            <a:r>
              <a:rPr lang="en-US" altLang="zh-CN" sz="1600" dirty="0">
                <a:solidFill>
                  <a:schemeClr val="tx1"/>
                </a:solidFill>
              </a:rPr>
              <a:t>(10,30,40);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t=1000/v;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</a:t>
            </a:r>
            <a:r>
              <a:rPr lang="en-US" altLang="zh-CN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d.getName</a:t>
            </a:r>
            <a:r>
              <a:rPr lang="en-US" altLang="zh-CN" sz="1600" dirty="0">
                <a:solidFill>
                  <a:schemeClr val="tx1"/>
                </a:solidFill>
              </a:rPr>
              <a:t>()+"has average speed: "+v+" km/h");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</a:t>
            </a:r>
            <a:r>
              <a:rPr lang="en-US" altLang="zh-CN" sz="16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d.getName</a:t>
            </a:r>
            <a:r>
              <a:rPr lang="en-US" altLang="zh-CN" sz="1600" dirty="0">
                <a:solidFill>
                  <a:schemeClr val="tx1"/>
                </a:solidFill>
              </a:rPr>
              <a:t>()+“ spends</a:t>
            </a:r>
            <a:r>
              <a:rPr lang="zh-CN" altLang="en-US" sz="1600" dirty="0">
                <a:solidFill>
                  <a:schemeClr val="tx1"/>
                </a:solidFill>
              </a:rPr>
              <a:t>：</a:t>
            </a:r>
            <a:r>
              <a:rPr lang="en-US" altLang="zh-CN" sz="1600" dirty="0">
                <a:solidFill>
                  <a:schemeClr val="tx1"/>
                </a:solidFill>
              </a:rPr>
              <a:t>"+t+" hours");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C05B272-42CD-413E-95DD-2DACED2F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8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61DB4431-F0A1-434C-A2F9-7543EE7D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xample4: interface class  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9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Practice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9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FC259096-342F-4746-905B-863A8E44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7355160" cy="11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Develop </a:t>
            </a:r>
            <a:r>
              <a:rPr lang="en-US" altLang="en-US" sz="2600" dirty="0" err="1">
                <a:solidFill>
                  <a:schemeClr val="tx1"/>
                </a:solidFill>
                <a:latin typeface="Tw Cen MT" panose="020B0602020104020603" pitchFamily="34" charset="0"/>
              </a:rPr>
              <a:t>FibonacciProgression</a:t>
            </a:r>
            <a:r>
              <a:rPr lang="en-US" altLang="en-US" sz="2600" dirty="0">
                <a:latin typeface="Tw Cen MT" panose="020B0602020104020603" pitchFamily="34" charset="0"/>
              </a:rPr>
              <a:t> subclass that inherits Progression class in </a:t>
            </a:r>
            <a:r>
              <a:rPr lang="en-US" altLang="en-US" sz="2600" dirty="0">
                <a:solidFill>
                  <a:srgbClr val="00B0F0"/>
                </a:solidFill>
                <a:latin typeface="Tw Cen MT" panose="020B0602020104020603" pitchFamily="34" charset="0"/>
              </a:rPr>
              <a:t>Lecture Note Object Oriented Programming slide no.26-30.</a:t>
            </a:r>
            <a:endParaRPr lang="en-US" altLang="zh-CN" sz="2600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40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13017</TotalTime>
  <Words>881</Words>
  <Application>Microsoft Office PowerPoint</Application>
  <PresentationFormat>全屏显示(4:3)</PresentationFormat>
  <Paragraphs>151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 Yahei UI</vt:lpstr>
      <vt:lpstr>Arial</vt:lpstr>
      <vt:lpstr>Times New Roman</vt:lpstr>
      <vt:lpstr>Tw Cen MT</vt:lpstr>
      <vt:lpstr>Wingdings</vt:lpstr>
      <vt:lpstr>Office Theme</vt:lpstr>
      <vt:lpstr>Office Theme</vt:lpstr>
      <vt:lpstr>CISC2003 OOP AND DATA 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Institute for Computing Education</dc:title>
  <dc:creator>Barbara Jane Ericson</dc:creator>
  <cp:lastModifiedBy>yc07421 Zhang Wenyuan</cp:lastModifiedBy>
  <cp:revision>1443</cp:revision>
  <cp:lastPrinted>1601-01-01T00:00:00Z</cp:lastPrinted>
  <dcterms:created xsi:type="dcterms:W3CDTF">2004-03-15T19:23:22Z</dcterms:created>
  <dcterms:modified xsi:type="dcterms:W3CDTF">2022-10-10T08:36:28Z</dcterms:modified>
</cp:coreProperties>
</file>