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1"/>
  </p:notesMasterIdLst>
  <p:sldIdLst>
    <p:sldId id="256" r:id="rId3"/>
    <p:sldId id="257" r:id="rId4"/>
    <p:sldId id="342" r:id="rId5"/>
    <p:sldId id="365" r:id="rId6"/>
    <p:sldId id="372" r:id="rId7"/>
    <p:sldId id="374" r:id="rId8"/>
    <p:sldId id="369" r:id="rId9"/>
    <p:sldId id="370" r:id="rId10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96349" autoAdjust="0"/>
  </p:normalViewPr>
  <p:slideViewPr>
    <p:cSldViewPr>
      <p:cViewPr varScale="1">
        <p:scale>
          <a:sx n="97" d="100"/>
          <a:sy n="97" d="100"/>
        </p:scale>
        <p:origin x="61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221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>
            <a:extLst>
              <a:ext uri="{FF2B5EF4-FFF2-40B4-BE49-F238E27FC236}">
                <a16:creationId xmlns:a16="http://schemas.microsoft.com/office/drawing/2014/main" id="{6394A461-8BBE-4E58-B7A5-2D96F5843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AutoShape 2">
            <a:extLst>
              <a:ext uri="{FF2B5EF4-FFF2-40B4-BE49-F238E27FC236}">
                <a16:creationId xmlns:a16="http://schemas.microsoft.com/office/drawing/2014/main" id="{0B20D9E7-6CD5-44B0-9F9F-41A6E400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387EC056-C092-44A7-A169-4E19216E7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79B9833-7F24-4777-A19B-F6BC3B0D799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7425" cy="35972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BEB3D7D-0277-42A6-B387-6AF02B80D3A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D4DC5163-EEA1-41B4-839B-88D39831C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060D56D-72FF-4F1C-8B93-BC83D6B94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0"/>
            <a:ext cx="39020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spcBef>
                <a:spcPts val="325"/>
              </a:spcBef>
              <a:buClrTx/>
              <a:buFontTx/>
              <a:buNone/>
            </a:pPr>
            <a:r>
              <a:rPr lang="en-US" altLang="en-US" sz="1300"/>
              <a:t>Introduction to Object-Oriented Development</a:t>
            </a:r>
          </a:p>
          <a:p>
            <a:pPr algn="r">
              <a:buClrTx/>
              <a:buFontTx/>
              <a:buNone/>
            </a:pPr>
            <a:endParaRPr lang="en-US" altLang="en-US" sz="13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A5509317-9D60-4F60-BB9F-5368D2183B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r>
              <a:rPr lang="en-US" altLang="en-US"/>
              <a:t>Chapter 1 - </a:t>
            </a:r>
            <a:fld id="{452BB263-5246-4E04-8712-7BAB72114A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05F1B5C-CCF1-4C42-A0EF-19278F95538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17AA2544-8702-435A-911F-BE5269170EB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9089" name="Text Box 1">
            <a:extLst>
              <a:ext uri="{FF2B5EF4-FFF2-40B4-BE49-F238E27FC236}">
                <a16:creationId xmlns:a16="http://schemas.microsoft.com/office/drawing/2014/main" id="{9BEAAED0-49E1-439B-8DF0-D520D5692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4F1472B8-94D6-478A-915A-D64FB4178D7E}" type="slidenum">
              <a:rPr lang="en-US" altLang="en-US" sz="1300"/>
              <a:pPr algn="r">
                <a:buClrTx/>
                <a:buFontTx/>
                <a:buNone/>
              </a:pPr>
              <a:t>1</a:t>
            </a:fld>
            <a:endParaRPr lang="en-US" altLang="en-US" sz="1300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89D6E9F2-6B68-4F8B-89FA-42623565D8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184C212-6431-4C02-B971-7BAE70FEC9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DC237B84-4FB1-4ACC-9DD5-BF6F0158F40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7C53A175-B247-4A14-82AC-AD35C48AB67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0113" name="Text Box 1">
            <a:extLst>
              <a:ext uri="{FF2B5EF4-FFF2-40B4-BE49-F238E27FC236}">
                <a16:creationId xmlns:a16="http://schemas.microsoft.com/office/drawing/2014/main" id="{936AED2E-1D6C-4D8C-AF49-EFD31C3AD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E15623DA-3480-4A82-8276-195BE907F18F}" type="slidenum">
              <a:rPr lang="en-US" altLang="en-US" sz="1300"/>
              <a:pPr algn="r">
                <a:buClrTx/>
                <a:buFontTx/>
                <a:buNone/>
              </a:pPr>
              <a:t>2</a:t>
            </a:fld>
            <a:endParaRPr lang="en-US" altLang="en-US" sz="1300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5002CDD6-A805-4E46-8FBA-4E0D06C1983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09820D7-593B-43AE-88D4-C25AEB0A03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3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1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4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215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5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1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6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2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7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7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8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8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9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667-B1D7-4746-A59E-D2BE1ACE2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5BFD0-6523-4377-88A7-A05E413B5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6A88C-C848-419D-AD12-99DE84A2725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3FCDCB-9546-43B8-8FB3-402351571D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3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64F5-E37D-4C5D-9CBF-97E8C9BE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6C971-4179-4AF4-9392-87A4F8C4B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78464-7E88-4818-8379-4F034C038540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D4DD71-A9E0-44B3-80EF-ABD1616DC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9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B8376-34B5-4A5E-AAA7-E7D407615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6350"/>
            <a:ext cx="2038350" cy="6116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F2B75-CDC8-48F9-8646-3E7CCE816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6350"/>
            <a:ext cx="5962650" cy="6116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AB22B-1B10-40F2-B218-4D1E79EFF5D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0A9DC6B-8FBB-4D4C-9195-45445689C8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9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5C6A-7863-4DC7-B5B2-A77385801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B4214-477A-4871-8EF6-B09F4DAD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793B7-CFD1-4B15-912F-F1E525F6EEA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7AE6366-B0B7-493E-9DE5-61A63D7DEC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65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83A2-EA7F-4849-A150-F2D66AF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652E-3800-430F-8C76-008257A4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AFA10-A39C-4048-81DB-FA2170B139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2D44D8-4643-434C-B695-406CE324B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95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C6EC-299C-4D51-9ABD-0F0B73EA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2DA58-7C28-4C2A-8523-EFC7D803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28F6B-EBF9-4AC9-8D0C-62789E155A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4125CD-37AB-49AE-8425-94F93C4DEA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33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10C9-0175-4F5C-818D-1680BE3E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B541-40D1-4531-9BB6-0E36E6EDE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8913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8E0E-08ED-4A49-A5B4-4A0B1B37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4088" y="1600200"/>
            <a:ext cx="3998912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C2C16-0E52-40A4-89F4-6D497D152F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197294-5B13-4967-B3D5-BEAC608F5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6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4318-6021-4324-955D-C1D2E209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6349-7B8A-4B4C-8EB0-C3EBFE6A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E1F3-ED15-42F8-8366-8E4318994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F56A9-C7FE-4B02-A5BB-B87664B1E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0139A-B27A-4193-91B1-5DB4A486C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6BDA4-87A5-4A12-8401-8CD933D71B8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76E9B1A-0A3A-4DBF-AFFF-6E19F11D6C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556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AAF4-1878-46D9-8C90-4E333030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D412D9-EF91-4A7E-A324-68C7149A3F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5F1D70-AC64-4DFE-A71B-B1C4861656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720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9D0E4-0666-49E1-9774-9FDD12D3CC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7A3E606-F4CB-4467-BDA8-09BE714B4D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941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1AC6-B054-4A50-A817-E9DC22BE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9CB9-8D11-4B76-B1F6-B1D18097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06145-16D3-4B8F-936D-0ED7B190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4372C-ABF1-46BE-9A56-77C79C66E78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5ECE07-57F2-412B-B58A-E567233EB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39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3E46-191B-407E-A5D0-3797DB3B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89D1-F358-43B4-8ECF-A37BC9D1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663C-2FCB-4CE7-8551-2CE49A6374D9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7688E9-AB0B-4166-AEDD-36F546724B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965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07D9-DF68-4C90-BA8D-12307AA4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82EB2-BF46-4732-99FC-52787AD6C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B5232-B8B1-44F0-8892-3F98E2744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35402-4877-4D7A-B715-9ACC82F0123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638462-38E9-4290-A4E8-EFE8C2DBA9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968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659F-7987-4132-808A-0A242FFB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356AF-036E-4B3E-B2B1-18BF113C0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CF26B-53D1-4934-BB0F-19CC97D2F7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51E665-A798-4248-BE65-98F38E8201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461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8B5B1-ABC7-41AC-B493-8C07A3463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6350"/>
            <a:ext cx="2038350" cy="6116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2D440-2725-469D-8EC3-242A2B075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6350"/>
            <a:ext cx="5962650" cy="6116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3C8F0-016C-43C9-8694-98AF050037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2A362B7-DBE3-44FD-A433-7BF22C3546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60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EEE9-BB70-47DA-AB19-53997C32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1046A-05CA-445D-BEE3-B12F2D16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25574-1D80-4C91-BFE9-1AB7B6EC7C2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CAD4CA-5EFB-47FB-9720-6D0E7BD6A6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11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D7C2-9701-4DD9-9328-312E7269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C29-820C-479B-9A13-2AE22F9EC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8913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AFCEC-B921-4453-9E92-38F45A41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4088" y="1600200"/>
            <a:ext cx="3998912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0E447-B349-466A-8DCC-DD52ECE6C7F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31B5E6-46E4-45A7-AB7E-2A1BF06AD0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6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3E88-5EB5-4EB6-999D-3E076737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2D1F-62DD-4D2E-96C4-D62A809E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24649-13F1-428A-80E8-1C8D059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E3797-52EF-4907-BAF4-A3892F0E0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17BF1-C1AC-43E9-9D75-2510356A3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69F4E-89B1-415A-B8D9-B6A2416BC56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A3AB359-4EED-4187-B8F0-846C1594A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55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27B-A160-4AC9-B5E3-DF88FAB7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E93A4-46C0-46CC-90C8-D0EC2B29119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ABCF-C614-461B-B5DA-53CA387CEB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50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7F9BE-1F3F-46B5-8921-E48540472FA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0A3057-3BEE-42C5-9A44-FE16DAFAF9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2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5D6D-3FFD-4B3D-8485-7DE2FD03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E513-F87C-46F5-8903-DBC24D91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081ED-0A2B-4946-85C2-6446AD46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4DEC1-060F-456A-83CB-C7F12EC76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6BECE7-77ED-462A-ACF0-AF34DF4745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19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24B1-CEF5-4E1B-A922-5E1E2615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938F6-E0BF-4AF4-8674-CA0069536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AB77C-3346-467B-9F1F-29B67A13C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26585-220F-4764-9E29-79A178C0E46C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91AE6A-06AE-4FAB-9BDC-44DBCBC03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96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C07D5B3-4640-4154-A982-F1F47A67D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50"/>
            <a:ext cx="81502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E7CF920D-7755-4A43-8672-45A97231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02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600D93E0-2EA2-46C2-A349-604F9EB6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246813"/>
            <a:ext cx="266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03D59AD3-2584-4AE9-A3A3-A06C97812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246813"/>
            <a:ext cx="54213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44B7C7D-F911-46A0-9F53-CBF2EDA7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313C441-2C56-47A9-B6B7-2C899DD9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rgbClr val="DD8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2A7948A-5C04-415E-B685-97B4948CB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rgbClr val="94B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49E844A-9A25-464F-95A0-56C7935338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0" y="1208088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cs typeface="Arial Unicode MS" charset="0"/>
              </a:defRPr>
            </a:lvl1pPr>
          </a:lstStyle>
          <a:p>
            <a:fld id="{33BC9D34-8315-4176-A3C4-67DED2E6755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775F55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203A8C1-971F-4D92-AB31-E3AFC664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0F58833-CF38-48AC-963C-C4E7CDFC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6053138"/>
            <a:ext cx="2249488" cy="712787"/>
          </a:xfrm>
          <a:prstGeom prst="rect">
            <a:avLst/>
          </a:prstGeom>
          <a:solidFill>
            <a:srgbClr val="DD8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35008DF-18D4-4A74-97E1-C004BFFD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6043613"/>
            <a:ext cx="6784975" cy="714375"/>
          </a:xfrm>
          <a:prstGeom prst="rect">
            <a:avLst/>
          </a:prstGeom>
          <a:solidFill>
            <a:srgbClr val="94B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5FFF597-BBA3-473C-8E6F-E6AFF1E11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50"/>
            <a:ext cx="81502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338316C-62EF-459B-ABF0-10129AAE1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02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8EBA1E96-190C-4C29-B985-07602F9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372AD836-1A52-43C5-8CAF-B8D90670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236538"/>
            <a:ext cx="586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6B80186B-5A9D-4B75-903F-30C9EC3EE3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001000" y="228600"/>
            <a:ext cx="83502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</a:tabLst>
              <a:defRPr sz="1400" b="1">
                <a:solidFill>
                  <a:srgbClr val="775F55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fld id="{180538AB-2D4A-4FEE-AD17-DAD3FC168C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775F55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84EF-7E40-4640-9677-643DFADB4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2060848"/>
            <a:ext cx="7696200" cy="1531197"/>
          </a:xfrm>
        </p:spPr>
        <p:txBody>
          <a:bodyPr/>
          <a:lstStyle/>
          <a:p>
            <a:r>
              <a:rPr lang="en-US" altLang="en-US" sz="4800" dirty="0">
                <a:latin typeface="Tw Cen MT" panose="020B0602020104020603" pitchFamily="34" charset="0"/>
              </a:rPr>
              <a:t>CISC2003</a:t>
            </a:r>
            <a:br>
              <a:rPr lang="en-US" altLang="en-US" sz="4800" dirty="0">
                <a:latin typeface="Tw Cen MT" panose="020B0602020104020603" pitchFamily="34" charset="0"/>
              </a:rPr>
            </a:br>
            <a:r>
              <a:rPr lang="en-US" altLang="en-US" sz="4800" dirty="0">
                <a:latin typeface="Tw Cen MT" panose="020B0602020104020603" pitchFamily="34" charset="0"/>
              </a:rPr>
              <a:t>OOP AND DATA STRUCTURES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5B21-E6FB-4DAD-AAD8-7E8000F4C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33056"/>
            <a:ext cx="6858000" cy="473464"/>
          </a:xfrm>
        </p:spPr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6BEFC4E-2407-47E0-87E2-8082331D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708" y="28002"/>
            <a:ext cx="83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8B5B21-E6FB-4DAD-AAD8-7E8000F4C158}"/>
              </a:ext>
            </a:extLst>
          </p:cNvPr>
          <p:cNvSpPr txBox="1">
            <a:spLocks/>
          </p:cNvSpPr>
          <p:nvPr/>
        </p:nvSpPr>
        <p:spPr bwMode="auto">
          <a:xfrm>
            <a:off x="1143000" y="4770427"/>
            <a:ext cx="6858000" cy="47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TA</a:t>
            </a:r>
            <a:r>
              <a:rPr lang="zh-CN" altLang="en-US" dirty="0"/>
              <a:t>：</a:t>
            </a:r>
            <a:r>
              <a:rPr lang="en-US" altLang="zh-CN" dirty="0"/>
              <a:t>yc07452@umac.mo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1F7E28CA-2699-418A-AFCA-5716ABD1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Outline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56E1B00A-F8CE-451F-B416-36216B04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en-US" altLang="en-US" sz="1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A58F9EAF-6E5D-4CAC-A023-AC851F8C6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6" y="1844824"/>
            <a:ext cx="815340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636588" indent="-27146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latin typeface="Tw Cen MT" panose="020B0602020104020603" pitchFamily="34" charset="0"/>
              </a:rPr>
              <a:t>Get familiar with </a:t>
            </a:r>
            <a:r>
              <a:rPr lang="en-US" altLang="en-US" sz="2600" b="1" dirty="0">
                <a:latin typeface="Tw Cen MT" panose="020B0602020104020603" pitchFamily="34" charset="0"/>
              </a:rPr>
              <a:t>Exceptions</a:t>
            </a:r>
            <a:r>
              <a:rPr lang="en-US" altLang="en-US" sz="2600" dirty="0">
                <a:latin typeface="Tw Cen MT" panose="020B0602020104020603" pitchFamily="34" charset="0"/>
              </a:rPr>
              <a:t>, </a:t>
            </a:r>
            <a:r>
              <a:rPr lang="en-US" altLang="en-US" sz="2600" b="1" dirty="0">
                <a:latin typeface="Tw Cen MT" panose="020B0602020104020603" pitchFamily="34" charset="0"/>
              </a:rPr>
              <a:t>generic class</a:t>
            </a:r>
            <a:r>
              <a:rPr lang="en-US" altLang="en-US" sz="2600" dirty="0">
                <a:latin typeface="Tw Cen MT" panose="020B0602020104020603" pitchFamily="34" charset="0"/>
              </a:rPr>
              <a:t>,</a:t>
            </a:r>
            <a:r>
              <a:rPr lang="en-US" altLang="en-US" sz="2600" b="1" dirty="0">
                <a:latin typeface="Tw Cen MT" panose="020B0602020104020603" pitchFamily="34" charset="0"/>
              </a:rPr>
              <a:t> generic method </a:t>
            </a:r>
            <a:endParaRPr lang="en-US" altLang="en-US" sz="2600" dirty="0">
              <a:latin typeface="Tw Cen MT" panose="020B06020201040206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2" y="236683"/>
            <a:ext cx="820769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xample1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3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E33EBB-FCD3-4FBF-BAB1-C0AEAA2C7D84}"/>
              </a:ext>
            </a:extLst>
          </p:cNvPr>
          <p:cNvSpPr/>
          <p:nvPr/>
        </p:nvSpPr>
        <p:spPr>
          <a:xfrm>
            <a:off x="468150" y="2564904"/>
            <a:ext cx="85683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import </a:t>
            </a:r>
            <a:r>
              <a:rPr lang="en-US" altLang="zh-CN" dirty="0" err="1">
                <a:solidFill>
                  <a:schemeClr val="tx1"/>
                </a:solidFill>
              </a:rPr>
              <a:t>java.rmi.RemoteException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</a:rPr>
              <a:t>className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public void withdraw(double amount) throws </a:t>
            </a:r>
            <a:r>
              <a:rPr lang="en-US" altLang="zh-CN" dirty="0" err="1">
                <a:solidFill>
                  <a:schemeClr val="tx1"/>
                </a:solidFill>
              </a:rPr>
              <a:t>RemoteException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InsufficientFundsException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en-US" altLang="zh-CN" dirty="0" err="1">
                <a:solidFill>
                  <a:srgbClr val="00B050"/>
                </a:solidFill>
              </a:rPr>
              <a:t>InsufficientFundsException</a:t>
            </a:r>
            <a:r>
              <a:rPr lang="en-US" altLang="zh-CN" dirty="0">
                <a:solidFill>
                  <a:srgbClr val="00B050"/>
                </a:solidFill>
              </a:rPr>
              <a:t> is a user-defined class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{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       //Method implementation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}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//Remainder of class definition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C6C19A-8BED-4384-BF93-2BD498574FEC}"/>
              </a:ext>
            </a:extLst>
          </p:cNvPr>
          <p:cNvSpPr/>
          <p:nvPr/>
        </p:nvSpPr>
        <p:spPr>
          <a:xfrm>
            <a:off x="553592" y="1816475"/>
            <a:ext cx="5187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</a:rPr>
              <a:t>method can throw several exceptions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490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xample2: finally 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4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7BB4E8-58A6-417A-8CCB-7C4168D5EC15}"/>
              </a:ext>
            </a:extLst>
          </p:cNvPr>
          <p:cNvSpPr/>
          <p:nvPr/>
        </p:nvSpPr>
        <p:spPr>
          <a:xfrm>
            <a:off x="997451" y="2593439"/>
            <a:ext cx="7200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</a:rPr>
              <a:t>ExcepTest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public static void main(String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[]){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int a[] = new int[2];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try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("Access element three :" + a[3]);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}</a:t>
            </a:r>
            <a:r>
              <a:rPr lang="en-US" altLang="zh-CN" dirty="0">
                <a:solidFill>
                  <a:srgbClr val="FF0000"/>
                </a:solidFill>
              </a:rPr>
              <a:t>catch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ArrayIndexOutOfBoundsException</a:t>
            </a:r>
            <a:r>
              <a:rPr lang="en-US" altLang="zh-CN" dirty="0">
                <a:solidFill>
                  <a:schemeClr val="tx1"/>
                </a:solidFill>
              </a:rPr>
              <a:t> e){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("Exception thrown  :" + e);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finally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a[0] = 6;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("First element value: " +a[0]);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("The finally statement is executed");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24592A-BD18-4818-AAEF-A91C8B288A9C}"/>
              </a:ext>
            </a:extLst>
          </p:cNvPr>
          <p:cNvSpPr/>
          <p:nvPr/>
        </p:nvSpPr>
        <p:spPr>
          <a:xfrm>
            <a:off x="536957" y="1700808"/>
            <a:ext cx="81217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</a:rPr>
              <a:t>The code in finally block is always executed regardless of whether an exception occurs.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09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5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5FCEB8D1-34E0-4125-8B4A-E17390ECF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xample3: generics class 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CADA21-99CE-47D9-9920-FF74F01A6D84}"/>
              </a:ext>
            </a:extLst>
          </p:cNvPr>
          <p:cNvSpPr/>
          <p:nvPr/>
        </p:nvSpPr>
        <p:spPr>
          <a:xfrm>
            <a:off x="535601" y="1484784"/>
            <a:ext cx="8608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</a:rPr>
              <a:t>Generic allows method and class to be defined as inexplicit type.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DFE697-A228-4631-91D4-6F701F4334A9}"/>
              </a:ext>
            </a:extLst>
          </p:cNvPr>
          <p:cNvSpPr/>
          <p:nvPr/>
        </p:nvSpPr>
        <p:spPr>
          <a:xfrm>
            <a:off x="864195" y="1879079"/>
            <a:ext cx="74156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public class Box&lt;T&gt; {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private T </a:t>
            </a:r>
            <a:r>
              <a:rPr lang="en-US" altLang="zh-CN" dirty="0" err="1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public void add(T t) {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	this.t = t;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}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public T get() {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	return 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	}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 {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Box&lt;Integer&gt; </a:t>
            </a:r>
            <a:r>
              <a:rPr lang="en-US" altLang="zh-CN" dirty="0" err="1">
                <a:solidFill>
                  <a:schemeClr val="tx1"/>
                </a:solidFill>
              </a:rPr>
              <a:t>integerBox</a:t>
            </a:r>
            <a:r>
              <a:rPr lang="en-US" altLang="zh-CN" dirty="0">
                <a:solidFill>
                  <a:schemeClr val="tx1"/>
                </a:solidFill>
              </a:rPr>
              <a:t> = new Box&lt;Integer&gt;();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Box&lt;String&gt; </a:t>
            </a:r>
            <a:r>
              <a:rPr lang="en-US" altLang="zh-CN" dirty="0" err="1">
                <a:solidFill>
                  <a:schemeClr val="tx1"/>
                </a:solidFill>
              </a:rPr>
              <a:t>stringBox</a:t>
            </a:r>
            <a:r>
              <a:rPr lang="en-US" altLang="zh-CN" dirty="0">
                <a:solidFill>
                  <a:schemeClr val="tx1"/>
                </a:solidFill>
              </a:rPr>
              <a:t> = new Box&lt;String&gt;();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integerBox.add</a:t>
            </a:r>
            <a:r>
              <a:rPr lang="en-US" altLang="zh-CN" dirty="0">
                <a:solidFill>
                  <a:schemeClr val="tx1"/>
                </a:solidFill>
              </a:rPr>
              <a:t>(new Integer(10));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stringBox.add</a:t>
            </a:r>
            <a:r>
              <a:rPr lang="en-US" altLang="zh-CN" dirty="0">
                <a:solidFill>
                  <a:schemeClr val="tx1"/>
                </a:solidFill>
              </a:rPr>
              <a:t>(new String("test"));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System.out.printf</a:t>
            </a:r>
            <a:r>
              <a:rPr lang="en-US" altLang="zh-CN" dirty="0">
                <a:solidFill>
                  <a:schemeClr val="tx1"/>
                </a:solidFill>
              </a:rPr>
              <a:t>("Int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:%d\n\n", </a:t>
            </a:r>
            <a:r>
              <a:rPr lang="en-US" altLang="zh-CN" dirty="0" err="1">
                <a:solidFill>
                  <a:schemeClr val="tx1"/>
                </a:solidFill>
              </a:rPr>
              <a:t>integerBox.get</a:t>
            </a:r>
            <a:r>
              <a:rPr lang="en-US" altLang="zh-CN" dirty="0">
                <a:solidFill>
                  <a:schemeClr val="tx1"/>
                </a:solidFill>
              </a:rPr>
              <a:t>());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System.out.printf</a:t>
            </a:r>
            <a:r>
              <a:rPr lang="en-US" altLang="zh-CN" dirty="0">
                <a:solidFill>
                  <a:schemeClr val="tx1"/>
                </a:solidFill>
              </a:rPr>
              <a:t>("Char:%s\n", </a:t>
            </a:r>
            <a:r>
              <a:rPr lang="en-US" altLang="zh-CN" dirty="0" err="1">
                <a:solidFill>
                  <a:schemeClr val="tx1"/>
                </a:solidFill>
              </a:rPr>
              <a:t>stringBox.get</a:t>
            </a:r>
            <a:r>
              <a:rPr lang="en-US" altLang="zh-CN" dirty="0">
                <a:solidFill>
                  <a:schemeClr val="tx1"/>
                </a:solidFill>
              </a:rPr>
              <a:t>());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}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9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xample4: generics method  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6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57865A-24C8-4267-BB31-708C571862DD}"/>
              </a:ext>
            </a:extLst>
          </p:cNvPr>
          <p:cNvSpPr/>
          <p:nvPr/>
        </p:nvSpPr>
        <p:spPr>
          <a:xfrm>
            <a:off x="580727" y="1516063"/>
            <a:ext cx="790262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public class </a:t>
            </a:r>
            <a:r>
              <a:rPr lang="en-US" altLang="zh-CN" sz="1600" dirty="0" err="1">
                <a:solidFill>
                  <a:schemeClr val="tx1"/>
                </a:solidFill>
              </a:rPr>
              <a:t>GenericMethodTest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{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public static &lt; E &gt; void </a:t>
            </a:r>
            <a:r>
              <a:rPr lang="en-US" altLang="zh-CN" sz="1600" dirty="0" err="1">
                <a:solidFill>
                  <a:schemeClr val="tx1"/>
                </a:solidFill>
              </a:rPr>
              <a:t>printArray</a:t>
            </a:r>
            <a:r>
              <a:rPr lang="en-US" altLang="zh-CN" sz="1600" dirty="0">
                <a:solidFill>
                  <a:schemeClr val="tx1"/>
                </a:solidFill>
              </a:rPr>
              <a:t>( E[] </a:t>
            </a:r>
            <a:r>
              <a:rPr lang="en-US" altLang="zh-CN" sz="1600" dirty="0" err="1">
                <a:solidFill>
                  <a:schemeClr val="tx1"/>
                </a:solidFill>
              </a:rPr>
              <a:t>inputArray</a:t>
            </a:r>
            <a:r>
              <a:rPr lang="en-US" altLang="zh-CN" sz="1600" dirty="0">
                <a:solidFill>
                  <a:schemeClr val="tx1"/>
                </a:solidFill>
              </a:rPr>
              <a:t> )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{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	for ( E element : </a:t>
            </a:r>
            <a:r>
              <a:rPr lang="en-US" altLang="zh-CN" sz="1600" dirty="0" err="1">
                <a:solidFill>
                  <a:schemeClr val="tx1"/>
                </a:solidFill>
              </a:rPr>
              <a:t>inputArray</a:t>
            </a:r>
            <a:r>
              <a:rPr lang="en-US" altLang="zh-CN" sz="1600" dirty="0">
                <a:solidFill>
                  <a:schemeClr val="tx1"/>
                </a:solidFill>
              </a:rPr>
              <a:t> 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	{ </a:t>
            </a:r>
            <a:r>
              <a:rPr lang="en-US" altLang="zh-CN" sz="1600" dirty="0" err="1">
                <a:solidFill>
                  <a:schemeClr val="tx1"/>
                </a:solidFill>
              </a:rPr>
              <a:t>System.out.printf</a:t>
            </a:r>
            <a:r>
              <a:rPr lang="en-US" altLang="zh-CN" sz="1600" dirty="0">
                <a:solidFill>
                  <a:schemeClr val="tx1"/>
                </a:solidFill>
              </a:rPr>
              <a:t>( "%s ", element ); }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 }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public static void main( String </a:t>
            </a:r>
            <a:r>
              <a:rPr lang="en-US" altLang="zh-CN" sz="1600" dirty="0" err="1">
                <a:solidFill>
                  <a:schemeClr val="tx1"/>
                </a:solidFill>
              </a:rPr>
              <a:t>args</a:t>
            </a:r>
            <a:r>
              <a:rPr lang="en-US" altLang="zh-CN" sz="1600" dirty="0">
                <a:solidFill>
                  <a:schemeClr val="tx1"/>
                </a:solidFill>
              </a:rPr>
              <a:t>[] 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 {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	Integer[] </a:t>
            </a:r>
            <a:r>
              <a:rPr lang="en-US" altLang="zh-CN" sz="1600" dirty="0" err="1">
                <a:solidFill>
                  <a:schemeClr val="tx1"/>
                </a:solidFill>
              </a:rPr>
              <a:t>intArray</a:t>
            </a:r>
            <a:r>
              <a:rPr lang="en-US" altLang="zh-CN" sz="1600" dirty="0">
                <a:solidFill>
                  <a:schemeClr val="tx1"/>
                </a:solidFill>
              </a:rPr>
              <a:t> = { 1, 2, 3, 4, 5 };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	Double[] </a:t>
            </a:r>
            <a:r>
              <a:rPr lang="en-US" altLang="zh-CN" sz="1600" dirty="0" err="1">
                <a:solidFill>
                  <a:schemeClr val="tx1"/>
                </a:solidFill>
              </a:rPr>
              <a:t>doubleArray</a:t>
            </a:r>
            <a:r>
              <a:rPr lang="en-US" altLang="zh-CN" sz="1600" dirty="0">
                <a:solidFill>
                  <a:schemeClr val="tx1"/>
                </a:solidFill>
              </a:rPr>
              <a:t> = { 1.1, 2.2, 3.3, 4.4 };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		Character[] </a:t>
            </a:r>
            <a:r>
              <a:rPr lang="en-US" altLang="zh-CN" sz="1600" dirty="0" err="1">
                <a:solidFill>
                  <a:schemeClr val="tx1"/>
                </a:solidFill>
              </a:rPr>
              <a:t>charArray</a:t>
            </a:r>
            <a:r>
              <a:rPr lang="en-US" altLang="zh-CN" sz="1600" dirty="0">
                <a:solidFill>
                  <a:schemeClr val="tx1"/>
                </a:solidFill>
              </a:rPr>
              <a:t> = { 'H', 'E', 'L', 'L', 'O'};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		</a:t>
            </a:r>
            <a:r>
              <a:rPr lang="en-US" altLang="zh-CN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</a:rPr>
              <a:t>("Integer Array Element:" );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err="1">
                <a:solidFill>
                  <a:schemeClr val="tx1"/>
                </a:solidFill>
              </a:rPr>
              <a:t>printArray</a:t>
            </a:r>
            <a:r>
              <a:rPr lang="en-US" altLang="zh-CN" sz="1600" dirty="0">
                <a:solidFill>
                  <a:schemeClr val="tx1"/>
                </a:solidFill>
              </a:rPr>
              <a:t>( </a:t>
            </a:r>
            <a:r>
              <a:rPr lang="en-US" altLang="zh-CN" sz="1600" dirty="0" err="1">
                <a:solidFill>
                  <a:schemeClr val="tx1"/>
                </a:solidFill>
              </a:rPr>
              <a:t>intArray</a:t>
            </a:r>
            <a:r>
              <a:rPr lang="en-US" altLang="zh-CN" sz="1600" dirty="0">
                <a:solidFill>
                  <a:schemeClr val="tx1"/>
                </a:solidFill>
              </a:rPr>
              <a:t> );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</a:rPr>
              <a:t>( "\n Double Array Element:" );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err="1">
                <a:solidFill>
                  <a:schemeClr val="tx1"/>
                </a:solidFill>
              </a:rPr>
              <a:t>printArray</a:t>
            </a:r>
            <a:r>
              <a:rPr lang="en-US" altLang="zh-CN" sz="1600" dirty="0">
                <a:solidFill>
                  <a:schemeClr val="tx1"/>
                </a:solidFill>
              </a:rPr>
              <a:t>( </a:t>
            </a:r>
            <a:r>
              <a:rPr lang="en-US" altLang="zh-CN" sz="1600" dirty="0" err="1">
                <a:solidFill>
                  <a:schemeClr val="tx1"/>
                </a:solidFill>
              </a:rPr>
              <a:t>doubleArray</a:t>
            </a:r>
            <a:r>
              <a:rPr lang="en-US" altLang="zh-CN" sz="1600" dirty="0">
                <a:solidFill>
                  <a:schemeClr val="tx1"/>
                </a:solidFill>
              </a:rPr>
              <a:t> );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</a:rPr>
              <a:t>("\n Char Array Element:" );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		</a:t>
            </a:r>
            <a:r>
              <a:rPr lang="en-US" altLang="zh-CN" sz="1600" dirty="0" err="1">
                <a:solidFill>
                  <a:schemeClr val="tx1"/>
                </a:solidFill>
              </a:rPr>
              <a:t>printArray</a:t>
            </a:r>
            <a:r>
              <a:rPr lang="en-US" altLang="zh-CN" sz="1600" dirty="0">
                <a:solidFill>
                  <a:schemeClr val="tx1"/>
                </a:solidFill>
              </a:rPr>
              <a:t>( </a:t>
            </a:r>
            <a:r>
              <a:rPr lang="en-US" altLang="zh-CN" sz="1600" dirty="0" err="1">
                <a:solidFill>
                  <a:schemeClr val="tx1"/>
                </a:solidFill>
              </a:rPr>
              <a:t>charArray</a:t>
            </a:r>
            <a:r>
              <a:rPr lang="en-US" altLang="zh-CN" sz="1600" dirty="0">
                <a:solidFill>
                  <a:schemeClr val="tx1"/>
                </a:solidFill>
              </a:rPr>
              <a:t> );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050241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Practice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7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FC259096-342F-4746-905B-863A8E44D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7355160" cy="19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636588" indent="-27146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latin typeface="Tw Cen MT" panose="020B0602020104020603" pitchFamily="34" charset="0"/>
              </a:rPr>
              <a:t>Redesign the Progression class to be abstract and generic producing a sequence of values of generic type T, and support a single constructor that accepts an initial value.</a:t>
            </a:r>
            <a:endParaRPr lang="en-US" altLang="zh-CN" sz="2600" dirty="0">
              <a:solidFill>
                <a:srgbClr val="00B0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40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Exercise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8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F82BB7-12FD-4E23-BE4A-D351743D1BEE}"/>
              </a:ext>
            </a:extLst>
          </p:cNvPr>
          <p:cNvSpPr/>
          <p:nvPr/>
        </p:nvSpPr>
        <p:spPr>
          <a:xfrm>
            <a:off x="603857" y="1593027"/>
            <a:ext cx="7640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1.	Use interface to find area of circle and rectangle, respectively. </a:t>
            </a:r>
          </a:p>
          <a:p>
            <a:pPr algn="just"/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2.	Use abstract to find area of circle and rectangle, respectively.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02F478-7321-967D-650C-A3BD1F782F50}"/>
              </a:ext>
            </a:extLst>
          </p:cNvPr>
          <p:cNvSpPr/>
          <p:nvPr/>
        </p:nvSpPr>
        <p:spPr>
          <a:xfrm>
            <a:off x="179512" y="3284984"/>
            <a:ext cx="8435280" cy="301621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342900" lvl="0" indent="-342900" defTabSz="914400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[Submission Tips]</a:t>
            </a:r>
          </a:p>
          <a:p>
            <a:pPr marL="800100" lvl="1" indent="-342900" defTabSz="914400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Please upload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files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separately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marL="1314450" lvl="2" indent="-457200" defTabSz="914400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Source code file(s) in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*. java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1314450" lvl="2" indent="-457200" defTabSz="914400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All codes can be summarized into a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report </a:t>
            </a:r>
          </a:p>
          <a:p>
            <a:pPr marL="1314450" lvl="2" indent="-457200" defTabSz="914400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Having code comments and result screenshots can get high score.</a:t>
            </a:r>
          </a:p>
          <a:p>
            <a:pPr marL="800100" lvl="1" indent="-342900" defTabSz="914400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 not copy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codes from others, or both you two will lose scores.</a:t>
            </a:r>
          </a:p>
          <a:p>
            <a:pPr marL="800100" lvl="1" indent="-342900" defTabSz="914400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Submission deadline: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11:50 pm this Wednesday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5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w Cen MT"/>
        <a:ea typeface=""/>
        <a:cs typeface="DejaVu Sans"/>
      </a:majorFont>
      <a:minorFont>
        <a:latin typeface="Tw Cen M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w Cen MT"/>
        <a:ea typeface=""/>
        <a:cs typeface="DejaVu Sans"/>
      </a:majorFont>
      <a:minorFont>
        <a:latin typeface="Tw Cen M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15152</TotalTime>
  <Words>747</Words>
  <Application>Microsoft Office PowerPoint</Application>
  <PresentationFormat>On-screen Show (4:3)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Tw Cen MT</vt:lpstr>
      <vt:lpstr>Wingdings</vt:lpstr>
      <vt:lpstr>Office Theme</vt:lpstr>
      <vt:lpstr>Office Theme</vt:lpstr>
      <vt:lpstr>CISC2003 OOP AND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Institute for Computing Education</dc:title>
  <dc:creator>Barbara Jane Ericson</dc:creator>
  <cp:lastModifiedBy>Wu Qingtian</cp:lastModifiedBy>
  <cp:revision>1445</cp:revision>
  <cp:lastPrinted>1601-01-01T00:00:00Z</cp:lastPrinted>
  <dcterms:created xsi:type="dcterms:W3CDTF">2004-03-15T19:23:22Z</dcterms:created>
  <dcterms:modified xsi:type="dcterms:W3CDTF">2022-10-18T03:18:37Z</dcterms:modified>
</cp:coreProperties>
</file>