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9"/>
  </p:notesMasterIdLst>
  <p:sldIdLst>
    <p:sldId id="256" r:id="rId3"/>
    <p:sldId id="257" r:id="rId4"/>
    <p:sldId id="342" r:id="rId5"/>
    <p:sldId id="365" r:id="rId6"/>
    <p:sldId id="371" r:id="rId7"/>
    <p:sldId id="370" r:id="rId8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6349" autoAdjust="0"/>
  </p:normalViewPr>
  <p:slideViewPr>
    <p:cSldViewPr>
      <p:cViewPr varScale="1">
        <p:scale>
          <a:sx n="109" d="100"/>
          <a:sy n="109" d="100"/>
        </p:scale>
        <p:origin x="1422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21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>
            <a:extLst>
              <a:ext uri="{FF2B5EF4-FFF2-40B4-BE49-F238E27FC236}">
                <a16:creationId xmlns:a16="http://schemas.microsoft.com/office/drawing/2014/main" id="{6394A461-8BBE-4E58-B7A5-2D96F5843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AutoShape 2">
            <a:extLst>
              <a:ext uri="{FF2B5EF4-FFF2-40B4-BE49-F238E27FC236}">
                <a16:creationId xmlns:a16="http://schemas.microsoft.com/office/drawing/2014/main" id="{0B20D9E7-6CD5-44B0-9F9F-41A6E400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387EC056-C092-44A7-A169-4E19216E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79B9833-7F24-4777-A19B-F6BC3B0D799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7425" cy="35972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EB3D7D-0277-42A6-B387-6AF02B80D3A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8350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D4DC5163-EEA1-41B4-839B-88D39831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060D56D-72FF-4F1C-8B93-BC83D6B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0"/>
            <a:ext cx="39020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spcBef>
                <a:spcPts val="325"/>
              </a:spcBef>
              <a:buClrTx/>
              <a:buFontTx/>
              <a:buNone/>
            </a:pPr>
            <a:r>
              <a:rPr lang="en-US" altLang="en-US" sz="1300"/>
              <a:t>Introduction to Object-Oriented Development</a:t>
            </a:r>
          </a:p>
          <a:p>
            <a:pPr algn="r">
              <a:buClrTx/>
              <a:buFontTx/>
              <a:buNone/>
            </a:pPr>
            <a:endParaRPr lang="en-US" altLang="en-US" sz="13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5509317-9D60-4F60-BB9F-5368D2183B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70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r>
              <a:rPr lang="en-US" altLang="en-US"/>
              <a:t>Chapter 1 - </a:t>
            </a:r>
            <a:fld id="{452BB263-5246-4E04-8712-7BAB72114A8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05F1B5C-CCF1-4C42-A0EF-19278F9553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17AA2544-8702-435A-911F-BE5269170EB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9089" name="Text Box 1">
            <a:extLst>
              <a:ext uri="{FF2B5EF4-FFF2-40B4-BE49-F238E27FC236}">
                <a16:creationId xmlns:a16="http://schemas.microsoft.com/office/drawing/2014/main" id="{9BEAAED0-49E1-439B-8DF0-D520D5692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4F1472B8-94D6-478A-915A-D64FB4178D7E}" type="slidenum">
              <a:rPr lang="en-US" altLang="en-US" sz="1300"/>
              <a:pPr algn="r">
                <a:buClrTx/>
                <a:buFontTx/>
                <a:buNone/>
              </a:pPr>
              <a:t>1</a:t>
            </a:fld>
            <a:endParaRPr lang="en-US" altLang="en-US" sz="130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9D6E9F2-6B68-4F8B-89FA-42623565D8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184C212-6431-4C02-B971-7BAE70FEC9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C237B84-4FB1-4ACC-9DD5-BF6F0158F40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7C53A175-B247-4A14-82AC-AD35C48AB6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113" name="Text Box 1">
            <a:extLst>
              <a:ext uri="{FF2B5EF4-FFF2-40B4-BE49-F238E27FC236}">
                <a16:creationId xmlns:a16="http://schemas.microsoft.com/office/drawing/2014/main" id="{936AED2E-1D6C-4D8C-AF49-EFD31C3A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E15623DA-3480-4A82-8276-195BE907F18F}" type="slidenum">
              <a:rPr lang="en-US" altLang="en-US" sz="1300"/>
              <a:pPr algn="r">
                <a:buClrTx/>
                <a:buFontTx/>
                <a:buNone/>
              </a:pPr>
              <a:t>2</a:t>
            </a:fld>
            <a:endParaRPr lang="en-US" altLang="en-US" sz="13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5002CDD6-A805-4E46-8FBA-4E0D06C1983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09820D7-593B-43AE-88D4-C25AEB0A03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3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16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4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21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/>
              <a:t>Chapter 1 - </a:t>
            </a:r>
            <a:fld id="{821C1A4B-AC8D-47F1-8856-A72725307FF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5</a:t>
            </a:fld>
            <a:endParaRPr lang="en-US" altLang="en-US" sz="130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3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D2DF6C2-7C29-4287-8A7B-182576C8DE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Chapter 1 - </a:t>
            </a:r>
            <a:fld id="{821C1A4B-AC8D-47F1-8856-A72725307FF0}" type="slidenum">
              <a:rPr lang="en-US" altLang="en-US"/>
              <a:pPr/>
              <a:t>6</a:t>
            </a:fld>
            <a:endParaRPr lang="en-US" altLang="en-US" dirty="0"/>
          </a:p>
        </p:txBody>
      </p:sp>
      <p:sp>
        <p:nvSpPr>
          <p:cNvPr id="93185" name="Text Box 1">
            <a:extLst>
              <a:ext uri="{FF2B5EF4-FFF2-40B4-BE49-F238E27FC236}">
                <a16:creationId xmlns:a16="http://schemas.microsoft.com/office/drawing/2014/main" id="{F62C51B6-E6BC-4EEF-AB84-CBDA4307B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en-US" sz="1300" dirty="0"/>
              <a:t>Chapter 1 - </a:t>
            </a:r>
            <a:fld id="{65B9FECE-71B4-4BEA-A54C-C707027DDEE3}" type="slidenum">
              <a:rPr lang="en-US" altLang="en-US" sz="1300"/>
              <a:pPr algn="r">
                <a:buClrTx/>
                <a:buFontTx/>
                <a:buNone/>
              </a:pPr>
              <a:t>6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523678F-86D0-439D-8C1E-8E67C80420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9BBC1ECD-AC0E-49A7-8A2D-0E3FA4B5C7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CA" altLang="en-US" dirty="0">
              <a:latin typeface="Arial" panose="020B0604020202020204" pitchFamily="34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09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667-B1D7-4746-A59E-D2BE1ACE2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5BFD0-6523-4377-88A7-A05E413B5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A88C-C848-419D-AD12-99DE84A2725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3FCDCB-9546-43B8-8FB3-402351571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64F5-E37D-4C5D-9CBF-97E8C9B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C971-4179-4AF4-9392-87A4F8C4B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8464-7E88-4818-8379-4F034C03854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D4DD71-A9E0-44B3-80EF-ABD1616DC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9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B8376-34B5-4A5E-AAA7-E7D407615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2B75-CDC8-48F9-8646-3E7CCE81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AB22B-1B10-40F2-B218-4D1E79EFF5D7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0A9DC6B-8FBB-4D4C-9195-45445689C8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19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5C6A-7863-4DC7-B5B2-A7738580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B4214-477A-4871-8EF6-B09F4DADE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793B7-CFD1-4B15-912F-F1E525F6EE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7AE6366-B0B7-493E-9DE5-61A63D7DEC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6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3A2-EA7F-4849-A150-F2D66AF8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652E-3800-430F-8C76-008257A4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FA10-A39C-4048-81DB-FA2170B13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52D44D8-4643-434C-B695-406CE324B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955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C6EC-299C-4D51-9ABD-0F0B73E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2DA58-7C28-4C2A-8523-EFC7D803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8F6B-EBF9-4AC9-8D0C-62789E155A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4125CD-37AB-49AE-8425-94F93C4DEA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33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10C9-0175-4F5C-818D-1680BE3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541-40D1-4531-9BB6-0E36E6ED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F8E0E-08ED-4A49-A5B4-4A0B1B379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C2C16-0E52-40A4-89F4-6D497D152FD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197294-5B13-4967-B3D5-BEAC608F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6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4318-6021-4324-955D-C1D2E209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6349-7B8A-4B4C-8EB0-C3EBFE6A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E1F3-ED15-42F8-8366-8E431899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F56A9-C7FE-4B02-A5BB-B87664B1E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0139A-B27A-4193-91B1-5DB4A486C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6BDA4-87A5-4A12-8401-8CD933D71B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76E9B1A-0A3A-4DBF-AFFF-6E19F11D6C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556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AAF4-1878-46D9-8C90-4E333030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D412D9-EF91-4A7E-A324-68C7149A3F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5F1D70-AC64-4DFE-A71B-B1C4861656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720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9D0E4-0666-49E1-9774-9FDD12D3CC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7A3E606-F4CB-4467-BDA8-09BE714B4D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941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1AC6-B054-4A50-A817-E9DC22BE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9CB9-8D11-4B76-B1F6-B1D18097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6145-16D3-4B8F-936D-0ED7B190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4372C-ABF1-46BE-9A56-77C79C66E7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5ECE07-57F2-412B-B58A-E567233EBA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9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3E46-191B-407E-A5D0-3797DB3B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89D1-F358-43B4-8ECF-A37BC9D1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E663C-2FCB-4CE7-8551-2CE49A6374D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7688E9-AB0B-4166-AEDD-36F546724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965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07D9-DF68-4C90-BA8D-12307AA4E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82EB2-BF46-4732-99FC-52787AD6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B5232-B8B1-44F0-8892-3F98E274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35402-4877-4D7A-B715-9ACC82F012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638462-38E9-4290-A4E8-EFE8C2DBA9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6968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659F-7987-4132-808A-0A242FFB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356AF-036E-4B3E-B2B1-18BF113C0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F26B-53D1-4934-BB0F-19CC97D2F7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51E665-A798-4248-BE65-98F38E820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46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8B5B1-ABC7-41AC-B493-8C07A346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24650" y="6350"/>
            <a:ext cx="2038350" cy="61166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D440-2725-469D-8EC3-242A2B075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6350"/>
            <a:ext cx="5962650" cy="61166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C8F0-016C-43C9-8694-98AF050037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2A362B7-DBE3-44FD-A433-7BF22C3546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0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EEE9-BB70-47DA-AB19-53997C3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046A-05CA-445D-BEE3-B12F2D161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25574-1D80-4C91-BFE9-1AB7B6EC7C2B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CAD4CA-5EFB-47FB-9720-6D0E7BD6A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D7C2-9701-4DD9-9328-312E726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3C29-820C-479B-9A13-2AE22F9EC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3998913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AFCEC-B921-4453-9E92-38F45A41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4088" y="1600200"/>
            <a:ext cx="3998912" cy="45227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447-B349-466A-8DCC-DD52ECE6C7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731B5E6-46E4-45A7-AB7E-2A1BF06AD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61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3E88-5EB5-4EB6-999D-3E076737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A2D1F-62DD-4D2E-96C4-D62A809E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24649-13F1-428A-80E8-1C8D059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3797-52EF-4907-BAF4-A3892F0E0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17BF1-C1AC-43E9-9D75-2510356A3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9F4E-89B1-415A-B8D9-B6A2416BC561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A3AB359-4EED-4187-B8F0-846C1594A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55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327B-A160-4AC9-B5E3-DF88FAB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E93A4-46C0-46CC-90C8-D0EC2B291195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57FABCF-C614-461B-B5DA-53CA387CEB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5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7F9BE-1F3F-46B5-8921-E48540472FA3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0A3057-3BEE-42C5-9A44-FE16DAFAF9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2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5D6D-3FFD-4B3D-8485-7DE2FD03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E513-F87C-46F5-8903-DBC24D91C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081ED-0A2B-4946-85C2-6446AD468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4DEC1-060F-456A-83CB-C7F12EC76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6BECE7-77ED-462A-ACF0-AF34DF474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193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24B1-CEF5-4E1B-A922-5E1E2615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38F6-E0BF-4AF4-8674-CA0069536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AB77C-3346-467B-9F1F-29B67A13C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26585-220F-4764-9E29-79A178C0E46C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0" y="1208088"/>
            <a:ext cx="530225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91AE6A-06AE-4FAB-9BDC-44DBCBC03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96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C07D5B3-4640-4154-A982-F1F47A67D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E7CF920D-7755-4A43-8672-45A97231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600D93E0-2EA2-46C2-A349-604F9EB6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246813"/>
            <a:ext cx="266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03D59AD3-2584-4AE9-A3A3-A06C97812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246813"/>
            <a:ext cx="54213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44B7C7D-F911-46A0-9F53-CBF2EDA7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13C441-2C56-47A9-B6B7-2C899DD9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9525"/>
            <a:ext cx="533400" cy="228600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2A7948A-5C04-415E-B685-97B4948C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279525"/>
            <a:ext cx="8553450" cy="228600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49E844A-9A25-464F-95A0-56C7935338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0" y="1208088"/>
            <a:ext cx="530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cs typeface="Arial Unicode MS" charset="0"/>
              </a:defRPr>
            </a:lvl1pPr>
          </a:lstStyle>
          <a:p>
            <a:fld id="{33BC9D34-8315-4176-A3C4-67DED2E6755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F203A8C1-971F-4D92-AB31-E3AFC664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0F58833-CF38-48AC-963C-C4E7CDF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5" y="6053138"/>
            <a:ext cx="2249488" cy="712787"/>
          </a:xfrm>
          <a:prstGeom prst="rect">
            <a:avLst/>
          </a:prstGeom>
          <a:solidFill>
            <a:srgbClr val="DD804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35008DF-18D4-4A74-97E1-C004BFF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6043613"/>
            <a:ext cx="6784975" cy="714375"/>
          </a:xfrm>
          <a:prstGeom prst="rect">
            <a:avLst/>
          </a:prstGeom>
          <a:solidFill>
            <a:srgbClr val="94B6D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5FFF597-BBA3-473C-8E6F-E6AFF1E115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50"/>
            <a:ext cx="815022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38316C-62EF-459B-ABF0-10129AAE1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600200"/>
            <a:ext cx="8150225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8EBA1E96-190C-4C29-B985-07602F9B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69013"/>
            <a:ext cx="2057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372AD836-1A52-43C5-8CAF-B8D9067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36538"/>
            <a:ext cx="5867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6B80186B-5A9D-4B75-903F-30C9EC3EE3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001000" y="228600"/>
            <a:ext cx="8350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</a:tabLst>
              <a:defRPr sz="1400" b="1">
                <a:solidFill>
                  <a:srgbClr val="775F55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fld id="{180538AB-2D4A-4FEE-AD17-DAD3FC168C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775F55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775F55"/>
          </a:solidFill>
          <a:latin typeface="Tw Cen MT" panose="020B0602020104020603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9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b97447@um.edu.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84EF-7E40-4640-9677-643DFADB4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2060848"/>
            <a:ext cx="7696200" cy="1531197"/>
          </a:xfrm>
        </p:spPr>
        <p:txBody>
          <a:bodyPr/>
          <a:lstStyle/>
          <a:p>
            <a:r>
              <a:rPr lang="en-US" altLang="en-US" sz="4800" dirty="0">
                <a:latin typeface="Tw Cen MT" panose="020B0602020104020603" pitchFamily="34" charset="0"/>
              </a:rPr>
              <a:t>CISC2003</a:t>
            </a:r>
            <a:br>
              <a:rPr lang="en-US" altLang="en-US" sz="4800" dirty="0">
                <a:latin typeface="Tw Cen MT" panose="020B0602020104020603" pitchFamily="34" charset="0"/>
              </a:rPr>
            </a:br>
            <a:r>
              <a:rPr lang="en-US" altLang="en-US" sz="4800" dirty="0">
                <a:latin typeface="Tw Cen MT" panose="020B0602020104020603" pitchFamily="34" charset="0"/>
              </a:rPr>
              <a:t>OOP AND DATA STRUCTURES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B21-E6FB-4DAD-AAD8-7E8000F4C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33056"/>
            <a:ext cx="6858000" cy="473464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6BEFC4E-2407-47E0-87E2-8082331D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708" y="28002"/>
            <a:ext cx="83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75F55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C13DA1BD-44D4-6E89-CFCF-BFDC1168D645}"/>
              </a:ext>
            </a:extLst>
          </p:cNvPr>
          <p:cNvSpPr txBox="1"/>
          <p:nvPr/>
        </p:nvSpPr>
        <p:spPr>
          <a:xfrm>
            <a:off x="5755804" y="5445224"/>
            <a:ext cx="2984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lang="en-US" altLang="zh-Hans-MO" dirty="0">
                <a:solidFill>
                  <a:schemeClr val="tx1"/>
                </a:solidFill>
              </a:rPr>
              <a:t>TA: Lai Qi</a:t>
            </a:r>
          </a:p>
          <a:p>
            <a:r>
              <a:rPr lang="en-US" altLang="zh-Hans-MO" b="0" i="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yb97447@um.edu.mo</a:t>
            </a:r>
            <a:endParaRPr lang="en-US" altLang="zh-Hans-MO" b="0" i="0" dirty="0"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Hans-MO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E11-2039</a:t>
            </a:r>
            <a:endParaRPr lang="zh-Hans-MO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>
            <a:extLst>
              <a:ext uri="{FF2B5EF4-FFF2-40B4-BE49-F238E27FC236}">
                <a16:creationId xmlns:a16="http://schemas.microsoft.com/office/drawing/2014/main" id="{1F7E28CA-2699-418A-AFCA-5716ABD1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Outline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56E1B00A-F8CE-451F-B416-36216B04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r>
              <a:rPr lang="en-US" altLang="en-US"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A58F9EAF-6E5D-4CAC-A023-AC851F8C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6" y="1844824"/>
            <a:ext cx="8153400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15913" indent="-31591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636588" indent="-271463"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15913" algn="l"/>
                <a:tab pos="773113" algn="l"/>
                <a:tab pos="1230313" algn="l"/>
                <a:tab pos="1687513" algn="l"/>
                <a:tab pos="2144713" algn="l"/>
                <a:tab pos="2601913" algn="l"/>
                <a:tab pos="3059113" algn="l"/>
                <a:tab pos="3516313" algn="l"/>
                <a:tab pos="3973513" algn="l"/>
                <a:tab pos="4430713" algn="l"/>
                <a:tab pos="4887913" algn="l"/>
                <a:tab pos="5345113" algn="l"/>
                <a:tab pos="5802313" algn="l"/>
                <a:tab pos="6259513" algn="l"/>
                <a:tab pos="6716713" algn="l"/>
                <a:tab pos="7173913" algn="l"/>
                <a:tab pos="7631113" algn="l"/>
                <a:tab pos="8088313" algn="l"/>
                <a:tab pos="8545513" algn="l"/>
                <a:tab pos="9002713" algn="l"/>
                <a:tab pos="94599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700"/>
              </a:spcBef>
              <a:buClr>
                <a:srgbClr val="DD8047"/>
              </a:buClr>
              <a:buSzPct val="60000"/>
              <a:buFont typeface="Wingdings" panose="05000000000000000000" pitchFamily="2" charset="2"/>
              <a:buChar char=""/>
            </a:pPr>
            <a:r>
              <a:rPr lang="en-US" altLang="en-US" sz="2600" dirty="0">
                <a:latin typeface="Tw Cen MT" panose="020B0602020104020603" pitchFamily="34" charset="0"/>
              </a:rPr>
              <a:t>Get familiar with </a:t>
            </a:r>
            <a:r>
              <a:rPr lang="en-US" altLang="en-US" sz="2600" b="1" dirty="0">
                <a:latin typeface="Tw Cen MT" panose="020B0602020104020603" pitchFamily="34" charset="0"/>
              </a:rPr>
              <a:t>singly linked list</a:t>
            </a:r>
            <a:r>
              <a:rPr lang="en-US" altLang="en-US" sz="2600" dirty="0">
                <a:latin typeface="Tw Cen MT" panose="020B0602020104020603" pitchFamily="34" charset="0"/>
              </a:rPr>
              <a:t>, </a:t>
            </a:r>
            <a:r>
              <a:rPr lang="en-US" altLang="en-US" sz="2600" b="1" dirty="0">
                <a:latin typeface="Tw Cen MT" panose="020B0602020104020603" pitchFamily="34" charset="0"/>
              </a:rPr>
              <a:t>circularly</a:t>
            </a:r>
            <a:r>
              <a:rPr lang="en-US" altLang="en-US" sz="2600" dirty="0">
                <a:latin typeface="Tw Cen MT" panose="020B0602020104020603" pitchFamily="34" charset="0"/>
              </a:rPr>
              <a:t> </a:t>
            </a:r>
            <a:r>
              <a:rPr lang="en-US" altLang="en-US" sz="2600" b="1" dirty="0">
                <a:latin typeface="Tw Cen MT" panose="020B0602020104020603" pitchFamily="34" charset="0"/>
              </a:rPr>
              <a:t>linked list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ECAE86-9696-4DF2-9739-19B66D90F882}"/>
              </a:ext>
            </a:extLst>
          </p:cNvPr>
          <p:cNvSpPr txBox="1"/>
          <p:nvPr/>
        </p:nvSpPr>
        <p:spPr>
          <a:xfrm>
            <a:off x="1043608" y="241624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(Refer to </a:t>
            </a:r>
            <a:r>
              <a:rPr lang="en-US" altLang="zh-CN" dirty="0">
                <a:solidFill>
                  <a:srgbClr val="FF0000"/>
                </a:solidFill>
              </a:rPr>
              <a:t>Arrays and Linked Lists </a:t>
            </a:r>
            <a:r>
              <a:rPr lang="en-US" altLang="zh-CN" dirty="0">
                <a:solidFill>
                  <a:srgbClr val="00B0F0"/>
                </a:solidFill>
              </a:rPr>
              <a:t>slide 36-54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92" y="236683"/>
            <a:ext cx="820769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xample1: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singly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linked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list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3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C6C19A-8BED-4384-BF93-2BD498574FEC}"/>
              </a:ext>
            </a:extLst>
          </p:cNvPr>
          <p:cNvSpPr/>
          <p:nvPr/>
        </p:nvSpPr>
        <p:spPr>
          <a:xfrm>
            <a:off x="493993" y="1461877"/>
            <a:ext cx="7411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Create a singly linked list and print contents starting from 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BA55CF5-C9DD-471F-80A4-4F660787BB34}"/>
              </a:ext>
            </a:extLst>
          </p:cNvPr>
          <p:cNvSpPr/>
          <p:nvPr/>
        </p:nvSpPr>
        <p:spPr>
          <a:xfrm>
            <a:off x="0" y="1750657"/>
            <a:ext cx="50174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SinglyLinkedList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&lt;E&gt; {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SinglyLinkedList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SinglyLinkedList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&lt;Integer&gt;();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.addLast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.addLast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(200);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.addLast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(300);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zh-CN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600" b="1" dirty="0"/>
          </a:p>
          <a:p>
            <a:endParaRPr lang="en-US" altLang="zh-CN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Node&lt;E&gt;{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Node(E </a:t>
            </a:r>
            <a:r>
              <a:rPr lang="pt-BR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Node&lt;E&gt; </a:t>
            </a:r>
            <a:r>
              <a:rPr lang="pt-BR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 {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 {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setNext(Node&lt;E&gt; </a:t>
            </a:r>
            <a:r>
              <a:rPr lang="pt-BR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pt-BR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//instance variables of the </a:t>
            </a:r>
            <a:r>
              <a:rPr lang="en-US" altLang="zh-CN" sz="9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SinglyLinkedList</a:t>
            </a:r>
            <a:endParaRPr lang="en-US" altLang="zh-CN" sz="9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//head node of the list (or null if empty)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Node&lt;E&gt;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//last node of the list (or null if empty)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//number of nodes in the list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SinglyLinkedList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){ }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//construct an initially empty list</a:t>
            </a:r>
          </a:p>
          <a:p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//access methods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size( ) {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}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 {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== 0;} 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 first( ) {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//return (but does not remove) the first element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))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 last( ) {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//return (but does not remove) the last element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))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//update methods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562CD6-F143-4ED1-8131-F2B554641C4A}"/>
              </a:ext>
            </a:extLst>
          </p:cNvPr>
          <p:cNvSpPr/>
          <p:nvPr/>
        </p:nvSpPr>
        <p:spPr>
          <a:xfrm>
            <a:off x="4751512" y="1763824"/>
            <a:ext cx="439248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addFirst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//add element e to the front of the list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Node&lt;&gt;(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//create and link a new node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//special case: new node becomes tail also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addLast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(E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//add element e to the end of the list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Node&lt;E&gt;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newest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Node&lt;&gt;(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//node will eventually be the tail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))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newest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//special case: previously empty list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pPr lvl="0"/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.setNext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newest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//new node after existing tail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newest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//new node becomes the tail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lvl="0"/>
            <a:endParaRPr lang="zh-CN" altLang="en-US" sz="9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E 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removeFirst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 {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//remove and return the first element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))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//nothing to remove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E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.getElement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);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 );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//will become null if list had only one node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pPr lvl="0"/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tail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900" b="1" dirty="0">
                <a:solidFill>
                  <a:srgbClr val="3F7F5F"/>
                </a:solidFill>
                <a:latin typeface="Consolas" panose="020B0609020204030204" pitchFamily="49" charset="0"/>
              </a:rPr>
              <a:t>//special case as list is now empty</a:t>
            </a:r>
          </a:p>
          <a:p>
            <a:pPr lvl="0"/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pPr lvl="0"/>
            <a:endParaRPr lang="zh-CN" altLang="en-US" sz="900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display(){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Node&lt;E&gt;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>
                <a:solidFill>
                  <a:srgbClr val="0000C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zh-CN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0"/>
            <a:r>
              <a:rPr lang="nn-NO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System.</a:t>
            </a:r>
            <a:r>
              <a:rPr lang="nn-NO" altLang="zh-CN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altLang="zh-CN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.print(</a:t>
            </a:r>
            <a:r>
              <a:rPr lang="nn-NO" altLang="zh-CN" sz="9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zh-CN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zh-CN" sz="9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element</a:t>
            </a:r>
            <a:r>
              <a:rPr lang="nn-NO" altLang="zh-CN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altLang="zh-CN" sz="9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nn-NO" altLang="zh-CN" sz="9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900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9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9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9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zh-CN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zh-CN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0"/>
            <a:r>
              <a:rPr lang="zh-CN" altLang="en-US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9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90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circularly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linked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list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4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7BB4E8-58A6-417A-8CCB-7C4168D5EC15}"/>
              </a:ext>
            </a:extLst>
          </p:cNvPr>
          <p:cNvSpPr/>
          <p:nvPr/>
        </p:nvSpPr>
        <p:spPr>
          <a:xfrm>
            <a:off x="20656" y="1824783"/>
            <a:ext cx="4911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public class </a:t>
            </a:r>
            <a:r>
              <a:rPr lang="en-US" altLang="zh-CN" sz="1200" dirty="0" err="1">
                <a:solidFill>
                  <a:schemeClr val="tx1"/>
                </a:solidFill>
              </a:rPr>
              <a:t>CircularlyLinkedList</a:t>
            </a:r>
            <a:r>
              <a:rPr lang="en-US" altLang="zh-CN" sz="1200" dirty="0">
                <a:solidFill>
                  <a:schemeClr val="tx1"/>
                </a:solidFill>
              </a:rPr>
              <a:t>&lt;E&gt; {</a:t>
            </a:r>
          </a:p>
          <a:p>
            <a:r>
              <a:rPr lang="en-US" altLang="zh-CN" sz="1200" dirty="0">
                <a:solidFill>
                  <a:srgbClr val="00B050"/>
                </a:solidFill>
              </a:rPr>
              <a:t>    ... (nested node class identical to that of the </a:t>
            </a:r>
            <a:r>
              <a:rPr lang="en-US" altLang="zh-CN" sz="1200" dirty="0" err="1">
                <a:solidFill>
                  <a:srgbClr val="00B050"/>
                </a:solidFill>
              </a:rPr>
              <a:t>SinglyLinkedList</a:t>
            </a:r>
            <a:r>
              <a:rPr lang="en-US" altLang="zh-CN" sz="1200" dirty="0">
                <a:solidFill>
                  <a:srgbClr val="00B050"/>
                </a:solidFill>
              </a:rPr>
              <a:t> class)</a:t>
            </a:r>
          </a:p>
          <a:p>
            <a:r>
              <a:rPr lang="en-US" altLang="zh-CN" sz="1200">
                <a:solidFill>
                  <a:srgbClr val="00B050"/>
                </a:solidFill>
              </a:rPr>
              <a:t>    …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</a:rPr>
              <a:t>    // instance variables of the </a:t>
            </a:r>
            <a:r>
              <a:rPr lang="en-US" altLang="zh-CN" sz="1200" dirty="0" err="1">
                <a:solidFill>
                  <a:srgbClr val="00B050"/>
                </a:solidFill>
              </a:rPr>
              <a:t>CircularlyLinkedList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private Node&lt;E&gt; tail = null; </a:t>
            </a:r>
            <a:r>
              <a:rPr lang="en-US" altLang="zh-CN" sz="1200" dirty="0">
                <a:solidFill>
                  <a:srgbClr val="00B050"/>
                </a:solidFill>
              </a:rPr>
              <a:t>//we store tail (but not head)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private int size = 0;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public </a:t>
            </a:r>
            <a:r>
              <a:rPr lang="en-US" altLang="zh-CN" sz="1200" dirty="0" err="1">
                <a:solidFill>
                  <a:schemeClr val="tx1"/>
                </a:solidFill>
              </a:rPr>
              <a:t>CircularlyLinkedList</a:t>
            </a:r>
            <a:r>
              <a:rPr lang="en-US" altLang="zh-CN" sz="1200" dirty="0">
                <a:solidFill>
                  <a:schemeClr val="tx1"/>
                </a:solidFill>
              </a:rPr>
              <a:t>( ) { } </a:t>
            </a:r>
            <a:r>
              <a:rPr lang="en-US" altLang="zh-CN" sz="1200" dirty="0">
                <a:solidFill>
                  <a:srgbClr val="00B050"/>
                </a:solidFill>
              </a:rPr>
              <a:t>//construct an initially empty list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public int size( ) { return size; }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public </a:t>
            </a:r>
            <a:r>
              <a:rPr lang="en-US" altLang="zh-CN" sz="1200" dirty="0" err="1">
                <a:solidFill>
                  <a:schemeClr val="tx1"/>
                </a:solidFill>
              </a:rPr>
              <a:t>boolean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 err="1">
                <a:solidFill>
                  <a:schemeClr val="tx1"/>
                </a:solidFill>
              </a:rPr>
              <a:t>isEmpty</a:t>
            </a:r>
            <a:r>
              <a:rPr lang="en-US" altLang="zh-CN" sz="1200" dirty="0">
                <a:solidFill>
                  <a:schemeClr val="tx1"/>
                </a:solidFill>
              </a:rPr>
              <a:t>( ) { return size == 0; }</a:t>
            </a:r>
          </a:p>
          <a:p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public void rotate( ) { </a:t>
            </a:r>
            <a:r>
              <a:rPr lang="en-US" altLang="zh-CN" sz="1200" dirty="0">
                <a:solidFill>
                  <a:srgbClr val="00B050"/>
                </a:solidFill>
              </a:rPr>
              <a:t>//rotate the first element to the back of the list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if (tail != null) </a:t>
            </a:r>
            <a:r>
              <a:rPr lang="en-US" altLang="zh-CN" sz="1200" dirty="0">
                <a:solidFill>
                  <a:srgbClr val="00B050"/>
                </a:solidFill>
              </a:rPr>
              <a:t>//if empty, do nothing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      tail = </a:t>
            </a:r>
            <a:r>
              <a:rPr lang="en-US" altLang="zh-CN" sz="1200" dirty="0" err="1">
                <a:solidFill>
                  <a:schemeClr val="tx1"/>
                </a:solidFill>
              </a:rPr>
              <a:t>tail.getNext</a:t>
            </a:r>
            <a:r>
              <a:rPr lang="en-US" altLang="zh-CN" sz="1200" dirty="0">
                <a:solidFill>
                  <a:schemeClr val="tx1"/>
                </a:solidFill>
              </a:rPr>
              <a:t>( ); </a:t>
            </a:r>
            <a:r>
              <a:rPr lang="en-US" altLang="zh-CN" sz="1200" dirty="0">
                <a:solidFill>
                  <a:srgbClr val="00B050"/>
                </a:solidFill>
              </a:rPr>
              <a:t>//the old head becomes the new tail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}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public void </a:t>
            </a:r>
            <a:r>
              <a:rPr lang="en-US" altLang="zh-CN" sz="1200" dirty="0" err="1">
                <a:solidFill>
                  <a:schemeClr val="tx1"/>
                </a:solidFill>
              </a:rPr>
              <a:t>addFirst</a:t>
            </a:r>
            <a:r>
              <a:rPr lang="en-US" altLang="zh-CN" sz="1200" dirty="0">
                <a:solidFill>
                  <a:schemeClr val="tx1"/>
                </a:solidFill>
              </a:rPr>
              <a:t>(E e) { //</a:t>
            </a:r>
            <a:r>
              <a:rPr lang="en-US" altLang="zh-CN" sz="1200" dirty="0">
                <a:solidFill>
                  <a:srgbClr val="00B050"/>
                </a:solidFill>
              </a:rPr>
              <a:t>add element e to the front of the list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if (size == 0) {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     tail = new Node&lt;&gt;(e, null);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     </a:t>
            </a:r>
            <a:r>
              <a:rPr lang="en-US" altLang="zh-CN" sz="1200" dirty="0" err="1">
                <a:solidFill>
                  <a:schemeClr val="tx1"/>
                </a:solidFill>
              </a:rPr>
              <a:t>tail.setNext</a:t>
            </a:r>
            <a:r>
              <a:rPr lang="en-US" altLang="zh-CN" sz="1200" dirty="0">
                <a:solidFill>
                  <a:schemeClr val="tx1"/>
                </a:solidFill>
              </a:rPr>
              <a:t>(tail); </a:t>
            </a:r>
            <a:r>
              <a:rPr lang="en-US" altLang="zh-CN" sz="1200" dirty="0">
                <a:solidFill>
                  <a:srgbClr val="00B050"/>
                </a:solidFill>
              </a:rPr>
              <a:t>//link to itself circularly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else { 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   Node&lt;E&gt; newest = new Node&lt;&gt;(e, </a:t>
            </a:r>
            <a:r>
              <a:rPr lang="en-US" altLang="zh-CN" sz="1200" dirty="0" err="1">
                <a:solidFill>
                  <a:schemeClr val="tx1"/>
                </a:solidFill>
              </a:rPr>
              <a:t>tail.getNext</a:t>
            </a:r>
            <a:r>
              <a:rPr lang="en-US" altLang="zh-CN" sz="1200" dirty="0">
                <a:solidFill>
                  <a:schemeClr val="tx1"/>
                </a:solidFill>
              </a:rPr>
              <a:t>( ));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   </a:t>
            </a:r>
            <a:r>
              <a:rPr lang="en-US" altLang="zh-CN" sz="1200" dirty="0" err="1">
                <a:solidFill>
                  <a:schemeClr val="tx1"/>
                </a:solidFill>
              </a:rPr>
              <a:t>tail.setNext</a:t>
            </a:r>
            <a:r>
              <a:rPr lang="en-US" altLang="zh-CN" sz="1200" dirty="0">
                <a:solidFill>
                  <a:schemeClr val="tx1"/>
                </a:solidFill>
              </a:rPr>
              <a:t>(newest);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} 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size++;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}</a:t>
            </a:r>
          </a:p>
          <a:p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24592A-BD18-4818-AAEF-A91C8B288A9C}"/>
              </a:ext>
            </a:extLst>
          </p:cNvPr>
          <p:cNvSpPr/>
          <p:nvPr/>
        </p:nvSpPr>
        <p:spPr>
          <a:xfrm>
            <a:off x="549689" y="1527920"/>
            <a:ext cx="812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Create a circularly linked list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66B39E-3519-4C71-9F95-A70D1DE6C426}"/>
              </a:ext>
            </a:extLst>
          </p:cNvPr>
          <p:cNvSpPr/>
          <p:nvPr/>
        </p:nvSpPr>
        <p:spPr>
          <a:xfrm>
            <a:off x="4860032" y="1824783"/>
            <a:ext cx="450064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public void </a:t>
            </a:r>
            <a:r>
              <a:rPr lang="en-US" altLang="zh-CN" sz="1200" dirty="0" err="1">
                <a:solidFill>
                  <a:schemeClr val="tx1"/>
                </a:solidFill>
              </a:rPr>
              <a:t>addLast</a:t>
            </a:r>
            <a:r>
              <a:rPr lang="en-US" altLang="zh-CN" sz="1200" dirty="0">
                <a:solidFill>
                  <a:schemeClr val="tx1"/>
                </a:solidFill>
              </a:rPr>
              <a:t>(E e) { //</a:t>
            </a:r>
            <a:r>
              <a:rPr lang="en-US" altLang="zh-CN" sz="1200" dirty="0">
                <a:solidFill>
                  <a:srgbClr val="00B050"/>
                </a:solidFill>
              </a:rPr>
              <a:t>add element e to the end of the list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</a:t>
            </a:r>
            <a:r>
              <a:rPr lang="en-US" altLang="zh-CN" sz="1200" dirty="0" err="1">
                <a:solidFill>
                  <a:schemeClr val="tx1"/>
                </a:solidFill>
              </a:rPr>
              <a:t>addFirst</a:t>
            </a:r>
            <a:r>
              <a:rPr lang="en-US" altLang="zh-CN" sz="1200" dirty="0">
                <a:solidFill>
                  <a:schemeClr val="tx1"/>
                </a:solidFill>
              </a:rPr>
              <a:t>(e); </a:t>
            </a:r>
            <a:r>
              <a:rPr lang="en-US" altLang="zh-CN" sz="1200" dirty="0">
                <a:solidFill>
                  <a:srgbClr val="00B050"/>
                </a:solidFill>
              </a:rPr>
              <a:t>//insert new element at front of list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     tail = </a:t>
            </a:r>
            <a:r>
              <a:rPr lang="en-US" altLang="zh-CN" sz="1200" dirty="0" err="1">
                <a:solidFill>
                  <a:schemeClr val="tx1"/>
                </a:solidFill>
              </a:rPr>
              <a:t>tail.getNext</a:t>
            </a:r>
            <a:r>
              <a:rPr lang="en-US" altLang="zh-CN" sz="1200" dirty="0">
                <a:solidFill>
                  <a:schemeClr val="tx1"/>
                </a:solidFill>
              </a:rPr>
              <a:t>( ); </a:t>
            </a:r>
            <a:r>
              <a:rPr lang="en-US" altLang="zh-CN" sz="1200" dirty="0">
                <a:solidFill>
                  <a:srgbClr val="00B050"/>
                </a:solidFill>
              </a:rPr>
              <a:t>//now new element becomes the tail</a:t>
            </a:r>
          </a:p>
          <a:p>
            <a:pPr marL="0" indent="0">
              <a:buNone/>
            </a:pPr>
            <a:r>
              <a:rPr lang="en-US" altLang="zh-CN" sz="1200" dirty="0">
                <a:solidFill>
                  <a:schemeClr val="tx1"/>
                </a:solidFill>
              </a:rPr>
              <a:t>}</a:t>
            </a:r>
          </a:p>
          <a:p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</a:rPr>
              <a:t>//remove and return the first element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public E </a:t>
            </a:r>
            <a:r>
              <a:rPr lang="en-US" altLang="zh-CN" sz="1200" dirty="0" err="1">
                <a:solidFill>
                  <a:schemeClr val="tx1"/>
                </a:solidFill>
              </a:rPr>
              <a:t>removeFirst</a:t>
            </a:r>
            <a:r>
              <a:rPr lang="en-US" altLang="zh-CN" sz="1200" dirty="0">
                <a:solidFill>
                  <a:schemeClr val="tx1"/>
                </a:solidFill>
              </a:rPr>
              <a:t>( ) {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if (</a:t>
            </a:r>
            <a:r>
              <a:rPr lang="en-US" altLang="zh-CN" sz="1200" dirty="0" err="1">
                <a:solidFill>
                  <a:schemeClr val="tx1"/>
                </a:solidFill>
              </a:rPr>
              <a:t>isEmpty</a:t>
            </a:r>
            <a:r>
              <a:rPr lang="en-US" altLang="zh-CN" sz="1200" dirty="0">
                <a:solidFill>
                  <a:schemeClr val="tx1"/>
                </a:solidFill>
              </a:rPr>
              <a:t>( )) return null;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       Node&lt;E&gt; head = </a:t>
            </a:r>
            <a:r>
              <a:rPr lang="en-US" altLang="zh-CN" sz="1200" dirty="0" err="1">
                <a:solidFill>
                  <a:schemeClr val="tx1"/>
                </a:solidFill>
              </a:rPr>
              <a:t>tail.getNext</a:t>
            </a:r>
            <a:r>
              <a:rPr lang="en-US" altLang="zh-CN" sz="1200" dirty="0">
                <a:solidFill>
                  <a:schemeClr val="tx1"/>
                </a:solidFill>
              </a:rPr>
              <a:t>( );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 if (head == tail) tail = null; </a:t>
            </a:r>
            <a:r>
              <a:rPr lang="en-US" altLang="zh-CN" sz="1200" dirty="0">
                <a:solidFill>
                  <a:srgbClr val="00B050"/>
                </a:solidFill>
              </a:rPr>
              <a:t>//must be the only node left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rgbClr val="00B050"/>
                </a:solidFill>
              </a:rPr>
              <a:t>//remove ”head” from the list</a:t>
            </a:r>
            <a:r>
              <a:rPr lang="en-US" altLang="zh-CN" sz="12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     else </a:t>
            </a:r>
            <a:r>
              <a:rPr lang="en-US" altLang="zh-CN" sz="1200" dirty="0" err="1">
                <a:solidFill>
                  <a:schemeClr val="tx1"/>
                </a:solidFill>
              </a:rPr>
              <a:t>tail.setNext</a:t>
            </a:r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err="1">
                <a:solidFill>
                  <a:schemeClr val="tx1"/>
                </a:solidFill>
              </a:rPr>
              <a:t>head.getNext</a:t>
            </a:r>
            <a:r>
              <a:rPr lang="en-US" altLang="zh-CN" sz="1200" dirty="0">
                <a:solidFill>
                  <a:schemeClr val="tx1"/>
                </a:solidFill>
              </a:rPr>
              <a:t>( ));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    size--;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return </a:t>
            </a:r>
            <a:r>
              <a:rPr lang="en-US" altLang="zh-CN" sz="1200" dirty="0" err="1">
                <a:solidFill>
                  <a:schemeClr val="tx1"/>
                </a:solidFill>
              </a:rPr>
              <a:t>head.getElement</a:t>
            </a:r>
            <a:r>
              <a:rPr lang="en-US" altLang="zh-CN" sz="1200" dirty="0">
                <a:solidFill>
                  <a:schemeClr val="tx1"/>
                </a:solidFill>
              </a:rPr>
              <a:t>( );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} 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10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xample2: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circularly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linked</a:t>
            </a:r>
            <a:r>
              <a:rPr lang="zh-CN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 </a:t>
            </a:r>
            <a:r>
              <a:rPr lang="en-US" altLang="zh-CN" sz="4400" dirty="0">
                <a:solidFill>
                  <a:srgbClr val="775F55"/>
                </a:solidFill>
                <a:latin typeface="Tw Cen MT" panose="020B0602020104020603" pitchFamily="34" charset="0"/>
              </a:rPr>
              <a:t>list</a:t>
            </a:r>
            <a:endParaRPr lang="en-US" altLang="en-US" sz="4400" dirty="0">
              <a:solidFill>
                <a:srgbClr val="775F55"/>
              </a:solidFill>
              <a:latin typeface="Tw Cen MT" panose="020B0602020104020603" pitchFamily="34" charset="0"/>
            </a:endParaRP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5</a:t>
            </a:fld>
            <a:endParaRPr lang="en-US" altLang="en-US" sz="1200" b="1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7BB4E8-58A6-417A-8CCB-7C4168D5EC15}"/>
              </a:ext>
            </a:extLst>
          </p:cNvPr>
          <p:cNvSpPr/>
          <p:nvPr/>
        </p:nvSpPr>
        <p:spPr>
          <a:xfrm>
            <a:off x="20656" y="1824783"/>
            <a:ext cx="49113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3F7F5F"/>
                </a:solidFill>
                <a:cs typeface="Arial" panose="020B0604020202020204" pitchFamily="34" charset="0"/>
              </a:rPr>
              <a:t>// (nested node class identical to that of the </a:t>
            </a:r>
            <a:r>
              <a:rPr lang="en-US" altLang="zh-CN" sz="1200" dirty="0" err="1">
                <a:solidFill>
                  <a:srgbClr val="3F7F5F"/>
                </a:solidFill>
                <a:cs typeface="Arial" panose="020B0604020202020204" pitchFamily="34" charset="0"/>
              </a:rPr>
              <a:t>SinglyLinkedList</a:t>
            </a:r>
            <a:r>
              <a:rPr lang="en-US" altLang="zh-CN" sz="1200" dirty="0">
                <a:solidFill>
                  <a:srgbClr val="3F7F5F"/>
                </a:solidFill>
                <a:cs typeface="Arial" panose="020B0604020202020204" pitchFamily="34" charset="0"/>
              </a:rPr>
              <a:t> class)</a:t>
            </a:r>
          </a:p>
          <a:p>
            <a:pPr algn="l"/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main(String[] 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) 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CircularlyLinkedList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&lt;Integer&gt; 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list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=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	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CircularlyLinkedList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&lt;Integer&gt;();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	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list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.addLast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(100);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	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list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.addLast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(200);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	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list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.addLast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(300);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	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list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.display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();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zh-CN" altLang="en-US" sz="1200" dirty="0">
              <a:cs typeface="Arial" panose="020B0604020202020204" pitchFamily="34" charset="0"/>
            </a:endParaRPr>
          </a:p>
          <a:p>
            <a:pPr algn="l"/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display(){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Node&lt;E&gt; 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tail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!=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){</a:t>
            </a:r>
          </a:p>
          <a:p>
            <a:pPr algn="l"/>
            <a:r>
              <a:rPr lang="nn-NO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  System.</a:t>
            </a:r>
            <a:r>
              <a:rPr lang="nn-NO" altLang="zh-CN" sz="1200" i="1" dirty="0">
                <a:solidFill>
                  <a:srgbClr val="0000C0"/>
                </a:solidFill>
                <a:cs typeface="Arial" panose="020B0604020202020204" pitchFamily="34" charset="0"/>
              </a:rPr>
              <a:t>out</a:t>
            </a:r>
            <a:r>
              <a:rPr lang="nn-NO" altLang="zh-CN" sz="1200" i="1" dirty="0">
                <a:solidFill>
                  <a:srgbClr val="000000"/>
                </a:solidFill>
                <a:cs typeface="Arial" panose="020B0604020202020204" pitchFamily="34" charset="0"/>
              </a:rPr>
              <a:t>.print(</a:t>
            </a:r>
            <a:r>
              <a:rPr lang="nn-NO" altLang="zh-CN" sz="1200" i="1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nn-NO" altLang="zh-CN" sz="1200" i="1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nn-NO" altLang="zh-CN" sz="1200" i="1" dirty="0">
                <a:solidFill>
                  <a:srgbClr val="0000C0"/>
                </a:solidFill>
                <a:cs typeface="Arial" panose="020B0604020202020204" pitchFamily="34" charset="0"/>
              </a:rPr>
              <a:t>element</a:t>
            </a:r>
            <a:r>
              <a:rPr lang="nn-NO" altLang="zh-CN" sz="1200" i="1" dirty="0">
                <a:solidFill>
                  <a:srgbClr val="000000"/>
                </a:solidFill>
                <a:cs typeface="Arial" panose="020B0604020202020204" pitchFamily="34" charset="0"/>
              </a:rPr>
              <a:t>+</a:t>
            </a:r>
            <a:r>
              <a:rPr lang="nn-NO" altLang="zh-CN" sz="1200" i="1" dirty="0">
                <a:solidFill>
                  <a:srgbClr val="2A00FF"/>
                </a:solidFill>
                <a:cs typeface="Arial" panose="020B0604020202020204" pitchFamily="34" charset="0"/>
              </a:rPr>
              <a:t>"\n"</a:t>
            </a:r>
            <a:r>
              <a:rPr lang="nn-NO" altLang="zh-CN" sz="1200" i="1" dirty="0">
                <a:solidFill>
                  <a:srgbClr val="000000"/>
                </a:solidFill>
                <a:cs typeface="Arial" panose="020B0604020202020204" pitchFamily="34" charset="0"/>
              </a:rPr>
              <a:t>);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200" dirty="0" err="1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r>
              <a:rPr lang="en-US" altLang="zh-CN" sz="1200" dirty="0" err="1">
                <a:solidFill>
                  <a:srgbClr val="0000C0"/>
                </a:solidFill>
                <a:cs typeface="Arial" panose="020B0604020202020204" pitchFamily="34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zh-CN" altLang="en-US" sz="1200" dirty="0">
              <a:cs typeface="Arial" panose="020B0604020202020204" pitchFamily="34" charset="0"/>
            </a:endParaRPr>
          </a:p>
          <a:p>
            <a:pPr algn="l"/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Node&lt;E&gt;{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element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private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Node&lt;E&gt;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 </a:t>
            </a:r>
          </a:p>
          <a:p>
            <a:pPr algn="l"/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pt-BR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Node(E </a:t>
            </a:r>
            <a:r>
              <a:rPr lang="pt-BR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e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, Node&lt;E&gt; </a:t>
            </a:r>
            <a:r>
              <a:rPr lang="pt-BR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){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element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e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   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} 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E 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getElement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 ) {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element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 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Node&lt;E&gt; </a:t>
            </a:r>
            <a:r>
              <a:rPr lang="en-US" altLang="zh-CN" sz="1200" dirty="0" err="1">
                <a:solidFill>
                  <a:srgbClr val="000000"/>
                </a:solidFill>
                <a:cs typeface="Arial" panose="020B0604020202020204" pitchFamily="34" charset="0"/>
              </a:rPr>
              <a:t>getNext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( ) { </a:t>
            </a:r>
            <a:r>
              <a:rPr lang="en-US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next</a:t>
            </a:r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 }</a:t>
            </a:r>
          </a:p>
          <a:p>
            <a:pPr algn="l"/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pt-BR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public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altLang="zh-CN" sz="1200" dirty="0">
                <a:solidFill>
                  <a:srgbClr val="7F0055"/>
                </a:solidFill>
                <a:cs typeface="Arial" panose="020B0604020202020204" pitchFamily="34" charset="0"/>
              </a:rPr>
              <a:t>void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setNext(Node&lt;E&gt; </a:t>
            </a:r>
            <a:r>
              <a:rPr lang="pt-BR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) { </a:t>
            </a:r>
            <a:r>
              <a:rPr lang="pt-BR" altLang="zh-CN" sz="1200" dirty="0">
                <a:solidFill>
                  <a:srgbClr val="0000C0"/>
                </a:solidFill>
                <a:cs typeface="Arial" panose="020B0604020202020204" pitchFamily="34" charset="0"/>
              </a:rPr>
              <a:t>next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pt-BR" altLang="zh-CN" sz="1200" dirty="0">
                <a:solidFill>
                  <a:srgbClr val="6A3E3E"/>
                </a:solidFill>
                <a:cs typeface="Arial" panose="020B0604020202020204" pitchFamily="34" charset="0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; }</a:t>
            </a:r>
          </a:p>
          <a:p>
            <a:pPr algn="l"/>
            <a:r>
              <a:rPr lang="en-US" altLang="zh-CN" sz="1200" dirty="0">
                <a:solidFill>
                  <a:srgbClr val="000000"/>
                </a:solidFill>
                <a:cs typeface="Arial" panose="020B0604020202020204" pitchFamily="34" charset="0"/>
              </a:rPr>
              <a:t>}</a:t>
            </a:r>
            <a:endParaRPr lang="en-US" altLang="zh-CN" sz="12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A24592A-BD18-4818-AAEF-A91C8B288A9C}"/>
              </a:ext>
            </a:extLst>
          </p:cNvPr>
          <p:cNvSpPr/>
          <p:nvPr/>
        </p:nvSpPr>
        <p:spPr>
          <a:xfrm>
            <a:off x="549689" y="1527920"/>
            <a:ext cx="8121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1"/>
                </a:solidFill>
              </a:rPr>
              <a:t>Create a circularly linked list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98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3FD2EC61-4B02-4525-AF6D-C93550F9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8600"/>
            <a:ext cx="8153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4400" dirty="0">
                <a:solidFill>
                  <a:srgbClr val="775F55"/>
                </a:solidFill>
                <a:latin typeface="Tw Cen MT" panose="020B0602020104020603" pitchFamily="34" charset="0"/>
              </a:rPr>
              <a:t>Exercise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A3FF059-E6D4-4D3A-8F35-8C3DF50E1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Tx/>
              <a:buNone/>
            </a:pPr>
            <a:fld id="{EB38AFBA-1A82-4BB6-9165-42EA96F3FC10}" type="slidenum">
              <a:rPr lang="en-US" altLang="en-US" sz="1200" b="1">
                <a:solidFill>
                  <a:srgbClr val="FFFFFF"/>
                </a:solidFill>
              </a:rPr>
              <a:pPr algn="ctr">
                <a:lnSpc>
                  <a:spcPct val="80000"/>
                </a:lnSpc>
                <a:buClrTx/>
                <a:buFontTx/>
                <a:buNone/>
              </a:pPr>
              <a:t>6</a:t>
            </a:fld>
            <a:endParaRPr lang="en-US" altLang="en-US" sz="1200" b="1" dirty="0">
              <a:solidFill>
                <a:srgbClr val="FF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BF82BB7-12FD-4E23-BE4A-D351743D1BEE}"/>
              </a:ext>
            </a:extLst>
          </p:cNvPr>
          <p:cNvSpPr/>
          <p:nvPr/>
        </p:nvSpPr>
        <p:spPr>
          <a:xfrm>
            <a:off x="533400" y="1772816"/>
            <a:ext cx="7640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Create </a:t>
            </a:r>
            <a:r>
              <a:rPr lang="en-US" altLang="zh-CN" sz="2400">
                <a:solidFill>
                  <a:schemeClr val="tx1"/>
                </a:solidFill>
                <a:latin typeface="+mj-lt"/>
              </a:rPr>
              <a:t>a Circularly 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Linked List of </a:t>
            </a:r>
            <a:r>
              <a:rPr lang="en-US" altLang="zh-CN" sz="2400" i="1" dirty="0">
                <a:solidFill>
                  <a:schemeClr val="tx1"/>
                </a:solidFill>
                <a:latin typeface="+mj-lt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nodes and display it in reverse order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032DD3B0-8EB1-F9E6-329C-C817565144E7}"/>
              </a:ext>
            </a:extLst>
          </p:cNvPr>
          <p:cNvSpPr txBox="1"/>
          <p:nvPr/>
        </p:nvSpPr>
        <p:spPr>
          <a:xfrm>
            <a:off x="533400" y="3789040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tx1"/>
                </a:solidFill>
              </a:rPr>
              <a:t>Submission Guideline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1. Please submit </a:t>
            </a:r>
            <a:r>
              <a:rPr kumimoji="1" lang="en-US" altLang="zh-CN" dirty="0">
                <a:solidFill>
                  <a:srgbClr val="FF0000"/>
                </a:solidFill>
              </a:rPr>
              <a:t>.java </a:t>
            </a:r>
            <a:r>
              <a:rPr kumimoji="1" lang="en-US" altLang="zh-CN" dirty="0">
                <a:solidFill>
                  <a:schemeClr val="tx1"/>
                </a:solidFill>
              </a:rPr>
              <a:t>file and </a:t>
            </a:r>
            <a:r>
              <a:rPr kumimoji="1" lang="en-US" altLang="zh-CN" dirty="0">
                <a:solidFill>
                  <a:srgbClr val="FF0000"/>
                </a:solidFill>
              </a:rPr>
              <a:t>screenshot</a:t>
            </a:r>
            <a:r>
              <a:rPr kumimoji="1" lang="en-US" altLang="zh-CN" dirty="0">
                <a:solidFill>
                  <a:schemeClr val="tx1"/>
                </a:solidFill>
              </a:rPr>
              <a:t> to </a:t>
            </a:r>
            <a:r>
              <a:rPr kumimoji="1" lang="en-US" altLang="zh-CN" dirty="0" err="1">
                <a:solidFill>
                  <a:srgbClr val="FF0000"/>
                </a:solidFill>
              </a:rPr>
              <a:t>UMMoodle</a:t>
            </a:r>
            <a:r>
              <a:rPr kumimoji="1" lang="en-US" altLang="zh-CN" dirty="0">
                <a:solidFill>
                  <a:schemeClr val="tx1"/>
                </a:solidFill>
              </a:rPr>
              <a:t>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2. </a:t>
            </a:r>
            <a:r>
              <a:rPr kumimoji="1" lang="en-US" altLang="zh-CN" dirty="0">
                <a:solidFill>
                  <a:srgbClr val="FF0000"/>
                </a:solidFill>
              </a:rPr>
              <a:t>Do not copy </a:t>
            </a:r>
            <a:r>
              <a:rPr kumimoji="1" lang="en-US" altLang="zh-CN" dirty="0">
                <a:solidFill>
                  <a:schemeClr val="tx1"/>
                </a:solidFill>
              </a:rPr>
              <a:t>your classmate’s codes, otherwise both of you will lose scores.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 3.Submission deadline: </a:t>
            </a:r>
            <a:r>
              <a:rPr kumimoji="1" lang="en-US" altLang="zh-CN" dirty="0">
                <a:solidFill>
                  <a:srgbClr val="FF0000"/>
                </a:solidFill>
              </a:rPr>
              <a:t>11:50pm, 26/10/2022</a:t>
            </a:r>
            <a:r>
              <a:rPr kumimoji="1" lang="en-US" altLang="zh-CN" dirty="0">
                <a:solidFill>
                  <a:schemeClr val="tx1"/>
                </a:solidFill>
              </a:rPr>
              <a:t>.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(It will better if you can submit at the end of this lab.) </a:t>
            </a: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en-US" altLang="zh-CN" dirty="0">
              <a:solidFill>
                <a:schemeClr val="tx1"/>
              </a:solidFill>
            </a:endParaRPr>
          </a:p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5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w Cen MT"/>
        <a:ea typeface=""/>
        <a:cs typeface="DejaVu Sans"/>
      </a:majorFont>
      <a:minorFont>
        <a:latin typeface="Tw Cen MT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1329</Words>
  <Application>Microsoft Office PowerPoint</Application>
  <PresentationFormat>全屏显示(4:3)</PresentationFormat>
  <Paragraphs>178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Microsoft Yahei UI</vt:lpstr>
      <vt:lpstr>Arial</vt:lpstr>
      <vt:lpstr>Consolas</vt:lpstr>
      <vt:lpstr>Times New Roman</vt:lpstr>
      <vt:lpstr>Tw Cen MT</vt:lpstr>
      <vt:lpstr>Wingdings</vt:lpstr>
      <vt:lpstr>Office Theme</vt:lpstr>
      <vt:lpstr>Office Theme</vt:lpstr>
      <vt:lpstr>CISC2003 OOP AND DATA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Institute for Computing Education</dc:title>
  <dc:creator>Barbara Jane Ericson</dc:creator>
  <cp:lastModifiedBy>Zhang, Wenyuan</cp:lastModifiedBy>
  <cp:revision>1467</cp:revision>
  <cp:lastPrinted>1601-01-01T00:00:00Z</cp:lastPrinted>
  <dcterms:created xsi:type="dcterms:W3CDTF">2004-03-15T19:23:22Z</dcterms:created>
  <dcterms:modified xsi:type="dcterms:W3CDTF">2022-10-24T07:27:00Z</dcterms:modified>
</cp:coreProperties>
</file>