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7"/>
  </p:notesMasterIdLst>
  <p:sldIdLst>
    <p:sldId id="256" r:id="rId3"/>
    <p:sldId id="257" r:id="rId4"/>
    <p:sldId id="371" r:id="rId5"/>
    <p:sldId id="370" r:id="rId6"/>
  </p:sldIdLst>
  <p:sldSz cx="9144000" cy="6858000" type="screen4x3"/>
  <p:notesSz cx="7315200" cy="96012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96197" autoAdjust="0"/>
  </p:normalViewPr>
  <p:slideViewPr>
    <p:cSldViewPr>
      <p:cViewPr varScale="1">
        <p:scale>
          <a:sx n="109" d="100"/>
          <a:sy n="109" d="100"/>
        </p:scale>
        <p:origin x="1428" y="11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2214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>
            <a:extLst>
              <a:ext uri="{FF2B5EF4-FFF2-40B4-BE49-F238E27FC236}">
                <a16:creationId xmlns:a16="http://schemas.microsoft.com/office/drawing/2014/main" id="{6394A461-8BBE-4E58-B7A5-2D96F5843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" name="AutoShape 2">
            <a:extLst>
              <a:ext uri="{FF2B5EF4-FFF2-40B4-BE49-F238E27FC236}">
                <a16:creationId xmlns:a16="http://schemas.microsoft.com/office/drawing/2014/main" id="{0B20D9E7-6CD5-44B0-9F9F-41A6E4005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387EC056-C092-44A7-A169-4E19216E7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979B9833-7F24-4777-A19B-F6BC3B0D799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7425" cy="359727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5BEB3D7D-0277-42A6-B387-6AF02B80D3A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8350" cy="431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9222" name="Text Box 6">
            <a:extLst>
              <a:ext uri="{FF2B5EF4-FFF2-40B4-BE49-F238E27FC236}">
                <a16:creationId xmlns:a16="http://schemas.microsoft.com/office/drawing/2014/main" id="{D4DC5163-EEA1-41B4-839B-88D39831C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3060D56D-72FF-4F1C-8B93-BC83D6B94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25" y="0"/>
            <a:ext cx="39020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spcBef>
                <a:spcPts val="325"/>
              </a:spcBef>
              <a:buClrTx/>
              <a:buFontTx/>
              <a:buNone/>
            </a:pPr>
            <a:r>
              <a:rPr lang="en-US" altLang="en-US" sz="1300"/>
              <a:t>Introduction to Object-Oriented Development</a:t>
            </a:r>
          </a:p>
          <a:p>
            <a:pPr algn="r">
              <a:buClrTx/>
              <a:buFontTx/>
              <a:buNone/>
            </a:pPr>
            <a:endParaRPr lang="en-US" altLang="en-US" sz="13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A5509317-9D60-4F60-BB9F-5368D2183B2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143375" y="9120188"/>
            <a:ext cx="316706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cs typeface="Arial Unicode MS" charset="0"/>
              </a:defRPr>
            </a:lvl1pPr>
          </a:lstStyle>
          <a:p>
            <a:r>
              <a:rPr lang="en-US" altLang="en-US"/>
              <a:t>Chapter 1 - </a:t>
            </a:r>
            <a:fld id="{452BB263-5246-4E04-8712-7BAB72114A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48514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B05F1B5C-CCF1-4C42-A0EF-19278F95538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/>
              <a:t>Chapter 1 - </a:t>
            </a:r>
            <a:fld id="{17AA2544-8702-435A-911F-BE5269170EB5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89089" name="Text Box 1">
            <a:extLst>
              <a:ext uri="{FF2B5EF4-FFF2-40B4-BE49-F238E27FC236}">
                <a16:creationId xmlns:a16="http://schemas.microsoft.com/office/drawing/2014/main" id="{9BEAAED0-49E1-439B-8DF0-D520D5692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/>
              <a:t>Chapter 1 - </a:t>
            </a:r>
            <a:fld id="{4F1472B8-94D6-478A-915A-D64FB4178D7E}" type="slidenum">
              <a:rPr lang="en-US" altLang="en-US" sz="1300"/>
              <a:pPr algn="r">
                <a:buClrTx/>
                <a:buFontTx/>
                <a:buNone/>
              </a:pPr>
              <a:t>1</a:t>
            </a:fld>
            <a:endParaRPr lang="en-US" altLang="en-US" sz="1300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89D6E9F2-6B68-4F8B-89FA-42623565D88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8184C212-6431-4C02-B971-7BAE70FEC9F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>
              <a:latin typeface="Arial" panose="020B0604020202020204" pitchFamily="34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DC237B84-4FB1-4ACC-9DD5-BF6F0158F40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/>
              <a:t>Chapter 1 - </a:t>
            </a:r>
            <a:fld id="{7C53A175-B247-4A14-82AC-AD35C48AB673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90113" name="Text Box 1">
            <a:extLst>
              <a:ext uri="{FF2B5EF4-FFF2-40B4-BE49-F238E27FC236}">
                <a16:creationId xmlns:a16="http://schemas.microsoft.com/office/drawing/2014/main" id="{936AED2E-1D6C-4D8C-AF49-EFD31C3AD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/>
              <a:t>Chapter 1 - </a:t>
            </a:r>
            <a:fld id="{E15623DA-3480-4A82-8276-195BE907F18F}" type="slidenum">
              <a:rPr lang="en-US" altLang="en-US" sz="1300"/>
              <a:pPr algn="r">
                <a:buClrTx/>
                <a:buFontTx/>
                <a:buNone/>
              </a:pPr>
              <a:t>2</a:t>
            </a:fld>
            <a:endParaRPr lang="en-US" altLang="en-US" sz="1300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5002CDD6-A805-4E46-8FBA-4E0D06C1983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C09820D7-593B-43AE-88D4-C25AEB0A035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>
              <a:latin typeface="Arial" panose="020B0604020202020204" pitchFamily="34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D2DF6C2-7C29-4287-8A7B-182576C8DEF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 dirty="0"/>
              <a:t>Chapter 1 - </a:t>
            </a:r>
            <a:fld id="{821C1A4B-AC8D-47F1-8856-A72725307FF0}" type="slidenum">
              <a:rPr lang="en-US" altLang="en-US"/>
              <a:pPr/>
              <a:t>3</a:t>
            </a:fld>
            <a:endParaRPr lang="en-US" altLang="en-US" dirty="0"/>
          </a:p>
        </p:txBody>
      </p:sp>
      <p:sp>
        <p:nvSpPr>
          <p:cNvPr id="93185" name="Text Box 1">
            <a:extLst>
              <a:ext uri="{FF2B5EF4-FFF2-40B4-BE49-F238E27FC236}">
                <a16:creationId xmlns:a16="http://schemas.microsoft.com/office/drawing/2014/main" id="{F62C51B6-E6BC-4EEF-AB84-CBDA4307B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 dirty="0"/>
              <a:t>Chapter 1 - </a:t>
            </a:r>
            <a:fld id="{65B9FECE-71B4-4BEA-A54C-C707027DDEE3}" type="slidenum">
              <a:rPr lang="en-US" altLang="en-US" sz="1300"/>
              <a:pPr algn="r">
                <a:buClrTx/>
                <a:buFontTx/>
                <a:buNone/>
              </a:pPr>
              <a:t>3</a:t>
            </a:fld>
            <a:endParaRPr lang="en-US" altLang="en-US" sz="1300" dirty="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A523678F-86D0-439D-8C1E-8E67C80420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BBC1ECD-AC0E-49A7-8A2D-0E3FA4B5C7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 dirty="0">
              <a:latin typeface="Arial" panose="020B0604020202020204" pitchFamily="34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787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D2DF6C2-7C29-4287-8A7B-182576C8DEF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 dirty="0"/>
              <a:t>Chapter 1 - </a:t>
            </a:r>
            <a:fld id="{821C1A4B-AC8D-47F1-8856-A72725307FF0}" type="slidenum">
              <a:rPr lang="en-US" altLang="en-US"/>
              <a:pPr/>
              <a:t>4</a:t>
            </a:fld>
            <a:endParaRPr lang="en-US" altLang="en-US" dirty="0"/>
          </a:p>
        </p:txBody>
      </p:sp>
      <p:sp>
        <p:nvSpPr>
          <p:cNvPr id="93185" name="Text Box 1">
            <a:extLst>
              <a:ext uri="{FF2B5EF4-FFF2-40B4-BE49-F238E27FC236}">
                <a16:creationId xmlns:a16="http://schemas.microsoft.com/office/drawing/2014/main" id="{F62C51B6-E6BC-4EEF-AB84-CBDA4307B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 dirty="0"/>
              <a:t>Chapter 1 - </a:t>
            </a:r>
            <a:fld id="{65B9FECE-71B4-4BEA-A54C-C707027DDEE3}" type="slidenum">
              <a:rPr lang="en-US" altLang="en-US" sz="1300"/>
              <a:pPr algn="r">
                <a:buClrTx/>
                <a:buFontTx/>
                <a:buNone/>
              </a:pPr>
              <a:t>4</a:t>
            </a:fld>
            <a:endParaRPr lang="en-US" altLang="en-US" sz="1300" dirty="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A523678F-86D0-439D-8C1E-8E67C80420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BBC1ECD-AC0E-49A7-8A2D-0E3FA4B5C7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 dirty="0">
              <a:latin typeface="Arial" panose="020B0604020202020204" pitchFamily="34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097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D667-B1D7-4746-A59E-D2BE1ACE2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5BFD0-6523-4377-88A7-A05E413B5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6A88C-C848-419D-AD12-99DE84A27251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A3FCDCB-9546-43B8-8FB3-402351571D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335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64F5-E37D-4C5D-9CBF-97E8C9BE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6C971-4179-4AF4-9392-87A4F8C4B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78464-7E88-4818-8379-4F034C038540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CD4DD71-A9E0-44B3-80EF-ABD1616DC0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492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6B8376-34B5-4A5E-AAA7-E7D407615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24650" y="6350"/>
            <a:ext cx="2038350" cy="61166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F2B75-CDC8-48F9-8646-3E7CCE816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6350"/>
            <a:ext cx="5962650" cy="61166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AB22B-1B10-40F2-B218-4D1E79EFF5D7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0A9DC6B-8FBB-4D4C-9195-45445689C8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1940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5C6A-7863-4DC7-B5B2-A77385801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B4214-477A-4871-8EF6-B09F4DADE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793B7-CFD1-4B15-912F-F1E525F6EEA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7AE6366-B0B7-493E-9DE5-61A63D7DEC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65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383A2-EA7F-4849-A150-F2D66AF8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6652E-3800-430F-8C76-008257A4E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AFA10-A39C-4048-81DB-FA2170B139A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52D44D8-4643-434C-B695-406CE324BC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7955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5C6EC-299C-4D51-9ABD-0F0B73EAF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2DA58-7C28-4C2A-8523-EFC7D8037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28F6B-EBF9-4AC9-8D0C-62789E155AC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A4125CD-37AB-49AE-8425-94F93C4DEA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1339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110C9-0175-4F5C-818D-1680BE3E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1B541-40D1-4531-9BB6-0E36E6EDE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775" y="1600200"/>
            <a:ext cx="3998913" cy="45227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F8E0E-08ED-4A49-A5B4-4A0B1B379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64088" y="1600200"/>
            <a:ext cx="3998912" cy="45227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C2C16-0E52-40A4-89F4-6D497D152FD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2197294-5B13-4967-B3D5-BEAC608F52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3968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24318-6021-4324-955D-C1D2E2096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06349-7B8A-4B4C-8EB0-C3EBFE6AF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AE1F3-ED15-42F8-8366-8E4318994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0F56A9-C7FE-4B02-A5BB-B87664B1E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20139A-B27A-4193-91B1-5DB4A486C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6BDA4-87A5-4A12-8401-8CD933D71B8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76E9B1A-0A3A-4DBF-AFFF-6E19F11D6C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4556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2AAF4-1878-46D9-8C90-4E3330308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D412D9-EF91-4A7E-A324-68C7149A3F4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25F1D70-AC64-4DFE-A71B-B1C4861656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8720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B9D0E4-0666-49E1-9774-9FDD12D3CC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7A3E606-F4CB-4467-BDA8-09BE714B4D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09413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01AC6-B054-4A50-A817-E9DC22BE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F9CB9-8D11-4B76-B1F6-B1D18097D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06145-16D3-4B8F-936D-0ED7B190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4372C-ABF1-46BE-9A56-77C79C66E78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25ECE07-57F2-412B-B58A-E567233EBA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639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3E46-191B-407E-A5D0-3797DB3BE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589D1-F358-43B4-8ECF-A37BC9D15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E663C-2FCB-4CE7-8551-2CE49A6374D9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27688E9-AB0B-4166-AEDD-36F546724B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79659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07D9-DF68-4C90-BA8D-12307AA4E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482EB2-BF46-4732-99FC-52787AD6CF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B5232-B8B1-44F0-8892-3F98E2744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35402-4877-4D7A-B715-9ACC82F0123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1638462-38E9-4290-A4E8-EFE8C2DBA9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69681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659F-7987-4132-808A-0A242FFBB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356AF-036E-4B3E-B2B1-18BF113C0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CF26B-53D1-4934-BB0F-19CC97D2F72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151E665-A798-4248-BE65-98F38E8201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34619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68B5B1-ABC7-41AC-B493-8C07A3463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24650" y="6350"/>
            <a:ext cx="2038350" cy="61166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2D440-2725-469D-8EC3-242A2B075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6350"/>
            <a:ext cx="5962650" cy="61166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C3C8F0-016C-43C9-8694-98AF0500373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2A362B7-DBE3-44FD-A433-7BF22C3546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7609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FEEE9-BB70-47DA-AB19-53997C329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1046A-05CA-445D-BEE3-B12F2D161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25574-1D80-4C91-BFE9-1AB7B6EC7C2B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FCAD4CA-5EFB-47FB-9720-6D0E7BD6A6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7115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D7C2-9701-4DD9-9328-312E7269E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F3C29-820C-479B-9A13-2AE22F9EC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775" y="1600200"/>
            <a:ext cx="3998913" cy="45227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AFCEC-B921-4453-9E92-38F45A416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64088" y="1600200"/>
            <a:ext cx="3998912" cy="45227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0E447-B349-466A-8DCC-DD52ECE6C7F8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731B5E6-46E4-45A7-AB7E-2A1BF06AD0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061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3E88-5EB5-4EB6-999D-3E0767374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A2D1F-62DD-4D2E-96C4-D62A809E4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24649-13F1-428A-80E8-1C8D0590F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EE3797-52EF-4907-BAF4-A3892F0E0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917BF1-C1AC-43E9-9D75-2510356A3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69F4E-89B1-415A-B8D9-B6A2416BC561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A3AB359-4EED-4187-B8F0-846C1594A0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455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327B-A160-4AC9-B5E3-DF88FAB72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8E93A4-46C0-46CC-90C8-D0EC2B291195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57FABCF-C614-461B-B5DA-53CA387CEB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550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7F9BE-1F3F-46B5-8921-E48540472FA3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E0A3057-3BEE-42C5-9A44-FE16DAFAF9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427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5D6D-3FFD-4B3D-8485-7DE2FD03F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3E513-F87C-46F5-8903-DBC24D91C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081ED-0A2B-4946-85C2-6446AD468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4DEC1-060F-456A-83CB-C7F12EC76A74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86BECE7-77ED-462A-ACF0-AF34DF4745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619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E24B1-CEF5-4E1B-A922-5E1E2615E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7938F6-E0BF-4AF4-8674-CA0069536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AB77C-3346-467B-9F1F-29B67A13C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26585-220F-4764-9E29-79A178C0E46C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91AE6A-06AE-4FAB-9BDC-44DBCBC030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7961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CC07D5B3-4640-4154-A982-F1F47A67D0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350"/>
            <a:ext cx="81502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E7CF920D-7755-4A43-8672-45A97231C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2775" y="1600200"/>
            <a:ext cx="81502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7" name="Text Box 3">
            <a:extLst>
              <a:ext uri="{FF2B5EF4-FFF2-40B4-BE49-F238E27FC236}">
                <a16:creationId xmlns:a16="http://schemas.microsoft.com/office/drawing/2014/main" id="{600D93E0-2EA2-46C2-A349-604F9EB64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6246813"/>
            <a:ext cx="2667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03D59AD3-2584-4AE9-A3A3-A06C97812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246813"/>
            <a:ext cx="54213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44B7C7D-F911-46A0-9F53-CBF2EDA73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313C441-2C56-47A9-B6B7-2C899DD99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79525"/>
            <a:ext cx="533400" cy="228600"/>
          </a:xfrm>
          <a:prstGeom prst="rect">
            <a:avLst/>
          </a:prstGeom>
          <a:solidFill>
            <a:srgbClr val="DD80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12A7948A-5C04-415E-B685-97B4948CB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" y="1279525"/>
            <a:ext cx="8553450" cy="228600"/>
          </a:xfrm>
          <a:prstGeom prst="rect">
            <a:avLst/>
          </a:prstGeom>
          <a:solidFill>
            <a:srgbClr val="94B6D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E49E844A-9A25-464F-95A0-56C79353386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0" y="1208088"/>
            <a:ext cx="530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cs typeface="Arial Unicode MS" charset="0"/>
              </a:defRPr>
            </a:lvl1pPr>
          </a:lstStyle>
          <a:p>
            <a:fld id="{33BC9D34-8315-4176-A3C4-67DED2E6755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775F55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9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3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F203A8C1-971F-4D92-AB31-E3AFC6643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E0F58833-CF38-48AC-963C-C4E7CDFC0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525" y="6053138"/>
            <a:ext cx="2249488" cy="712787"/>
          </a:xfrm>
          <a:prstGeom prst="rect">
            <a:avLst/>
          </a:prstGeom>
          <a:solidFill>
            <a:srgbClr val="DD80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35008DF-18D4-4A74-97E1-C004BFFD4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9025" y="6043613"/>
            <a:ext cx="6784975" cy="714375"/>
          </a:xfrm>
          <a:prstGeom prst="rect">
            <a:avLst/>
          </a:prstGeom>
          <a:solidFill>
            <a:srgbClr val="94B6D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5FFF597-BBA3-473C-8E6F-E6AFF1E115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350"/>
            <a:ext cx="81502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4338316C-62EF-459B-ABF0-10129AAE1E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2775" y="1600200"/>
            <a:ext cx="81502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054" name="Text Box 6">
            <a:extLst>
              <a:ext uri="{FF2B5EF4-FFF2-40B4-BE49-F238E27FC236}">
                <a16:creationId xmlns:a16="http://schemas.microsoft.com/office/drawing/2014/main" id="{8EBA1E96-190C-4C29-B985-07602F9BA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069013"/>
            <a:ext cx="2057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Text Box 7">
            <a:extLst>
              <a:ext uri="{FF2B5EF4-FFF2-40B4-BE49-F238E27FC236}">
                <a16:creationId xmlns:a16="http://schemas.microsoft.com/office/drawing/2014/main" id="{372AD836-1A52-43C5-8CAF-B8D906709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5975" y="236538"/>
            <a:ext cx="5867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6B80186B-5A9D-4B75-903F-30C9EC3EE38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001000" y="228600"/>
            <a:ext cx="835025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</a:tabLst>
              <a:defRPr sz="1400" b="1">
                <a:solidFill>
                  <a:srgbClr val="775F55"/>
                </a:solidFill>
                <a:latin typeface="Times New Roman" panose="02020603050405020304" pitchFamily="18" charset="0"/>
                <a:cs typeface="Arial Unicode MS" charset="0"/>
              </a:defRPr>
            </a:lvl1pPr>
          </a:lstStyle>
          <a:p>
            <a:fld id="{180538AB-2D4A-4FEE-AD17-DAD3FC168C6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775F55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9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3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c07452@um.edu.m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D84EF-7E40-4640-9677-643DFADB4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0" y="2060848"/>
            <a:ext cx="7696200" cy="1531197"/>
          </a:xfrm>
        </p:spPr>
        <p:txBody>
          <a:bodyPr/>
          <a:lstStyle/>
          <a:p>
            <a:r>
              <a:rPr lang="en-US" altLang="en-US" sz="4800" dirty="0">
                <a:latin typeface="Tw Cen MT" panose="020B0602020104020603" pitchFamily="34" charset="0"/>
              </a:rPr>
              <a:t>CISC2003</a:t>
            </a:r>
            <a:br>
              <a:rPr lang="en-US" altLang="en-US" sz="4800" dirty="0">
                <a:latin typeface="Tw Cen MT" panose="020B0602020104020603" pitchFamily="34" charset="0"/>
              </a:rPr>
            </a:br>
            <a:r>
              <a:rPr lang="en-US" altLang="en-US" sz="4800" dirty="0">
                <a:latin typeface="Tw Cen MT" panose="020B0602020104020603" pitchFamily="34" charset="0"/>
              </a:rPr>
              <a:t>OOP AND DATA STRUCTURES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B5B21-E6FB-4DAD-AAD8-7E8000F4C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33056"/>
            <a:ext cx="6858000" cy="473464"/>
          </a:xfrm>
        </p:spPr>
        <p:txBody>
          <a:bodyPr/>
          <a:lstStyle/>
          <a:p>
            <a:r>
              <a:rPr lang="en-US"/>
              <a:t>Lab 7</a:t>
            </a:r>
            <a:endParaRPr lang="en-US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E6BEFC4E-2407-47E0-87E2-8082331D5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0708" y="28002"/>
            <a:ext cx="838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75F55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19F22C-ED8D-514D-95E9-5F59E2FD9639}"/>
              </a:ext>
            </a:extLst>
          </p:cNvPr>
          <p:cNvSpPr txBox="1"/>
          <p:nvPr/>
        </p:nvSpPr>
        <p:spPr>
          <a:xfrm>
            <a:off x="5755804" y="5445224"/>
            <a:ext cx="2984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r>
              <a:rPr lang="en-US" altLang="zh-Hans-MO" dirty="0">
                <a:solidFill>
                  <a:schemeClr val="tx1"/>
                </a:solidFill>
              </a:rPr>
              <a:t>TA: </a:t>
            </a:r>
            <a:r>
              <a:rPr lang="en-US" altLang="zh-CN" dirty="0">
                <a:solidFill>
                  <a:schemeClr val="tx1"/>
                </a:solidFill>
              </a:rPr>
              <a:t>Zhang </a:t>
            </a:r>
            <a:r>
              <a:rPr lang="en-US" altLang="zh-CN" dirty="0" err="1">
                <a:solidFill>
                  <a:schemeClr val="tx1"/>
                </a:solidFill>
              </a:rPr>
              <a:t>Wenyuan</a:t>
            </a:r>
            <a:endParaRPr lang="en-US" altLang="zh-Hans-MO" dirty="0">
              <a:solidFill>
                <a:schemeClr val="tx1"/>
              </a:solidFill>
            </a:endParaRPr>
          </a:p>
          <a:p>
            <a:r>
              <a:rPr lang="en-US" altLang="zh-Hans-MO" b="0" i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hlinkClick r:id="rId3"/>
              </a:rPr>
              <a:t>y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hlinkClick r:id="rId3"/>
              </a:rPr>
              <a:t>c07421</a:t>
            </a:r>
            <a:r>
              <a:rPr lang="en-US" altLang="zh-Hans-MO" b="0" i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hlinkClick r:id="rId3"/>
              </a:rPr>
              <a:t>@um.edu.mo</a:t>
            </a:r>
            <a:endParaRPr lang="en-US" altLang="zh-Hans-MO" b="0" i="0" dirty="0"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Hans-MO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E11-20</a:t>
            </a:r>
            <a:r>
              <a:rPr lang="en-US" altLang="zh-CN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16</a:t>
            </a:r>
            <a:endParaRPr lang="zh-Hans-MO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>
            <a:extLst>
              <a:ext uri="{FF2B5EF4-FFF2-40B4-BE49-F238E27FC236}">
                <a16:creationId xmlns:a16="http://schemas.microsoft.com/office/drawing/2014/main" id="{1F7E28CA-2699-418A-AFCA-5716ABD1A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Outline</a:t>
            </a:r>
          </a:p>
        </p:txBody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id="{56E1B00A-F8CE-451F-B416-36216B04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r>
              <a:rPr lang="en-US" altLang="en-US" sz="1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A58F9EAF-6E5D-4CAC-A023-AC851F8C6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6" y="1844824"/>
            <a:ext cx="8153400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15913" indent="-315913"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636588" indent="-271463"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ts val="700"/>
              </a:spcBef>
              <a:buClr>
                <a:srgbClr val="DD8047"/>
              </a:buClr>
              <a:buSzPct val="60000"/>
              <a:buFont typeface="Wingdings" panose="05000000000000000000" pitchFamily="2" charset="2"/>
              <a:buChar char=""/>
            </a:pPr>
            <a:r>
              <a:rPr lang="en-US" altLang="en-US" sz="2600" dirty="0">
                <a:latin typeface="Tw Cen MT" panose="020B0602020104020603" pitchFamily="34" charset="0"/>
              </a:rPr>
              <a:t>Get familiar with Recursion programming technique.</a:t>
            </a:r>
            <a:endParaRPr lang="en-US" altLang="en-US" sz="2600" b="1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3FD2EC61-4B02-4525-AF6D-C93550F9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P</a:t>
            </a:r>
            <a:r>
              <a:rPr lang="en-US" altLang="zh-CN" sz="4400" dirty="0">
                <a:solidFill>
                  <a:srgbClr val="775F55"/>
                </a:solidFill>
                <a:latin typeface="Tw Cen MT" panose="020B0602020104020603" pitchFamily="34" charset="0"/>
              </a:rPr>
              <a:t>ractice</a:t>
            </a:r>
            <a:endParaRPr lang="en-US" altLang="en-US" sz="4400" dirty="0">
              <a:solidFill>
                <a:srgbClr val="775F55"/>
              </a:solidFill>
              <a:latin typeface="Tw Cen MT" panose="020B0602020104020603" pitchFamily="34" charset="0"/>
            </a:endParaRP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4A3FF059-E6D4-4D3A-8F35-8C3DF50E1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fld id="{EB38AFBA-1A82-4BB6-9165-42EA96F3FC10}" type="slidenum">
              <a:rPr lang="en-US" altLang="en-US" sz="1200" b="1">
                <a:solidFill>
                  <a:srgbClr val="FFFFFF"/>
                </a:solidFill>
              </a:rPr>
              <a:pPr algn="ctr">
                <a:lnSpc>
                  <a:spcPct val="80000"/>
                </a:lnSpc>
                <a:buClrTx/>
                <a:buFontTx/>
                <a:buNone/>
              </a:pPr>
              <a:t>3</a:t>
            </a:fld>
            <a:endParaRPr lang="en-US" altLang="en-US" sz="1200" b="1" dirty="0">
              <a:solidFill>
                <a:srgbClr val="FFFFFF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391BDC-BEDF-AD34-9BCD-5E2C8DBFC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189298"/>
            <a:ext cx="6552728" cy="447393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0555DCB-633E-AB31-964E-D85D00CBA19E}"/>
              </a:ext>
            </a:extLst>
          </p:cNvPr>
          <p:cNvSpPr/>
          <p:nvPr/>
        </p:nvSpPr>
        <p:spPr>
          <a:xfrm>
            <a:off x="533400" y="1521671"/>
            <a:ext cx="8503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ans-MO" sz="1800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PMingLiU" panose="02020500000000000000" pitchFamily="18" charset="-120"/>
              </a:rPr>
              <a:t>Using the code in lecture notes, implement drawing the English ruler.</a:t>
            </a:r>
            <a:endParaRPr lang="zh-Hans-MO" altLang="zh-Hans-MO" sz="1800" dirty="0">
              <a:solidFill>
                <a:srgbClr val="000000"/>
              </a:solidFill>
              <a:effectLst/>
              <a:latin typeface="Times" panose="02020603050405020304" pitchFamily="18" charset="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0092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3FD2EC61-4B02-4525-AF6D-C93550F9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Exercise</a:t>
            </a: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4A3FF059-E6D4-4D3A-8F35-8C3DF50E1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fld id="{EB38AFBA-1A82-4BB6-9165-42EA96F3FC10}" type="slidenum">
              <a:rPr lang="en-US" altLang="en-US" sz="1200" b="1">
                <a:solidFill>
                  <a:srgbClr val="FFFFFF"/>
                </a:solidFill>
              </a:rPr>
              <a:pPr algn="ctr">
                <a:lnSpc>
                  <a:spcPct val="80000"/>
                </a:lnSpc>
                <a:buClrTx/>
                <a:buFontTx/>
                <a:buNone/>
              </a:pPr>
              <a:t>4</a:t>
            </a:fld>
            <a:endParaRPr lang="en-US" altLang="en-US" sz="1200" b="1" dirty="0">
              <a:solidFill>
                <a:srgbClr val="FFFFFF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BF82BB7-12FD-4E23-BE4A-D351743D1BEE}"/>
              </a:ext>
            </a:extLst>
          </p:cNvPr>
          <p:cNvSpPr/>
          <p:nvPr/>
        </p:nvSpPr>
        <p:spPr>
          <a:xfrm>
            <a:off x="533400" y="1521671"/>
            <a:ext cx="85030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ans-MO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Using binary recursion and linear recursion to implement the Computing Fibonacci Numbers, respectively.</a:t>
            </a:r>
            <a:endParaRPr lang="zh-Hans-MO" altLang="zh-Hans-MO" sz="2400" dirty="0">
              <a:solidFill>
                <a:srgbClr val="000000"/>
              </a:solidFill>
              <a:effectLst/>
              <a:latin typeface="Times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5" name="文本框 2">
            <a:extLst>
              <a:ext uri="{FF2B5EF4-FFF2-40B4-BE49-F238E27FC236}">
                <a16:creationId xmlns:a16="http://schemas.microsoft.com/office/drawing/2014/main" id="{DBC45CAD-3EB9-6179-F55C-CF72E2870C7C}"/>
              </a:ext>
            </a:extLst>
          </p:cNvPr>
          <p:cNvSpPr txBox="1"/>
          <p:nvPr/>
        </p:nvSpPr>
        <p:spPr>
          <a:xfrm>
            <a:off x="463406" y="3294138"/>
            <a:ext cx="82125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chemeClr val="tx1"/>
                </a:solidFill>
              </a:rPr>
              <a:t>Submission Guideline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 1. Please submit </a:t>
            </a:r>
            <a:r>
              <a:rPr kumimoji="1" lang="en-US" altLang="zh-CN" dirty="0">
                <a:solidFill>
                  <a:srgbClr val="FF0000"/>
                </a:solidFill>
              </a:rPr>
              <a:t>.java </a:t>
            </a:r>
            <a:r>
              <a:rPr kumimoji="1" lang="en-US" altLang="zh-CN" dirty="0">
                <a:solidFill>
                  <a:schemeClr val="tx1"/>
                </a:solidFill>
              </a:rPr>
              <a:t>file and </a:t>
            </a:r>
            <a:r>
              <a:rPr kumimoji="1" lang="en-US" altLang="zh-CN" dirty="0">
                <a:solidFill>
                  <a:srgbClr val="FF0000"/>
                </a:solidFill>
              </a:rPr>
              <a:t>screenshot</a:t>
            </a:r>
            <a:r>
              <a:rPr kumimoji="1" lang="en-US" altLang="zh-CN" dirty="0">
                <a:solidFill>
                  <a:schemeClr val="tx1"/>
                </a:solidFill>
              </a:rPr>
              <a:t> to </a:t>
            </a:r>
            <a:r>
              <a:rPr kumimoji="1" lang="en-US" altLang="zh-CN" dirty="0" err="1">
                <a:solidFill>
                  <a:srgbClr val="FF0000"/>
                </a:solidFill>
              </a:rPr>
              <a:t>UMMoodle</a:t>
            </a:r>
            <a:r>
              <a:rPr kumimoji="1" lang="en-US" altLang="zh-CN" dirty="0">
                <a:solidFill>
                  <a:schemeClr val="tx1"/>
                </a:solidFill>
              </a:rPr>
              <a:t>.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 2. </a:t>
            </a:r>
            <a:r>
              <a:rPr kumimoji="1" lang="en-US" altLang="zh-CN" dirty="0">
                <a:solidFill>
                  <a:srgbClr val="FF0000"/>
                </a:solidFill>
              </a:rPr>
              <a:t>Do not copy </a:t>
            </a:r>
            <a:r>
              <a:rPr kumimoji="1" lang="en-US" altLang="zh-CN" dirty="0">
                <a:solidFill>
                  <a:schemeClr val="tx1"/>
                </a:solidFill>
              </a:rPr>
              <a:t>your classmate’s codes, otherwise both of you will lose scores.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 3.Submission deadline: </a:t>
            </a:r>
            <a:r>
              <a:rPr kumimoji="1" lang="en-US" altLang="zh-CN" dirty="0">
                <a:solidFill>
                  <a:srgbClr val="FF0000"/>
                </a:solidFill>
              </a:rPr>
              <a:t>11:50pm, 9/11/2022</a:t>
            </a:r>
            <a:r>
              <a:rPr kumimoji="1" lang="en-US" altLang="zh-CN" dirty="0">
                <a:solidFill>
                  <a:schemeClr val="tx1"/>
                </a:solidFill>
              </a:rPr>
              <a:t>. 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(It will better if you can submit at the end of this lab.) </a:t>
            </a:r>
          </a:p>
          <a:p>
            <a:endParaRPr kumimoji="1" lang="en-US" altLang="zh-CN" dirty="0">
              <a:solidFill>
                <a:schemeClr val="tx1"/>
              </a:solidFill>
            </a:endParaRPr>
          </a:p>
          <a:p>
            <a:endParaRPr kumimoji="1" lang="en-US" altLang="zh-CN" dirty="0">
              <a:solidFill>
                <a:schemeClr val="tx1"/>
              </a:solidFill>
            </a:endParaRPr>
          </a:p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6565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w Cen MT"/>
        <a:ea typeface=""/>
        <a:cs typeface="DejaVu Sans"/>
      </a:majorFont>
      <a:minorFont>
        <a:latin typeface="Tw Cen MT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w Cen MT"/>
        <a:ea typeface=""/>
        <a:cs typeface="DejaVu Sans"/>
      </a:majorFont>
      <a:minorFont>
        <a:latin typeface="Tw Cen MT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14244</TotalTime>
  <Words>152</Words>
  <Application>Microsoft Office PowerPoint</Application>
  <PresentationFormat>全屏显示(4:3)</PresentationFormat>
  <Paragraphs>29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Microsoft Yahei UI</vt:lpstr>
      <vt:lpstr>Arial</vt:lpstr>
      <vt:lpstr>Times</vt:lpstr>
      <vt:lpstr>Times New Roman</vt:lpstr>
      <vt:lpstr>Tw Cen MT</vt:lpstr>
      <vt:lpstr>Wingdings</vt:lpstr>
      <vt:lpstr>Office Theme</vt:lpstr>
      <vt:lpstr>Office Theme</vt:lpstr>
      <vt:lpstr>CISC2003 OOP AND DATA STRUCTURES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Institute for Computing Education</dc:title>
  <dc:creator>Barbara Jane Ericson</dc:creator>
  <cp:lastModifiedBy>yc07421 Zhang Wenyuan</cp:lastModifiedBy>
  <cp:revision>1476</cp:revision>
  <cp:lastPrinted>1601-01-01T00:00:00Z</cp:lastPrinted>
  <dcterms:created xsi:type="dcterms:W3CDTF">2004-03-15T19:23:22Z</dcterms:created>
  <dcterms:modified xsi:type="dcterms:W3CDTF">2022-11-07T09:32:03Z</dcterms:modified>
</cp:coreProperties>
</file>