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73" r:id="rId4"/>
    <p:sldId id="371" r:id="rId5"/>
    <p:sldId id="374" r:id="rId6"/>
    <p:sldId id="375" r:id="rId7"/>
    <p:sldId id="376" r:id="rId8"/>
    <p:sldId id="380" r:id="rId9"/>
    <p:sldId id="381" r:id="rId10"/>
    <p:sldId id="377" r:id="rId11"/>
    <p:sldId id="379" r:id="rId12"/>
    <p:sldId id="370" r:id="rId13"/>
  </p:sldIdLst>
  <p:sldSz cx="12192000" cy="6858000"/>
  <p:notesSz cx="6858000" cy="9144000"/>
  <p:defaultTextStyle>
    <a:defPPr>
      <a:defRPr lang="zh-Hans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MO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4810-3C98-427B-8748-3CE6E103A81E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MO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MO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9D0C-E0F9-44BB-9A60-5C033969B06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918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10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0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11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12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8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6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29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7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8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4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9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8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0C245-EACD-217A-1F5E-556112FA7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EED5E-3BE7-43F3-EC6D-A28919DD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3B93D-18EE-BE2A-E5C7-7C44E0E3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D7C6-3362-6FF4-6552-2F9CD349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A0CB3-E634-771E-4DFC-25751332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7131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84953-BD31-3CE9-8E0A-3C63469C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6AB1D-B117-FC7D-6715-741B96C1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F6CD0-8A18-4458-C352-DE81997D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D429A-C6C5-B845-F1F8-81A839EC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24E91-AF5C-A58C-3966-E3BD4F61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53346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EE4E7-111A-19D5-C2DE-4CAE95FEB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9690B-6CB0-3DCD-74E2-25EECCB30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7A03F-9125-439E-7B4E-1B50D4DE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6DC3D-DC74-779F-9965-9030379D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2E94-F098-CD21-A620-73D54A9F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5875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5408E-9082-F6F4-EA4D-7D73FDEC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70303-07AB-ED81-8C52-C8C9B02B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9553C8-9A17-0E7F-7C02-DEBE036C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D864F-9736-A0D3-940B-61E6B5D5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6511CA-6D4C-EAAE-5E22-81EA9E5A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85178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B27C-D052-E6E5-8F4C-1B4D9E05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B4DBF-47B6-68F2-2665-577C5037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5378F-A1E4-DA77-7810-D3768C1D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9FD1C-D315-3B2A-05D8-00F0AE66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B08AC-E874-9518-C252-5387D042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6244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AED9B-0646-50FA-B8BA-8A7EFB2A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1460F-B820-EE28-6078-CFEFB6DB7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D7EB05-9279-B450-123B-60BD9C76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7FF38-A3A4-3B17-041E-27CAC9A9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86F75-3333-9519-3707-F4044ECA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C5CF4-BDD3-4AF0-3B2B-4B31A96E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6668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5EB8C-A8C9-B6FA-EE47-204526D0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A877E-1EA4-C4E3-77F5-5B19F0CC5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23DAA-03C8-2620-33C9-CD315E8AA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4F2E08-3A4E-A7AB-4C81-7CA7B2EF0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0B8AC-8057-E030-F459-BEA3FE5D0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3108B-7710-9AE8-23F3-2787BF1F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C1CD58-1CCC-EBF3-2B39-1EE522C9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C3E05-2824-0BCC-5356-2A1237F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98683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2A02D-62A5-D0B4-E2D4-AED51E90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2ED0F8-05E6-E4C4-61BF-85802EAB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CA3830-2F0F-B779-1EB7-F9D7601C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22AC33-29A0-DE89-8B1C-7570D18C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0265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852E5F-09A4-99CD-D5BD-92CEDEAE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FBBAED-0A49-20B5-851A-8D9BED1A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4B7BD-995E-52D6-533A-5A3E0622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9614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BE829-5D2B-9F8E-EB13-8F5ADD83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08AC8-2A50-CDF6-DBEE-B62316A3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A4175-EF65-CFBD-51AB-64FE4961E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60685-9E7A-D6E2-CDFF-AC925A0C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1D271-81BC-3A8B-DDCC-E23AC789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87A85-F012-F46A-4390-F413C3A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3556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263D-EB56-DE55-3360-60AE4154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BE646D-A3B2-C18F-D7F4-F3FADB25C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936316-9663-0112-5A0B-4C52F9C5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3A7BD-0C64-073D-230E-5840999A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DBAAB-41AD-2EA9-F092-40B51E9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D2262-E374-7529-7FF3-7F8AB3C5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1512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076D6B-0726-4705-5579-A249F550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F687F-F8BE-EE39-9DEC-BB3E64FE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9A81A-B7BA-57F3-D558-1078E666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13E1-0FBB-4D2A-90E5-3030E2D7F474}" type="datetimeFigureOut">
              <a:rPr lang="zh-Hans-MO" altLang="en-US" smtClean="0"/>
              <a:t>14/11/2022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D2F6F-522D-2B9E-9988-3876421FF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29213-3358-DE4F-DFA5-4DA57664F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A072-707A-4263-9E0F-1586E6775705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1602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b97447@um.edu.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900" y="2060849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933056"/>
            <a:ext cx="6858000" cy="473464"/>
          </a:xfrm>
        </p:spPr>
        <p:txBody>
          <a:bodyPr/>
          <a:lstStyle/>
          <a:p>
            <a:r>
              <a:rPr lang="en-US" dirty="0"/>
              <a:t>Lab 8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4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en-US" sz="1400" b="1" dirty="0">
                <a:solidFill>
                  <a:srgbClr val="775F55"/>
                </a:solidFill>
              </a:rPr>
              <a:t>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3DA1BD-44D4-6E89-CFCF-BFDC1168D645}"/>
              </a:ext>
            </a:extLst>
          </p:cNvPr>
          <p:cNvSpPr txBox="1"/>
          <p:nvPr/>
        </p:nvSpPr>
        <p:spPr>
          <a:xfrm>
            <a:off x="7129084" y="4905192"/>
            <a:ext cx="298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en-US" altLang="zh-Hans-MO" dirty="0">
                <a:solidFill>
                  <a:schemeClr val="tx1"/>
                </a:solidFill>
              </a:rPr>
              <a:t>TA: Lai Qi</a:t>
            </a:r>
          </a:p>
          <a:p>
            <a:r>
              <a:rPr lang="en-US" altLang="zh-Hans-MO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yb97447@um.edu.mo</a:t>
            </a:r>
            <a:endParaRPr lang="en-US" altLang="zh-Hans-MO" b="0" i="0" dirty="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Hans-MO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E11-2039</a:t>
            </a:r>
            <a:endParaRPr lang="zh-Hans-MO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7586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ractice2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F7FF6-8CC5-49F9-9012-499BCF7FC057}"/>
              </a:ext>
            </a:extLst>
          </p:cNvPr>
          <p:cNvSpPr/>
          <p:nvPr/>
        </p:nvSpPr>
        <p:spPr>
          <a:xfrm>
            <a:off x="2168190" y="1698823"/>
            <a:ext cx="7344816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Suppose you have a deque D containing the numbers (1,2,3,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4,5</a:t>
            </a:r>
            <a:r>
              <a:rPr lang="en-US" altLang="zh-CN" sz="2400" dirty="0">
                <a:latin typeface="+mn-ea"/>
              </a:rPr>
              <a:t>,6,7,8), in this order. Suppose further that you have an initially empty queue Q. Give a code fragment that uses only D and Q (and no other variables) and results in D storing the elements in the order (1,2,3,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5,4</a:t>
            </a:r>
            <a:r>
              <a:rPr lang="en-US" altLang="zh-CN" sz="2400" dirty="0">
                <a:latin typeface="+mn-ea"/>
              </a:rPr>
              <a:t>,6,7,8).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EF82EA1-DD76-4743-B11F-7CB9571E4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10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60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7586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ractice2: reference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F7FF6-8CC5-49F9-9012-499BCF7FC057}"/>
              </a:ext>
            </a:extLst>
          </p:cNvPr>
          <p:cNvSpPr/>
          <p:nvPr/>
        </p:nvSpPr>
        <p:spPr>
          <a:xfrm>
            <a:off x="2057400" y="1513010"/>
            <a:ext cx="8431088" cy="494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Assume: a deque D with elements 1,2,3,4,5,6,7,8 and an initially empty queue Q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Code fragment: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());//1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());//3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());//4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Q.enqueue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());//5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Q.enqueue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D.removeLast</a:t>
            </a:r>
            <a:r>
              <a:rPr lang="en-US" altLang="zh-CN" sz="1600" dirty="0">
                <a:latin typeface="+mn-ea"/>
              </a:rPr>
              <a:t>());//4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Q.dequeue</a:t>
            </a:r>
            <a:r>
              <a:rPr lang="en-US" altLang="zh-CN" sz="1600" dirty="0">
                <a:latin typeface="+mn-ea"/>
              </a:rPr>
              <a:t>());//5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Q.dequeue</a:t>
            </a:r>
            <a:r>
              <a:rPr lang="en-US" altLang="zh-CN" sz="1600" dirty="0">
                <a:latin typeface="+mn-ea"/>
              </a:rPr>
              <a:t>());//4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());//6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());//7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+mn-ea"/>
              </a:rPr>
              <a:t>D.addLast</a:t>
            </a:r>
            <a:r>
              <a:rPr lang="en-US" altLang="zh-CN" sz="1600" dirty="0">
                <a:latin typeface="+mn-ea"/>
              </a:rPr>
              <a:t>(</a:t>
            </a:r>
            <a:r>
              <a:rPr lang="en-US" altLang="zh-CN" sz="1600" dirty="0" err="1">
                <a:latin typeface="+mn-ea"/>
              </a:rPr>
              <a:t>D.removeFirst</a:t>
            </a:r>
            <a:r>
              <a:rPr lang="en-US" altLang="zh-CN" sz="1600" dirty="0">
                <a:latin typeface="+mn-ea"/>
              </a:rPr>
              <a:t>());//8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83C4EA-2B66-4FA7-8712-87F2956D6793}"/>
              </a:ext>
            </a:extLst>
          </p:cNvPr>
          <p:cNvSpPr/>
          <p:nvPr/>
        </p:nvSpPr>
        <p:spPr>
          <a:xfrm>
            <a:off x="2198400" y="6488668"/>
            <a:ext cx="779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refer to lecture notes </a:t>
            </a:r>
            <a:r>
              <a:rPr lang="en-US" altLang="zh-CN" dirty="0">
                <a:solidFill>
                  <a:srgbClr val="00B0F0"/>
                </a:solidFill>
              </a:rPr>
              <a:t>Stacks and Queues, slide 33,35,56,57</a:t>
            </a:r>
            <a:r>
              <a:rPr lang="en-US" altLang="zh-CN" dirty="0"/>
              <a:t>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333E774-F292-4986-9E40-096DDA59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11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32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parentheses matching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12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2057400" y="1521672"/>
            <a:ext cx="8503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+mj-lt"/>
              </a:rPr>
              <a:t>1. Make pair for inputs of brackets (realize with stack)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F7C9B7-FEFC-46B5-B10E-E6613B768BEB}"/>
              </a:ext>
            </a:extLst>
          </p:cNvPr>
          <p:cNvSpPr/>
          <p:nvPr/>
        </p:nvSpPr>
        <p:spPr>
          <a:xfrm>
            <a:off x="2136775" y="2126871"/>
            <a:ext cx="72401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CN" sz="1400" b="1" dirty="0">
                <a:solidFill>
                  <a:srgbClr val="333333"/>
                </a:solidFill>
                <a:ea typeface="-apple-system"/>
              </a:rPr>
              <a:t>Input:</a:t>
            </a:r>
            <a:endParaRPr lang="zh-CN" altLang="zh-CN" sz="1400" b="1" dirty="0">
              <a:solidFill>
                <a:srgbClr val="333333"/>
              </a:solidFill>
              <a:ea typeface="-apple-system"/>
            </a:endParaRPr>
          </a:p>
          <a:p>
            <a:pPr lvl="1" indent="-457200" eaLnBrk="0" hangingPunct="0"/>
            <a:r>
              <a:rPr lang="en-US" altLang="zh-CN" sz="1400" dirty="0">
                <a:solidFill>
                  <a:srgbClr val="333333"/>
                </a:solidFill>
                <a:ea typeface="-apple-system"/>
              </a:rPr>
              <a:t>	Inputs are only    </a:t>
            </a:r>
            <a:r>
              <a:rPr lang="en-US" altLang="zh-CN" sz="1400" dirty="0">
                <a:solidFill>
                  <a:srgbClr val="FF0000"/>
                </a:solidFill>
                <a:ea typeface="-apple-system"/>
              </a:rPr>
              <a:t>[ </a:t>
            </a:r>
            <a:r>
              <a:rPr lang="en-US" altLang="zh-CN" sz="1400" dirty="0">
                <a:solidFill>
                  <a:srgbClr val="333333"/>
                </a:solidFill>
                <a:ea typeface="-apple-system"/>
              </a:rPr>
              <a:t> , </a:t>
            </a:r>
            <a:r>
              <a:rPr lang="en-US" altLang="zh-CN" sz="1400" dirty="0">
                <a:solidFill>
                  <a:srgbClr val="FF0000"/>
                </a:solidFill>
                <a:ea typeface="-apple-system"/>
              </a:rPr>
              <a:t> ]  </a:t>
            </a:r>
            <a:r>
              <a:rPr lang="en-US" altLang="zh-CN" sz="1400" dirty="0">
                <a:solidFill>
                  <a:srgbClr val="333333"/>
                </a:solidFill>
                <a:ea typeface="-apple-system"/>
              </a:rPr>
              <a:t>,  </a:t>
            </a:r>
            <a:r>
              <a:rPr lang="en-US" altLang="zh-CN" sz="1400" dirty="0">
                <a:solidFill>
                  <a:srgbClr val="FF0000"/>
                </a:solidFill>
                <a:ea typeface="-apple-system"/>
              </a:rPr>
              <a:t>(</a:t>
            </a:r>
            <a:r>
              <a:rPr lang="en-US" altLang="zh-CN" sz="1400" dirty="0">
                <a:solidFill>
                  <a:srgbClr val="333333"/>
                </a:solidFill>
                <a:ea typeface="-apple-system"/>
              </a:rPr>
              <a:t> ,  </a:t>
            </a:r>
            <a:r>
              <a:rPr lang="en-US" altLang="zh-CN" sz="1400" dirty="0">
                <a:solidFill>
                  <a:srgbClr val="FF0000"/>
                </a:solidFill>
                <a:ea typeface="-apple-system"/>
              </a:rPr>
              <a:t>)</a:t>
            </a:r>
            <a:r>
              <a:rPr lang="en-US" altLang="zh-CN" sz="1400" dirty="0">
                <a:solidFill>
                  <a:srgbClr val="333333"/>
                </a:solidFill>
                <a:ea typeface="-apple-system"/>
              </a:rPr>
              <a:t>  ,   [  and ] are a pair ,  ( and ) are a pair.</a:t>
            </a:r>
            <a:endParaRPr lang="zh-CN" altLang="zh-CN" sz="1400" dirty="0">
              <a:solidFill>
                <a:srgbClr val="333333"/>
              </a:solidFill>
              <a:ea typeface="-apple-system"/>
            </a:endParaRPr>
          </a:p>
          <a:p>
            <a:pPr eaLnBrk="0" hangingPunct="0"/>
            <a:r>
              <a:rPr lang="en-US" altLang="zh-CN" sz="1400" b="1" dirty="0">
                <a:solidFill>
                  <a:srgbClr val="333333"/>
                </a:solidFill>
                <a:ea typeface="-apple-system"/>
              </a:rPr>
              <a:t>Output:</a:t>
            </a:r>
            <a:endParaRPr lang="zh-CN" altLang="zh-CN" sz="1400" b="1" dirty="0">
              <a:solidFill>
                <a:srgbClr val="333333"/>
              </a:solidFill>
              <a:ea typeface="-apple-system"/>
            </a:endParaRPr>
          </a:p>
          <a:p>
            <a:pPr lvl="1" indent="-457200" eaLnBrk="0" hangingPunct="0"/>
            <a:r>
              <a:rPr lang="en-US" altLang="zh-CN" sz="1400" dirty="0">
                <a:solidFill>
                  <a:srgbClr val="333333"/>
                </a:solidFill>
                <a:ea typeface="-apple-system"/>
              </a:rPr>
              <a:t>	If the inputs bracket are all paired, output yes, if not, output No</a:t>
            </a:r>
          </a:p>
          <a:p>
            <a:pPr lvl="1" indent="-457200" eaLnBrk="0" hangingPunct="0"/>
            <a:endParaRPr lang="en-US" altLang="zh-CN" sz="1400" dirty="0">
              <a:solidFill>
                <a:srgbClr val="333333"/>
              </a:solidFill>
              <a:ea typeface="-apple-system"/>
            </a:endParaRPr>
          </a:p>
          <a:p>
            <a:pPr lvl="1" indent="-457200" eaLnBrk="0" hangingPunct="0"/>
            <a:r>
              <a:rPr lang="en-US" altLang="zh-CN" sz="1400" b="1" dirty="0">
                <a:solidFill>
                  <a:srgbClr val="333333"/>
                </a:solidFill>
                <a:ea typeface="-apple-system"/>
              </a:rPr>
              <a:t>Example: (</a:t>
            </a:r>
            <a:r>
              <a:rPr lang="en-US" altLang="zh-CN" sz="1400" b="1" dirty="0">
                <a:solidFill>
                  <a:srgbClr val="FF0000"/>
                </a:solidFill>
                <a:ea typeface="-apple-system"/>
              </a:rPr>
              <a:t>Stacks and Queues, Slide 20</a:t>
            </a:r>
            <a:r>
              <a:rPr lang="en-US" altLang="zh-CN" sz="1400" b="1" dirty="0">
                <a:solidFill>
                  <a:srgbClr val="333333"/>
                </a:solidFill>
                <a:ea typeface="-apple-system"/>
              </a:rPr>
              <a:t>)</a:t>
            </a:r>
          </a:p>
          <a:p>
            <a:pPr lvl="1" indent="-457200" eaLnBrk="0" hangingPunct="0"/>
            <a:r>
              <a:rPr lang="en-US" altLang="zh-CN" sz="1400" b="1" dirty="0">
                <a:solidFill>
                  <a:srgbClr val="333333"/>
                </a:solidFill>
                <a:ea typeface="-apple-system"/>
              </a:rPr>
              <a:t>Input                                                             output</a:t>
            </a:r>
            <a:endParaRPr lang="zh-CN" altLang="zh-CN" sz="1400" b="1" dirty="0">
              <a:solidFill>
                <a:srgbClr val="333333"/>
              </a:solidFill>
              <a:ea typeface="-apple-system"/>
            </a:endParaRPr>
          </a:p>
          <a:p>
            <a:pPr lvl="1" indent="-457200" eaLnBrk="0" hangingPunct="0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[(])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                     No</a:t>
            </a:r>
          </a:p>
          <a:p>
            <a:pPr lvl="1" indent="-457200" eaLnBrk="0" hangingPunct="0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(])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                      No</a:t>
            </a:r>
          </a:p>
          <a:p>
            <a:pPr lvl="1" indent="-457200" eaLnBrk="0" hangingPunct="0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([[]()])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-apple-system"/>
              </a:rPr>
              <a:t>                  Yes</a:t>
            </a:r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  <a:ea typeface="-apple-system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032DD3B0-8EB1-F9E6-329C-C817565144E7}"/>
              </a:ext>
            </a:extLst>
          </p:cNvPr>
          <p:cNvSpPr txBox="1"/>
          <p:nvPr/>
        </p:nvSpPr>
        <p:spPr>
          <a:xfrm>
            <a:off x="2040370" y="5336329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Submission Guideline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1. Please submit </a:t>
            </a:r>
            <a:r>
              <a:rPr kumimoji="1" lang="en-US" altLang="zh-CN" dirty="0">
                <a:solidFill>
                  <a:srgbClr val="FF0000"/>
                </a:solidFill>
              </a:rPr>
              <a:t>.java </a:t>
            </a:r>
            <a:r>
              <a:rPr kumimoji="1" lang="en-US" altLang="zh-CN" dirty="0">
                <a:solidFill>
                  <a:schemeClr val="tx1"/>
                </a:solidFill>
              </a:rPr>
              <a:t>file and </a:t>
            </a:r>
            <a:r>
              <a:rPr kumimoji="1" lang="en-US" altLang="zh-CN" dirty="0">
                <a:solidFill>
                  <a:srgbClr val="FF0000"/>
                </a:solidFill>
              </a:rPr>
              <a:t>screenshot</a:t>
            </a:r>
            <a:r>
              <a:rPr kumimoji="1" lang="en-US" altLang="zh-CN" dirty="0">
                <a:solidFill>
                  <a:schemeClr val="tx1"/>
                </a:solidFill>
              </a:rPr>
              <a:t> to </a:t>
            </a:r>
            <a:r>
              <a:rPr kumimoji="1" lang="en-US" altLang="zh-CN" dirty="0" err="1">
                <a:solidFill>
                  <a:srgbClr val="FF0000"/>
                </a:solidFill>
              </a:rPr>
              <a:t>UMMoodle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2. </a:t>
            </a:r>
            <a:r>
              <a:rPr kumimoji="1" lang="en-US" altLang="zh-CN" dirty="0">
                <a:solidFill>
                  <a:srgbClr val="FF0000"/>
                </a:solidFill>
              </a:rPr>
              <a:t>Do not copy </a:t>
            </a:r>
            <a:r>
              <a:rPr kumimoji="1" lang="en-US" altLang="zh-CN" dirty="0">
                <a:solidFill>
                  <a:schemeClr val="tx1"/>
                </a:solidFill>
              </a:rPr>
              <a:t>your classmate’s codes, otherwise both of you will lose scores.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3.Submission deadline: </a:t>
            </a:r>
            <a:r>
              <a:rPr kumimoji="1" lang="en-US" altLang="zh-CN" dirty="0">
                <a:solidFill>
                  <a:srgbClr val="FF0000"/>
                </a:solidFill>
              </a:rPr>
              <a:t>11:50pm, 16/11/2022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(It will better if you can submit at the end of this lab.) 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356C23-11A1-9621-547E-E37AC4796C1A}"/>
              </a:ext>
            </a:extLst>
          </p:cNvPr>
          <p:cNvSpPr/>
          <p:nvPr/>
        </p:nvSpPr>
        <p:spPr>
          <a:xfrm>
            <a:off x="2136775" y="4715262"/>
            <a:ext cx="7059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2. Implementing a Deque with a Doubly Linked List.</a:t>
            </a: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6" y="1844823"/>
            <a:ext cx="8153400" cy="303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abstract Stack</a:t>
            </a:r>
            <a:endParaRPr lang="en-US" altLang="en-US" sz="2600" b="1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Get familiar with array based Stack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Get familiar with singly linked list based stack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abstract Queue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Circular Queue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solidFill>
                  <a:schemeClr val="tx1"/>
                </a:solidFill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solidFill>
                  <a:schemeClr val="tx1"/>
                </a:solidFill>
                <a:latin typeface="Tw Cen MT" panose="020B0602020104020603" pitchFamily="34" charset="0"/>
              </a:rPr>
              <a:t>Deque</a:t>
            </a:r>
          </a:p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endParaRPr lang="en-US" altLang="en-US" sz="26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Stack (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棧</a:t>
            </a: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E40450-9BEC-48A9-AFC6-AFA48834CBCE}"/>
              </a:ext>
            </a:extLst>
          </p:cNvPr>
          <p:cNvSpPr/>
          <p:nvPr/>
        </p:nvSpPr>
        <p:spPr>
          <a:xfrm>
            <a:off x="1859231" y="1540728"/>
            <a:ext cx="831210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Only one way in and out. Imagine as a bucket.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3BBA871-D034-4B8A-85F4-0DEE545D4FAF}"/>
              </a:ext>
            </a:extLst>
          </p:cNvPr>
          <p:cNvSpPr txBox="1">
            <a:spLocks/>
          </p:cNvSpPr>
          <p:nvPr/>
        </p:nvSpPr>
        <p:spPr>
          <a:xfrm>
            <a:off x="2067390" y="2196250"/>
            <a:ext cx="3902476" cy="3717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Last In First Out (LIFO)</a:t>
            </a:r>
            <a:endParaRPr lang="zh-CN" alt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18336FE8-4C87-45AF-BBA4-7E2EEE78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148272"/>
            <a:ext cx="4171950" cy="1828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6ECD16-AF47-4DC0-A602-DDF8F798316F}"/>
              </a:ext>
            </a:extLst>
          </p:cNvPr>
          <p:cNvSpPr txBox="1"/>
          <p:nvPr/>
        </p:nvSpPr>
        <p:spPr>
          <a:xfrm>
            <a:off x="1503739" y="293527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Qusetion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: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0B90D1-5CC8-47C7-BDE2-A8CCB6BC15FE}"/>
              </a:ext>
            </a:extLst>
          </p:cNvPr>
          <p:cNvSpPr txBox="1"/>
          <p:nvPr/>
        </p:nvSpPr>
        <p:spPr>
          <a:xfrm>
            <a:off x="1802504" y="3252076"/>
            <a:ext cx="390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 input to stack is  : a b c d e. Which of the following option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not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right sequence of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output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351B420-1B68-457F-87CE-215B2EBA9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96" y="2259224"/>
            <a:ext cx="4369539" cy="37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F7FF6-8CC5-49F9-9012-499BCF7FC057}"/>
              </a:ext>
            </a:extLst>
          </p:cNvPr>
          <p:cNvSpPr/>
          <p:nvPr/>
        </p:nvSpPr>
        <p:spPr>
          <a:xfrm>
            <a:off x="2168190" y="1698823"/>
            <a:ext cx="734481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What values are returned during the following series of stack operations, if executed upon an initially empty stack?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957247-1C2C-4AFE-85F2-B3C61681D539}"/>
              </a:ext>
            </a:extLst>
          </p:cNvPr>
          <p:cNvSpPr/>
          <p:nvPr/>
        </p:nvSpPr>
        <p:spPr>
          <a:xfrm>
            <a:off x="1631504" y="3573017"/>
            <a:ext cx="7056784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push(5), push(3), pop(), push(2), push(8), pop(), pop(), push(9), push(1), pop(), push(7), push(6), pop(), pop(), push(4), pop(), pop().</a:t>
            </a:r>
            <a:endParaRPr lang="zh-CN" altLang="en-US" dirty="0">
              <a:latin typeface="+mn-ea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8904312" y="5165130"/>
            <a:ext cx="687450" cy="43204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5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904312" y="4589066"/>
            <a:ext cx="687450" cy="43204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3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904312" y="4589066"/>
            <a:ext cx="687450" cy="43204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904312" y="4013002"/>
            <a:ext cx="687450" cy="43204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8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904312" y="4589066"/>
            <a:ext cx="687450" cy="43204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 9</a:t>
            </a:r>
          </a:p>
        </p:txBody>
      </p:sp>
    </p:spTree>
    <p:extLst>
      <p:ext uri="{BB962C8B-B14F-4D97-AF65-F5344CB8AC3E}">
        <p14:creationId xmlns:p14="http://schemas.microsoft.com/office/powerpoint/2010/main" val="3040092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375860"/>
            <a:ext cx="903649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ractice2: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rgbClr val="775F55"/>
                </a:solidFill>
                <a:latin typeface="Tw Cen MT" panose="020B0602020104020603" pitchFamily="34" charset="0"/>
              </a:rPr>
              <a:t>implement with singly linked list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93C48F-621A-48A9-AF8F-73B04D59F3BD}"/>
              </a:ext>
            </a:extLst>
          </p:cNvPr>
          <p:cNvSpPr/>
          <p:nvPr/>
        </p:nvSpPr>
        <p:spPr>
          <a:xfrm>
            <a:off x="2351584" y="1484785"/>
            <a:ext cx="5904656" cy="5524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class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ListStack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&lt;T&gt; {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private class Node&lt;T&gt;{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private T data;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private Node&lt;T&gt; next;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public </a:t>
            </a:r>
            <a:r>
              <a:rPr lang="en-US" altLang="zh-CN" sz="11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Node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(T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t,Node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&lt;T&gt; next){ 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this.data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=t; 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this.next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=next;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}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}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private Node&lt;T&gt; top;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public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ListStack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(){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top=null;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} </a:t>
            </a:r>
          </a:p>
          <a:p>
            <a:pPr>
              <a:lnSpc>
                <a:spcPts val="900"/>
              </a:lnSpc>
            </a:pPr>
            <a:endParaRPr lang="en-US" altLang="zh-CN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  // 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向栈中添加新的结点元素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: 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新节点的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next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指向原本的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top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结点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将新的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top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结点指向新插入的节点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public void push(T t){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Node&lt;T&gt; node=new Node&lt;T&gt;(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t,top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top=node; } </a:t>
            </a:r>
          </a:p>
          <a:p>
            <a:pPr>
              <a:lnSpc>
                <a:spcPts val="900"/>
              </a:lnSpc>
            </a:pPr>
            <a:endParaRPr lang="en-US" altLang="zh-CN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// 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栈顶出栈并将新栈顶结点指向原栈顶结点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public T pop() throws Exception{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if(top==null){ 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throw new Exception("</a:t>
            </a:r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栈为空，元素不可出栈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");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}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Node&lt;T&gt; node=top;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top=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top.next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return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node.data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} </a:t>
            </a:r>
          </a:p>
          <a:p>
            <a:pPr>
              <a:lnSpc>
                <a:spcPts val="900"/>
              </a:lnSpc>
            </a:pPr>
            <a:endParaRPr lang="en-US" altLang="zh-CN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//</a:t>
            </a:r>
            <a:r>
              <a:rPr lang="zh-CN" altLang="en-US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遍历打印栈   </a:t>
            </a:r>
            <a:r>
              <a:rPr lang="en-US" altLang="zh-CN" sz="1050" dirty="0">
                <a:solidFill>
                  <a:srgbClr val="00B050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public void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printfStack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(){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Node&lt;T&gt; node=top;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while(node!=null){ 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System.out.println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node.data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); 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node=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node.next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}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}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public static void main(String[]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args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 throws Exception {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ListStack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&lt;String&gt; list=new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ListStack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&lt;String&gt;();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list.push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("1");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list.push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("2");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list.push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("3");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list.pop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();       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</a:t>
            </a:r>
            <a:r>
              <a:rPr lang="en-US" altLang="zh-CN" sz="105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list.printfStack</a:t>
            </a: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(); 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}</a:t>
            </a:r>
          </a:p>
          <a:p>
            <a:pPr>
              <a:lnSpc>
                <a:spcPts val="900"/>
              </a:lnSpc>
            </a:pPr>
            <a:r>
              <a: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} </a:t>
            </a:r>
            <a:endParaRPr lang="zh-CN" altLang="en-US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90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494278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ractice3: implement with array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B7839B-5B4B-42C4-A30E-4892178AC0D9}"/>
              </a:ext>
            </a:extLst>
          </p:cNvPr>
          <p:cNvSpPr/>
          <p:nvPr/>
        </p:nvSpPr>
        <p:spPr>
          <a:xfrm>
            <a:off x="2135560" y="1556793"/>
            <a:ext cx="4572000" cy="5452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1050" dirty="0"/>
              <a:t>import </a:t>
            </a:r>
            <a:r>
              <a:rPr lang="en-US" altLang="zh-CN" sz="1050" dirty="0" err="1"/>
              <a:t>java.util.Arrays</a:t>
            </a:r>
            <a:r>
              <a:rPr lang="en-US" altLang="zh-CN" sz="1050" dirty="0"/>
              <a:t>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import </a:t>
            </a:r>
            <a:r>
              <a:rPr lang="en-US" altLang="zh-CN" sz="1050" dirty="0" err="1"/>
              <a:t>java.util.Scanner</a:t>
            </a:r>
            <a:r>
              <a:rPr lang="en-US" altLang="zh-CN" sz="1050" dirty="0"/>
              <a:t>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class </a:t>
            </a:r>
            <a:r>
              <a:rPr lang="en-US" altLang="zh-CN" sz="1050" dirty="0" err="1"/>
              <a:t>ArrayStackDemo</a:t>
            </a:r>
            <a:r>
              <a:rPr lang="en-US" altLang="zh-CN" sz="1050" dirty="0"/>
              <a:t> {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public static void main(String[] </a:t>
            </a:r>
            <a:r>
              <a:rPr lang="en-US" altLang="zh-CN" sz="1050" dirty="0" err="1"/>
              <a:t>args</a:t>
            </a:r>
            <a:r>
              <a:rPr lang="en-US" altLang="zh-CN" sz="1050" dirty="0"/>
              <a:t>) {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ArrayStack</a:t>
            </a:r>
            <a:r>
              <a:rPr lang="en-US" altLang="zh-CN" sz="1050" dirty="0"/>
              <a:t> a = new </a:t>
            </a:r>
            <a:r>
              <a:rPr lang="en-US" altLang="zh-CN" sz="1050" dirty="0" err="1"/>
              <a:t>ArrayStack</a:t>
            </a:r>
            <a:r>
              <a:rPr lang="en-US" altLang="zh-CN" sz="1050" dirty="0"/>
              <a:t>(5);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boolean</a:t>
            </a:r>
            <a:r>
              <a:rPr lang="en-US" altLang="zh-CN" sz="1050" dirty="0"/>
              <a:t> flag = true;// </a:t>
            </a:r>
            <a:r>
              <a:rPr lang="zh-CN" altLang="en-US" sz="1050" dirty="0"/>
              <a:t>用于判断循环结束的标志</a:t>
            </a:r>
          </a:p>
          <a:p>
            <a:pPr>
              <a:lnSpc>
                <a:spcPts val="1100"/>
              </a:lnSpc>
            </a:pPr>
            <a:r>
              <a:rPr lang="zh-CN" altLang="en-US" sz="1050" dirty="0"/>
              <a:t> </a:t>
            </a:r>
            <a:r>
              <a:rPr lang="en-US" altLang="zh-CN" sz="1050" dirty="0"/>
              <a:t>Scanner </a:t>
            </a:r>
            <a:r>
              <a:rPr lang="en-US" altLang="zh-CN" sz="1050" dirty="0" err="1"/>
              <a:t>sc</a:t>
            </a:r>
            <a:r>
              <a:rPr lang="en-US" altLang="zh-CN" sz="1050" dirty="0"/>
              <a:t> = new Scanner(System.in);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String key = "";// </a:t>
            </a:r>
            <a:r>
              <a:rPr lang="zh-CN" altLang="en-US" sz="1050" dirty="0"/>
              <a:t>用于接受菜单的选项</a:t>
            </a:r>
          </a:p>
          <a:p>
            <a:pPr>
              <a:lnSpc>
                <a:spcPts val="1100"/>
              </a:lnSpc>
            </a:pPr>
            <a:r>
              <a:rPr lang="zh-CN" altLang="en-US" sz="1050" dirty="0"/>
              <a:t> </a:t>
            </a:r>
            <a:r>
              <a:rPr lang="en-US" altLang="zh-CN" sz="1050" dirty="0"/>
              <a:t>while (flag) {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System.out.println</a:t>
            </a:r>
            <a:r>
              <a:rPr lang="en-US" altLang="zh-CN" sz="1050" dirty="0"/>
              <a:t>("show</a:t>
            </a:r>
            <a:r>
              <a:rPr lang="zh-CN" altLang="en-US" sz="1050" dirty="0"/>
              <a:t>：显示栈</a:t>
            </a:r>
            <a:r>
              <a:rPr lang="en-US" altLang="zh-CN" sz="1050" dirty="0"/>
              <a:t>");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System.out.println</a:t>
            </a:r>
            <a:r>
              <a:rPr lang="en-US" altLang="zh-CN" sz="1050" dirty="0"/>
              <a:t>("exit</a:t>
            </a:r>
            <a:r>
              <a:rPr lang="zh-CN" altLang="en-US" sz="1050" dirty="0"/>
              <a:t>：退出程序</a:t>
            </a:r>
            <a:r>
              <a:rPr lang="en-US" altLang="zh-CN" sz="1050" dirty="0"/>
              <a:t>");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System.out.println</a:t>
            </a:r>
            <a:r>
              <a:rPr lang="en-US" altLang="zh-CN" sz="1050" dirty="0"/>
              <a:t>("push</a:t>
            </a:r>
            <a:r>
              <a:rPr lang="zh-CN" altLang="en-US" sz="1050" dirty="0"/>
              <a:t>：进栈</a:t>
            </a:r>
            <a:r>
              <a:rPr lang="en-US" altLang="zh-CN" sz="1050" dirty="0"/>
              <a:t>");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System.out.println</a:t>
            </a:r>
            <a:r>
              <a:rPr lang="en-US" altLang="zh-CN" sz="1050" dirty="0"/>
              <a:t>("pop</a:t>
            </a:r>
            <a:r>
              <a:rPr lang="zh-CN" altLang="en-US" sz="1050" dirty="0"/>
              <a:t>：出栈</a:t>
            </a:r>
            <a:r>
              <a:rPr lang="en-US" altLang="zh-CN" sz="1050" dirty="0"/>
              <a:t>");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key = </a:t>
            </a:r>
            <a:r>
              <a:rPr lang="en-US" altLang="zh-CN" sz="1050" dirty="0" err="1"/>
              <a:t>sc.nextLine</a:t>
            </a:r>
            <a:r>
              <a:rPr lang="en-US" altLang="zh-CN" sz="1050" dirty="0"/>
              <a:t>();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switch (key) {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case "show":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a.show</a:t>
            </a:r>
            <a:r>
              <a:rPr lang="en-US" altLang="zh-CN" sz="1050" dirty="0"/>
              <a:t>();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break;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case "exit":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flag = false;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System.out.println</a:t>
            </a:r>
            <a:r>
              <a:rPr lang="en-US" altLang="zh-CN" sz="1050" dirty="0"/>
              <a:t>("</a:t>
            </a:r>
            <a:r>
              <a:rPr lang="zh-CN" altLang="en-US" sz="1050" dirty="0"/>
              <a:t>程序结束！</a:t>
            </a:r>
            <a:r>
              <a:rPr lang="en-US" altLang="zh-CN" sz="1050" dirty="0"/>
              <a:t>");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break;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 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case "push": 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System.out.println</a:t>
            </a:r>
            <a:r>
              <a:rPr lang="en-US" altLang="zh-CN" sz="1050" dirty="0"/>
              <a:t>("</a:t>
            </a:r>
            <a:r>
              <a:rPr lang="zh-CN" altLang="en-US" sz="1050" dirty="0"/>
              <a:t>请输入要进栈的数据：</a:t>
            </a:r>
            <a:r>
              <a:rPr lang="en-US" altLang="zh-CN" sz="1050" dirty="0"/>
              <a:t>");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int </a:t>
            </a:r>
            <a:r>
              <a:rPr lang="en-US" altLang="zh-CN" sz="1050" dirty="0" err="1"/>
              <a:t>val</a:t>
            </a:r>
            <a:r>
              <a:rPr lang="en-US" altLang="zh-CN" sz="1050" dirty="0"/>
              <a:t> = </a:t>
            </a:r>
            <a:r>
              <a:rPr lang="en-US" altLang="zh-CN" sz="1050" dirty="0" err="1"/>
              <a:t>sc.nextInt</a:t>
            </a:r>
            <a:r>
              <a:rPr lang="en-US" altLang="zh-CN" sz="1050" dirty="0"/>
              <a:t>();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a.push</a:t>
            </a:r>
            <a:r>
              <a:rPr lang="en-US" altLang="zh-CN" sz="1050" dirty="0"/>
              <a:t>(</a:t>
            </a:r>
            <a:r>
              <a:rPr lang="en-US" altLang="zh-CN" sz="1050" dirty="0" err="1"/>
              <a:t>val</a:t>
            </a:r>
            <a:r>
              <a:rPr lang="en-US" altLang="zh-CN" sz="1050" dirty="0"/>
              <a:t>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 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break;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case "pop":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int pop = </a:t>
            </a:r>
            <a:r>
              <a:rPr lang="en-US" altLang="zh-CN" sz="1050" dirty="0" err="1"/>
              <a:t>a.pop</a:t>
            </a:r>
            <a:r>
              <a:rPr lang="en-US" altLang="zh-CN" sz="1050" dirty="0"/>
              <a:t>();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  <a:r>
              <a:rPr lang="en-US" altLang="zh-CN" sz="1050" dirty="0" err="1"/>
              <a:t>System.out.println</a:t>
            </a:r>
            <a:r>
              <a:rPr lang="en-US" altLang="zh-CN" sz="1050" dirty="0"/>
              <a:t>("</a:t>
            </a:r>
            <a:r>
              <a:rPr lang="zh-CN" altLang="en-US" sz="1050" dirty="0"/>
              <a:t>出栈的值是：</a:t>
            </a:r>
            <a:r>
              <a:rPr lang="en-US" altLang="zh-CN" sz="1050" dirty="0"/>
              <a:t>" + pop);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}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}  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}  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}</a:t>
            </a:r>
          </a:p>
          <a:p>
            <a:pPr>
              <a:lnSpc>
                <a:spcPts val="1100"/>
              </a:lnSpc>
            </a:pPr>
            <a:r>
              <a:rPr lang="en-US" altLang="zh-CN" sz="1050" dirty="0"/>
              <a:t> </a:t>
            </a:r>
          </a:p>
          <a:p>
            <a:pPr>
              <a:lnSpc>
                <a:spcPts val="1100"/>
              </a:lnSpc>
            </a:pPr>
            <a:endParaRPr lang="en-US" altLang="zh-CN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97962-4031-42EA-ABED-098BAB272C52}"/>
              </a:ext>
            </a:extLst>
          </p:cNvPr>
          <p:cNvSpPr/>
          <p:nvPr/>
        </p:nvSpPr>
        <p:spPr>
          <a:xfrm>
            <a:off x="6563544" y="-27384"/>
            <a:ext cx="4572000" cy="7017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class </a:t>
            </a:r>
            <a:r>
              <a:rPr lang="en-US" altLang="zh-CN" sz="1050" dirty="0" err="1">
                <a:solidFill>
                  <a:srgbClr val="000000"/>
                </a:solidFill>
              </a:rPr>
              <a:t>ArrayStack</a:t>
            </a:r>
            <a:r>
              <a:rPr lang="en-US" altLang="zh-CN" sz="1050" dirty="0">
                <a:solidFill>
                  <a:srgbClr val="000000"/>
                </a:solidFill>
              </a:rPr>
              <a:t>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private int </a:t>
            </a:r>
            <a:r>
              <a:rPr lang="en-US" altLang="zh-CN" sz="1050" dirty="0" err="1">
                <a:solidFill>
                  <a:srgbClr val="000000"/>
                </a:solidFill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</a:rPr>
              <a:t>;// </a:t>
            </a:r>
            <a:r>
              <a:rPr lang="zh-CN" altLang="en-US" sz="1050" dirty="0">
                <a:solidFill>
                  <a:srgbClr val="000000"/>
                </a:solidFill>
              </a:rPr>
              <a:t>定义数组的最大长度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private int[] </a:t>
            </a:r>
            <a:r>
              <a:rPr lang="en-US" altLang="zh-CN" sz="1050" dirty="0" err="1">
                <a:solidFill>
                  <a:srgbClr val="000000"/>
                </a:solidFill>
              </a:rPr>
              <a:t>arr</a:t>
            </a:r>
            <a:r>
              <a:rPr lang="en-US" altLang="zh-CN" sz="1050" dirty="0">
                <a:solidFill>
                  <a:srgbClr val="000000"/>
                </a:solidFill>
              </a:rPr>
              <a:t>;// </a:t>
            </a:r>
            <a:r>
              <a:rPr lang="zh-CN" altLang="en-US" sz="1050" dirty="0">
                <a:solidFill>
                  <a:srgbClr val="000000"/>
                </a:solidFill>
              </a:rPr>
              <a:t>定义数组，数据就放在该数组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private int top = -1;// </a:t>
            </a:r>
            <a:r>
              <a:rPr lang="zh-CN" altLang="en-US" sz="1050" dirty="0">
                <a:solidFill>
                  <a:srgbClr val="000000"/>
                </a:solidFill>
              </a:rPr>
              <a:t>定义栈顶，初始化数据为</a:t>
            </a:r>
            <a:r>
              <a:rPr lang="en-US" altLang="zh-CN" sz="1050" dirty="0">
                <a:solidFill>
                  <a:srgbClr val="000000"/>
                </a:solidFill>
              </a:rPr>
              <a:t>-1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public </a:t>
            </a:r>
            <a:r>
              <a:rPr lang="en-US" altLang="zh-CN" sz="1050" dirty="0" err="1">
                <a:solidFill>
                  <a:srgbClr val="000000"/>
                </a:solidFill>
              </a:rPr>
              <a:t>ArrayStack</a:t>
            </a:r>
            <a:r>
              <a:rPr lang="en-US" altLang="zh-CN" sz="1050" dirty="0">
                <a:solidFill>
                  <a:srgbClr val="000000"/>
                </a:solidFill>
              </a:rPr>
              <a:t>(int </a:t>
            </a:r>
            <a:r>
              <a:rPr lang="en-US" altLang="zh-CN" sz="1050" dirty="0" err="1">
                <a:solidFill>
                  <a:srgbClr val="000000"/>
                </a:solidFill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</a:rPr>
              <a:t>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this.MaxSize</a:t>
            </a:r>
            <a:r>
              <a:rPr lang="en-US" altLang="zh-CN" sz="1050" dirty="0">
                <a:solidFill>
                  <a:srgbClr val="000000"/>
                </a:solidFill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arr</a:t>
            </a:r>
            <a:r>
              <a:rPr lang="en-US" altLang="zh-CN" sz="1050" dirty="0">
                <a:solidFill>
                  <a:srgbClr val="000000"/>
                </a:solidFill>
              </a:rPr>
              <a:t> = new int[</a:t>
            </a:r>
            <a:r>
              <a:rPr lang="en-US" altLang="zh-CN" sz="1050" dirty="0" err="1">
                <a:solidFill>
                  <a:srgbClr val="000000"/>
                </a:solidFill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</a:rPr>
              <a:t>];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// </a:t>
            </a:r>
            <a:r>
              <a:rPr lang="zh-CN" altLang="en-US" sz="1050" dirty="0">
                <a:solidFill>
                  <a:srgbClr val="000000"/>
                </a:solidFill>
              </a:rPr>
              <a:t>判断数组是否为空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public </a:t>
            </a:r>
            <a:r>
              <a:rPr lang="en-US" altLang="zh-CN" sz="1050" dirty="0" err="1">
                <a:solidFill>
                  <a:srgbClr val="000000"/>
                </a:solidFill>
              </a:rPr>
              <a:t>boolean</a:t>
            </a: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isEmpty</a:t>
            </a:r>
            <a:r>
              <a:rPr lang="en-US" altLang="zh-CN" sz="1050" dirty="0">
                <a:solidFill>
                  <a:srgbClr val="000000"/>
                </a:solidFill>
              </a:rPr>
              <a:t>()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return top == -1;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// </a:t>
            </a:r>
            <a:r>
              <a:rPr lang="zh-CN" altLang="en-US" sz="1050" dirty="0">
                <a:solidFill>
                  <a:srgbClr val="000000"/>
                </a:solidFill>
              </a:rPr>
              <a:t>判断数组是否满了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public </a:t>
            </a:r>
            <a:r>
              <a:rPr lang="en-US" altLang="zh-CN" sz="1050" dirty="0" err="1">
                <a:solidFill>
                  <a:srgbClr val="000000"/>
                </a:solidFill>
              </a:rPr>
              <a:t>boolean</a:t>
            </a: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isFull</a:t>
            </a:r>
            <a:r>
              <a:rPr lang="en-US" altLang="zh-CN" sz="1050" dirty="0">
                <a:solidFill>
                  <a:srgbClr val="000000"/>
                </a:solidFill>
              </a:rPr>
              <a:t>()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sz="1050" dirty="0">
                <a:solidFill>
                  <a:srgbClr val="000000"/>
                </a:solidFill>
              </a:rPr>
              <a:t>("</a:t>
            </a:r>
            <a:r>
              <a:rPr lang="zh-CN" altLang="en-US" sz="1050" dirty="0">
                <a:solidFill>
                  <a:srgbClr val="000000"/>
                </a:solidFill>
              </a:rPr>
              <a:t>栈顶：</a:t>
            </a:r>
            <a:r>
              <a:rPr lang="en-US" altLang="zh-CN" sz="1050" dirty="0">
                <a:solidFill>
                  <a:srgbClr val="000000"/>
                </a:solidFill>
              </a:rPr>
              <a:t>" + top + "</a:t>
            </a:r>
            <a:r>
              <a:rPr lang="zh-CN" altLang="en-US" sz="1050" dirty="0">
                <a:solidFill>
                  <a:srgbClr val="000000"/>
                </a:solidFill>
              </a:rPr>
              <a:t>最大长度：</a:t>
            </a:r>
            <a:r>
              <a:rPr lang="en-US" altLang="zh-CN" sz="1050" dirty="0">
                <a:solidFill>
                  <a:srgbClr val="000000"/>
                </a:solidFill>
              </a:rPr>
              <a:t>" + </a:t>
            </a:r>
            <a:r>
              <a:rPr lang="en-US" altLang="zh-CN" sz="1050" dirty="0" err="1">
                <a:solidFill>
                  <a:srgbClr val="000000"/>
                </a:solidFill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</a:rPr>
              <a:t>);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return top == </a:t>
            </a:r>
            <a:r>
              <a:rPr lang="en-US" altLang="zh-CN" sz="1050" dirty="0" err="1">
                <a:solidFill>
                  <a:srgbClr val="000000"/>
                </a:solidFill>
              </a:rPr>
              <a:t>MaxSize</a:t>
            </a:r>
            <a:r>
              <a:rPr lang="en-US" altLang="zh-CN" sz="1050" dirty="0">
                <a:solidFill>
                  <a:srgbClr val="000000"/>
                </a:solidFill>
              </a:rPr>
              <a:t> -1;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// </a:t>
            </a:r>
            <a:r>
              <a:rPr lang="zh-CN" altLang="en-US" sz="1050" dirty="0">
                <a:solidFill>
                  <a:srgbClr val="000000"/>
                </a:solidFill>
              </a:rPr>
              <a:t>进栈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public void push(int </a:t>
            </a:r>
            <a:r>
              <a:rPr lang="en-US" altLang="zh-CN" sz="1050" dirty="0" err="1">
                <a:solidFill>
                  <a:srgbClr val="000000"/>
                </a:solidFill>
              </a:rPr>
              <a:t>val</a:t>
            </a:r>
            <a:r>
              <a:rPr lang="en-US" altLang="zh-CN" sz="1050" dirty="0">
                <a:solidFill>
                  <a:srgbClr val="000000"/>
                </a:solidFill>
              </a:rPr>
              <a:t>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// </a:t>
            </a:r>
            <a:r>
              <a:rPr lang="zh-CN" altLang="en-US" sz="1050" dirty="0">
                <a:solidFill>
                  <a:srgbClr val="000000"/>
                </a:solidFill>
              </a:rPr>
              <a:t>先判断栈是否满了，满了就不能添加进去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if (</a:t>
            </a:r>
            <a:r>
              <a:rPr lang="en-US" altLang="zh-CN" sz="1050" dirty="0" err="1">
                <a:solidFill>
                  <a:srgbClr val="000000"/>
                </a:solidFill>
              </a:rPr>
              <a:t>isFull</a:t>
            </a:r>
            <a:r>
              <a:rPr lang="en-US" altLang="zh-CN" sz="1050" dirty="0">
                <a:solidFill>
                  <a:srgbClr val="000000"/>
                </a:solidFill>
              </a:rPr>
              <a:t>())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sz="1050" dirty="0">
                <a:solidFill>
                  <a:srgbClr val="000000"/>
                </a:solidFill>
              </a:rPr>
              <a:t>("</a:t>
            </a:r>
            <a:r>
              <a:rPr lang="zh-CN" altLang="en-US" sz="1050" dirty="0">
                <a:solidFill>
                  <a:srgbClr val="000000"/>
                </a:solidFill>
              </a:rPr>
              <a:t>栈已经满了</a:t>
            </a:r>
            <a:r>
              <a:rPr lang="en-US" altLang="zh-CN" sz="1050" dirty="0">
                <a:solidFill>
                  <a:srgbClr val="000000"/>
                </a:solidFill>
              </a:rPr>
              <a:t>~~");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return;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top++;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arr</a:t>
            </a:r>
            <a:r>
              <a:rPr lang="en-US" altLang="zh-CN" sz="1050" dirty="0">
                <a:solidFill>
                  <a:srgbClr val="000000"/>
                </a:solidFill>
              </a:rPr>
              <a:t>[top] = </a:t>
            </a:r>
            <a:r>
              <a:rPr lang="en-US" altLang="zh-CN" sz="1050" dirty="0" err="1">
                <a:solidFill>
                  <a:srgbClr val="000000"/>
                </a:solidFill>
              </a:rPr>
              <a:t>val</a:t>
            </a:r>
            <a:r>
              <a:rPr lang="en-US" altLang="zh-CN" sz="105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// </a:t>
            </a:r>
            <a:r>
              <a:rPr lang="zh-CN" altLang="en-US" sz="1050" dirty="0">
                <a:solidFill>
                  <a:srgbClr val="000000"/>
                </a:solidFill>
              </a:rPr>
              <a:t>出栈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public int pop()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// </a:t>
            </a:r>
            <a:r>
              <a:rPr lang="zh-CN" altLang="en-US" sz="1050" dirty="0">
                <a:solidFill>
                  <a:srgbClr val="000000"/>
                </a:solidFill>
              </a:rPr>
              <a:t>先判断栈是否为空</a:t>
            </a:r>
          </a:p>
          <a:p>
            <a:pPr>
              <a:lnSpc>
                <a:spcPts val="1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>
                <a:solidFill>
                  <a:srgbClr val="000000"/>
                </a:solidFill>
              </a:rPr>
              <a:t>if (</a:t>
            </a:r>
            <a:r>
              <a:rPr lang="en-US" altLang="zh-CN" sz="1050" dirty="0" err="1">
                <a:solidFill>
                  <a:srgbClr val="000000"/>
                </a:solidFill>
              </a:rPr>
              <a:t>isEmpty</a:t>
            </a:r>
            <a:r>
              <a:rPr lang="en-US" altLang="zh-CN" sz="1050" dirty="0">
                <a:solidFill>
                  <a:srgbClr val="000000"/>
                </a:solidFill>
              </a:rPr>
              <a:t>())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throw new </a:t>
            </a:r>
            <a:r>
              <a:rPr lang="en-US" altLang="zh-CN" sz="1050" dirty="0" err="1">
                <a:solidFill>
                  <a:srgbClr val="000000"/>
                </a:solidFill>
              </a:rPr>
              <a:t>RuntimeException</a:t>
            </a:r>
            <a:r>
              <a:rPr lang="en-US" altLang="zh-CN" sz="1050" dirty="0">
                <a:solidFill>
                  <a:srgbClr val="000000"/>
                </a:solidFill>
              </a:rPr>
              <a:t>("</a:t>
            </a:r>
            <a:r>
              <a:rPr lang="zh-CN" altLang="en-US" sz="1050" dirty="0">
                <a:solidFill>
                  <a:srgbClr val="000000"/>
                </a:solidFill>
              </a:rPr>
              <a:t>栈为空，无法出栈！</a:t>
            </a:r>
            <a:r>
              <a:rPr lang="en-US" altLang="zh-CN" sz="1050" dirty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int </a:t>
            </a:r>
            <a:r>
              <a:rPr lang="en-US" altLang="zh-CN" sz="1050" dirty="0" err="1">
                <a:solidFill>
                  <a:srgbClr val="000000"/>
                </a:solidFill>
              </a:rPr>
              <a:t>val</a:t>
            </a:r>
            <a:r>
              <a:rPr lang="en-US" altLang="zh-CN" sz="1050" dirty="0">
                <a:solidFill>
                  <a:srgbClr val="000000"/>
                </a:solidFill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</a:rPr>
              <a:t>arr</a:t>
            </a:r>
            <a:r>
              <a:rPr lang="en-US" altLang="zh-CN" sz="1050" dirty="0">
                <a:solidFill>
                  <a:srgbClr val="000000"/>
                </a:solidFill>
              </a:rPr>
              <a:t>[top];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top--;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return </a:t>
            </a:r>
            <a:r>
              <a:rPr lang="en-US" altLang="zh-CN" sz="1050" dirty="0" err="1">
                <a:solidFill>
                  <a:srgbClr val="000000"/>
                </a:solidFill>
              </a:rPr>
              <a:t>val</a:t>
            </a:r>
            <a:r>
              <a:rPr lang="en-US" altLang="zh-CN" sz="105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public void show()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if (</a:t>
            </a:r>
            <a:r>
              <a:rPr lang="en-US" altLang="zh-CN" sz="1050" dirty="0" err="1">
                <a:solidFill>
                  <a:srgbClr val="000000"/>
                </a:solidFill>
              </a:rPr>
              <a:t>isEmpty</a:t>
            </a:r>
            <a:r>
              <a:rPr lang="en-US" altLang="zh-CN" sz="1050" dirty="0">
                <a:solidFill>
                  <a:srgbClr val="000000"/>
                </a:solidFill>
              </a:rPr>
              <a:t>())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sz="1050" dirty="0">
                <a:solidFill>
                  <a:srgbClr val="000000"/>
                </a:solidFill>
              </a:rPr>
              <a:t>("</a:t>
            </a:r>
            <a:r>
              <a:rPr lang="zh-CN" altLang="en-US" sz="1050" dirty="0">
                <a:solidFill>
                  <a:srgbClr val="000000"/>
                </a:solidFill>
              </a:rPr>
              <a:t>没有数据</a:t>
            </a:r>
            <a:r>
              <a:rPr lang="en-US" altLang="zh-CN" sz="1050" dirty="0">
                <a:solidFill>
                  <a:srgbClr val="000000"/>
                </a:solidFill>
              </a:rPr>
              <a:t>");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return;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for (int </a:t>
            </a:r>
            <a:r>
              <a:rPr lang="en-US" altLang="zh-CN" sz="1050" dirty="0" err="1">
                <a:solidFill>
                  <a:srgbClr val="000000"/>
                </a:solidFill>
              </a:rPr>
              <a:t>i</a:t>
            </a:r>
            <a:r>
              <a:rPr lang="en-US" altLang="zh-CN" sz="1050" dirty="0">
                <a:solidFill>
                  <a:srgbClr val="000000"/>
                </a:solidFill>
              </a:rPr>
              <a:t> = top; </a:t>
            </a:r>
            <a:r>
              <a:rPr lang="en-US" altLang="zh-CN" sz="1050" dirty="0" err="1">
                <a:solidFill>
                  <a:srgbClr val="000000"/>
                </a:solidFill>
              </a:rPr>
              <a:t>i</a:t>
            </a:r>
            <a:r>
              <a:rPr lang="en-US" altLang="zh-CN" sz="1050" dirty="0">
                <a:solidFill>
                  <a:srgbClr val="000000"/>
                </a:solidFill>
              </a:rPr>
              <a:t> &gt;= 0; </a:t>
            </a:r>
            <a:r>
              <a:rPr lang="en-US" altLang="zh-CN" sz="1050" dirty="0" err="1">
                <a:solidFill>
                  <a:srgbClr val="000000"/>
                </a:solidFill>
              </a:rPr>
              <a:t>i</a:t>
            </a:r>
            <a:r>
              <a:rPr lang="en-US" altLang="zh-CN" sz="1050" dirty="0">
                <a:solidFill>
                  <a:srgbClr val="000000"/>
                </a:solidFill>
              </a:rPr>
              <a:t>--) {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System.out.print</a:t>
            </a:r>
            <a:r>
              <a:rPr lang="en-US" altLang="zh-CN" sz="1050" dirty="0">
                <a:solidFill>
                  <a:srgbClr val="000000"/>
                </a:solidFill>
              </a:rPr>
              <a:t>(</a:t>
            </a:r>
            <a:r>
              <a:rPr lang="en-US" altLang="zh-CN" sz="1050" dirty="0" err="1">
                <a:solidFill>
                  <a:srgbClr val="000000"/>
                </a:solidFill>
              </a:rPr>
              <a:t>arr</a:t>
            </a:r>
            <a:r>
              <a:rPr lang="en-US" altLang="zh-CN" sz="1050" dirty="0">
                <a:solidFill>
                  <a:srgbClr val="000000"/>
                </a:solidFill>
              </a:rPr>
              <a:t>[</a:t>
            </a:r>
            <a:r>
              <a:rPr lang="en-US" altLang="zh-CN" sz="1050" dirty="0" err="1">
                <a:solidFill>
                  <a:srgbClr val="000000"/>
                </a:solidFill>
              </a:rPr>
              <a:t>i</a:t>
            </a:r>
            <a:r>
              <a:rPr lang="en-US" altLang="zh-CN" sz="1050" dirty="0">
                <a:solidFill>
                  <a:srgbClr val="000000"/>
                </a:solidFill>
              </a:rPr>
              <a:t>] + "\t");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</a:t>
            </a:r>
            <a:r>
              <a:rPr lang="en-US" altLang="zh-CN" sz="1050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sz="1050" dirty="0">
                <a:solidFill>
                  <a:srgbClr val="000000"/>
                </a:solidFill>
              </a:rPr>
              <a:t>();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 } </a:t>
            </a:r>
          </a:p>
          <a:p>
            <a:pPr>
              <a:lnSpc>
                <a:spcPts val="1000"/>
              </a:lnSpc>
            </a:pPr>
            <a:r>
              <a:rPr lang="en-US" altLang="zh-CN" sz="1050" dirty="0">
                <a:solidFill>
                  <a:srgbClr val="000000"/>
                </a:solidFill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522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183" y="300823"/>
            <a:ext cx="885698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3600" dirty="0">
                <a:solidFill>
                  <a:srgbClr val="775F55"/>
                </a:solidFill>
                <a:latin typeface="Tw Cen MT" panose="020B0602020104020603" pitchFamily="34" charset="0"/>
              </a:rPr>
              <a:t>Queue-Java implementation </a:t>
            </a:r>
            <a:r>
              <a:rPr lang="en-US" altLang="zh-CN" sz="3600" dirty="0">
                <a:solidFill>
                  <a:srgbClr val="775F55"/>
                </a:solidFill>
                <a:latin typeface="Tw Cen MT" panose="020B0602020104020603" pitchFamily="34" charset="0"/>
              </a:rPr>
              <a:t>with </a:t>
            </a:r>
            <a:r>
              <a:rPr lang="fr-FR" altLang="en-US" sz="3600" dirty="0">
                <a:solidFill>
                  <a:srgbClr val="775F55"/>
                </a:solidFill>
                <a:latin typeface="Tw Cen MT" panose="020B0602020104020603" pitchFamily="34" charset="0"/>
              </a:rPr>
              <a:t>array</a:t>
            </a:r>
            <a:endParaRPr lang="en-US" altLang="en-US" sz="36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7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9EFA05-656D-43DB-BCED-9E0075D6D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1516064"/>
            <a:ext cx="4256492" cy="53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9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183" y="300823"/>
            <a:ext cx="8856984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en-US" sz="3600" dirty="0">
                <a:solidFill>
                  <a:srgbClr val="775F55"/>
                </a:solidFill>
                <a:latin typeface="Tw Cen MT" panose="020B0602020104020603" pitchFamily="34" charset="0"/>
              </a:rPr>
              <a:t>Queue-Java implementation </a:t>
            </a:r>
            <a:r>
              <a:rPr lang="en-US" altLang="zh-CN" sz="3600" dirty="0">
                <a:solidFill>
                  <a:srgbClr val="775F55"/>
                </a:solidFill>
                <a:latin typeface="Tw Cen MT" panose="020B0602020104020603" pitchFamily="34" charset="0"/>
              </a:rPr>
              <a:t>with </a:t>
            </a:r>
            <a:r>
              <a:rPr lang="fr-FR" altLang="en-US" sz="3600" dirty="0">
                <a:solidFill>
                  <a:srgbClr val="775F55"/>
                </a:solidFill>
                <a:latin typeface="Tw Cen MT" panose="020B0602020104020603" pitchFamily="34" charset="0"/>
              </a:rPr>
              <a:t>linked list </a:t>
            </a:r>
            <a:endParaRPr lang="en-US" altLang="en-US" sz="36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8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B17D4C-9207-4788-8BC4-F14CD16D7EB7}"/>
              </a:ext>
            </a:extLst>
          </p:cNvPr>
          <p:cNvSpPr/>
          <p:nvPr/>
        </p:nvSpPr>
        <p:spPr>
          <a:xfrm>
            <a:off x="2207568" y="1455886"/>
            <a:ext cx="4572000" cy="55015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ListQueue&lt;T&gt;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Node head;//头结点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Node tail;//尾结点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int size;//队列中元素的个数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Node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private Node next;//下一个结点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private T t;//结点的数据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Node(T t)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this.t = t;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public T getT()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t;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int size()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size;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ListQueue()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head = tail = null;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zh-CN" altLang="en-US"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//入队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enqueue(T t)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node = new Node(t);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(size == 0)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head = tail = node;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size++;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lastNode = head;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(lastNode.next != null) {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lastNode = lastNode.next;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lastNode.next = node;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tail = node;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size++;</a:t>
            </a:r>
          </a:p>
          <a:p>
            <a:r>
              <a:rPr lang="zh-CN" altLang="en-US" sz="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7E95DD-2B8E-4468-8664-BA5C61830FC4}"/>
              </a:ext>
            </a:extLst>
          </p:cNvPr>
          <p:cNvSpPr/>
          <p:nvPr/>
        </p:nvSpPr>
        <p:spPr>
          <a:xfrm>
            <a:off x="5879976" y="1497617"/>
            <a:ext cx="4572000" cy="49167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//出队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T dequeue() {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(size == 0) {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System.out.println("null");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null;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 t = head.getT();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head=head.next;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size--;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9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en-US" sz="9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展示</a:t>
            </a:r>
            <a:endParaRPr lang="en-US" altLang="zh-CN" sz="9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print(){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Node current=head;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while(current!=null){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System.out.print(current.t+"  ");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current=current.next;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0"/>
            <a:endParaRPr lang="zh-CN" altLang="en-US" sz="9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args) {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ListQueue&lt;String&gt; q = new ListQueue&lt;&gt;();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q.enqueue("a");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q.enqueue("b");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q.enqueue("c");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q.print();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System.out.println(q.dequeue());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q.print();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System.out.println(q.size());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/>
            <a:r>
              <a:rPr lang="zh-CN" altLang="en-US" sz="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74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7586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P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ractice1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F7FF6-8CC5-49F9-9012-499BCF7FC057}"/>
              </a:ext>
            </a:extLst>
          </p:cNvPr>
          <p:cNvSpPr/>
          <p:nvPr/>
        </p:nvSpPr>
        <p:spPr>
          <a:xfrm>
            <a:off x="2168190" y="1698823"/>
            <a:ext cx="734481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What values are returned during the following sequence of queue operations, if executed on an initially empty queue?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957247-1C2C-4AFE-85F2-B3C61681D539}"/>
              </a:ext>
            </a:extLst>
          </p:cNvPr>
          <p:cNvSpPr/>
          <p:nvPr/>
        </p:nvSpPr>
        <p:spPr>
          <a:xfrm>
            <a:off x="2567608" y="3717032"/>
            <a:ext cx="6480720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enqueue(5), enqueue(3), dequeue(), enqueue(2), enqueue(8), dequeue(), dequeue(), enqueue(9), enqueue(1), dequeue(), enqueue(7), enqueue(6), dequeue(), dequeue(), enqueue(4), dequeue(), dequeue().</a:t>
            </a:r>
            <a:endParaRPr lang="zh-CN" altLang="en-US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BF9A9E-3545-43C1-B6EB-CF166037FD8F}"/>
              </a:ext>
            </a:extLst>
          </p:cNvPr>
          <p:cNvSpPr/>
          <p:nvPr/>
        </p:nvSpPr>
        <p:spPr>
          <a:xfrm>
            <a:off x="2444415" y="6124738"/>
            <a:ext cx="6727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refer to lecture notes </a:t>
            </a:r>
            <a:r>
              <a:rPr lang="en-US" altLang="zh-CN" dirty="0">
                <a:solidFill>
                  <a:srgbClr val="00B0F0"/>
                </a:solidFill>
              </a:rPr>
              <a:t>Stacks and Queues, slide 33,35</a:t>
            </a:r>
            <a:r>
              <a:rPr lang="en-US" altLang="zh-CN" dirty="0"/>
              <a:t>.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F02D7D6-B2EE-4E27-90F4-252858A24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71589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9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0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2041</Words>
  <Application>Microsoft Office PowerPoint</Application>
  <PresentationFormat>宽屏</PresentationFormat>
  <Paragraphs>310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Microsoft Yahei UI</vt:lpstr>
      <vt:lpstr>等线</vt:lpstr>
      <vt:lpstr>Arial</vt:lpstr>
      <vt:lpstr>Calibri</vt:lpstr>
      <vt:lpstr>Calibri Light</vt:lpstr>
      <vt:lpstr>Consolas</vt:lpstr>
      <vt:lpstr>Times New Roman</vt:lpstr>
      <vt:lpstr>Tw Cen MT</vt:lpstr>
      <vt:lpstr>Wingdings</vt:lpstr>
      <vt:lpstr>Office 主题​​</vt:lpstr>
      <vt:lpstr>CISC2003 OOP AND 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Wenyuan</dc:creator>
  <cp:lastModifiedBy>Zhang Wenyuan</cp:lastModifiedBy>
  <cp:revision>3</cp:revision>
  <dcterms:created xsi:type="dcterms:W3CDTF">2022-11-14T07:03:01Z</dcterms:created>
  <dcterms:modified xsi:type="dcterms:W3CDTF">2022-11-14T07:07:00Z</dcterms:modified>
</cp:coreProperties>
</file>