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81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3A60-6ECD-4FDB-8FAA-57C85C2C087B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39E0-9CC4-402E-9E03-8C0827DD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62B6-C22A-4099-9FA8-D1B3BA79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BD57D6-E9B6-4689-9B1C-1759F1041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EAB30-1730-4F70-BADD-30CAC74F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0A269-A1FB-41E9-B31E-627209C5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725A2-44FC-49CE-8AFA-FFBD6990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051C3-6494-4E31-9B8A-D40687AB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8C121-A5D3-488B-8709-DEEC7ADE5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D5E23-496D-42DE-8787-BB493F45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B77ED-7576-4CD0-9D41-FC9AAE9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9E8E0-49B3-4FA9-A565-47ED1C77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3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596DE5-74FF-472A-B7F5-A6F0B03D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1B0B9-C3B7-4710-B023-602740590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1A38C-8944-45CB-BCD1-8CD7E152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FECB7-E020-4D23-A7EE-980234E7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02A22-6F9C-464C-9906-AE8F120C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9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DC6B9-0F15-4F7A-825F-5441FB53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10342-9B4F-4F20-AC61-3F78C417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BC2EF-7063-45A3-AD81-A333166C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9AEC4-63EE-441B-9F0B-46183340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00627-946B-4CD7-8356-B7C735E3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0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44DE-A946-4967-AF5A-30C1DDC8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6202A-9449-4975-8313-0421AF6A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780E5-C02D-4689-BE1B-E391E773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C2236-4E54-4BBA-A5AC-CFDB75CE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4196A-6EB5-4640-A7D7-EB7C2F64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0C4B-44AA-4F57-85A0-DBA41DCC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E3807-4786-4AB4-B69A-8FB6A7593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CA44F-FE84-4C59-A0A1-CB858A410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88D4F-2CB0-4124-AA1A-9EC89C75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68CA3-703B-4DE8-B601-7862B18F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E8724-4C97-46FA-A8FA-79375CAA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4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F0EDA-0B9E-4ECA-B2D6-6D36B0D3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7A31F-A680-4861-9ED9-CA0CE8B9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9997E-D4D9-40CC-B86F-36A7916A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12BB1F-28C9-4214-97E6-2F8A97FF9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3A36DA-978F-481D-BD14-0B3798089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A8B35-1C6A-472A-93A7-88E5E375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2C72B-272A-4951-BC7A-CDA65295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78A2E-0CA4-4D80-99CC-D937C36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7A98-39A0-4A82-810A-E3DF53F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44A9F-6E30-4B0A-9C31-617A42A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C26AF9-5BB8-4E62-AEC5-63D945E6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EE4105-0E33-4BEE-ACEB-F4F1958C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B1892-8825-4D88-BD45-54014CB7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F4F103-4B37-4994-8BEE-27C73C45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EA03B-7FDC-44AD-8BD9-A63CBF33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6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3D4E-C83A-444F-B3D9-4F5A72E3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2CAF8-6EF1-44DF-89B1-C8FFBB99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41B28-7551-47F3-995B-D907CB2D1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99870-7322-4336-868F-F653F35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A0A5C-E369-4D91-AAC3-FF8981D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9DFB7-F21A-4CB9-BF66-62B46095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1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4E9F1-B104-4E68-98CB-8BD2E1BC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E91F2D-DCD2-45E7-8797-268996A08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51D60-47D8-4E6A-8200-54201613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C1602-B878-404A-9171-FA86A5E2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98F33-40D8-45D9-B9A6-9DD063F9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69F36-05AC-4B99-952C-1E93B460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8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1189D6-9193-4AE9-A5CC-1BE78125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19667-8B8A-474A-8B45-C2CE3D47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80014-7FCA-4603-B8A2-4F37EA62B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9D02-9A43-4A38-A2D8-5AD581F968F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4D15D-8B7B-4865-88DE-3F8BCF22B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28330-78D4-4932-BA2E-5EA6A130C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778E-D2D3-4A51-BD87-57F75AF03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0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EA1FD-57D8-41E5-92EE-F5A5D58AC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9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94D84-C311-43F3-B3FC-944FF67FB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128" y="2897950"/>
            <a:ext cx="9144000" cy="165576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Array and List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algn="r"/>
            <a:r>
              <a:rPr lang="en-US" altLang="zh-CN" sz="2000" dirty="0" smtClean="0"/>
              <a:t>		TA: Wu </a:t>
            </a:r>
            <a:r>
              <a:rPr lang="en-US" altLang="zh-CN" sz="2000" dirty="0" err="1" smtClean="0"/>
              <a:t>Qingtian</a:t>
            </a:r>
            <a:r>
              <a:rPr lang="en-US" altLang="zh-CN" sz="2000" dirty="0" smtClean="0"/>
              <a:t> </a:t>
            </a:r>
          </a:p>
          <a:p>
            <a:pPr algn="r"/>
            <a:r>
              <a:rPr lang="en-US" altLang="zh-CN" sz="2000" dirty="0" smtClean="0"/>
              <a:t>Room: E11-206</a:t>
            </a:r>
          </a:p>
          <a:p>
            <a:pPr algn="r"/>
            <a:r>
              <a:rPr lang="en-US" altLang="zh-CN" sz="2000" dirty="0" smtClean="0"/>
              <a:t>Email: yc07452@uamc.mo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16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AC8E8-B9D6-47EB-8C1D-43883022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477E2-D1D2-43B3-BD6D-83E0A6E5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2"/>
            <a:ext cx="10515600" cy="36785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Implements a remove(Position&lt;E&gt; p) method, which delete the node at position p. //and also maintain the positional list as ordered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Suppose we want to extend the </a:t>
            </a:r>
            <a:r>
              <a:rPr lang="en-US" altLang="zh-CN" dirty="0" err="1"/>
              <a:t>PositionalList</a:t>
            </a:r>
            <a:r>
              <a:rPr lang="en-US" altLang="zh-CN" dirty="0"/>
              <a:t> abstract data type with a method ,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), that returns the current index of the element stored at position </a:t>
            </a:r>
            <a:r>
              <a:rPr lang="en-US" altLang="zh-CN" i="1" dirty="0"/>
              <a:t>p</a:t>
            </a:r>
            <a:r>
              <a:rPr lang="en-US" altLang="zh-CN" dirty="0"/>
              <a:t>. Show how to implement this method using only other methods of the Positional- List interface (not details of our </a:t>
            </a:r>
            <a:r>
              <a:rPr lang="en-US" altLang="zh-CN" dirty="0" err="1"/>
              <a:t>LinkedPositionalList</a:t>
            </a:r>
            <a:r>
              <a:rPr lang="en-US" altLang="zh-CN" dirty="0"/>
              <a:t> implementation).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0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3B06-3719-4AEB-87E9-0E757BE9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643"/>
            <a:ext cx="105156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0908F-5622-4226-9C36-DE37D74F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196"/>
            <a:ext cx="10515600" cy="4351338"/>
          </a:xfrm>
        </p:spPr>
        <p:txBody>
          <a:bodyPr/>
          <a:lstStyle/>
          <a:p>
            <a:r>
              <a:rPr lang="en-US" altLang="zh-CN" dirty="0"/>
              <a:t>suppose we want to extend the </a:t>
            </a:r>
            <a:r>
              <a:rPr lang="en-US" altLang="zh-CN" dirty="0" err="1"/>
              <a:t>PositionalList</a:t>
            </a:r>
            <a:r>
              <a:rPr lang="en-US" altLang="zh-CN" dirty="0"/>
              <a:t> abstract data type with a method, </a:t>
            </a:r>
            <a:r>
              <a:rPr lang="en-US" altLang="zh-CN" dirty="0" err="1"/>
              <a:t>findPosition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), that returns the first position containing an element equal to </a:t>
            </a:r>
            <a:r>
              <a:rPr lang="en-US" altLang="zh-CN" i="1" dirty="0"/>
              <a:t>e </a:t>
            </a:r>
            <a:r>
              <a:rPr lang="en-US" altLang="zh-CN" dirty="0"/>
              <a:t>(or null if no such position exists). Show how to implement this method using only existing methods of the </a:t>
            </a:r>
            <a:r>
              <a:rPr lang="en-US" altLang="zh-CN" dirty="0" err="1"/>
              <a:t>PositionalList</a:t>
            </a:r>
            <a:r>
              <a:rPr lang="en-US" altLang="zh-CN" dirty="0"/>
              <a:t> interface (not details of our </a:t>
            </a:r>
            <a:r>
              <a:rPr lang="en-US" altLang="zh-CN" dirty="0" err="1"/>
              <a:t>LinkedPositionalList</a:t>
            </a:r>
            <a:r>
              <a:rPr lang="en-US" altLang="zh-CN" dirty="0"/>
              <a:t> implementation).</a:t>
            </a:r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A302F478-7321-967D-650C-A3BD1F782F50}"/>
              </a:ext>
            </a:extLst>
          </p:cNvPr>
          <p:cNvSpPr/>
          <p:nvPr/>
        </p:nvSpPr>
        <p:spPr>
          <a:xfrm>
            <a:off x="1046256" y="3496541"/>
            <a:ext cx="8435280" cy="301621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342900" lvl="0" indent="-3429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[Submission Tips]</a:t>
            </a:r>
          </a:p>
          <a:p>
            <a:pPr marL="800100" lvl="1" indent="-3429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Please upload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separately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1314450" lvl="2" indent="-4572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Source code file(s) in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*. java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1314450" lvl="2" indent="-4572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All codes can be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summarized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into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report </a:t>
            </a:r>
          </a:p>
          <a:p>
            <a:pPr marL="1314450" lvl="2" indent="-4572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Having code comments and result screenshots can get high score.</a:t>
            </a:r>
          </a:p>
          <a:p>
            <a:pPr marL="800100" lvl="1" indent="-3429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 not copy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codes from others, or both you two will lose scores.</a:t>
            </a:r>
          </a:p>
          <a:p>
            <a:pPr marL="800100" lvl="1" indent="-3429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Submission deadline: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11:50 pm this Wednesday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795" y="1113576"/>
            <a:ext cx="10203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</a:t>
            </a:r>
            <a:r>
              <a:rPr lang="en-US" dirty="0" smtClean="0"/>
              <a:t> </a:t>
            </a:r>
            <a:r>
              <a:rPr lang="en-US" dirty="0" err="1" smtClean="0"/>
              <a:t>recursiveFindE</a:t>
            </a:r>
            <a:r>
              <a:rPr lang="en-US" dirty="0" smtClean="0"/>
              <a:t>(</a:t>
            </a:r>
            <a:r>
              <a:rPr lang="en-US" altLang="zh-CN" dirty="0"/>
              <a:t>Position</a:t>
            </a:r>
            <a:r>
              <a:rPr lang="en-US" dirty="0" smtClean="0"/>
              <a:t> </a:t>
            </a:r>
            <a:r>
              <a:rPr lang="en-US" dirty="0" err="1" smtClean="0"/>
              <a:t>p,E</a:t>
            </a:r>
            <a:r>
              <a:rPr lang="en-US" dirty="0" smtClean="0"/>
              <a:t> element)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p.getElement</a:t>
            </a:r>
            <a:r>
              <a:rPr lang="en-US" dirty="0" smtClean="0"/>
              <a:t>()==element)</a:t>
            </a:r>
            <a:br>
              <a:rPr lang="en-US" dirty="0" smtClean="0"/>
            </a:br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return p;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if(</a:t>
            </a:r>
            <a:r>
              <a:rPr lang="en-US" dirty="0" err="1" smtClean="0"/>
              <a:t>p.getNext</a:t>
            </a:r>
            <a:r>
              <a:rPr lang="en-US" dirty="0" smtClean="0"/>
              <a:t>()==NULL)</a:t>
            </a:r>
          </a:p>
          <a:p>
            <a:r>
              <a:rPr lang="en-US" dirty="0"/>
              <a:t>	</a:t>
            </a:r>
            <a:r>
              <a:rPr lang="en-US" dirty="0" smtClean="0"/>
              <a:t>	{return (NULL);}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recursiveFindE</a:t>
            </a:r>
            <a:r>
              <a:rPr lang="en-US" dirty="0" smtClean="0"/>
              <a:t>(</a:t>
            </a:r>
            <a:r>
              <a:rPr lang="en-US" dirty="0" err="1" smtClean="0"/>
              <a:t>p.getNext</a:t>
            </a:r>
            <a:r>
              <a:rPr lang="en-US" dirty="0" smtClean="0"/>
              <a:t>(),element);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720C5-C9CF-4672-8BBC-608F13B8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Dynamic Array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74D43-F513-4473-8EA6-7725BB7FDA19}"/>
              </a:ext>
            </a:extLst>
          </p:cNvPr>
          <p:cNvSpPr txBox="1"/>
          <p:nvPr/>
        </p:nvSpPr>
        <p:spPr>
          <a:xfrm>
            <a:off x="355107" y="1411922"/>
            <a:ext cx="93698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Array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is </a:t>
            </a:r>
            <a:r>
              <a:rPr lang="en-US" altLang="zh-CN" dirty="0"/>
              <a:t>a serious continuous cells located on memory. </a:t>
            </a:r>
            <a:r>
              <a:rPr lang="en-US" altLang="zh-CN" dirty="0" smtClean="0"/>
              <a:t>Its </a:t>
            </a:r>
            <a:r>
              <a:rPr lang="en-US" altLang="zh-CN" dirty="0"/>
              <a:t>length is fixed and can not be change.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D30FF6-919E-4641-B047-59F0B99E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0" y="2206067"/>
            <a:ext cx="6005733" cy="12686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A450A2-2905-4E6B-B39E-BBFE02C9A40F}"/>
              </a:ext>
            </a:extLst>
          </p:cNvPr>
          <p:cNvSpPr txBox="1"/>
          <p:nvPr/>
        </p:nvSpPr>
        <p:spPr>
          <a:xfrm>
            <a:off x="355107" y="3646745"/>
            <a:ext cx="94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Any </a:t>
            </a:r>
            <a:r>
              <a:rPr lang="en-US" altLang="zh-CN" dirty="0"/>
              <a:t>operation intends to change the size of original assigned size of the array is unprocurable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B7F845-8008-43DD-BFC2-72B985957F5F}"/>
              </a:ext>
            </a:extLst>
          </p:cNvPr>
          <p:cNvSpPr txBox="1"/>
          <p:nvPr/>
        </p:nvSpPr>
        <p:spPr>
          <a:xfrm>
            <a:off x="355107" y="4016077"/>
            <a:ext cx="5931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Thinking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chemeClr val="accent1"/>
                </a:solidFill>
              </a:rPr>
              <a:t>why cant change the size of the assigned array.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What kind of situation can cause an </a:t>
            </a:r>
            <a:r>
              <a:rPr lang="en-US" altLang="zh-CN" dirty="0">
                <a:solidFill>
                  <a:srgbClr val="FF0000"/>
                </a:solidFill>
              </a:rPr>
              <a:t>system error</a:t>
            </a:r>
            <a:r>
              <a:rPr lang="en-US" altLang="zh-CN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5106" y="4919474"/>
            <a:ext cx="9191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Therefore, </a:t>
            </a:r>
            <a:r>
              <a:rPr lang="en-US" altLang="zh-CN" b="1" dirty="0">
                <a:solidFill>
                  <a:srgbClr val="FF0000"/>
                </a:solidFill>
              </a:rPr>
              <a:t>dynamic array </a:t>
            </a:r>
            <a:r>
              <a:rPr lang="en-US" altLang="zh-CN" dirty="0"/>
              <a:t>is needed to adding or reducing length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38120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18A49-EA98-44E7-B60C-59BE697C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Change the size of array(replace with new array)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4939BA-33E5-48C9-8880-4E1CE7834D82}"/>
              </a:ext>
            </a:extLst>
          </p:cNvPr>
          <p:cNvSpPr txBox="1"/>
          <p:nvPr/>
        </p:nvSpPr>
        <p:spPr>
          <a:xfrm>
            <a:off x="1560576" y="1899047"/>
            <a:ext cx="83760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protected void resize(</a:t>
            </a:r>
            <a:r>
              <a:rPr lang="en-US" altLang="zh-CN" dirty="0" err="1"/>
              <a:t>int</a:t>
            </a:r>
            <a:r>
              <a:rPr lang="en-US" altLang="zh-CN" dirty="0"/>
              <a:t> capacity) { 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E[ ] temp = (E[ ]) new Object[capacity]; // safe cast; compiler may give warning</a:t>
            </a:r>
          </a:p>
          <a:p>
            <a:pPr lvl="1"/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k=0; k &lt; size; k++)</a:t>
            </a:r>
          </a:p>
          <a:p>
            <a:pPr lvl="2"/>
            <a:r>
              <a:rPr lang="en-US" altLang="zh-CN" dirty="0"/>
              <a:t>temp[k] = data[k];</a:t>
            </a:r>
          </a:p>
          <a:p>
            <a:pPr lvl="2"/>
            <a:r>
              <a:rPr lang="en-US" altLang="zh-CN" dirty="0"/>
              <a:t>data = temp; // start using the new array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// This is </a:t>
            </a:r>
            <a:r>
              <a:rPr lang="en-US" altLang="zh-CN" b="1" dirty="0">
                <a:solidFill>
                  <a:srgbClr val="FF0000"/>
                </a:solidFill>
              </a:rPr>
              <a:t>the Pseudocode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45E3-FD9B-458D-AE24-B8302B34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931AD-3AB9-4B76-B8F1-E2AF5E216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9427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java.util.ArrayList</a:t>
            </a:r>
            <a:r>
              <a:rPr lang="en-US" altLang="zh-CN" dirty="0"/>
              <a:t> includes a method, </a:t>
            </a:r>
            <a:r>
              <a:rPr lang="en-US" altLang="zh-CN" dirty="0" err="1"/>
              <a:t>trimToSize</a:t>
            </a:r>
            <a:r>
              <a:rPr lang="en-US" altLang="zh-CN" dirty="0"/>
              <a:t>( ), that replaces the underlying array with one whose capacity precisely equals the number of elements currently in the list. Implement such a method for our dynamic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2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A5644-355E-49D2-86DE-2E0558E5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323" y="0"/>
            <a:ext cx="10515600" cy="772357"/>
          </a:xfrm>
        </p:spPr>
        <p:txBody>
          <a:bodyPr/>
          <a:lstStyle/>
          <a:p>
            <a:r>
              <a:rPr lang="en-US" altLang="zh-CN" dirty="0" smtClean="0"/>
              <a:t>Practice reference code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21691"/>
              </p:ext>
            </p:extLst>
          </p:nvPr>
        </p:nvGraphicFramePr>
        <p:xfrm>
          <a:off x="212344" y="680917"/>
          <a:ext cx="11583416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416">
                  <a:extLst>
                    <a:ext uri="{9D8B030D-6E8A-4147-A177-3AD203B41FA5}">
                      <a16:colId xmlns:a16="http://schemas.microsoft.com/office/drawing/2014/main" val="3227177263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938398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&lt;E&gt; implements List&lt;E&gt; {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final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CAPACITY=16; // default array capacity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E[] data; // generic array used for storage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 = 0; // current number of elements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 this(CAPACITY); } // constructs list with default capacity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SuppressWarnings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({"unchecked"})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capacity) { // constructs list with given capacity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= (E[]) new Object[capacity]; // safe cast; compiler may give warning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size() { return size; }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 return size == 0; }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E get(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throws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checkIndex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data[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E set(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 e) throws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checkIndex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temp = data[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e;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temp;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add(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 e) throws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checkIndex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size + 1);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(size ==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data.length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// not enough capacity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resize(2 *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data.length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// so double the current capacity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k=size-1; k &gt;=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k--) // start by shifting rightmost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data[k+1] = data[k];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e; // ready to place the new element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size++;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E remove(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throws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checkIndex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temp = data[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k=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k &lt; size-1; k++) // shift elements to fill hole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data[k] = data[k+1];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data[size-1] = null; // help garbage collection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size--;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temp;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checkIndex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 throws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0 ||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n)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new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("Illegal index: " + 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 Resizes internal array to have given capacity &gt;= size. */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SuppressWarnings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({"unchecked"})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void resize(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capacity) {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E[] temp = (E[]) new Object[capacity]; // safe cast; compiler may give warning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k=0; k &lt; size; k++)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temp[k] = data[k];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= temp; // start using the new array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02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67A97-AB05-4549-8C66-D0D9BF60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Positional List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7E16A1-9D5A-4210-895C-99260AAC6ECA}"/>
              </a:ext>
            </a:extLst>
          </p:cNvPr>
          <p:cNvSpPr txBox="1"/>
          <p:nvPr/>
        </p:nvSpPr>
        <p:spPr>
          <a:xfrm>
            <a:off x="727969" y="1420428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Doubly linked list with an extra variable- Position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B97A97-8EC7-403A-965A-1054318D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867"/>
            <a:ext cx="5238750" cy="942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371B70-1E5B-42C0-B20D-8BC8E165346E}"/>
              </a:ext>
            </a:extLst>
          </p:cNvPr>
          <p:cNvSpPr txBox="1"/>
          <p:nvPr/>
        </p:nvSpPr>
        <p:spPr>
          <a:xfrm>
            <a:off x="838200" y="3274949"/>
            <a:ext cx="1000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java implement of Positional list has almost the same method and variable of double linked list. </a:t>
            </a:r>
          </a:p>
          <a:p>
            <a:r>
              <a:rPr lang="en-US" altLang="zh-CN" dirty="0"/>
              <a:t>With extra variable Position-which indicates the current node’s position, and relative method which </a:t>
            </a:r>
          </a:p>
          <a:p>
            <a:r>
              <a:rPr lang="en-US" altLang="zh-CN" dirty="0"/>
              <a:t>used to maintain the Positional list 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E4997-7AD4-46B8-BC1C-3BAF864F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Code-interface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DFFB64-774D-4D06-BA6E-830066349E83}"/>
              </a:ext>
            </a:extLst>
          </p:cNvPr>
          <p:cNvSpPr txBox="1"/>
          <p:nvPr/>
        </p:nvSpPr>
        <p:spPr>
          <a:xfrm>
            <a:off x="204187" y="1189607"/>
            <a:ext cx="60997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interface Position&lt;E&gt; { //each node’s class</a:t>
            </a:r>
          </a:p>
          <a:p>
            <a:r>
              <a:rPr lang="en-US" altLang="zh-CN" dirty="0"/>
              <a:t>2 /**</a:t>
            </a:r>
          </a:p>
          <a:p>
            <a:r>
              <a:rPr lang="en-US" altLang="zh-CN" dirty="0"/>
              <a:t>3 * Returns the element stored at this position.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*</a:t>
            </a:r>
          </a:p>
          <a:p>
            <a:r>
              <a:rPr lang="en-US" altLang="zh-CN" dirty="0"/>
              <a:t>5 * @return the stored element</a:t>
            </a:r>
          </a:p>
          <a:p>
            <a:r>
              <a:rPr lang="en-US" altLang="zh-CN" dirty="0"/>
              <a:t>6 * @throws </a:t>
            </a:r>
            <a:r>
              <a:rPr lang="en-US" altLang="zh-CN" dirty="0" err="1"/>
              <a:t>IllegalStateException</a:t>
            </a:r>
            <a:r>
              <a:rPr lang="en-US" altLang="zh-CN" dirty="0"/>
              <a:t> if position no longer valid</a:t>
            </a:r>
          </a:p>
          <a:p>
            <a:r>
              <a:rPr lang="en-US" altLang="zh-CN" dirty="0"/>
              <a:t>7 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8 E </a:t>
            </a:r>
            <a:r>
              <a:rPr lang="en-US" altLang="zh-CN" dirty="0" err="1"/>
              <a:t>getElement</a:t>
            </a:r>
            <a:r>
              <a:rPr lang="en-US" altLang="zh-CN" dirty="0"/>
              <a:t>( ) throws </a:t>
            </a:r>
            <a:r>
              <a:rPr lang="en-US" altLang="zh-CN" dirty="0" err="1"/>
              <a:t>IllegalStateException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9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0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23A0A9-1D58-4BE5-9343-673FAC92D662}"/>
              </a:ext>
            </a:extLst>
          </p:cNvPr>
          <p:cNvSpPr txBox="1"/>
          <p:nvPr/>
        </p:nvSpPr>
        <p:spPr>
          <a:xfrm>
            <a:off x="306012" y="146304"/>
            <a:ext cx="12334043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interface </a:t>
            </a:r>
            <a:r>
              <a:rPr lang="en-US" altLang="zh-CN" dirty="0" err="1"/>
              <a:t>PositionalList</a:t>
            </a:r>
            <a:r>
              <a:rPr lang="en-US" altLang="zh-CN" dirty="0"/>
              <a:t>&lt;E&gt; { 3</a:t>
            </a:r>
          </a:p>
          <a:p>
            <a:r>
              <a:rPr lang="en-US" altLang="zh-CN" dirty="0"/>
              <a:t>4 /** Returns the number of elements in the list. */</a:t>
            </a:r>
          </a:p>
          <a:p>
            <a:r>
              <a:rPr lang="en-US" altLang="zh-CN" dirty="0"/>
              <a:t>5 </a:t>
            </a:r>
            <a:r>
              <a:rPr lang="en-US" altLang="zh-CN" dirty="0" err="1"/>
              <a:t>int</a:t>
            </a:r>
            <a:r>
              <a:rPr lang="en-US" altLang="zh-CN" dirty="0"/>
              <a:t> size( );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7 /** Tests whether the list is empty. */</a:t>
            </a:r>
          </a:p>
          <a:p>
            <a:r>
              <a:rPr lang="en-US" altLang="zh-CN" dirty="0"/>
              <a:t>8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9</a:t>
            </a:r>
          </a:p>
          <a:p>
            <a:r>
              <a:rPr lang="en-US" altLang="zh-CN" dirty="0"/>
              <a:t>10 /** Returns the first Position in the list (or null, if empty). */</a:t>
            </a:r>
          </a:p>
          <a:p>
            <a:r>
              <a:rPr lang="en-US" altLang="zh-CN" dirty="0"/>
              <a:t>11 Position&lt;E&gt; first( );</a:t>
            </a:r>
          </a:p>
          <a:p>
            <a:r>
              <a:rPr lang="en-US" altLang="zh-CN" dirty="0"/>
              <a:t>12</a:t>
            </a:r>
          </a:p>
          <a:p>
            <a:r>
              <a:rPr lang="en-US" altLang="zh-CN" dirty="0"/>
              <a:t>13 /** Returns the last Position in the list (or null, if empty). */</a:t>
            </a:r>
          </a:p>
          <a:p>
            <a:r>
              <a:rPr lang="en-US" altLang="zh-CN" dirty="0"/>
              <a:t>14 Position&lt;E&gt; last( );</a:t>
            </a:r>
          </a:p>
          <a:p>
            <a:r>
              <a:rPr lang="en-US" altLang="zh-CN" dirty="0"/>
              <a:t>15</a:t>
            </a:r>
          </a:p>
          <a:p>
            <a:r>
              <a:rPr lang="en-US" altLang="zh-CN" dirty="0"/>
              <a:t>16 /** Returns the Position immediately before Position p (or null, if p is first). */</a:t>
            </a:r>
          </a:p>
          <a:p>
            <a:r>
              <a:rPr lang="en-US" altLang="zh-CN" dirty="0"/>
              <a:t>17 Position&lt;E&gt; before(Position&lt;E&gt; p)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18</a:t>
            </a:r>
          </a:p>
          <a:p>
            <a:r>
              <a:rPr lang="en-US" altLang="zh-CN" dirty="0"/>
              <a:t>19 /** Returns the Position immediately after Position p (or null, if p is last). */</a:t>
            </a:r>
          </a:p>
          <a:p>
            <a:r>
              <a:rPr lang="en-US" altLang="zh-CN" dirty="0"/>
              <a:t>20 Position&lt;E&gt; after(Position&lt;E&gt; p)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21</a:t>
            </a:r>
          </a:p>
          <a:p>
            <a:r>
              <a:rPr lang="en-US" altLang="zh-CN" dirty="0"/>
              <a:t>22 /** Inserts element e at the front of the list and returns its new Position. */</a:t>
            </a:r>
          </a:p>
          <a:p>
            <a:r>
              <a:rPr lang="it-IT" altLang="zh-CN" dirty="0"/>
              <a:t>23 Position&lt;E&gt; addFirst(E e);</a:t>
            </a:r>
          </a:p>
          <a:p>
            <a:r>
              <a:rPr lang="en-US" altLang="zh-CN" dirty="0"/>
              <a:t>24</a:t>
            </a:r>
          </a:p>
          <a:p>
            <a:r>
              <a:rPr lang="en-US" altLang="zh-CN" dirty="0"/>
              <a:t>25 /** Inserts element e at the back of the list and returns its new Position. */</a:t>
            </a:r>
          </a:p>
          <a:p>
            <a:r>
              <a:rPr lang="it-IT" altLang="zh-CN" dirty="0"/>
              <a:t>26 </a:t>
            </a:r>
            <a:r>
              <a:rPr lang="it-IT" altLang="zh-CN" dirty="0">
                <a:solidFill>
                  <a:srgbClr val="FF0000"/>
                </a:solidFill>
              </a:rPr>
              <a:t>Position&lt;E&gt; addLast(E e);</a:t>
            </a:r>
          </a:p>
          <a:p>
            <a:r>
              <a:rPr lang="en-US" altLang="zh-CN" dirty="0"/>
              <a:t>27</a:t>
            </a:r>
          </a:p>
          <a:p>
            <a:r>
              <a:rPr lang="en-US" altLang="zh-CN" dirty="0"/>
              <a:t>28 /** Inserts element e immediately before Position p and returns its new Position. */</a:t>
            </a:r>
          </a:p>
          <a:p>
            <a:r>
              <a:rPr lang="it-IT" altLang="zh-CN" dirty="0"/>
              <a:t>29 Position&lt;E&gt; addBefore(Position&lt;E&gt; p, E e)</a:t>
            </a:r>
          </a:p>
          <a:p>
            <a:r>
              <a:rPr lang="en-US" altLang="zh-CN" dirty="0"/>
              <a:t>30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31</a:t>
            </a:r>
          </a:p>
          <a:p>
            <a:r>
              <a:rPr lang="en-US" altLang="zh-CN" dirty="0"/>
              <a:t>32 /** Inserts element e immediately after Position p and returns its new Position. */</a:t>
            </a:r>
          </a:p>
          <a:p>
            <a:r>
              <a:rPr lang="it-IT" altLang="zh-CN" dirty="0"/>
              <a:t>33 Position&lt;E&gt; addAfter(Position&lt;E&gt; p, E e)</a:t>
            </a:r>
          </a:p>
          <a:p>
            <a:r>
              <a:rPr lang="en-US" altLang="zh-CN" dirty="0"/>
              <a:t>34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35</a:t>
            </a:r>
          </a:p>
          <a:p>
            <a:r>
              <a:rPr lang="en-US" altLang="zh-CN" dirty="0"/>
              <a:t>36 /** Replaces the element stored at Position p and returns the replaced element. */</a:t>
            </a:r>
          </a:p>
          <a:p>
            <a:r>
              <a:rPr lang="en-US" altLang="zh-CN" dirty="0"/>
              <a:t>37 E set(Position&lt;E&gt; p, E e)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38</a:t>
            </a:r>
          </a:p>
          <a:p>
            <a:r>
              <a:rPr lang="en-US" altLang="zh-CN" dirty="0"/>
              <a:t>39 /** Removes the element stored at Position p and returns it (invalidating p). */</a:t>
            </a:r>
          </a:p>
          <a:p>
            <a:r>
              <a:rPr lang="en-US" altLang="zh-CN" dirty="0"/>
              <a:t>40 E remove(Position&lt;E&gt; p)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41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7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CD81F8-92FD-4AE1-90EF-81BBD29FE8B6}"/>
              </a:ext>
            </a:extLst>
          </p:cNvPr>
          <p:cNvSpPr txBox="1"/>
          <p:nvPr/>
        </p:nvSpPr>
        <p:spPr>
          <a:xfrm>
            <a:off x="372862" y="230819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Code-implements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F3F7C-8B41-4FD3-9A17-C0FD415F97BF}"/>
              </a:ext>
            </a:extLst>
          </p:cNvPr>
          <p:cNvSpPr txBox="1"/>
          <p:nvPr/>
        </p:nvSpPr>
        <p:spPr>
          <a:xfrm>
            <a:off x="0" y="600151"/>
            <a:ext cx="11819138" cy="2585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LinkedPositionalList</a:t>
            </a:r>
            <a:r>
              <a:rPr lang="en-US" altLang="zh-CN" dirty="0"/>
              <a:t>&lt;E&gt; implements </a:t>
            </a:r>
            <a:r>
              <a:rPr lang="en-US" altLang="zh-CN" dirty="0" err="1"/>
              <a:t>PositionalList</a:t>
            </a:r>
            <a:r>
              <a:rPr lang="en-US" altLang="zh-CN" dirty="0"/>
              <a:t>&lt;E&gt; { 3 //---------------- nested Node class ----------------</a:t>
            </a:r>
          </a:p>
          <a:p>
            <a:r>
              <a:rPr lang="en-US" altLang="zh-CN" dirty="0"/>
              <a:t>4 private static class Node&lt;E&gt; implements Position&lt;E&gt; { 5 private E element; // reference to the element stored at this node</a:t>
            </a:r>
          </a:p>
          <a:p>
            <a:r>
              <a:rPr lang="en-US" altLang="zh-CN" dirty="0"/>
              <a:t>6 private Node&lt;E&gt; </a:t>
            </a:r>
            <a:r>
              <a:rPr lang="en-US" altLang="zh-CN" dirty="0" err="1"/>
              <a:t>prev</a:t>
            </a:r>
            <a:r>
              <a:rPr lang="en-US" altLang="zh-CN" dirty="0"/>
              <a:t>; // reference to the previous node in the list</a:t>
            </a:r>
          </a:p>
          <a:p>
            <a:r>
              <a:rPr lang="en-US" altLang="zh-CN" dirty="0"/>
              <a:t>7 private Node&lt;E&gt; next; // reference to the subsequent node in the list</a:t>
            </a:r>
          </a:p>
          <a:p>
            <a:r>
              <a:rPr lang="pt-BR" altLang="zh-CN" dirty="0"/>
              <a:t>8 public Node(E e, Node&lt;E&gt; p, Node&lt;E&gt; n) { 9 element = e;</a:t>
            </a:r>
          </a:p>
          <a:p>
            <a:r>
              <a:rPr lang="en-US" altLang="zh-CN" dirty="0"/>
              <a:t>10 </a:t>
            </a:r>
            <a:r>
              <a:rPr lang="en-US" altLang="zh-CN" dirty="0" err="1"/>
              <a:t>prev</a:t>
            </a:r>
            <a:r>
              <a:rPr lang="en-US" altLang="zh-CN" dirty="0"/>
              <a:t> = p;</a:t>
            </a:r>
          </a:p>
          <a:p>
            <a:r>
              <a:rPr lang="en-US" altLang="zh-CN" dirty="0"/>
              <a:t>11 next = n;</a:t>
            </a:r>
          </a:p>
          <a:p>
            <a:r>
              <a:rPr lang="en-US" altLang="zh-CN" dirty="0"/>
              <a:t>12 } 13 public E </a:t>
            </a:r>
            <a:r>
              <a:rPr lang="en-US" altLang="zh-CN" dirty="0" err="1"/>
              <a:t>getElement</a:t>
            </a:r>
            <a:r>
              <a:rPr lang="en-US" altLang="zh-CN" dirty="0"/>
              <a:t>( ) throws </a:t>
            </a:r>
            <a:r>
              <a:rPr lang="en-US" altLang="zh-CN" dirty="0" err="1"/>
              <a:t>IllegalStateException</a:t>
            </a:r>
            <a:r>
              <a:rPr lang="en-US" altLang="zh-CN" dirty="0"/>
              <a:t> { 14 if (next == null) // convention for defunct node</a:t>
            </a:r>
          </a:p>
          <a:p>
            <a:r>
              <a:rPr lang="en-US" altLang="zh-CN" dirty="0"/>
              <a:t>15 throw new </a:t>
            </a:r>
            <a:r>
              <a:rPr lang="en-US" altLang="zh-CN" dirty="0" err="1"/>
              <a:t>IllegalStateException</a:t>
            </a:r>
            <a:r>
              <a:rPr lang="en-US" altLang="zh-CN" dirty="0"/>
              <a:t>("Position no longer valid");</a:t>
            </a:r>
          </a:p>
          <a:p>
            <a:r>
              <a:rPr lang="en-US" altLang="zh-CN" dirty="0"/>
              <a:t>16 return element;</a:t>
            </a:r>
          </a:p>
          <a:p>
            <a:r>
              <a:rPr lang="en-US" altLang="zh-CN" dirty="0"/>
              <a:t>17 } 18 public Node&lt;E&gt; </a:t>
            </a:r>
            <a:r>
              <a:rPr lang="en-US" altLang="zh-CN" dirty="0" err="1"/>
              <a:t>getPrev</a:t>
            </a:r>
            <a:r>
              <a:rPr lang="en-US" altLang="zh-CN" dirty="0"/>
              <a:t>( ) { 19 return </a:t>
            </a:r>
            <a:r>
              <a:rPr lang="en-US" altLang="zh-CN" dirty="0" err="1"/>
              <a:t>prev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20 } 21 public Node&lt;E&gt; </a:t>
            </a:r>
            <a:r>
              <a:rPr lang="en-US" altLang="zh-CN" dirty="0" err="1"/>
              <a:t>getNext</a:t>
            </a:r>
            <a:r>
              <a:rPr lang="en-US" altLang="zh-CN" dirty="0"/>
              <a:t>( ) { 22 return next;</a:t>
            </a:r>
          </a:p>
          <a:p>
            <a:r>
              <a:rPr lang="en-US" altLang="zh-CN" dirty="0"/>
              <a:t>23 } 24 public void </a:t>
            </a:r>
            <a:r>
              <a:rPr lang="en-US" altLang="zh-CN" dirty="0" err="1"/>
              <a:t>setElement</a:t>
            </a:r>
            <a:r>
              <a:rPr lang="en-US" altLang="zh-CN" dirty="0"/>
              <a:t>(E e) { 25 element = e;</a:t>
            </a:r>
          </a:p>
          <a:p>
            <a:r>
              <a:rPr lang="en-US" altLang="zh-CN" dirty="0"/>
              <a:t>26 } 27 public void </a:t>
            </a:r>
            <a:r>
              <a:rPr lang="en-US" altLang="zh-CN" dirty="0" err="1"/>
              <a:t>setPrev</a:t>
            </a:r>
            <a:r>
              <a:rPr lang="en-US" altLang="zh-CN" dirty="0"/>
              <a:t>(Node&lt;E&gt; p) { 28 </a:t>
            </a:r>
            <a:r>
              <a:rPr lang="en-US" altLang="zh-CN" dirty="0" err="1"/>
              <a:t>prev</a:t>
            </a:r>
            <a:r>
              <a:rPr lang="en-US" altLang="zh-CN" dirty="0"/>
              <a:t> = p;</a:t>
            </a:r>
          </a:p>
          <a:p>
            <a:r>
              <a:rPr lang="pt-BR" altLang="zh-CN" dirty="0"/>
              <a:t>29 } 30 public void setNext(Node&lt;E&gt; n) { 31 next = n;</a:t>
            </a:r>
          </a:p>
          <a:p>
            <a:r>
              <a:rPr lang="en-US" altLang="zh-CN" dirty="0"/>
              <a:t>32 } 33 } //----------- end of nested Node class -----------</a:t>
            </a:r>
          </a:p>
          <a:p>
            <a:r>
              <a:rPr lang="en-US" altLang="zh-CN" dirty="0"/>
              <a:t>34</a:t>
            </a:r>
          </a:p>
          <a:p>
            <a:r>
              <a:rPr lang="en-US" altLang="zh-CN" dirty="0"/>
              <a:t>35 // instance variables of the </a:t>
            </a:r>
            <a:r>
              <a:rPr lang="en-US" altLang="zh-CN" dirty="0" err="1"/>
              <a:t>LinkedPositionalList</a:t>
            </a:r>
            <a:endParaRPr lang="en-US" altLang="zh-CN" dirty="0"/>
          </a:p>
          <a:p>
            <a:r>
              <a:rPr lang="en-US" altLang="zh-CN" dirty="0"/>
              <a:t>36 private Node&lt;E&gt; header; // header sentinel</a:t>
            </a:r>
          </a:p>
          <a:p>
            <a:r>
              <a:rPr lang="en-US" altLang="zh-CN" dirty="0"/>
              <a:t>37 private Node&lt;E&gt; trailer; // trailer sentinel</a:t>
            </a:r>
          </a:p>
          <a:p>
            <a:r>
              <a:rPr lang="en-US" altLang="zh-CN" dirty="0"/>
              <a:t>38 private </a:t>
            </a:r>
            <a:r>
              <a:rPr lang="en-US" altLang="zh-CN" dirty="0" err="1"/>
              <a:t>int</a:t>
            </a:r>
            <a:r>
              <a:rPr lang="en-US" altLang="zh-CN" dirty="0"/>
              <a:t> size = 0; // number of elements in the list</a:t>
            </a:r>
          </a:p>
          <a:p>
            <a:r>
              <a:rPr lang="en-US" altLang="zh-CN" dirty="0"/>
              <a:t>39</a:t>
            </a:r>
          </a:p>
          <a:p>
            <a:r>
              <a:rPr lang="en-US" altLang="zh-CN" dirty="0"/>
              <a:t>40 /** Constructs a new empty list. */</a:t>
            </a:r>
          </a:p>
          <a:p>
            <a:r>
              <a:rPr lang="en-US" altLang="zh-CN" dirty="0"/>
              <a:t>41 public </a:t>
            </a:r>
            <a:r>
              <a:rPr lang="en-US" altLang="zh-CN" dirty="0" err="1"/>
              <a:t>LinkedPositionalList</a:t>
            </a:r>
            <a:r>
              <a:rPr lang="en-US" altLang="zh-CN" dirty="0"/>
              <a:t>( ) { 42 header = new Node&lt;&gt;(null, null, null); // create header</a:t>
            </a:r>
          </a:p>
          <a:p>
            <a:r>
              <a:rPr lang="en-US" altLang="zh-CN" dirty="0"/>
              <a:t>43 trailer = new Node&lt;&gt;(null, header, null); // trailer is preceded by header</a:t>
            </a:r>
          </a:p>
          <a:p>
            <a:r>
              <a:rPr lang="en-US" altLang="zh-CN" dirty="0"/>
              <a:t>44 </a:t>
            </a:r>
            <a:r>
              <a:rPr lang="en-US" altLang="zh-CN" dirty="0" err="1"/>
              <a:t>header.setNext</a:t>
            </a:r>
            <a:r>
              <a:rPr lang="en-US" altLang="zh-CN" dirty="0"/>
              <a:t>(trailer); // header is followed by trailer</a:t>
            </a:r>
          </a:p>
          <a:p>
            <a:r>
              <a:rPr lang="en-US" altLang="zh-CN" dirty="0"/>
              <a:t>45 }</a:t>
            </a:r>
          </a:p>
          <a:p>
            <a:r>
              <a:rPr lang="en-US" altLang="zh-CN" dirty="0"/>
              <a:t>// private utilities</a:t>
            </a:r>
          </a:p>
          <a:p>
            <a:r>
              <a:rPr lang="en-US" altLang="zh-CN" dirty="0"/>
              <a:t>47 /** Validates the position and returns it as a node. */</a:t>
            </a:r>
          </a:p>
          <a:p>
            <a:r>
              <a:rPr lang="en-US" altLang="zh-CN" dirty="0"/>
              <a:t>48 private Node&lt;E&gt; validate(Position&lt;E&gt; p)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 { 49 if (!(p </a:t>
            </a:r>
            <a:r>
              <a:rPr lang="en-US" altLang="zh-CN" dirty="0" err="1"/>
              <a:t>instanceof</a:t>
            </a:r>
            <a:r>
              <a:rPr lang="en-US" altLang="zh-CN" dirty="0"/>
              <a:t> Node)) throw new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("Invalid p");</a:t>
            </a:r>
          </a:p>
          <a:p>
            <a:r>
              <a:rPr lang="pt-BR" altLang="zh-CN" dirty="0"/>
              <a:t>50 Node&lt;E&gt; node = (Node&lt;E&gt;) p; // safe cast</a:t>
            </a:r>
          </a:p>
          <a:p>
            <a:r>
              <a:rPr lang="en-US" altLang="zh-CN" dirty="0"/>
              <a:t>51 if (</a:t>
            </a:r>
            <a:r>
              <a:rPr lang="en-US" altLang="zh-CN" dirty="0" err="1"/>
              <a:t>node.getNext</a:t>
            </a:r>
            <a:r>
              <a:rPr lang="en-US" altLang="zh-CN" dirty="0"/>
              <a:t>( ) == null) // convention for defunct node</a:t>
            </a:r>
          </a:p>
          <a:p>
            <a:r>
              <a:rPr lang="en-US" altLang="zh-CN" dirty="0"/>
              <a:t>52 throw new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("p is no longer in the list");</a:t>
            </a:r>
          </a:p>
          <a:p>
            <a:r>
              <a:rPr lang="en-US" altLang="zh-CN" dirty="0"/>
              <a:t>53 return node;</a:t>
            </a:r>
          </a:p>
          <a:p>
            <a:r>
              <a:rPr lang="en-US" altLang="zh-CN" dirty="0"/>
              <a:t>54 } 55</a:t>
            </a:r>
          </a:p>
          <a:p>
            <a:r>
              <a:rPr lang="en-US" altLang="zh-CN" dirty="0"/>
              <a:t>56 /** Returns the given node as a Position (or null, if it is a sentinel). */</a:t>
            </a:r>
          </a:p>
          <a:p>
            <a:r>
              <a:rPr lang="en-US" altLang="zh-CN" dirty="0"/>
              <a:t>57 private Position&lt;E&gt; position(Node&lt;E&gt; node) { 58 if (node == header || node == trailer)</a:t>
            </a:r>
          </a:p>
          <a:p>
            <a:r>
              <a:rPr lang="en-US" altLang="zh-CN" dirty="0"/>
              <a:t>59 return null; // do not expose user to the sentinels</a:t>
            </a:r>
          </a:p>
          <a:p>
            <a:r>
              <a:rPr lang="en-US" altLang="zh-CN" dirty="0"/>
              <a:t>60 return node;</a:t>
            </a:r>
          </a:p>
          <a:p>
            <a:r>
              <a:rPr lang="en-US" altLang="zh-CN" dirty="0"/>
              <a:t>61 } 62</a:t>
            </a:r>
          </a:p>
          <a:p>
            <a:r>
              <a:rPr lang="en-US" altLang="zh-CN" dirty="0"/>
              <a:t>63 // public accessor methods</a:t>
            </a:r>
          </a:p>
          <a:p>
            <a:r>
              <a:rPr lang="en-US" altLang="zh-CN" dirty="0"/>
              <a:t>64 /** Returns the number of elements in the linked list. */</a:t>
            </a:r>
          </a:p>
          <a:p>
            <a:r>
              <a:rPr lang="en-US" altLang="zh-CN" dirty="0"/>
              <a:t>65 public </a:t>
            </a:r>
            <a:r>
              <a:rPr lang="en-US" altLang="zh-CN" dirty="0" err="1"/>
              <a:t>int</a:t>
            </a:r>
            <a:r>
              <a:rPr lang="en-US" altLang="zh-CN" dirty="0"/>
              <a:t> size( ) { return size; } 66</a:t>
            </a:r>
          </a:p>
          <a:p>
            <a:r>
              <a:rPr lang="en-US" altLang="zh-CN" dirty="0"/>
              <a:t>67 /** Tests whether the linked list is empty. */</a:t>
            </a:r>
          </a:p>
          <a:p>
            <a:r>
              <a:rPr lang="en-US" altLang="zh-CN" dirty="0"/>
              <a:t>68 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 ) { return size == 0; } 69</a:t>
            </a:r>
          </a:p>
          <a:p>
            <a:r>
              <a:rPr lang="en-US" altLang="zh-CN" dirty="0"/>
              <a:t>70 /** Returns the first Position in the linked list (or null, if empty). */</a:t>
            </a:r>
          </a:p>
          <a:p>
            <a:r>
              <a:rPr lang="en-US" altLang="zh-CN" dirty="0"/>
              <a:t>71 public Position&lt;E&gt; first( ) { 72 return position(</a:t>
            </a:r>
            <a:r>
              <a:rPr lang="en-US" altLang="zh-CN" dirty="0" err="1"/>
              <a:t>header.getNext</a:t>
            </a:r>
            <a:r>
              <a:rPr lang="en-US" altLang="zh-CN" dirty="0"/>
              <a:t>( ));</a:t>
            </a:r>
          </a:p>
          <a:p>
            <a:r>
              <a:rPr lang="en-US" altLang="zh-CN" dirty="0"/>
              <a:t>73 } 74</a:t>
            </a:r>
          </a:p>
          <a:p>
            <a:r>
              <a:rPr lang="en-US" altLang="zh-CN" dirty="0"/>
              <a:t>75 /** Returns the last Position in the linked list (or null, if empty). */</a:t>
            </a:r>
          </a:p>
          <a:p>
            <a:r>
              <a:rPr lang="en-US" altLang="zh-CN" dirty="0"/>
              <a:t>76 public Position&lt;E&gt; last( ) { 77 return position(</a:t>
            </a:r>
            <a:r>
              <a:rPr lang="en-US" altLang="zh-CN" dirty="0" err="1"/>
              <a:t>trailer.getPrev</a:t>
            </a:r>
            <a:r>
              <a:rPr lang="en-US" altLang="zh-CN" dirty="0"/>
              <a:t>( ));</a:t>
            </a:r>
          </a:p>
          <a:p>
            <a:r>
              <a:rPr lang="en-US" altLang="zh-CN" dirty="0"/>
              <a:t>78 } 79</a:t>
            </a:r>
          </a:p>
          <a:p>
            <a:r>
              <a:rPr lang="en-US" altLang="zh-CN" dirty="0"/>
              <a:t>80 /** Returns the Position immediately before Position p (or null, if p is first). */</a:t>
            </a:r>
          </a:p>
          <a:p>
            <a:r>
              <a:rPr lang="en-US" altLang="zh-CN" dirty="0"/>
              <a:t>81 public Position&lt;E&gt; before(Position&lt;E&gt; p)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 { 82 Node&lt;E&gt; node = validate(p);</a:t>
            </a:r>
          </a:p>
          <a:p>
            <a:r>
              <a:rPr lang="en-US" altLang="zh-CN" dirty="0"/>
              <a:t>83 return position(</a:t>
            </a:r>
            <a:r>
              <a:rPr lang="en-US" altLang="zh-CN" dirty="0" err="1"/>
              <a:t>node.getPrev</a:t>
            </a:r>
            <a:r>
              <a:rPr lang="en-US" altLang="zh-CN" dirty="0"/>
              <a:t>( ));</a:t>
            </a:r>
          </a:p>
          <a:p>
            <a:r>
              <a:rPr lang="en-US" altLang="zh-CN" dirty="0"/>
              <a:t>84 } 85</a:t>
            </a:r>
          </a:p>
          <a:p>
            <a:r>
              <a:rPr lang="en-US" altLang="zh-CN" dirty="0"/>
              <a:t>86 /** Returns the Position immediately after Position p (or null, if p is last). */</a:t>
            </a:r>
          </a:p>
          <a:p>
            <a:r>
              <a:rPr lang="en-US" altLang="zh-CN" dirty="0"/>
              <a:t>87 public Position&lt;E&gt; after(Position&lt;E&gt; p)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 { 88 Node&lt;E&gt; node = validate(p);</a:t>
            </a:r>
          </a:p>
          <a:p>
            <a:r>
              <a:rPr lang="en-US" altLang="zh-CN" dirty="0"/>
              <a:t>89 return position(</a:t>
            </a:r>
            <a:r>
              <a:rPr lang="en-US" altLang="zh-CN" dirty="0" err="1"/>
              <a:t>node.getNext</a:t>
            </a:r>
            <a:r>
              <a:rPr lang="en-US" altLang="zh-CN" dirty="0"/>
              <a:t>( ));</a:t>
            </a:r>
          </a:p>
          <a:p>
            <a:r>
              <a:rPr lang="en-US" altLang="zh-CN" dirty="0"/>
              <a:t>90 }</a:t>
            </a:r>
          </a:p>
          <a:p>
            <a:r>
              <a:rPr lang="en-US" altLang="zh-CN" dirty="0"/>
              <a:t>private Position&lt;E&gt; </a:t>
            </a:r>
            <a:r>
              <a:rPr lang="en-US" altLang="zh-CN" dirty="0" err="1"/>
              <a:t>addBetween</a:t>
            </a:r>
            <a:r>
              <a:rPr lang="en-US" altLang="zh-CN" dirty="0"/>
              <a:t>(E </a:t>
            </a:r>
            <a:r>
              <a:rPr lang="en-US" altLang="zh-CN" dirty="0" err="1"/>
              <a:t>e</a:t>
            </a:r>
            <a:r>
              <a:rPr lang="en-US" altLang="zh-CN" dirty="0"/>
              <a:t>, Node&lt;E&gt; </a:t>
            </a:r>
            <a:r>
              <a:rPr lang="en-US" altLang="zh-CN" dirty="0" err="1"/>
              <a:t>pred</a:t>
            </a:r>
            <a:r>
              <a:rPr lang="en-US" altLang="zh-CN" dirty="0"/>
              <a:t>, Node&lt;E&gt; </a:t>
            </a:r>
            <a:r>
              <a:rPr lang="en-US" altLang="zh-CN" dirty="0" err="1"/>
              <a:t>succ</a:t>
            </a:r>
            <a:r>
              <a:rPr lang="en-US" altLang="zh-CN" dirty="0"/>
              <a:t>) { 94 Node&lt;E&gt; newest = new Node&lt;&gt;(e, </a:t>
            </a:r>
            <a:r>
              <a:rPr lang="en-US" altLang="zh-CN" dirty="0" err="1"/>
              <a:t>pred</a:t>
            </a:r>
            <a:r>
              <a:rPr lang="en-US" altLang="zh-CN" dirty="0"/>
              <a:t>, </a:t>
            </a:r>
            <a:r>
              <a:rPr lang="en-US" altLang="zh-CN" dirty="0" err="1"/>
              <a:t>succ</a:t>
            </a:r>
            <a:r>
              <a:rPr lang="en-US" altLang="zh-CN" dirty="0"/>
              <a:t>); // create and link a new node</a:t>
            </a:r>
          </a:p>
          <a:p>
            <a:r>
              <a:rPr lang="en-US" altLang="zh-CN" dirty="0"/>
              <a:t>95 </a:t>
            </a:r>
            <a:r>
              <a:rPr lang="en-US" altLang="zh-CN" dirty="0" err="1"/>
              <a:t>pred.setNext</a:t>
            </a:r>
            <a:r>
              <a:rPr lang="en-US" altLang="zh-CN" dirty="0"/>
              <a:t>(newest);</a:t>
            </a:r>
          </a:p>
          <a:p>
            <a:r>
              <a:rPr lang="en-US" altLang="zh-CN" dirty="0"/>
              <a:t>96 </a:t>
            </a:r>
            <a:r>
              <a:rPr lang="en-US" altLang="zh-CN" dirty="0" err="1"/>
              <a:t>succ.setPrev</a:t>
            </a:r>
            <a:r>
              <a:rPr lang="en-US" altLang="zh-CN" dirty="0"/>
              <a:t>(newest);</a:t>
            </a:r>
          </a:p>
          <a:p>
            <a:r>
              <a:rPr lang="en-US" altLang="zh-CN" dirty="0"/>
              <a:t>97 size++;</a:t>
            </a:r>
          </a:p>
          <a:p>
            <a:r>
              <a:rPr lang="en-US" altLang="zh-CN" dirty="0"/>
              <a:t>98 return newest;</a:t>
            </a:r>
          </a:p>
          <a:p>
            <a:r>
              <a:rPr lang="en-US" altLang="zh-CN" dirty="0"/>
              <a:t>99 } 100</a:t>
            </a:r>
          </a:p>
          <a:p>
            <a:r>
              <a:rPr lang="en-US" altLang="zh-CN" dirty="0"/>
              <a:t>101 // public update methods</a:t>
            </a:r>
          </a:p>
          <a:p>
            <a:r>
              <a:rPr lang="en-US" altLang="zh-CN" dirty="0"/>
              <a:t>102 /** Inserts element e at the front of the linked list and returns its new Position. */</a:t>
            </a:r>
          </a:p>
          <a:p>
            <a:r>
              <a:rPr lang="en-US" altLang="zh-CN" dirty="0"/>
              <a:t>103 public Position&lt;E&gt; </a:t>
            </a:r>
            <a:r>
              <a:rPr lang="en-US" altLang="zh-CN" dirty="0" err="1"/>
              <a:t>addFirst</a:t>
            </a:r>
            <a:r>
              <a:rPr lang="en-US" altLang="zh-CN" dirty="0"/>
              <a:t>(E e) { 104 return </a:t>
            </a:r>
            <a:r>
              <a:rPr lang="en-US" altLang="zh-CN" dirty="0" err="1"/>
              <a:t>addBetween</a:t>
            </a:r>
            <a:r>
              <a:rPr lang="en-US" altLang="zh-CN" dirty="0"/>
              <a:t>(e, header, </a:t>
            </a:r>
            <a:r>
              <a:rPr lang="en-US" altLang="zh-CN" dirty="0" err="1"/>
              <a:t>header.getNext</a:t>
            </a:r>
            <a:r>
              <a:rPr lang="en-US" altLang="zh-CN" dirty="0"/>
              <a:t>( )); // just after the header</a:t>
            </a:r>
          </a:p>
          <a:p>
            <a:r>
              <a:rPr lang="en-US" altLang="zh-CN" dirty="0"/>
              <a:t>105 } 106</a:t>
            </a:r>
          </a:p>
          <a:p>
            <a:r>
              <a:rPr lang="en-US" altLang="zh-CN" dirty="0"/>
              <a:t>107 /** Inserts element e at the back of the linked list and returns its new Position. */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108 public Position&lt;E&gt; </a:t>
            </a:r>
            <a:r>
              <a:rPr lang="en-US" altLang="zh-CN" dirty="0" err="1">
                <a:solidFill>
                  <a:srgbClr val="FF0000"/>
                </a:solidFill>
              </a:rPr>
              <a:t>addLast</a:t>
            </a:r>
            <a:r>
              <a:rPr lang="en-US" altLang="zh-CN" dirty="0">
                <a:solidFill>
                  <a:srgbClr val="FF0000"/>
                </a:solidFill>
              </a:rPr>
              <a:t>(E e) { 109 return </a:t>
            </a:r>
            <a:r>
              <a:rPr lang="en-US" altLang="zh-CN" dirty="0" err="1">
                <a:solidFill>
                  <a:srgbClr val="FF0000"/>
                </a:solidFill>
              </a:rPr>
              <a:t>addBetween</a:t>
            </a:r>
            <a:r>
              <a:rPr lang="en-US" altLang="zh-CN" dirty="0">
                <a:solidFill>
                  <a:srgbClr val="FF0000"/>
                </a:solidFill>
              </a:rPr>
              <a:t>(e, </a:t>
            </a:r>
            <a:r>
              <a:rPr lang="en-US" altLang="zh-CN" dirty="0" err="1">
                <a:solidFill>
                  <a:srgbClr val="FF0000"/>
                </a:solidFill>
              </a:rPr>
              <a:t>trailer.getPrev</a:t>
            </a:r>
            <a:r>
              <a:rPr lang="en-US" altLang="zh-CN" dirty="0">
                <a:solidFill>
                  <a:srgbClr val="FF0000"/>
                </a:solidFill>
              </a:rPr>
              <a:t>( ), trailer); // just before the trailer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110 } 111</a:t>
            </a:r>
          </a:p>
          <a:p>
            <a:r>
              <a:rPr lang="en-US" altLang="zh-CN" dirty="0"/>
              <a:t>112 /** Inserts element e immediately before Position p, and returns its new Position.*/</a:t>
            </a:r>
          </a:p>
          <a:p>
            <a:r>
              <a:rPr lang="it-IT" altLang="zh-CN" dirty="0"/>
              <a:t>113 public Position&lt;E&gt; addBefore(Position&lt;E&gt; p, E e)</a:t>
            </a:r>
          </a:p>
          <a:p>
            <a:r>
              <a:rPr lang="en-US" altLang="zh-CN" dirty="0"/>
              <a:t>114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 { 115 Node&lt;E&gt; node = validate(p);</a:t>
            </a:r>
          </a:p>
          <a:p>
            <a:r>
              <a:rPr lang="en-US" altLang="zh-CN" dirty="0"/>
              <a:t>116 return </a:t>
            </a:r>
            <a:r>
              <a:rPr lang="en-US" altLang="zh-CN" dirty="0" err="1"/>
              <a:t>addBetween</a:t>
            </a:r>
            <a:r>
              <a:rPr lang="en-US" altLang="zh-CN" dirty="0"/>
              <a:t>(e, </a:t>
            </a:r>
            <a:r>
              <a:rPr lang="en-US" altLang="zh-CN" dirty="0" err="1"/>
              <a:t>node.getPrev</a:t>
            </a:r>
            <a:r>
              <a:rPr lang="en-US" altLang="zh-CN" dirty="0"/>
              <a:t>( ), node);</a:t>
            </a:r>
          </a:p>
          <a:p>
            <a:r>
              <a:rPr lang="en-US" altLang="zh-CN" dirty="0"/>
              <a:t>117 } 118</a:t>
            </a:r>
          </a:p>
          <a:p>
            <a:r>
              <a:rPr lang="en-US" altLang="zh-CN" dirty="0"/>
              <a:t>119 /** Inserts element e immediately after Position p, and returns its new Position. */</a:t>
            </a:r>
          </a:p>
          <a:p>
            <a:r>
              <a:rPr lang="it-IT" altLang="zh-CN" dirty="0"/>
              <a:t>120 public Position&lt;E&gt; addAfter(Position&lt;E&gt; p, E e)</a:t>
            </a:r>
          </a:p>
          <a:p>
            <a:r>
              <a:rPr lang="en-US" altLang="zh-CN" dirty="0"/>
              <a:t>121 throws </a:t>
            </a:r>
            <a:r>
              <a:rPr lang="en-US" altLang="zh-CN" dirty="0" err="1"/>
              <a:t>IllegalArgumentException</a:t>
            </a:r>
            <a:r>
              <a:rPr lang="en-US" altLang="zh-CN" dirty="0"/>
              <a:t> { 122 Node&lt;E&gt; node = validate(p);</a:t>
            </a:r>
          </a:p>
          <a:p>
            <a:r>
              <a:rPr lang="en-US" altLang="zh-CN" dirty="0"/>
              <a:t>123 return </a:t>
            </a:r>
            <a:r>
              <a:rPr lang="en-US" altLang="zh-CN" dirty="0" err="1"/>
              <a:t>addBetween</a:t>
            </a:r>
            <a:r>
              <a:rPr lang="en-US" altLang="zh-CN" dirty="0"/>
              <a:t>(e, node, </a:t>
            </a:r>
            <a:r>
              <a:rPr lang="en-US" altLang="zh-CN" dirty="0" err="1"/>
              <a:t>node.getNext</a:t>
            </a:r>
            <a:r>
              <a:rPr lang="en-US" altLang="zh-CN" dirty="0"/>
              <a:t>( ));</a:t>
            </a:r>
          </a:p>
          <a:p>
            <a:r>
              <a:rPr lang="en-US" altLang="zh-CN" dirty="0"/>
              <a:t>124 } 125</a:t>
            </a:r>
          </a:p>
          <a:p>
            <a:r>
              <a:rPr lang="en-US" altLang="zh-CN" dirty="0"/>
              <a:t>126 /** Replaces the element stored at Position p and returns the replaced element. */</a:t>
            </a:r>
          </a:p>
          <a:p>
            <a:r>
              <a:rPr lang="pt-BR" altLang="zh-CN" dirty="0"/>
              <a:t>127 public E set(Position&lt;E&gt; p, E e) throws IllegalArgumentException { 128 Node&lt;E&gt; node = validate(p);</a:t>
            </a:r>
          </a:p>
          <a:p>
            <a:r>
              <a:rPr lang="de-DE" altLang="zh-CN" dirty="0"/>
              <a:t>129 E answer = node.getElement( );</a:t>
            </a:r>
          </a:p>
          <a:p>
            <a:r>
              <a:rPr lang="en-US" altLang="zh-CN" dirty="0"/>
              <a:t>130 </a:t>
            </a:r>
            <a:r>
              <a:rPr lang="en-US" altLang="zh-CN" dirty="0" err="1"/>
              <a:t>node.setElement</a:t>
            </a:r>
            <a:r>
              <a:rPr lang="en-US" altLang="zh-CN" dirty="0"/>
              <a:t>(e);</a:t>
            </a:r>
          </a:p>
          <a:p>
            <a:r>
              <a:rPr lang="en-US" altLang="zh-CN" dirty="0"/>
              <a:t>131 return answer;</a:t>
            </a:r>
          </a:p>
          <a:p>
            <a:r>
              <a:rPr lang="en-US" altLang="zh-CN" dirty="0"/>
              <a:t>132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2221</Words>
  <Application>Microsoft Office PowerPoint</Application>
  <PresentationFormat>Widescreen</PresentationFormat>
  <Paragraphs>248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Wingdings</vt:lpstr>
      <vt:lpstr>Office 主题​​</vt:lpstr>
      <vt:lpstr>Lab 9 </vt:lpstr>
      <vt:lpstr>Dynamic Array</vt:lpstr>
      <vt:lpstr>Change the size of array(replace with new array)</vt:lpstr>
      <vt:lpstr>Practice</vt:lpstr>
      <vt:lpstr>Practice reference code</vt:lpstr>
      <vt:lpstr>Positional List</vt:lpstr>
      <vt:lpstr>Code-interface</vt:lpstr>
      <vt:lpstr>PowerPoint Presentation</vt:lpstr>
      <vt:lpstr>PowerPoint Presentation</vt:lpstr>
      <vt:lpstr>Practice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BB P</dc:creator>
  <cp:lastModifiedBy>user</cp:lastModifiedBy>
  <cp:revision>94</cp:revision>
  <dcterms:created xsi:type="dcterms:W3CDTF">2018-02-05T14:03:30Z</dcterms:created>
  <dcterms:modified xsi:type="dcterms:W3CDTF">2022-11-22T04:48:26Z</dcterms:modified>
</cp:coreProperties>
</file>