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PROJECT ASSIGNMENT</a:t>
            </a:r>
            <a:endParaRPr/>
          </a:p>
        </p:txBody>
      </p:sp>
      <p:sp>
        <p:nvSpPr>
          <p:cNvPr id="67" name="Shape 67"/>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800"/>
              <a:t>Pablo de la Fuente, Fernando González, Simone Morettini</a:t>
            </a:r>
            <a:endParaRPr sz="1800"/>
          </a:p>
        </p:txBody>
      </p:sp>
      <p:sp>
        <p:nvSpPr>
          <p:cNvPr id="68" name="Shape 68"/>
          <p:cNvSpPr txBox="1"/>
          <p:nvPr/>
        </p:nvSpPr>
        <p:spPr>
          <a:xfrm>
            <a:off x="6038025" y="4719775"/>
            <a:ext cx="3105900" cy="42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solidFill>
                  <a:srgbClr val="999999"/>
                </a:solidFill>
              </a:rPr>
              <a:t>Model-Driven Engineering (DVA436)</a:t>
            </a:r>
            <a:endParaRPr>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And finally… M2T!!</a:t>
            </a:r>
            <a:endParaRPr/>
          </a:p>
        </p:txBody>
      </p:sp>
      <p:sp>
        <p:nvSpPr>
          <p:cNvPr id="125" name="Shape 125"/>
          <p:cNvSpPr txBox="1"/>
          <p:nvPr>
            <p:ph idx="1" type="body"/>
          </p:nvPr>
        </p:nvSpPr>
        <p:spPr>
          <a:xfrm>
            <a:off x="311700" y="1489950"/>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A</a:t>
            </a:r>
            <a:r>
              <a:rPr lang="es"/>
              <a:t> model-to-text transformation is defined using Acceleo</a:t>
            </a:r>
            <a:endParaRPr/>
          </a:p>
          <a:p>
            <a:pPr indent="-342900" lvl="0" marL="457200" rtl="0">
              <a:spcBef>
                <a:spcPts val="1000"/>
              </a:spcBef>
              <a:spcAft>
                <a:spcPts val="0"/>
              </a:spcAft>
              <a:buSzPts val="1800"/>
              <a:buChar char="●"/>
            </a:pPr>
            <a:r>
              <a:rPr lang="es"/>
              <a:t>It takes the model described (result M2M) as input </a:t>
            </a:r>
            <a:endParaRPr/>
          </a:p>
          <a:p>
            <a:pPr indent="-342900" lvl="0" marL="457200">
              <a:spcBef>
                <a:spcPts val="1000"/>
              </a:spcBef>
              <a:spcAft>
                <a:spcPts val="1000"/>
              </a:spcAft>
              <a:buSzPts val="1800"/>
              <a:buChar char="●"/>
            </a:pPr>
            <a:r>
              <a:rPr lang="es"/>
              <a:t>It generates the code in an object-oriented programming language such as Java.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Long-term objectives</a:t>
            </a:r>
            <a:endParaRPr/>
          </a:p>
        </p:txBody>
      </p:sp>
      <p:sp>
        <p:nvSpPr>
          <p:cNvPr id="131" name="Shape 1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Creation of exceptions and the possibility to handle them</a:t>
            </a:r>
            <a:endParaRPr/>
          </a:p>
          <a:p>
            <a:pPr indent="-342900" lvl="0" marL="457200" rtl="0">
              <a:spcBef>
                <a:spcPts val="1000"/>
              </a:spcBef>
              <a:spcAft>
                <a:spcPts val="0"/>
              </a:spcAft>
              <a:buSzPts val="1800"/>
              <a:buChar char="●"/>
            </a:pPr>
            <a:r>
              <a:rPr lang="es"/>
              <a:t>Possibility of adding libraries</a:t>
            </a:r>
            <a:endParaRPr/>
          </a:p>
          <a:p>
            <a:pPr indent="-342900" lvl="0" marL="457200" rtl="0">
              <a:spcBef>
                <a:spcPts val="1000"/>
              </a:spcBef>
              <a:spcAft>
                <a:spcPts val="0"/>
              </a:spcAft>
              <a:buSzPts val="1800"/>
              <a:buChar char="●"/>
            </a:pPr>
            <a:r>
              <a:rPr lang="es"/>
              <a:t>Detect possible errors in operations checking the types of the operators</a:t>
            </a:r>
            <a:endParaRPr/>
          </a:p>
          <a:p>
            <a:pPr indent="-342900" lvl="0" marL="457200" rtl="0">
              <a:spcBef>
                <a:spcPts val="1000"/>
              </a:spcBef>
              <a:spcAft>
                <a:spcPts val="0"/>
              </a:spcAft>
              <a:buSzPts val="1800"/>
              <a:buChar char="●"/>
            </a:pPr>
            <a:r>
              <a:rPr lang="es"/>
              <a:t>Access to the individuals from a list in order to operate with them separately</a:t>
            </a:r>
            <a:endParaRPr/>
          </a:p>
          <a:p>
            <a:pPr indent="0" lvl="0" marL="0" rtl="0">
              <a:spcBef>
                <a:spcPts val="1000"/>
              </a:spcBef>
              <a:spcAft>
                <a:spcPts val="0"/>
              </a:spcAft>
              <a:buNone/>
            </a:pPr>
            <a:r>
              <a:rPr lang="es"/>
              <a:t> </a:t>
            </a:r>
            <a:endParaRPr/>
          </a:p>
          <a:p>
            <a:pPr indent="0" lvl="0" marL="0">
              <a:spcBef>
                <a:spcPts val="0"/>
              </a:spcBef>
              <a:spcAft>
                <a:spcPts val="1600"/>
              </a:spcAft>
              <a:buNone/>
            </a:pPr>
            <a:r>
              <a:rPr lang="es"/>
              <a:t>Other objectives would be the self-documentation of the code and support of type casting. As well as dedicated support for other programming languages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THANKS!!</a:t>
            </a:r>
            <a:endParaRPr/>
          </a:p>
        </p:txBody>
      </p:sp>
      <p:sp>
        <p:nvSpPr>
          <p:cNvPr id="137" name="Shape 137"/>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Our goals were...</a:t>
            </a:r>
            <a:endParaRPr/>
          </a:p>
          <a:p>
            <a:pPr indent="0" lvl="0" marL="0">
              <a:spcBef>
                <a:spcPts val="0"/>
              </a:spcBef>
              <a:spcAft>
                <a:spcPts val="0"/>
              </a:spcAft>
              <a:buNone/>
            </a:pPr>
            <a:r>
              <a:t/>
            </a:r>
            <a:endParaRPr/>
          </a:p>
        </p:txBody>
      </p:sp>
      <p:sp>
        <p:nvSpPr>
          <p:cNvPr id="74" name="Shape 7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To define one language (metamodel) for the structure</a:t>
            </a:r>
            <a:endParaRPr/>
          </a:p>
          <a:p>
            <a:pPr indent="-342900" lvl="0" marL="457200" rtl="0">
              <a:spcBef>
                <a:spcPts val="1000"/>
              </a:spcBef>
              <a:spcAft>
                <a:spcPts val="0"/>
              </a:spcAft>
              <a:buSzPts val="1800"/>
              <a:buChar char="●"/>
            </a:pPr>
            <a:r>
              <a:rPr lang="es"/>
              <a:t>To define one language (metamodel) for the behaviour</a:t>
            </a:r>
            <a:endParaRPr/>
          </a:p>
          <a:p>
            <a:pPr indent="-342900" lvl="0" marL="457200" rtl="0">
              <a:spcBef>
                <a:spcPts val="1000"/>
              </a:spcBef>
              <a:spcAft>
                <a:spcPts val="0"/>
              </a:spcAft>
              <a:buSzPts val="1800"/>
              <a:buChar char="●"/>
            </a:pPr>
            <a:r>
              <a:rPr lang="es"/>
              <a:t>(Optional) To define a M2M transformation in QVTo that from two input models (structure model and behaviour model) generates an intermediate model </a:t>
            </a:r>
            <a:endParaRPr/>
          </a:p>
          <a:p>
            <a:pPr indent="-342900" lvl="0" marL="457200">
              <a:spcBef>
                <a:spcPts val="1000"/>
              </a:spcBef>
              <a:spcAft>
                <a:spcPts val="1000"/>
              </a:spcAft>
              <a:buSzPts val="1800"/>
              <a:buChar char="●"/>
            </a:pPr>
            <a:r>
              <a:rPr lang="es"/>
              <a:t>To define an M2T transformation in Acceleo that from two input models (structure model and behaviour model) generate code in a selected target programming language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Starting from the </a:t>
            </a:r>
            <a:r>
              <a:rPr lang="es"/>
              <a:t>beginning</a:t>
            </a:r>
            <a:endParaRPr/>
          </a:p>
        </p:txBody>
      </p:sp>
      <p:sp>
        <p:nvSpPr>
          <p:cNvPr id="80" name="Shape 8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O</a:t>
            </a:r>
            <a:r>
              <a:rPr lang="es"/>
              <a:t>ur objective will be:</a:t>
            </a:r>
            <a:endParaRPr/>
          </a:p>
          <a:p>
            <a:pPr indent="-342900" lvl="0" marL="457200" rtl="0">
              <a:spcBef>
                <a:spcPts val="1600"/>
              </a:spcBef>
              <a:spcAft>
                <a:spcPts val="0"/>
              </a:spcAft>
              <a:buSzPts val="1800"/>
              <a:buChar char="●"/>
            </a:pPr>
            <a:r>
              <a:rPr lang="es"/>
              <a:t>Design the models of these areas</a:t>
            </a:r>
            <a:endParaRPr/>
          </a:p>
          <a:p>
            <a:pPr indent="-342900" lvl="0" marL="457200">
              <a:lnSpc>
                <a:spcPct val="114000"/>
              </a:lnSpc>
              <a:spcBef>
                <a:spcPts val="1000"/>
              </a:spcBef>
              <a:spcAft>
                <a:spcPts val="1000"/>
              </a:spcAft>
              <a:buSzPts val="1800"/>
              <a:buChar char="●"/>
            </a:pPr>
            <a:r>
              <a:rPr lang="es"/>
              <a:t>Develop a </a:t>
            </a:r>
            <a:r>
              <a:rPr i="1" lang="es"/>
              <a:t>model2text</a:t>
            </a:r>
            <a:r>
              <a:rPr lang="es"/>
              <a:t> transformation (M2T) that will allow us to generate the code corresponding to the union of both models that corresponds to the objective functionality of the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Metamodels to reach the goals</a:t>
            </a:r>
            <a:endParaRPr/>
          </a:p>
        </p:txBody>
      </p:sp>
      <p:sp>
        <p:nvSpPr>
          <p:cNvPr id="86" name="Shape 8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W</a:t>
            </a:r>
            <a:r>
              <a:rPr lang="es"/>
              <a:t>e have two areas of study within the proposed problem:</a:t>
            </a:r>
            <a:endParaRPr/>
          </a:p>
          <a:p>
            <a:pPr indent="-342900" lvl="0" marL="457200" rtl="0">
              <a:spcBef>
                <a:spcPts val="1600"/>
              </a:spcBef>
              <a:spcAft>
                <a:spcPts val="0"/>
              </a:spcAft>
              <a:buSzPts val="1800"/>
              <a:buChar char="●"/>
            </a:pPr>
            <a:r>
              <a:rPr b="1" lang="es"/>
              <a:t>Structural model</a:t>
            </a:r>
            <a:r>
              <a:rPr lang="es"/>
              <a:t>: Refers to the structural aspects of any program. Attributes that every program must have in order to develop its functionality correctly. The "skeleton" of the programme would be defined by this model.</a:t>
            </a:r>
            <a:endParaRPr/>
          </a:p>
          <a:p>
            <a:pPr indent="-342900" lvl="0" marL="457200">
              <a:spcBef>
                <a:spcPts val="1000"/>
              </a:spcBef>
              <a:spcAft>
                <a:spcPts val="1000"/>
              </a:spcAft>
              <a:buSzPts val="1800"/>
              <a:buChar char="●"/>
            </a:pPr>
            <a:r>
              <a:rPr b="1" lang="es"/>
              <a:t>Behavioural model</a:t>
            </a:r>
            <a:r>
              <a:rPr lang="es"/>
              <a:t>: We would have in this model all those functionalities which a programmer manages to give shape to the program.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Structural model</a:t>
            </a:r>
            <a:endParaRPr/>
          </a:p>
        </p:txBody>
      </p:sp>
      <p:sp>
        <p:nvSpPr>
          <p:cNvPr id="92" name="Shape 9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Program</a:t>
            </a:r>
            <a:endParaRPr/>
          </a:p>
          <a:p>
            <a:pPr indent="-317500" lvl="1" marL="914400" rtl="0">
              <a:spcBef>
                <a:spcPts val="0"/>
              </a:spcBef>
              <a:spcAft>
                <a:spcPts val="0"/>
              </a:spcAft>
              <a:buSzPts val="1400"/>
              <a:buChar char="○"/>
            </a:pPr>
            <a:r>
              <a:rPr lang="es"/>
              <a:t>Class</a:t>
            </a:r>
            <a:endParaRPr/>
          </a:p>
          <a:p>
            <a:pPr indent="-317500" lvl="2" marL="1371600" rtl="0">
              <a:spcBef>
                <a:spcPts val="0"/>
              </a:spcBef>
              <a:spcAft>
                <a:spcPts val="0"/>
              </a:spcAft>
              <a:buSzPts val="1400"/>
              <a:buChar char="■"/>
            </a:pPr>
            <a:r>
              <a:rPr lang="es"/>
              <a:t>Possible Interface</a:t>
            </a:r>
            <a:endParaRPr/>
          </a:p>
          <a:p>
            <a:pPr indent="-317500" lvl="2" marL="1371600" rtl="0">
              <a:spcBef>
                <a:spcPts val="0"/>
              </a:spcBef>
              <a:spcAft>
                <a:spcPts val="0"/>
              </a:spcAft>
              <a:buSzPts val="1400"/>
              <a:buChar char="■"/>
            </a:pPr>
            <a:r>
              <a:rPr lang="es"/>
              <a:t>Name</a:t>
            </a:r>
            <a:endParaRPr/>
          </a:p>
          <a:p>
            <a:pPr indent="-317500" lvl="2" marL="1371600" rtl="0">
              <a:spcBef>
                <a:spcPts val="0"/>
              </a:spcBef>
              <a:spcAft>
                <a:spcPts val="0"/>
              </a:spcAft>
              <a:buSzPts val="1400"/>
              <a:buChar char="■"/>
            </a:pPr>
            <a:r>
              <a:rPr lang="es"/>
              <a:t>Global Variables</a:t>
            </a:r>
            <a:endParaRPr/>
          </a:p>
          <a:p>
            <a:pPr indent="-317500" lvl="3" marL="1828800" rtl="0">
              <a:spcBef>
                <a:spcPts val="0"/>
              </a:spcBef>
              <a:spcAft>
                <a:spcPts val="0"/>
              </a:spcAft>
              <a:buSzPts val="1400"/>
              <a:buChar char="●"/>
            </a:pPr>
            <a:r>
              <a:rPr lang="es"/>
              <a:t>Access type</a:t>
            </a:r>
            <a:endParaRPr/>
          </a:p>
          <a:p>
            <a:pPr indent="-317500" lvl="3" marL="1828800" rtl="0">
              <a:spcBef>
                <a:spcPts val="0"/>
              </a:spcBef>
              <a:spcAft>
                <a:spcPts val="0"/>
              </a:spcAft>
              <a:buSzPts val="1400"/>
              <a:buChar char="●"/>
            </a:pPr>
            <a:r>
              <a:rPr lang="es"/>
              <a:t>Type</a:t>
            </a:r>
            <a:endParaRPr/>
          </a:p>
          <a:p>
            <a:pPr indent="-317500" lvl="3" marL="1828800" rtl="0">
              <a:spcBef>
                <a:spcPts val="0"/>
              </a:spcBef>
              <a:spcAft>
                <a:spcPts val="0"/>
              </a:spcAft>
              <a:buSzPts val="1400"/>
              <a:buChar char="●"/>
            </a:pPr>
            <a:r>
              <a:rPr lang="es"/>
              <a:t>Name</a:t>
            </a:r>
            <a:endParaRPr/>
          </a:p>
          <a:p>
            <a:pPr indent="-317500" lvl="2" marL="1371600" rtl="0">
              <a:spcBef>
                <a:spcPts val="0"/>
              </a:spcBef>
              <a:spcAft>
                <a:spcPts val="0"/>
              </a:spcAft>
              <a:buSzPts val="1400"/>
              <a:buChar char="■"/>
            </a:pPr>
            <a:r>
              <a:rPr lang="es"/>
              <a:t>Methods </a:t>
            </a:r>
            <a:endParaRPr/>
          </a:p>
          <a:p>
            <a:pPr indent="-317500" lvl="3" marL="1828800" rtl="0">
              <a:spcBef>
                <a:spcPts val="0"/>
              </a:spcBef>
              <a:spcAft>
                <a:spcPts val="0"/>
              </a:spcAft>
              <a:buSzPts val="1400"/>
              <a:buChar char="●"/>
            </a:pPr>
            <a:r>
              <a:rPr lang="es"/>
              <a:t>Name</a:t>
            </a:r>
            <a:endParaRPr/>
          </a:p>
          <a:p>
            <a:pPr indent="-317500" lvl="3" marL="1828800" rtl="0">
              <a:spcBef>
                <a:spcPts val="0"/>
              </a:spcBef>
              <a:spcAft>
                <a:spcPts val="0"/>
              </a:spcAft>
              <a:buSzPts val="1400"/>
              <a:buChar char="●"/>
            </a:pPr>
            <a:r>
              <a:rPr lang="es"/>
              <a:t>Access type</a:t>
            </a:r>
            <a:endParaRPr/>
          </a:p>
          <a:p>
            <a:pPr indent="-317500" lvl="3" marL="1828800" rtl="0">
              <a:spcBef>
                <a:spcPts val="0"/>
              </a:spcBef>
              <a:spcAft>
                <a:spcPts val="0"/>
              </a:spcAft>
              <a:buSzPts val="1400"/>
              <a:buChar char="●"/>
            </a:pPr>
            <a:r>
              <a:rPr lang="es"/>
              <a:t>Parameters</a:t>
            </a:r>
            <a:endParaRPr/>
          </a:p>
          <a:p>
            <a:pPr indent="-317500" lvl="3" marL="1828800" rtl="0">
              <a:spcBef>
                <a:spcPts val="0"/>
              </a:spcBef>
              <a:spcAft>
                <a:spcPts val="0"/>
              </a:spcAft>
              <a:buSzPts val="1400"/>
              <a:buChar char="●"/>
            </a:pPr>
            <a:r>
              <a:rPr lang="es"/>
              <a:t>Return type</a:t>
            </a:r>
            <a:endParaRPr/>
          </a:p>
        </p:txBody>
      </p:sp>
      <p:pic>
        <p:nvPicPr>
          <p:cNvPr id="93" name="Shape 93"/>
          <p:cNvPicPr preferRelativeResize="0"/>
          <p:nvPr/>
        </p:nvPicPr>
        <p:blipFill>
          <a:blip r:embed="rId3">
            <a:alphaModFix/>
          </a:blip>
          <a:stretch>
            <a:fillRect/>
          </a:stretch>
        </p:blipFill>
        <p:spPr>
          <a:xfrm>
            <a:off x="3448625" y="1016716"/>
            <a:ext cx="5695376" cy="37434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Behavioural model</a:t>
            </a:r>
            <a:endParaRPr/>
          </a:p>
        </p:txBody>
      </p:sp>
      <p:sp>
        <p:nvSpPr>
          <p:cNvPr id="99" name="Shape 9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Container</a:t>
            </a:r>
            <a:endParaRPr/>
          </a:p>
          <a:p>
            <a:pPr indent="-317500" lvl="1" marL="914400" rtl="0">
              <a:spcBef>
                <a:spcPts val="0"/>
              </a:spcBef>
              <a:spcAft>
                <a:spcPts val="0"/>
              </a:spcAft>
              <a:buSzPts val="1400"/>
              <a:buChar char="○"/>
            </a:pPr>
            <a:r>
              <a:rPr lang="es"/>
              <a:t>Function (access type, return type, parameters, name)</a:t>
            </a:r>
            <a:endParaRPr/>
          </a:p>
          <a:p>
            <a:pPr indent="-317500" lvl="2" marL="1371600" marR="0" rtl="0" algn="l">
              <a:lnSpc>
                <a:spcPct val="115000"/>
              </a:lnSpc>
              <a:spcBef>
                <a:spcPts val="0"/>
              </a:spcBef>
              <a:spcAft>
                <a:spcPts val="0"/>
              </a:spcAft>
              <a:buClr>
                <a:schemeClr val="dk2"/>
              </a:buClr>
              <a:buSzPts val="1400"/>
              <a:buFont typeface="Open Sans"/>
              <a:buChar char="■"/>
            </a:pPr>
            <a:r>
              <a:rPr lang="es"/>
              <a:t>“Block of code”</a:t>
            </a:r>
            <a:endParaRPr/>
          </a:p>
          <a:p>
            <a:pPr indent="-317500" lvl="3" marL="1828800" marR="0" rtl="0" algn="l">
              <a:lnSpc>
                <a:spcPct val="115000"/>
              </a:lnSpc>
              <a:spcBef>
                <a:spcPts val="0"/>
              </a:spcBef>
              <a:spcAft>
                <a:spcPts val="0"/>
              </a:spcAft>
              <a:buSzPts val="1400"/>
              <a:buChar char="●"/>
            </a:pPr>
            <a:r>
              <a:rPr lang="es"/>
              <a:t>Expression</a:t>
            </a:r>
            <a:endParaRPr/>
          </a:p>
          <a:p>
            <a:pPr indent="-317500" lvl="4" marL="2286000" rtl="0">
              <a:spcBef>
                <a:spcPts val="0"/>
              </a:spcBef>
              <a:spcAft>
                <a:spcPts val="0"/>
              </a:spcAft>
              <a:buSzPts val="1400"/>
              <a:buChar char="○"/>
            </a:pPr>
            <a:r>
              <a:rPr lang="es"/>
              <a:t>Variables</a:t>
            </a:r>
            <a:endParaRPr/>
          </a:p>
          <a:p>
            <a:pPr indent="-317500" lvl="4" marL="2286000" rtl="0">
              <a:spcBef>
                <a:spcPts val="0"/>
              </a:spcBef>
              <a:spcAft>
                <a:spcPts val="0"/>
              </a:spcAft>
              <a:buSzPts val="1400"/>
              <a:buChar char="○"/>
            </a:pPr>
            <a:r>
              <a:rPr lang="es"/>
              <a:t>Operations (Mathematical and Logical)</a:t>
            </a:r>
            <a:endParaRPr/>
          </a:p>
          <a:p>
            <a:pPr indent="-317500" lvl="4" marL="2286000" rtl="0">
              <a:spcBef>
                <a:spcPts val="0"/>
              </a:spcBef>
              <a:spcAft>
                <a:spcPts val="0"/>
              </a:spcAft>
              <a:buSzPts val="1400"/>
              <a:buChar char="○"/>
            </a:pPr>
            <a:r>
              <a:rPr lang="es"/>
              <a:t>Call other functions or System functions</a:t>
            </a:r>
            <a:endParaRPr/>
          </a:p>
          <a:p>
            <a:pPr indent="-317500" lvl="3" marL="1828800" rtl="0">
              <a:spcBef>
                <a:spcPts val="0"/>
              </a:spcBef>
              <a:spcAft>
                <a:spcPts val="0"/>
              </a:spcAft>
              <a:buSzPts val="1400"/>
              <a:buChar char="●"/>
            </a:pPr>
            <a:r>
              <a:rPr lang="es"/>
              <a:t>Statement (condition)</a:t>
            </a:r>
            <a:endParaRPr/>
          </a:p>
          <a:p>
            <a:pPr indent="-317500" lvl="4" marL="2286000" rtl="0">
              <a:spcBef>
                <a:spcPts val="0"/>
              </a:spcBef>
              <a:spcAft>
                <a:spcPts val="0"/>
              </a:spcAft>
              <a:buSzPts val="1400"/>
              <a:buChar char="○"/>
            </a:pPr>
            <a:r>
              <a:rPr lang="es"/>
              <a:t>Conditional statement (</a:t>
            </a:r>
            <a:r>
              <a:rPr i="1" lang="es"/>
              <a:t>if, while, do while</a:t>
            </a:r>
            <a:r>
              <a:rPr lang="es"/>
              <a:t>)</a:t>
            </a:r>
            <a:endParaRPr/>
          </a:p>
          <a:p>
            <a:pPr indent="-317500" lvl="4" marL="2286000" rtl="0">
              <a:spcBef>
                <a:spcPts val="0"/>
              </a:spcBef>
              <a:spcAft>
                <a:spcPts val="0"/>
              </a:spcAft>
              <a:buSzPts val="1400"/>
              <a:buChar char="○"/>
            </a:pPr>
            <a:r>
              <a:rPr i="1" lang="es"/>
              <a:t>for </a:t>
            </a:r>
            <a:r>
              <a:rPr lang="es"/>
              <a:t>(increment, update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Shape 104"/>
          <p:cNvPicPr preferRelativeResize="0"/>
          <p:nvPr/>
        </p:nvPicPr>
        <p:blipFill>
          <a:blip r:embed="rId3">
            <a:alphaModFix/>
          </a:blip>
          <a:stretch>
            <a:fillRect/>
          </a:stretch>
        </p:blipFill>
        <p:spPr>
          <a:xfrm>
            <a:off x="988675" y="0"/>
            <a:ext cx="6991401" cy="5033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“THE problem”</a:t>
            </a:r>
            <a:endParaRPr/>
          </a:p>
        </p:txBody>
      </p:sp>
      <p:sp>
        <p:nvSpPr>
          <p:cNvPr id="110" name="Shape 11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Acceleo configuration</a:t>
            </a:r>
            <a:endParaRPr/>
          </a:p>
          <a:p>
            <a:pPr indent="-342900" lvl="0" marL="457200" rtl="0">
              <a:spcBef>
                <a:spcPts val="1000"/>
              </a:spcBef>
              <a:spcAft>
                <a:spcPts val="0"/>
              </a:spcAft>
              <a:buSzPts val="1800"/>
              <a:buChar char="●"/>
            </a:pPr>
            <a:r>
              <a:rPr lang="es"/>
              <a:t>We ask to some people</a:t>
            </a:r>
            <a:endParaRPr/>
          </a:p>
          <a:p>
            <a:pPr indent="-342900" lvl="0" marL="457200">
              <a:spcBef>
                <a:spcPts val="1000"/>
              </a:spcBef>
              <a:spcAft>
                <a:spcPts val="1000"/>
              </a:spcAft>
              <a:buSzPts val="1800"/>
              <a:buChar char="●"/>
            </a:pPr>
            <a:r>
              <a:rPr lang="es"/>
              <a:t>We went the way we didn't want to go from the beginning… </a:t>
            </a:r>
            <a:r>
              <a:rPr b="1" lang="es"/>
              <a:t>M2M</a:t>
            </a:r>
            <a:endParaRPr b="1"/>
          </a:p>
        </p:txBody>
      </p:sp>
      <p:pic>
        <p:nvPicPr>
          <p:cNvPr id="111" name="Shape 111"/>
          <p:cNvPicPr preferRelativeResize="0"/>
          <p:nvPr/>
        </p:nvPicPr>
        <p:blipFill>
          <a:blip r:embed="rId3">
            <a:alphaModFix/>
          </a:blip>
          <a:stretch>
            <a:fillRect/>
          </a:stretch>
        </p:blipFill>
        <p:spPr>
          <a:xfrm>
            <a:off x="3672250" y="223625"/>
            <a:ext cx="5049350" cy="1636050"/>
          </a:xfrm>
          <a:prstGeom prst="rect">
            <a:avLst/>
          </a:prstGeom>
          <a:noFill/>
          <a:ln>
            <a:noFill/>
          </a:ln>
        </p:spPr>
      </p:pic>
      <p:pic>
        <p:nvPicPr>
          <p:cNvPr id="112" name="Shape 112"/>
          <p:cNvPicPr preferRelativeResize="0"/>
          <p:nvPr/>
        </p:nvPicPr>
        <p:blipFill>
          <a:blip r:embed="rId4">
            <a:alphaModFix/>
          </a:blip>
          <a:stretch>
            <a:fillRect/>
          </a:stretch>
        </p:blipFill>
        <p:spPr>
          <a:xfrm>
            <a:off x="3261363" y="2571748"/>
            <a:ext cx="5871125" cy="2419875"/>
          </a:xfrm>
          <a:prstGeom prst="rect">
            <a:avLst/>
          </a:prstGeom>
          <a:noFill/>
          <a:ln>
            <a:noFill/>
          </a:ln>
        </p:spPr>
      </p:pic>
      <p:pic>
        <p:nvPicPr>
          <p:cNvPr id="113" name="Shape 113"/>
          <p:cNvPicPr preferRelativeResize="0"/>
          <p:nvPr/>
        </p:nvPicPr>
        <p:blipFill>
          <a:blip r:embed="rId5">
            <a:alphaModFix/>
          </a:blip>
          <a:stretch>
            <a:fillRect/>
          </a:stretch>
        </p:blipFill>
        <p:spPr>
          <a:xfrm>
            <a:off x="0" y="3033225"/>
            <a:ext cx="3024150" cy="201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M2M transformation: “A mix of all”</a:t>
            </a:r>
            <a:endParaRPr/>
          </a:p>
        </p:txBody>
      </p:sp>
      <p:pic>
        <p:nvPicPr>
          <p:cNvPr id="119" name="Shape 119"/>
          <p:cNvPicPr preferRelativeResize="0"/>
          <p:nvPr/>
        </p:nvPicPr>
        <p:blipFill>
          <a:blip r:embed="rId3">
            <a:alphaModFix/>
          </a:blip>
          <a:stretch>
            <a:fillRect/>
          </a:stretch>
        </p:blipFill>
        <p:spPr>
          <a:xfrm>
            <a:off x="638975" y="1000450"/>
            <a:ext cx="7745150" cy="40360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