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2" r:id="rId24"/>
    <p:sldId id="28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8029"/>
    <p:restoredTop sz="94654"/>
  </p:normalViewPr>
  <p:slideViewPr>
    <p:cSldViewPr snapToGrid="0" snapToObjects="1">
      <p:cViewPr>
        <p:scale>
          <a:sx n="108" d="100"/>
          <a:sy n="108" d="100"/>
        </p:scale>
        <p:origin x="-1016"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ga-I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smtClean="0"/>
              <a:t>Click to edit Master subtitle style</a:t>
            </a:r>
            <a:endParaRPr lang="en-US"/>
          </a:p>
        </p:txBody>
      </p:sp>
      <p:sp>
        <p:nvSpPr>
          <p:cNvPr id="4" name="Date Placeholder 3"/>
          <p:cNvSpPr>
            <a:spLocks noGrp="1"/>
          </p:cNvSpPr>
          <p:nvPr>
            <p:ph type="dt" sz="half" idx="10"/>
          </p:nvPr>
        </p:nvSpPr>
        <p:spPr/>
        <p:txBody>
          <a:bodyPr/>
          <a:lstStyle/>
          <a:p>
            <a:fld id="{AB8F2B66-EF3A-FA46-9CD3-7791A59D726C}"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2005145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ga-I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smtClean="0"/>
              <a:t>Click to edit Master text styles</a:t>
            </a:r>
          </a:p>
        </p:txBody>
      </p:sp>
      <p:sp>
        <p:nvSpPr>
          <p:cNvPr id="5" name="Date Placeholder 4"/>
          <p:cNvSpPr>
            <a:spLocks noGrp="1"/>
          </p:cNvSpPr>
          <p:nvPr>
            <p:ph type="dt" sz="half" idx="10"/>
          </p:nvPr>
        </p:nvSpPr>
        <p:spPr/>
        <p:txBody>
          <a:bodyPr/>
          <a:lstStyle/>
          <a:p>
            <a:fld id="{AB8F2B66-EF3A-FA46-9CD3-7791A59D726C}" type="datetimeFigureOut">
              <a:rPr lang="en-US" smtClean="0"/>
              <a:t>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273247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10"/>
          </p:nvPr>
        </p:nvSpPr>
        <p:spPr/>
        <p:txBody>
          <a:bodyPr/>
          <a:lstStyle/>
          <a:p>
            <a:fld id="{AB8F2B66-EF3A-FA46-9CD3-7791A59D726C}"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1617988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ga-I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10"/>
          </p:nvPr>
        </p:nvSpPr>
        <p:spPr/>
        <p:txBody>
          <a:bodyPr/>
          <a:lstStyle/>
          <a:p>
            <a:fld id="{AB8F2B66-EF3A-FA46-9CD3-7791A59D726C}"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2330548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591231"/>
          </a:xfrm>
        </p:spPr>
        <p:txBody>
          <a:bodyPr anchor="ctr" anchorCtr="0">
            <a:noAutofit/>
          </a:bodyPr>
          <a:lstStyle>
            <a:lvl1pPr algn="l">
              <a:defRPr sz="2800" b="1"/>
            </a:lvl1pPr>
          </a:lstStyle>
          <a:p>
            <a:r>
              <a:rPr lang="ga-IE" dirty="0" smtClean="0"/>
              <a:t>Click to edit Master title style</a:t>
            </a:r>
            <a:endParaRPr lang="en-US" dirty="0"/>
          </a:p>
        </p:txBody>
      </p:sp>
      <p:sp>
        <p:nvSpPr>
          <p:cNvPr id="3" name="Content Placeholder 2"/>
          <p:cNvSpPr>
            <a:spLocks noGrp="1"/>
          </p:cNvSpPr>
          <p:nvPr>
            <p:ph idx="1"/>
          </p:nvPr>
        </p:nvSpPr>
        <p:spPr>
          <a:xfrm>
            <a:off x="457201" y="1603460"/>
            <a:ext cx="3981308" cy="4522704"/>
          </a:xfrm>
        </p:spPr>
        <p:txBody>
          <a:bodyPr>
            <a:normAutofit/>
          </a:bodyPr>
          <a:lstStyle>
            <a:lvl1pPr marL="0" indent="0">
              <a:buNone/>
              <a:tabLst>
                <a:tab pos="179388" algn="l"/>
                <a:tab pos="358775" algn="l"/>
                <a:tab pos="538163" algn="l"/>
                <a:tab pos="719138" algn="l"/>
                <a:tab pos="898525" algn="l"/>
              </a:tabLst>
              <a:defRPr sz="1200">
                <a:latin typeface="Courier"/>
                <a:cs typeface="Courier"/>
              </a:defRPr>
            </a:lvl1pPr>
          </a:lstStyle>
          <a:p>
            <a:pPr lvl="0"/>
            <a:endParaRPr lang="en-US" dirty="0"/>
          </a:p>
        </p:txBody>
      </p:sp>
      <p:sp>
        <p:nvSpPr>
          <p:cNvPr id="4" name="Date Placeholder 3"/>
          <p:cNvSpPr>
            <a:spLocks noGrp="1"/>
          </p:cNvSpPr>
          <p:nvPr>
            <p:ph type="dt" sz="half" idx="10"/>
          </p:nvPr>
        </p:nvSpPr>
        <p:spPr/>
        <p:txBody>
          <a:bodyPr/>
          <a:lstStyle/>
          <a:p>
            <a:fld id="{AB8F2B66-EF3A-FA46-9CD3-7791A59D726C}"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
        <p:nvSpPr>
          <p:cNvPr id="7" name="Content Placeholder 2"/>
          <p:cNvSpPr>
            <a:spLocks noGrp="1"/>
          </p:cNvSpPr>
          <p:nvPr>
            <p:ph idx="13"/>
          </p:nvPr>
        </p:nvSpPr>
        <p:spPr>
          <a:xfrm>
            <a:off x="4701483" y="1603460"/>
            <a:ext cx="3987723" cy="4522704"/>
          </a:xfrm>
        </p:spPr>
        <p:txBody>
          <a:bodyPr>
            <a:normAutofit/>
          </a:bodyPr>
          <a:lstStyle>
            <a:lvl1pPr marL="0" indent="0">
              <a:buNone/>
              <a:tabLst>
                <a:tab pos="179388" algn="l"/>
                <a:tab pos="449263" algn="l"/>
                <a:tab pos="719138" algn="l"/>
                <a:tab pos="987425" algn="l"/>
                <a:tab pos="1257300" algn="l"/>
              </a:tabLst>
              <a:defRPr sz="1200">
                <a:latin typeface="Courier"/>
                <a:cs typeface="Courier"/>
              </a:defRPr>
            </a:lvl1pPr>
          </a:lstStyle>
          <a:p>
            <a:pPr lvl="0"/>
            <a:endParaRPr lang="en-US" dirty="0"/>
          </a:p>
        </p:txBody>
      </p:sp>
      <p:sp>
        <p:nvSpPr>
          <p:cNvPr id="10" name="Text Placeholder 13"/>
          <p:cNvSpPr>
            <a:spLocks noGrp="1"/>
          </p:cNvSpPr>
          <p:nvPr>
            <p:ph type="body" sz="quarter" idx="14"/>
          </p:nvPr>
        </p:nvSpPr>
        <p:spPr>
          <a:xfrm>
            <a:off x="457200" y="865868"/>
            <a:ext cx="8229600" cy="466524"/>
          </a:xfrm>
        </p:spPr>
        <p:txBody>
          <a:bodyPr>
            <a:normAutofit/>
          </a:bodyPr>
          <a:lstStyle>
            <a:lvl1pPr marL="0" indent="0">
              <a:buNone/>
              <a:defRPr sz="1800"/>
            </a:lvl1pPr>
          </a:lstStyle>
          <a:p>
            <a:pPr lvl="0"/>
            <a:endParaRPr lang="en-US" dirty="0"/>
          </a:p>
        </p:txBody>
      </p:sp>
    </p:spTree>
    <p:extLst>
      <p:ext uri="{BB962C8B-B14F-4D97-AF65-F5344CB8AC3E}">
        <p14:creationId xmlns:p14="http://schemas.microsoft.com/office/powerpoint/2010/main" val="424711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591231"/>
          </a:xfrm>
        </p:spPr>
        <p:txBody>
          <a:bodyPr anchor="ctr" anchorCtr="0">
            <a:noAutofit/>
          </a:bodyPr>
          <a:lstStyle>
            <a:lvl1pPr algn="l">
              <a:defRPr sz="2800" b="1"/>
            </a:lvl1pPr>
          </a:lstStyle>
          <a:p>
            <a:r>
              <a:rPr lang="ga-IE" dirty="0" smtClean="0"/>
              <a:t>Click to edit Master title style</a:t>
            </a:r>
            <a:endParaRPr lang="en-US" dirty="0"/>
          </a:p>
        </p:txBody>
      </p:sp>
      <p:sp>
        <p:nvSpPr>
          <p:cNvPr id="4" name="Date Placeholder 3"/>
          <p:cNvSpPr>
            <a:spLocks noGrp="1"/>
          </p:cNvSpPr>
          <p:nvPr>
            <p:ph type="dt" sz="half" idx="10"/>
          </p:nvPr>
        </p:nvSpPr>
        <p:spPr/>
        <p:txBody>
          <a:bodyPr/>
          <a:lstStyle/>
          <a:p>
            <a:fld id="{AB8F2B66-EF3A-FA46-9CD3-7791A59D726C}"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
        <p:nvSpPr>
          <p:cNvPr id="12" name="Text Placeholder 11"/>
          <p:cNvSpPr>
            <a:spLocks noGrp="1"/>
          </p:cNvSpPr>
          <p:nvPr>
            <p:ph type="body" sz="quarter" idx="13"/>
          </p:nvPr>
        </p:nvSpPr>
        <p:spPr>
          <a:xfrm>
            <a:off x="457200" y="1632292"/>
            <a:ext cx="8229600" cy="3767420"/>
          </a:xfrm>
        </p:spPr>
        <p:txBody>
          <a:bodyPr/>
          <a:lstStyle>
            <a:lvl1pPr marL="0" indent="0">
              <a:buNone/>
              <a:defRPr i="1"/>
            </a:lvl1pPr>
          </a:lstStyle>
          <a:p>
            <a:pPr lvl="0"/>
            <a:endParaRPr lang="en-US" dirty="0"/>
          </a:p>
        </p:txBody>
      </p:sp>
      <p:sp>
        <p:nvSpPr>
          <p:cNvPr id="14" name="Text Placeholder 13"/>
          <p:cNvSpPr>
            <a:spLocks noGrp="1"/>
          </p:cNvSpPr>
          <p:nvPr>
            <p:ph type="body" sz="quarter" idx="14"/>
          </p:nvPr>
        </p:nvSpPr>
        <p:spPr>
          <a:xfrm>
            <a:off x="457200" y="865868"/>
            <a:ext cx="8229600" cy="466524"/>
          </a:xfrm>
        </p:spPr>
        <p:txBody>
          <a:bodyPr>
            <a:normAutofit/>
          </a:bodyPr>
          <a:lstStyle>
            <a:lvl1pPr marL="0" indent="0">
              <a:buNone/>
              <a:defRPr sz="1800"/>
            </a:lvl1pPr>
          </a:lstStyle>
          <a:p>
            <a:pPr lvl="0"/>
            <a:endParaRPr lang="en-US" dirty="0"/>
          </a:p>
        </p:txBody>
      </p:sp>
    </p:spTree>
    <p:extLst>
      <p:ext uri="{BB962C8B-B14F-4D97-AF65-F5344CB8AC3E}">
        <p14:creationId xmlns:p14="http://schemas.microsoft.com/office/powerpoint/2010/main" val="3547176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ga-I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ga-IE" smtClean="0"/>
              <a:t>Click to edit Master text styles</a:t>
            </a:r>
          </a:p>
        </p:txBody>
      </p:sp>
      <p:sp>
        <p:nvSpPr>
          <p:cNvPr id="4" name="Date Placeholder 3"/>
          <p:cNvSpPr>
            <a:spLocks noGrp="1"/>
          </p:cNvSpPr>
          <p:nvPr>
            <p:ph type="dt" sz="half" idx="10"/>
          </p:nvPr>
        </p:nvSpPr>
        <p:spPr/>
        <p:txBody>
          <a:bodyPr/>
          <a:lstStyle/>
          <a:p>
            <a:fld id="{AB8F2B66-EF3A-FA46-9CD3-7791A59D726C}"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220183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5" name="Date Placeholder 4"/>
          <p:cNvSpPr>
            <a:spLocks noGrp="1"/>
          </p:cNvSpPr>
          <p:nvPr>
            <p:ph type="dt" sz="half" idx="10"/>
          </p:nvPr>
        </p:nvSpPr>
        <p:spPr/>
        <p:txBody>
          <a:bodyPr/>
          <a:lstStyle/>
          <a:p>
            <a:fld id="{AB8F2B66-EF3A-FA46-9CD3-7791A59D726C}" type="datetimeFigureOut">
              <a:rPr lang="en-US" smtClean="0"/>
              <a:t>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134650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ga-I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7" name="Date Placeholder 6"/>
          <p:cNvSpPr>
            <a:spLocks noGrp="1"/>
          </p:cNvSpPr>
          <p:nvPr>
            <p:ph type="dt" sz="half" idx="10"/>
          </p:nvPr>
        </p:nvSpPr>
        <p:spPr/>
        <p:txBody>
          <a:bodyPr/>
          <a:lstStyle/>
          <a:p>
            <a:fld id="{AB8F2B66-EF3A-FA46-9CD3-7791A59D726C}" type="datetimeFigureOut">
              <a:rPr lang="en-US" smtClean="0"/>
              <a:t>1/22/18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349122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Date Placeholder 2"/>
          <p:cNvSpPr>
            <a:spLocks noGrp="1"/>
          </p:cNvSpPr>
          <p:nvPr>
            <p:ph type="dt" sz="half" idx="10"/>
          </p:nvPr>
        </p:nvSpPr>
        <p:spPr/>
        <p:txBody>
          <a:bodyPr/>
          <a:lstStyle/>
          <a:p>
            <a:fld id="{AB8F2B66-EF3A-FA46-9CD3-7791A59D726C}" type="datetimeFigureOut">
              <a:rPr lang="en-US" smtClean="0"/>
              <a:t>1/22/18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1750606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F2B66-EF3A-FA46-9CD3-7791A59D726C}" type="datetimeFigureOut">
              <a:rPr lang="en-US" smtClean="0"/>
              <a:t>1/22/18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34437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ga-I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smtClean="0"/>
              <a:t>Click to edit Master text styles</a:t>
            </a:r>
          </a:p>
        </p:txBody>
      </p:sp>
      <p:sp>
        <p:nvSpPr>
          <p:cNvPr id="5" name="Date Placeholder 4"/>
          <p:cNvSpPr>
            <a:spLocks noGrp="1"/>
          </p:cNvSpPr>
          <p:nvPr>
            <p:ph type="dt" sz="half" idx="10"/>
          </p:nvPr>
        </p:nvSpPr>
        <p:spPr/>
        <p:txBody>
          <a:bodyPr/>
          <a:lstStyle/>
          <a:p>
            <a:fld id="{AB8F2B66-EF3A-FA46-9CD3-7791A59D726C}" type="datetimeFigureOut">
              <a:rPr lang="en-US" smtClean="0"/>
              <a:t>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15176713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ga-I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F2B66-EF3A-FA46-9CD3-7791A59D726C}" type="datetimeFigureOut">
              <a:rPr lang="en-US" smtClean="0"/>
              <a:t>1/22/18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1C746A-66A8-0B41-BE65-263361EE71D7}" type="slidenum">
              <a:rPr lang="en-US" smtClean="0"/>
              <a:t>‹#›</a:t>
            </a:fld>
            <a:endParaRPr lang="en-US" dirty="0"/>
          </a:p>
        </p:txBody>
      </p:sp>
    </p:spTree>
    <p:extLst>
      <p:ext uri="{BB962C8B-B14F-4D97-AF65-F5344CB8AC3E}">
        <p14:creationId xmlns:p14="http://schemas.microsoft.com/office/powerpoint/2010/main" val="3615095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en-US" dirty="0" smtClean="0"/>
              <a:t>Understanding Classes &amp; Objects in JS</a:t>
            </a:r>
            <a:endParaRPr lang="en-US" dirty="0"/>
          </a:p>
        </p:txBody>
      </p:sp>
      <p:sp>
        <p:nvSpPr>
          <p:cNvPr id="3" name="Content Placeholder 2"/>
          <p:cNvSpPr>
            <a:spLocks noGrp="1"/>
          </p:cNvSpPr>
          <p:nvPr>
            <p:ph idx="1"/>
          </p:nvPr>
        </p:nvSpPr>
        <p:spPr/>
        <p:txBody>
          <a:bodyPr/>
          <a:lstStyle/>
          <a:p>
            <a:r>
              <a:rPr lang="en-US" dirty="0" smtClean="0"/>
              <a:t>function </a:t>
            </a:r>
            <a:r>
              <a:rPr lang="en-US" dirty="0"/>
              <a:t>Car {</a:t>
            </a:r>
          </a:p>
          <a:p>
            <a:r>
              <a:rPr lang="en-US" dirty="0"/>
              <a:t>	</a:t>
            </a:r>
          </a:p>
          <a:p>
            <a:r>
              <a:rPr lang="en-US" dirty="0"/>
              <a:t>	</a:t>
            </a:r>
            <a:r>
              <a:rPr lang="en-US" dirty="0" err="1" smtClean="0"/>
              <a:t>this.color</a:t>
            </a:r>
            <a:r>
              <a:rPr lang="en-US" dirty="0" smtClean="0"/>
              <a:t>= 233;</a:t>
            </a:r>
            <a:endParaRPr lang="en-US" dirty="0"/>
          </a:p>
          <a:p>
            <a:r>
              <a:rPr lang="en-US" dirty="0"/>
              <a:t>	</a:t>
            </a:r>
            <a:r>
              <a:rPr lang="en-US" dirty="0" err="1" smtClean="0"/>
              <a:t>this.xpos</a:t>
            </a:r>
            <a:r>
              <a:rPr lang="en-US" dirty="0" smtClean="0"/>
              <a:t> = 23;</a:t>
            </a:r>
            <a:endParaRPr lang="en-US" dirty="0"/>
          </a:p>
          <a:p>
            <a:endParaRPr lang="en-US" dirty="0"/>
          </a:p>
          <a:p>
            <a:r>
              <a:rPr lang="en-US" dirty="0"/>
              <a:t>	</a:t>
            </a:r>
            <a:r>
              <a:rPr lang="en-US" dirty="0">
                <a:solidFill>
                  <a:schemeClr val="bg1">
                    <a:lumMod val="75000"/>
                  </a:schemeClr>
                </a:solidFill>
              </a:rPr>
              <a:t>Car() {</a:t>
            </a:r>
          </a:p>
          <a:p>
            <a:r>
              <a:rPr lang="en-US" dirty="0">
                <a:solidFill>
                  <a:schemeClr val="bg1">
                    <a:lumMod val="75000"/>
                  </a:schemeClr>
                </a:solidFill>
              </a:rPr>
              <a:t>		c=color(255);</a:t>
            </a:r>
          </a:p>
          <a:p>
            <a:r>
              <a:rPr lang="en-US" dirty="0">
                <a:solidFill>
                  <a:schemeClr val="bg1">
                    <a:lumMod val="75000"/>
                  </a:schemeClr>
                </a:solidFill>
              </a:rPr>
              <a:t>		xpos= width/2;</a:t>
            </a:r>
          </a:p>
          <a:p>
            <a:r>
              <a:rPr lang="en-US" dirty="0">
                <a:solidFill>
                  <a:schemeClr val="bg1">
                    <a:lumMod val="75000"/>
                  </a:schemeClr>
                </a:solidFill>
              </a:rPr>
              <a:t>	}</a:t>
            </a:r>
          </a:p>
          <a:p>
            <a:endParaRPr lang="en-US" dirty="0"/>
          </a:p>
          <a:p>
            <a:r>
              <a:rPr lang="en-US" dirty="0"/>
              <a:t>	</a:t>
            </a:r>
            <a:r>
              <a:rPr lang="en-US" dirty="0" err="1" smtClean="0"/>
              <a:t>this.display</a:t>
            </a:r>
            <a:r>
              <a:rPr lang="en-US" dirty="0"/>
              <a:t>(){</a:t>
            </a:r>
          </a:p>
          <a:p>
            <a:r>
              <a:rPr lang="en-US" dirty="0"/>
              <a:t>		fill(</a:t>
            </a:r>
            <a:r>
              <a:rPr lang="en-US" dirty="0" smtClean="0"/>
              <a:t>color)</a:t>
            </a:r>
            <a:r>
              <a:rPr lang="en-US" dirty="0"/>
              <a:t>;</a:t>
            </a:r>
          </a:p>
          <a:p>
            <a:r>
              <a:rPr lang="en-US" dirty="0"/>
              <a:t>		rect(xpos,100,100,100)</a:t>
            </a:r>
          </a:p>
          <a:p>
            <a:r>
              <a:rPr lang="en-US" dirty="0"/>
              <a:t>	</a:t>
            </a:r>
            <a:r>
              <a:rPr lang="en-US" dirty="0" smtClean="0"/>
              <a:t>}</a:t>
            </a:r>
          </a:p>
          <a:p>
            <a:endParaRPr lang="en-US" dirty="0" smtClean="0"/>
          </a:p>
          <a:p>
            <a:r>
              <a:rPr lang="en-US" dirty="0"/>
              <a:t>	</a:t>
            </a:r>
            <a:r>
              <a:rPr lang="en-US" dirty="0" err="1" smtClean="0"/>
              <a:t>this.drive</a:t>
            </a:r>
            <a:r>
              <a:rPr lang="en-US" dirty="0" smtClean="0"/>
              <a:t>(){</a:t>
            </a:r>
          </a:p>
          <a:p>
            <a:r>
              <a:rPr lang="en-US" dirty="0"/>
              <a:t>	</a:t>
            </a:r>
            <a:r>
              <a:rPr lang="en-US" dirty="0" smtClean="0"/>
              <a:t>	xpos=xpos+1;</a:t>
            </a:r>
          </a:p>
          <a:p>
            <a:r>
              <a:rPr lang="en-US" dirty="0"/>
              <a:t>	</a:t>
            </a:r>
            <a:r>
              <a:rPr lang="en-US" dirty="0" smtClean="0"/>
              <a:t>}</a:t>
            </a:r>
            <a:endParaRPr lang="en-US" dirty="0"/>
          </a:p>
          <a:p>
            <a:r>
              <a:rPr lang="en-US" dirty="0"/>
              <a:t>}</a:t>
            </a:r>
          </a:p>
          <a:p>
            <a:endParaRPr lang="en-US" dirty="0"/>
          </a:p>
        </p:txBody>
      </p:sp>
      <p:sp>
        <p:nvSpPr>
          <p:cNvPr id="4" name="Content Placeholder 3"/>
          <p:cNvSpPr>
            <a:spLocks noGrp="1"/>
          </p:cNvSpPr>
          <p:nvPr>
            <p:ph idx="13"/>
          </p:nvPr>
        </p:nvSpPr>
        <p:spPr/>
        <p:txBody>
          <a:bodyPr/>
          <a:lstStyle/>
          <a:p>
            <a:r>
              <a:rPr lang="en-US" dirty="0" err="1" smtClean="0"/>
              <a:t>var</a:t>
            </a:r>
            <a:r>
              <a:rPr lang="en-US" dirty="0" smtClean="0"/>
              <a:t> </a:t>
            </a:r>
            <a:r>
              <a:rPr lang="en-US" dirty="0" err="1" smtClean="0"/>
              <a:t>myCar</a:t>
            </a:r>
            <a:r>
              <a:rPr lang="en-US" dirty="0" smtClean="0"/>
              <a:t>;</a:t>
            </a:r>
          </a:p>
          <a:p>
            <a:endParaRPr lang="en-US" dirty="0"/>
          </a:p>
          <a:p>
            <a:r>
              <a:rPr lang="en-US" dirty="0"/>
              <a:t>v</a:t>
            </a:r>
            <a:r>
              <a:rPr lang="en-US" dirty="0" smtClean="0"/>
              <a:t>oid setup(){</a:t>
            </a:r>
          </a:p>
          <a:p>
            <a:r>
              <a:rPr lang="en-US" dirty="0"/>
              <a:t>	</a:t>
            </a:r>
            <a:r>
              <a:rPr lang="en-US" dirty="0" smtClean="0"/>
              <a:t>myCar = new Car();</a:t>
            </a:r>
          </a:p>
          <a:p>
            <a:r>
              <a:rPr lang="en-US" dirty="0" smtClean="0"/>
              <a:t>}</a:t>
            </a:r>
          </a:p>
          <a:p>
            <a:endParaRPr lang="en-US" dirty="0"/>
          </a:p>
          <a:p>
            <a:r>
              <a:rPr lang="en-US" dirty="0"/>
              <a:t>v</a:t>
            </a:r>
            <a:r>
              <a:rPr lang="en-US" dirty="0" smtClean="0"/>
              <a:t>oid draw(){</a:t>
            </a:r>
          </a:p>
          <a:p>
            <a:r>
              <a:rPr lang="en-US" dirty="0"/>
              <a:t>	</a:t>
            </a:r>
            <a:r>
              <a:rPr lang="en-US" dirty="0" smtClean="0"/>
              <a:t>background(255);</a:t>
            </a:r>
          </a:p>
          <a:p>
            <a:r>
              <a:rPr lang="en-US" dirty="0"/>
              <a:t>	</a:t>
            </a:r>
            <a:r>
              <a:rPr lang="en-US" dirty="0" smtClean="0"/>
              <a:t>myCar.drive();</a:t>
            </a:r>
          </a:p>
          <a:p>
            <a:r>
              <a:rPr lang="en-US" dirty="0"/>
              <a:t>	</a:t>
            </a:r>
            <a:r>
              <a:rPr lang="en-US" dirty="0" smtClean="0"/>
              <a:t>myCar.display()</a:t>
            </a:r>
          </a:p>
          <a:p>
            <a:r>
              <a:rPr lang="en-US" dirty="0"/>
              <a:t>}</a:t>
            </a:r>
          </a:p>
        </p:txBody>
      </p:sp>
      <p:sp>
        <p:nvSpPr>
          <p:cNvPr id="5" name="TextBox 4"/>
          <p:cNvSpPr txBox="1"/>
          <p:nvPr/>
        </p:nvSpPr>
        <p:spPr>
          <a:xfrm>
            <a:off x="3101259" y="1612676"/>
            <a:ext cx="1182690" cy="268776"/>
          </a:xfrm>
          <a:prstGeom prst="rect">
            <a:avLst/>
          </a:prstGeom>
          <a:noFill/>
          <a:ln w="6350">
            <a:solidFill>
              <a:schemeClr val="tx1">
                <a:lumMod val="75000"/>
                <a:lumOff val="25000"/>
              </a:schemeClr>
            </a:solidFill>
            <a:prstDash val="sysDash"/>
          </a:ln>
        </p:spPr>
        <p:txBody>
          <a:bodyPr wrap="square" rtlCol="0" anchor="ctr" anchorCtr="0">
            <a:noAutofit/>
          </a:bodyPr>
          <a:lstStyle/>
          <a:p>
            <a:pPr algn="ctr"/>
            <a:r>
              <a:rPr lang="en-US" sz="1000" b="1" dirty="0" smtClean="0"/>
              <a:t>The Class Name</a:t>
            </a:r>
            <a:endParaRPr lang="en-US" sz="1000" b="1" dirty="0"/>
          </a:p>
        </p:txBody>
      </p:sp>
      <p:sp>
        <p:nvSpPr>
          <p:cNvPr id="6" name="TextBox 5"/>
          <p:cNvSpPr txBox="1"/>
          <p:nvPr/>
        </p:nvSpPr>
        <p:spPr>
          <a:xfrm>
            <a:off x="3101259" y="2116632"/>
            <a:ext cx="1182690" cy="268776"/>
          </a:xfrm>
          <a:prstGeom prst="rect">
            <a:avLst/>
          </a:prstGeom>
          <a:noFill/>
          <a:ln w="6350">
            <a:solidFill>
              <a:schemeClr val="tx1">
                <a:lumMod val="75000"/>
                <a:lumOff val="25000"/>
              </a:schemeClr>
            </a:solidFill>
            <a:prstDash val="sysDash"/>
          </a:ln>
        </p:spPr>
        <p:txBody>
          <a:bodyPr wrap="square" rtlCol="0" anchor="ctr" anchorCtr="0">
            <a:noAutofit/>
          </a:bodyPr>
          <a:lstStyle/>
          <a:p>
            <a:pPr algn="ctr"/>
            <a:r>
              <a:rPr lang="en-US" sz="1000" b="1" dirty="0" smtClean="0"/>
              <a:t>The Data</a:t>
            </a:r>
            <a:endParaRPr lang="en-US" sz="1000" b="1" dirty="0"/>
          </a:p>
        </p:txBody>
      </p:sp>
      <p:sp>
        <p:nvSpPr>
          <p:cNvPr id="7" name="TextBox 6"/>
          <p:cNvSpPr txBox="1"/>
          <p:nvPr/>
        </p:nvSpPr>
        <p:spPr>
          <a:xfrm>
            <a:off x="2921639" y="2716747"/>
            <a:ext cx="1362310" cy="268776"/>
          </a:xfrm>
          <a:prstGeom prst="rect">
            <a:avLst/>
          </a:prstGeom>
          <a:noFill/>
          <a:ln w="6350">
            <a:solidFill>
              <a:schemeClr val="tx1">
                <a:lumMod val="75000"/>
                <a:lumOff val="25000"/>
              </a:schemeClr>
            </a:solidFill>
            <a:prstDash val="sysDash"/>
          </a:ln>
        </p:spPr>
        <p:txBody>
          <a:bodyPr wrap="square" rtlCol="0" anchor="ctr" anchorCtr="0">
            <a:noAutofit/>
          </a:bodyPr>
          <a:lstStyle/>
          <a:p>
            <a:pPr algn="ctr"/>
            <a:r>
              <a:rPr lang="en-US" sz="1000" b="1" dirty="0" smtClean="0"/>
              <a:t>No Constructor in JS</a:t>
            </a:r>
            <a:endParaRPr lang="en-US" sz="1000" b="1" dirty="0"/>
          </a:p>
        </p:txBody>
      </p:sp>
      <p:sp>
        <p:nvSpPr>
          <p:cNvPr id="8" name="TextBox 7"/>
          <p:cNvSpPr txBox="1"/>
          <p:nvPr/>
        </p:nvSpPr>
        <p:spPr>
          <a:xfrm>
            <a:off x="3101259" y="3797022"/>
            <a:ext cx="1182690" cy="268776"/>
          </a:xfrm>
          <a:prstGeom prst="rect">
            <a:avLst/>
          </a:prstGeom>
          <a:noFill/>
          <a:ln w="6350">
            <a:solidFill>
              <a:schemeClr val="tx1">
                <a:lumMod val="75000"/>
                <a:lumOff val="25000"/>
              </a:schemeClr>
            </a:solidFill>
            <a:prstDash val="sysDash"/>
          </a:ln>
        </p:spPr>
        <p:txBody>
          <a:bodyPr wrap="square" rtlCol="0" anchor="ctr" anchorCtr="0">
            <a:noAutofit/>
          </a:bodyPr>
          <a:lstStyle/>
          <a:p>
            <a:pPr algn="ctr"/>
            <a:r>
              <a:rPr lang="en-US" sz="1000" b="1" dirty="0" smtClean="0"/>
              <a:t>The Functionality</a:t>
            </a:r>
            <a:endParaRPr lang="en-US" sz="1000" b="1" dirty="0"/>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sz="1800" b="0" dirty="0" smtClean="0"/>
              <a:t>A Class </a:t>
            </a:r>
            <a:r>
              <a:rPr lang="mr-IN" sz="1800" b="0" dirty="0" smtClean="0"/>
              <a:t>–</a:t>
            </a:r>
            <a:r>
              <a:rPr lang="en-US" sz="1800" b="0" dirty="0" smtClean="0"/>
              <a:t> A Template for Objects</a:t>
            </a:r>
            <a:endParaRPr lang="en-US" sz="1800" b="0" dirty="0"/>
          </a:p>
        </p:txBody>
      </p:sp>
      <p:sp>
        <p:nvSpPr>
          <p:cNvPr id="10" name="TextBox 9"/>
          <p:cNvSpPr txBox="1"/>
          <p:nvPr/>
        </p:nvSpPr>
        <p:spPr>
          <a:xfrm>
            <a:off x="7345236" y="1612676"/>
            <a:ext cx="1182690" cy="268776"/>
          </a:xfrm>
          <a:prstGeom prst="rect">
            <a:avLst/>
          </a:prstGeom>
          <a:noFill/>
          <a:ln w="6350">
            <a:solidFill>
              <a:schemeClr val="tx1">
                <a:lumMod val="75000"/>
                <a:lumOff val="25000"/>
              </a:schemeClr>
            </a:solidFill>
            <a:prstDash val="sysDash"/>
          </a:ln>
        </p:spPr>
        <p:txBody>
          <a:bodyPr wrap="square" rtlCol="0" anchor="ctr" anchorCtr="0">
            <a:noAutofit/>
          </a:bodyPr>
          <a:lstStyle/>
          <a:p>
            <a:pPr algn="ctr"/>
            <a:r>
              <a:rPr lang="en-US" sz="1000" b="1" dirty="0" smtClean="0"/>
              <a:t>Declares an Object</a:t>
            </a:r>
            <a:endParaRPr lang="en-US" sz="1000" b="1" dirty="0"/>
          </a:p>
        </p:txBody>
      </p:sp>
      <p:sp>
        <p:nvSpPr>
          <p:cNvPr id="11" name="TextBox 10"/>
          <p:cNvSpPr txBox="1"/>
          <p:nvPr/>
        </p:nvSpPr>
        <p:spPr>
          <a:xfrm>
            <a:off x="7342830" y="2040292"/>
            <a:ext cx="1182690" cy="268776"/>
          </a:xfrm>
          <a:prstGeom prst="rect">
            <a:avLst/>
          </a:prstGeom>
          <a:noFill/>
          <a:ln w="6350">
            <a:solidFill>
              <a:schemeClr val="tx1">
                <a:lumMod val="75000"/>
                <a:lumOff val="25000"/>
              </a:schemeClr>
            </a:solidFill>
            <a:prstDash val="sysDash"/>
          </a:ln>
        </p:spPr>
        <p:txBody>
          <a:bodyPr wrap="square" rtlCol="0" anchor="ctr" anchorCtr="0">
            <a:noAutofit/>
          </a:bodyPr>
          <a:lstStyle/>
          <a:p>
            <a:pPr algn="ctr"/>
            <a:r>
              <a:rPr lang="en-US" sz="1000" b="1" dirty="0" smtClean="0"/>
              <a:t>Initialize Object</a:t>
            </a:r>
            <a:endParaRPr lang="en-US" sz="1000" b="1" dirty="0"/>
          </a:p>
        </p:txBody>
      </p:sp>
      <p:sp>
        <p:nvSpPr>
          <p:cNvPr id="12" name="TextBox 11"/>
          <p:cNvSpPr txBox="1"/>
          <p:nvPr/>
        </p:nvSpPr>
        <p:spPr>
          <a:xfrm>
            <a:off x="6968453" y="2934415"/>
            <a:ext cx="1557067" cy="268776"/>
          </a:xfrm>
          <a:prstGeom prst="rect">
            <a:avLst/>
          </a:prstGeom>
          <a:noFill/>
          <a:ln w="6350">
            <a:solidFill>
              <a:schemeClr val="tx1">
                <a:lumMod val="75000"/>
                <a:lumOff val="25000"/>
              </a:schemeClr>
            </a:solidFill>
            <a:prstDash val="sysDash"/>
          </a:ln>
        </p:spPr>
        <p:txBody>
          <a:bodyPr wrap="square" rtlCol="0" anchor="ctr" anchorCtr="0">
            <a:noAutofit/>
          </a:bodyPr>
          <a:lstStyle/>
          <a:p>
            <a:pPr algn="ctr"/>
            <a:r>
              <a:rPr lang="en-US" sz="1000" b="1" dirty="0" smtClean="0"/>
              <a:t>Call functions on Object</a:t>
            </a:r>
            <a:endParaRPr lang="en-US" sz="1000" b="1" dirty="0"/>
          </a:p>
        </p:txBody>
      </p:sp>
      <p:sp>
        <p:nvSpPr>
          <p:cNvPr id="13" name="Title 1"/>
          <p:cNvSpPr txBox="1">
            <a:spLocks/>
          </p:cNvSpPr>
          <p:nvPr/>
        </p:nvSpPr>
        <p:spPr>
          <a:xfrm>
            <a:off x="4701483" y="4346525"/>
            <a:ext cx="3985317" cy="2187992"/>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100" b="0" i="1" dirty="0" smtClean="0"/>
              <a:t>Class Names are normall capitalised. </a:t>
            </a:r>
            <a:endParaRPr lang="en-US" sz="1100" b="0" i="1" dirty="0"/>
          </a:p>
        </p:txBody>
      </p:sp>
      <p:cxnSp>
        <p:nvCxnSpPr>
          <p:cNvPr id="18" name="Straight Arrow Connector 17"/>
          <p:cNvCxnSpPr>
            <a:stCxn id="5" idx="1"/>
          </p:cNvCxnSpPr>
          <p:nvPr/>
        </p:nvCxnSpPr>
        <p:spPr>
          <a:xfrm flipH="1">
            <a:off x="1776578" y="1747064"/>
            <a:ext cx="1324681" cy="0"/>
          </a:xfrm>
          <a:prstGeom prst="straightConnector1">
            <a:avLst/>
          </a:prstGeom>
          <a:ln w="12700">
            <a:tailEnd type="oval" w="sm" len="sm"/>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1776578" y="2267529"/>
            <a:ext cx="1324681" cy="0"/>
          </a:xfrm>
          <a:prstGeom prst="straightConnector1">
            <a:avLst/>
          </a:prstGeom>
          <a:ln w="12700">
            <a:tailEnd type="oval" w="sm" len="sm"/>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1"/>
          </p:cNvCxnSpPr>
          <p:nvPr/>
        </p:nvCxnSpPr>
        <p:spPr>
          <a:xfrm flipH="1">
            <a:off x="1776579" y="2851135"/>
            <a:ext cx="1145060" cy="0"/>
          </a:xfrm>
          <a:prstGeom prst="straightConnector1">
            <a:avLst/>
          </a:prstGeom>
          <a:ln w="12700">
            <a:tailEnd type="oval" w="sm" len="sm"/>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2227663" y="3947569"/>
            <a:ext cx="873597" cy="0"/>
          </a:xfrm>
          <a:prstGeom prst="straightConnector1">
            <a:avLst/>
          </a:prstGeom>
          <a:ln w="12700">
            <a:tailEnd type="oval" w="sm" len="sm"/>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5822458" y="1747064"/>
            <a:ext cx="1520373" cy="0"/>
          </a:xfrm>
          <a:prstGeom prst="straightConnector1">
            <a:avLst/>
          </a:prstGeom>
          <a:ln w="12700">
            <a:tailEnd type="oval" w="sm" len="sm"/>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a:off x="6114297" y="2191189"/>
            <a:ext cx="1228534" cy="0"/>
          </a:xfrm>
          <a:prstGeom prst="straightConnector1">
            <a:avLst/>
          </a:prstGeom>
          <a:ln w="12700">
            <a:tailEnd type="oval" w="sm" len="sm"/>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6114297" y="3075743"/>
            <a:ext cx="854156" cy="0"/>
          </a:xfrm>
          <a:prstGeom prst="straightConnector1">
            <a:avLst/>
          </a:prstGeom>
          <a:ln w="12700">
            <a:tailEnd type="oval" w="sm" len="sm"/>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379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animBg="1"/>
      <p:bldP spid="11" grpId="0" animBg="1"/>
      <p:bldP spid="12" grpId="0" animBg="1"/>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Normal/Gaussian Distribution</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57200" y="3337956"/>
            <a:ext cx="4318648" cy="2246769"/>
          </a:xfrm>
          <a:prstGeom prst="rect">
            <a:avLst/>
          </a:prstGeom>
          <a:noFill/>
        </p:spPr>
        <p:txBody>
          <a:bodyPr wrap="square" lIns="0" rtlCol="0">
            <a:spAutoFit/>
          </a:bodyPr>
          <a:lstStyle/>
          <a:p>
            <a:r>
              <a:rPr lang="en-US" sz="1000" i="1" dirty="0"/>
              <a:t>The mean is pretty easy to understand. In the case of our height values between 200 and 300, you probably have an intuitive sense of the mean (i.e. average) as 250. However, what if I were to say that the standard deviation is 3 or 15? What does this mean for the numbers</a:t>
            </a:r>
            <a:r>
              <a:rPr lang="en-US" sz="1000" i="1" dirty="0" smtClean="0"/>
              <a:t>?</a:t>
            </a:r>
          </a:p>
          <a:p>
            <a:endParaRPr lang="en-US" sz="1000" i="1" dirty="0"/>
          </a:p>
          <a:p>
            <a:r>
              <a:rPr lang="en-US" sz="1000" i="1" dirty="0" smtClean="0"/>
              <a:t>The </a:t>
            </a:r>
            <a:r>
              <a:rPr lang="en-US" sz="1000" i="1" dirty="0"/>
              <a:t>graphs above should give us a hint. The graph on the left shows us the distribution with a very low standard deviation, where the majority of the values cluster closely around the mean. The graph on the right shows us a higher standard deviation, where the values are more evenly spread out from the average</a:t>
            </a:r>
            <a:r>
              <a:rPr lang="en-US" sz="1000" i="1" dirty="0" smtClean="0"/>
              <a:t>.</a:t>
            </a:r>
          </a:p>
          <a:p>
            <a:endParaRPr lang="en-US" sz="1000" i="1" dirty="0"/>
          </a:p>
          <a:p>
            <a:r>
              <a:rPr lang="en-US" sz="1000" i="1" dirty="0"/>
              <a:t>Given a population, </a:t>
            </a:r>
            <a:r>
              <a:rPr lang="en-US" sz="1000" b="1" i="1" dirty="0"/>
              <a:t>68% </a:t>
            </a:r>
            <a:r>
              <a:rPr lang="en-US" sz="1000" i="1" dirty="0"/>
              <a:t>of the members of that population will have values in the range of one standard deviation from the mean, </a:t>
            </a:r>
            <a:r>
              <a:rPr lang="en-US" sz="1000" b="1" i="1" dirty="0"/>
              <a:t>98%</a:t>
            </a:r>
            <a:r>
              <a:rPr lang="en-US" sz="1000" i="1" dirty="0"/>
              <a:t> within two standard deviations, and </a:t>
            </a:r>
            <a:r>
              <a:rPr lang="en-US" sz="1000" b="1" i="1" dirty="0"/>
              <a:t>99.7% </a:t>
            </a:r>
            <a:r>
              <a:rPr lang="en-US" sz="1000" i="1" dirty="0"/>
              <a:t>within three standard deviations.</a:t>
            </a:r>
            <a:endParaRPr lang="en-US" sz="1000" i="1" dirty="0" smtClean="0"/>
          </a:p>
        </p:txBody>
      </p:sp>
      <p:sp>
        <p:nvSpPr>
          <p:cNvPr id="12"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The height of Monkeys?</a:t>
            </a:r>
            <a:endParaRPr lang="en-US" sz="1800" b="0" dirty="0"/>
          </a:p>
        </p:txBody>
      </p:sp>
      <p:sp>
        <p:nvSpPr>
          <p:cNvPr id="13" name="TextBox 12"/>
          <p:cNvSpPr txBox="1"/>
          <p:nvPr/>
        </p:nvSpPr>
        <p:spPr>
          <a:xfrm>
            <a:off x="457200" y="5793600"/>
            <a:ext cx="3956241" cy="553998"/>
          </a:xfrm>
          <a:prstGeom prst="rect">
            <a:avLst/>
          </a:prstGeom>
          <a:noFill/>
        </p:spPr>
        <p:txBody>
          <a:bodyPr wrap="square" lIns="0" rtlCol="0">
            <a:spAutoFit/>
          </a:bodyPr>
          <a:lstStyle/>
          <a:p>
            <a:r>
              <a:rPr lang="en-US" sz="1000" b="1" dirty="0"/>
              <a:t>A distribution of values that cluster around an average (referred to as the “mean”) is known as a “normal” distribution. It is also called the Gaussian distribution (named for mathematician Carl Friedrich Gauss)</a:t>
            </a:r>
            <a:endParaRPr lang="en-US" sz="1000" b="1" dirty="0" smtClean="0"/>
          </a:p>
        </p:txBody>
      </p:sp>
      <p:pic>
        <p:nvPicPr>
          <p:cNvPr id="4" name="Picture 3"/>
          <p:cNvPicPr>
            <a:picLocks noChangeAspect="1"/>
          </p:cNvPicPr>
          <p:nvPr/>
        </p:nvPicPr>
        <p:blipFill>
          <a:blip r:embed="rId2"/>
          <a:stretch>
            <a:fillRect/>
          </a:stretch>
        </p:blipFill>
        <p:spPr>
          <a:xfrm>
            <a:off x="373920" y="1444714"/>
            <a:ext cx="5858800" cy="1782172"/>
          </a:xfrm>
          <a:prstGeom prst="rect">
            <a:avLst/>
          </a:prstGeom>
        </p:spPr>
      </p:pic>
    </p:spTree>
    <p:extLst>
      <p:ext uri="{BB962C8B-B14F-4D97-AF65-F5344CB8AC3E}">
        <p14:creationId xmlns:p14="http://schemas.microsoft.com/office/powerpoint/2010/main" val="34384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534946"/>
            <a:ext cx="3471447" cy="3687512"/>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a:t>Normal/Gaussian Distribution</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524145" y="2810514"/>
            <a:ext cx="3956241" cy="400110"/>
          </a:xfrm>
          <a:prstGeom prst="rect">
            <a:avLst/>
          </a:prstGeom>
          <a:noFill/>
        </p:spPr>
        <p:txBody>
          <a:bodyPr wrap="square" lIns="0" rtlCol="0">
            <a:spAutoFit/>
          </a:bodyPr>
          <a:lstStyle/>
          <a:p>
            <a:r>
              <a:rPr lang="en-US" sz="1000" i="1" dirty="0"/>
              <a:t>Get a </a:t>
            </a:r>
            <a:r>
              <a:rPr lang="en-US" sz="1000" i="1" dirty="0" err="1"/>
              <a:t>gaussian</a:t>
            </a:r>
            <a:r>
              <a:rPr lang="en-US" sz="1000" i="1" dirty="0"/>
              <a:t> random number w/ mean of 0 and standard deviation of 1.0</a:t>
            </a:r>
            <a:endParaRPr lang="en-US" sz="1000" i="1" dirty="0" smtClean="0"/>
          </a:p>
        </p:txBody>
      </p:sp>
      <p:cxnSp>
        <p:nvCxnSpPr>
          <p:cNvPr id="28" name="Elbow Connector 27"/>
          <p:cNvCxnSpPr/>
          <p:nvPr/>
        </p:nvCxnSpPr>
        <p:spPr>
          <a:xfrm rot="10800000">
            <a:off x="3289446" y="2933625"/>
            <a:ext cx="1165632"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524145" y="3305112"/>
            <a:ext cx="3956241" cy="246221"/>
          </a:xfrm>
          <a:prstGeom prst="rect">
            <a:avLst/>
          </a:prstGeom>
          <a:noFill/>
        </p:spPr>
        <p:txBody>
          <a:bodyPr wrap="square" lIns="0" rtlCol="0">
            <a:spAutoFit/>
          </a:bodyPr>
          <a:lstStyle/>
          <a:p>
            <a:r>
              <a:rPr lang="en-US" sz="1000" i="1" dirty="0"/>
              <a:t>Define a standard deviation</a:t>
            </a:r>
            <a:endParaRPr lang="en-US" sz="1000" i="1" dirty="0" smtClean="0"/>
          </a:p>
        </p:txBody>
      </p:sp>
      <p:cxnSp>
        <p:nvCxnSpPr>
          <p:cNvPr id="30" name="Elbow Connector 29"/>
          <p:cNvCxnSpPr/>
          <p:nvPr/>
        </p:nvCxnSpPr>
        <p:spPr>
          <a:xfrm rot="10800000">
            <a:off x="2970462" y="3450590"/>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2"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Standard Deviation in action</a:t>
            </a:r>
            <a:endParaRPr lang="en-US" sz="1800" b="0" dirty="0"/>
          </a:p>
        </p:txBody>
      </p:sp>
      <p:sp>
        <p:nvSpPr>
          <p:cNvPr id="13" name="TextBox 12"/>
          <p:cNvSpPr txBox="1"/>
          <p:nvPr/>
        </p:nvSpPr>
        <p:spPr>
          <a:xfrm>
            <a:off x="457200" y="5315685"/>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Sketch06.js</a:t>
            </a:r>
          </a:p>
        </p:txBody>
      </p:sp>
      <p:sp>
        <p:nvSpPr>
          <p:cNvPr id="14" name="TextBox 13"/>
          <p:cNvSpPr txBox="1"/>
          <p:nvPr/>
        </p:nvSpPr>
        <p:spPr>
          <a:xfrm>
            <a:off x="4524145" y="3528035"/>
            <a:ext cx="3956241" cy="246221"/>
          </a:xfrm>
          <a:prstGeom prst="rect">
            <a:avLst/>
          </a:prstGeom>
          <a:noFill/>
        </p:spPr>
        <p:txBody>
          <a:bodyPr wrap="square" lIns="0" rtlCol="0">
            <a:spAutoFit/>
          </a:bodyPr>
          <a:lstStyle/>
          <a:p>
            <a:r>
              <a:rPr lang="en-US" sz="1000" i="1" dirty="0"/>
              <a:t>Define a mean value (middle of the screen along the x-axis)</a:t>
            </a:r>
            <a:endParaRPr lang="en-US" sz="1000" i="1" dirty="0" smtClean="0"/>
          </a:p>
        </p:txBody>
      </p:sp>
      <p:cxnSp>
        <p:nvCxnSpPr>
          <p:cNvPr id="15" name="Elbow Connector 14"/>
          <p:cNvCxnSpPr/>
          <p:nvPr/>
        </p:nvCxnSpPr>
        <p:spPr>
          <a:xfrm rot="10800000">
            <a:off x="2970462" y="3673513"/>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524145" y="3742571"/>
            <a:ext cx="3956241" cy="246221"/>
          </a:xfrm>
          <a:prstGeom prst="rect">
            <a:avLst/>
          </a:prstGeom>
          <a:noFill/>
        </p:spPr>
        <p:txBody>
          <a:bodyPr wrap="square" lIns="0" rtlCol="0">
            <a:spAutoFit/>
          </a:bodyPr>
          <a:lstStyle/>
          <a:p>
            <a:r>
              <a:rPr lang="en-US" sz="1000" i="1" dirty="0"/>
              <a:t>Scale the </a:t>
            </a:r>
            <a:r>
              <a:rPr lang="en-US" sz="1000" i="1" dirty="0" err="1"/>
              <a:t>gaussian</a:t>
            </a:r>
            <a:r>
              <a:rPr lang="en-US" sz="1000" i="1" dirty="0"/>
              <a:t> random number by standard deviation and mean</a:t>
            </a:r>
            <a:endParaRPr lang="en-US" sz="1000" i="1" dirty="0" smtClean="0"/>
          </a:p>
        </p:txBody>
      </p:sp>
      <p:cxnSp>
        <p:nvCxnSpPr>
          <p:cNvPr id="17" name="Elbow Connector 16"/>
          <p:cNvCxnSpPr/>
          <p:nvPr/>
        </p:nvCxnSpPr>
        <p:spPr>
          <a:xfrm rot="10800000">
            <a:off x="3150652" y="3888051"/>
            <a:ext cx="1304427"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524145" y="4444054"/>
            <a:ext cx="3956241" cy="246221"/>
          </a:xfrm>
          <a:prstGeom prst="rect">
            <a:avLst/>
          </a:prstGeom>
          <a:noFill/>
        </p:spPr>
        <p:txBody>
          <a:bodyPr wrap="square" lIns="0" rtlCol="0">
            <a:spAutoFit/>
          </a:bodyPr>
          <a:lstStyle/>
          <a:p>
            <a:r>
              <a:rPr lang="en-US" sz="1000" i="1" dirty="0"/>
              <a:t>Draw an ellipse at our "normal" random position</a:t>
            </a:r>
            <a:endParaRPr lang="en-US" sz="1000" i="1" dirty="0" smtClean="0"/>
          </a:p>
        </p:txBody>
      </p:sp>
      <p:cxnSp>
        <p:nvCxnSpPr>
          <p:cNvPr id="20" name="Elbow Connector 19"/>
          <p:cNvCxnSpPr/>
          <p:nvPr/>
        </p:nvCxnSpPr>
        <p:spPr>
          <a:xfrm rot="10800000">
            <a:off x="3928648" y="4589534"/>
            <a:ext cx="526431"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975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14" grpId="0"/>
      <p:bldP spid="16"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7200" y="1578369"/>
            <a:ext cx="3503906" cy="4391774"/>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a:t>Normal/Gaussian Distribution</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524145" y="1852858"/>
            <a:ext cx="3956241" cy="400110"/>
          </a:xfrm>
          <a:prstGeom prst="rect">
            <a:avLst/>
          </a:prstGeom>
          <a:noFill/>
        </p:spPr>
        <p:txBody>
          <a:bodyPr wrap="square" lIns="0" rtlCol="0">
            <a:spAutoFit/>
          </a:bodyPr>
          <a:lstStyle/>
          <a:p>
            <a:r>
              <a:rPr lang="en-US" sz="1000" i="1" dirty="0"/>
              <a:t>Get a </a:t>
            </a:r>
            <a:r>
              <a:rPr lang="en-US" sz="1000" i="1" dirty="0" err="1"/>
              <a:t>gaussian</a:t>
            </a:r>
            <a:r>
              <a:rPr lang="en-US" sz="1000" i="1" dirty="0"/>
              <a:t> random number w/ mean of 0 and standard deviation of 1.0</a:t>
            </a:r>
            <a:endParaRPr lang="en-US" sz="1000" i="1" dirty="0" smtClean="0"/>
          </a:p>
        </p:txBody>
      </p:sp>
      <p:cxnSp>
        <p:nvCxnSpPr>
          <p:cNvPr id="28" name="Elbow Connector 27"/>
          <p:cNvCxnSpPr/>
          <p:nvPr/>
        </p:nvCxnSpPr>
        <p:spPr>
          <a:xfrm rot="10800000">
            <a:off x="3289446" y="1975969"/>
            <a:ext cx="1165632"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524145" y="2566185"/>
            <a:ext cx="3956241" cy="246221"/>
          </a:xfrm>
          <a:prstGeom prst="rect">
            <a:avLst/>
          </a:prstGeom>
          <a:noFill/>
        </p:spPr>
        <p:txBody>
          <a:bodyPr wrap="square" lIns="0" rtlCol="0">
            <a:spAutoFit/>
          </a:bodyPr>
          <a:lstStyle/>
          <a:p>
            <a:r>
              <a:rPr lang="en-US" sz="1000" i="1" dirty="0"/>
              <a:t>Define a standard deviation</a:t>
            </a:r>
            <a:endParaRPr lang="en-US" sz="1000" i="1" dirty="0" smtClean="0"/>
          </a:p>
        </p:txBody>
      </p:sp>
      <p:cxnSp>
        <p:nvCxnSpPr>
          <p:cNvPr id="30" name="Elbow Connector 29"/>
          <p:cNvCxnSpPr/>
          <p:nvPr/>
        </p:nvCxnSpPr>
        <p:spPr>
          <a:xfrm rot="10800000">
            <a:off x="2970462" y="2711663"/>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2"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Standard Deviation in action </a:t>
            </a:r>
            <a:r>
              <a:rPr lang="mr-IN" sz="1800" b="0" dirty="0" smtClean="0"/>
              <a:t>–</a:t>
            </a:r>
            <a:r>
              <a:rPr lang="ga-IE" sz="1800" b="0" dirty="0" smtClean="0"/>
              <a:t> 2 Dimensions</a:t>
            </a:r>
            <a:endParaRPr lang="en-US" sz="1800" b="0" dirty="0"/>
          </a:p>
        </p:txBody>
      </p:sp>
      <p:sp>
        <p:nvSpPr>
          <p:cNvPr id="13" name="TextBox 12"/>
          <p:cNvSpPr txBox="1"/>
          <p:nvPr/>
        </p:nvSpPr>
        <p:spPr>
          <a:xfrm>
            <a:off x="457200" y="6023518"/>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Sketch07.js</a:t>
            </a:r>
          </a:p>
        </p:txBody>
      </p:sp>
      <p:sp>
        <p:nvSpPr>
          <p:cNvPr id="14" name="TextBox 13"/>
          <p:cNvSpPr txBox="1"/>
          <p:nvPr/>
        </p:nvSpPr>
        <p:spPr>
          <a:xfrm>
            <a:off x="4524145" y="3160239"/>
            <a:ext cx="3956241" cy="246221"/>
          </a:xfrm>
          <a:prstGeom prst="rect">
            <a:avLst/>
          </a:prstGeom>
          <a:noFill/>
        </p:spPr>
        <p:txBody>
          <a:bodyPr wrap="square" lIns="0" rtlCol="0">
            <a:spAutoFit/>
          </a:bodyPr>
          <a:lstStyle/>
          <a:p>
            <a:r>
              <a:rPr lang="en-US" sz="1000" i="1" dirty="0"/>
              <a:t>Define a mean value (middle of the screen along the x-axis)</a:t>
            </a:r>
            <a:endParaRPr lang="en-US" sz="1000" i="1" dirty="0" smtClean="0"/>
          </a:p>
        </p:txBody>
      </p:sp>
      <p:cxnSp>
        <p:nvCxnSpPr>
          <p:cNvPr id="15" name="Elbow Connector 14"/>
          <p:cNvCxnSpPr/>
          <p:nvPr/>
        </p:nvCxnSpPr>
        <p:spPr>
          <a:xfrm rot="10800000">
            <a:off x="2970462" y="3305717"/>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524145" y="3496350"/>
            <a:ext cx="3956241" cy="246221"/>
          </a:xfrm>
          <a:prstGeom prst="rect">
            <a:avLst/>
          </a:prstGeom>
          <a:noFill/>
        </p:spPr>
        <p:txBody>
          <a:bodyPr wrap="square" lIns="0" rtlCol="0">
            <a:spAutoFit/>
          </a:bodyPr>
          <a:lstStyle/>
          <a:p>
            <a:r>
              <a:rPr lang="en-US" sz="1000" i="1" dirty="0"/>
              <a:t>Scale the </a:t>
            </a:r>
            <a:r>
              <a:rPr lang="en-US" sz="1000" i="1" dirty="0" err="1"/>
              <a:t>gaussian</a:t>
            </a:r>
            <a:r>
              <a:rPr lang="en-US" sz="1000" i="1" dirty="0"/>
              <a:t> random number by standard deviation and mean</a:t>
            </a:r>
            <a:endParaRPr lang="en-US" sz="1000" i="1" dirty="0" smtClean="0"/>
          </a:p>
        </p:txBody>
      </p:sp>
      <p:cxnSp>
        <p:nvCxnSpPr>
          <p:cNvPr id="17" name="Elbow Connector 16"/>
          <p:cNvCxnSpPr/>
          <p:nvPr/>
        </p:nvCxnSpPr>
        <p:spPr>
          <a:xfrm rot="10800000">
            <a:off x="3150652" y="3641830"/>
            <a:ext cx="1304427"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524145" y="5165766"/>
            <a:ext cx="3956241" cy="246221"/>
          </a:xfrm>
          <a:prstGeom prst="rect">
            <a:avLst/>
          </a:prstGeom>
          <a:noFill/>
        </p:spPr>
        <p:txBody>
          <a:bodyPr wrap="square" lIns="0" rtlCol="0">
            <a:spAutoFit/>
          </a:bodyPr>
          <a:lstStyle/>
          <a:p>
            <a:r>
              <a:rPr lang="en-US" sz="1000" i="1" dirty="0"/>
              <a:t>Draw an ellipse at our "normal" random position</a:t>
            </a:r>
            <a:endParaRPr lang="en-US" sz="1000" i="1" dirty="0" smtClean="0"/>
          </a:p>
        </p:txBody>
      </p:sp>
      <p:cxnSp>
        <p:nvCxnSpPr>
          <p:cNvPr id="20" name="Elbow Connector 19"/>
          <p:cNvCxnSpPr/>
          <p:nvPr/>
        </p:nvCxnSpPr>
        <p:spPr>
          <a:xfrm rot="10800000">
            <a:off x="3928648" y="5311246"/>
            <a:ext cx="526431"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26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14" grpId="0"/>
      <p:bldP spid="16"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56913" y="2005526"/>
            <a:ext cx="2778215" cy="2749793"/>
          </a:xfrm>
          <a:prstGeom prst="rect">
            <a:avLst/>
          </a:prstGeom>
        </p:spPr>
      </p:pic>
      <p:pic>
        <p:nvPicPr>
          <p:cNvPr id="3" name="Picture 2"/>
          <p:cNvPicPr>
            <a:picLocks noChangeAspect="1"/>
          </p:cNvPicPr>
          <p:nvPr/>
        </p:nvPicPr>
        <p:blipFill>
          <a:blip r:embed="rId3"/>
          <a:stretch>
            <a:fillRect/>
          </a:stretch>
        </p:blipFill>
        <p:spPr>
          <a:xfrm flipH="1">
            <a:off x="358801" y="2005114"/>
            <a:ext cx="2750205" cy="2750205"/>
          </a:xfrm>
          <a:prstGeom prst="rect">
            <a:avLst/>
          </a:prstGeom>
        </p:spPr>
      </p:pic>
      <p:pic>
        <p:nvPicPr>
          <p:cNvPr id="4" name="Picture 3"/>
          <p:cNvPicPr>
            <a:picLocks noChangeAspect="1"/>
          </p:cNvPicPr>
          <p:nvPr/>
        </p:nvPicPr>
        <p:blipFill>
          <a:blip r:embed="rId4"/>
          <a:stretch>
            <a:fillRect/>
          </a:stretch>
        </p:blipFill>
        <p:spPr>
          <a:xfrm>
            <a:off x="6186052" y="2005526"/>
            <a:ext cx="2756945" cy="2749793"/>
          </a:xfrm>
          <a:prstGeom prst="rect">
            <a:avLst/>
          </a:prstGeom>
        </p:spPr>
      </p:pic>
    </p:spTree>
    <p:extLst>
      <p:ext uri="{BB962C8B-B14F-4D97-AF65-F5344CB8AC3E}">
        <p14:creationId xmlns:p14="http://schemas.microsoft.com/office/powerpoint/2010/main" val="3080290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Perlin Noise (A Smooth Approach)</a:t>
            </a:r>
            <a:endParaRPr lang="en-US" dirty="0"/>
          </a:p>
        </p:txBody>
      </p:sp>
      <p:sp>
        <p:nvSpPr>
          <p:cNvPr id="21" name="TextBox 20"/>
          <p:cNvSpPr txBox="1"/>
          <p:nvPr/>
        </p:nvSpPr>
        <p:spPr>
          <a:xfrm>
            <a:off x="457200" y="4406645"/>
            <a:ext cx="4318648" cy="2092881"/>
          </a:xfrm>
          <a:prstGeom prst="rect">
            <a:avLst/>
          </a:prstGeom>
          <a:noFill/>
        </p:spPr>
        <p:txBody>
          <a:bodyPr wrap="square" lIns="0" rtlCol="0">
            <a:spAutoFit/>
          </a:bodyPr>
          <a:lstStyle/>
          <a:p>
            <a:r>
              <a:rPr lang="en-US" sz="1000" i="1" dirty="0" err="1"/>
              <a:t>Perlin</a:t>
            </a:r>
            <a:r>
              <a:rPr lang="en-US" sz="1000" i="1" dirty="0"/>
              <a:t> noise has a more organic appearance because it produces a naturally ordered (“smooth”) sequence of pseudo-random numbers. The graph on the left below shows </a:t>
            </a:r>
            <a:r>
              <a:rPr lang="en-US" sz="1000" i="1" dirty="0" err="1"/>
              <a:t>Perlin</a:t>
            </a:r>
            <a:r>
              <a:rPr lang="en-US" sz="1000" i="1" dirty="0"/>
              <a:t> noise over time, with the x-axis representing time; note the smoothness of the curve. The graph on the right shows pure random numbers over time. </a:t>
            </a:r>
            <a:endParaRPr lang="en-US" sz="1000" i="1" dirty="0" smtClean="0"/>
          </a:p>
          <a:p>
            <a:endParaRPr lang="en-US" sz="1000" i="1" dirty="0"/>
          </a:p>
          <a:p>
            <a:r>
              <a:rPr lang="en-US" sz="1000" i="1" dirty="0"/>
              <a:t>While the arguments to the random() function specify a range of values between a minimum and a maximum, noise() does not work this way. Instead, the output range is fixed—it always returns a value between 0 and 1. We’ll see in a moment that we can get around this easily with Processing’s map() function, but first we must examine what exactly noise() expects us to pass in as an argument.</a:t>
            </a:r>
            <a:endParaRPr lang="en-US" sz="1000" i="1" dirty="0" smtClean="0"/>
          </a:p>
          <a:p>
            <a:endParaRPr lang="en-US" sz="1000" i="1" dirty="0"/>
          </a:p>
          <a:p>
            <a:endParaRPr lang="en-US" sz="1000" i="1" dirty="0" smtClean="0"/>
          </a:p>
        </p:txBody>
      </p:sp>
      <p:sp>
        <p:nvSpPr>
          <p:cNvPr id="22" name="TextBox 21"/>
          <p:cNvSpPr txBox="1"/>
          <p:nvPr/>
        </p:nvSpPr>
        <p:spPr>
          <a:xfrm>
            <a:off x="457200" y="3448036"/>
            <a:ext cx="4318648" cy="861774"/>
          </a:xfrm>
          <a:prstGeom prst="rect">
            <a:avLst/>
          </a:prstGeom>
          <a:noFill/>
        </p:spPr>
        <p:txBody>
          <a:bodyPr wrap="square" lIns="0" rtlCol="0">
            <a:spAutoFit/>
          </a:bodyPr>
          <a:lstStyle/>
          <a:p>
            <a:r>
              <a:rPr lang="en-US" sz="1000" b="1" dirty="0"/>
              <a:t>However, randomness as the single guiding principle is not necessarily natural. An algorithm known as “</a:t>
            </a:r>
            <a:r>
              <a:rPr lang="en-US" sz="1000" b="1" dirty="0" err="1"/>
              <a:t>Perlin</a:t>
            </a:r>
            <a:r>
              <a:rPr lang="en-US" sz="1000" b="1" dirty="0"/>
              <a:t> noise,” named for its inventor Ken </a:t>
            </a:r>
            <a:r>
              <a:rPr lang="en-US" sz="1000" b="1" dirty="0" err="1"/>
              <a:t>Perlin</a:t>
            </a:r>
            <a:r>
              <a:rPr lang="en-US" sz="1000" b="1" dirty="0"/>
              <a:t>, takes this concept into account. </a:t>
            </a:r>
            <a:r>
              <a:rPr lang="en-US" sz="1000" b="1" dirty="0" err="1"/>
              <a:t>Perlin</a:t>
            </a:r>
            <a:r>
              <a:rPr lang="en-US" sz="1000" b="1" dirty="0"/>
              <a:t> developed the noise function while working on the original </a:t>
            </a:r>
            <a:r>
              <a:rPr lang="en-US" sz="1000" b="1" dirty="0" err="1"/>
              <a:t>Tron</a:t>
            </a:r>
            <a:r>
              <a:rPr lang="en-US" sz="1000" b="1" dirty="0"/>
              <a:t> movie in the early 1980s; it was designed to create procedural textures for computer-generated effects. </a:t>
            </a:r>
            <a:endParaRPr lang="en-US" sz="1000" b="1" dirty="0" smtClean="0"/>
          </a:p>
        </p:txBody>
      </p:sp>
      <p:pic>
        <p:nvPicPr>
          <p:cNvPr id="5" name="Picture 4"/>
          <p:cNvPicPr>
            <a:picLocks noChangeAspect="1"/>
          </p:cNvPicPr>
          <p:nvPr/>
        </p:nvPicPr>
        <p:blipFill>
          <a:blip r:embed="rId2"/>
          <a:stretch>
            <a:fillRect/>
          </a:stretch>
        </p:blipFill>
        <p:spPr>
          <a:xfrm>
            <a:off x="349582" y="1171513"/>
            <a:ext cx="6515030" cy="1985994"/>
          </a:xfrm>
          <a:prstGeom prst="rect">
            <a:avLst/>
          </a:prstGeom>
        </p:spPr>
      </p:pic>
    </p:spTree>
    <p:extLst>
      <p:ext uri="{BB962C8B-B14F-4D97-AF65-F5344CB8AC3E}">
        <p14:creationId xmlns:p14="http://schemas.microsoft.com/office/powerpoint/2010/main" val="3964883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Perlin Noise (A Smooth Approach)</a:t>
            </a:r>
            <a:endParaRPr lang="en-US" dirty="0"/>
          </a:p>
        </p:txBody>
      </p:sp>
      <p:sp>
        <p:nvSpPr>
          <p:cNvPr id="21" name="TextBox 20"/>
          <p:cNvSpPr txBox="1"/>
          <p:nvPr/>
        </p:nvSpPr>
        <p:spPr>
          <a:xfrm>
            <a:off x="457200" y="3219983"/>
            <a:ext cx="4318648" cy="553998"/>
          </a:xfrm>
          <a:prstGeom prst="rect">
            <a:avLst/>
          </a:prstGeom>
          <a:noFill/>
        </p:spPr>
        <p:txBody>
          <a:bodyPr wrap="square" lIns="0" rtlCol="0">
            <a:spAutoFit/>
          </a:bodyPr>
          <a:lstStyle/>
          <a:p>
            <a:r>
              <a:rPr lang="en-US" sz="1000" i="1" dirty="0"/>
              <a:t>According to the above table, noise(3) will return 0.364 at time equals 3. We could improve this by using a variable for time and asking for a noise value continuously in draw().</a:t>
            </a:r>
            <a:endParaRPr lang="en-US" sz="1000" i="1" dirty="0" smtClean="0"/>
          </a:p>
        </p:txBody>
      </p:sp>
      <p:sp>
        <p:nvSpPr>
          <p:cNvPr id="22" name="TextBox 21"/>
          <p:cNvSpPr txBox="1"/>
          <p:nvPr/>
        </p:nvSpPr>
        <p:spPr>
          <a:xfrm>
            <a:off x="457200" y="2407105"/>
            <a:ext cx="4318648" cy="400110"/>
          </a:xfrm>
          <a:prstGeom prst="rect">
            <a:avLst/>
          </a:prstGeom>
          <a:noFill/>
        </p:spPr>
        <p:txBody>
          <a:bodyPr wrap="square" lIns="0" rtlCol="0">
            <a:spAutoFit/>
          </a:bodyPr>
          <a:lstStyle/>
          <a:p>
            <a:r>
              <a:rPr lang="en-US" sz="1000" b="1" dirty="0"/>
              <a:t>We can think of one-dimensional </a:t>
            </a:r>
            <a:r>
              <a:rPr lang="en-US" sz="1000" b="1" dirty="0" err="1"/>
              <a:t>Perlin</a:t>
            </a:r>
            <a:r>
              <a:rPr lang="en-US" sz="1000" b="1" dirty="0"/>
              <a:t> noise as a linear sequence of values over time.</a:t>
            </a:r>
            <a:endParaRPr lang="en-US" sz="1000" b="1" dirty="0" smtClean="0"/>
          </a:p>
        </p:txBody>
      </p:sp>
      <p:pic>
        <p:nvPicPr>
          <p:cNvPr id="3" name="Picture 2"/>
          <p:cNvPicPr>
            <a:picLocks noChangeAspect="1"/>
          </p:cNvPicPr>
          <p:nvPr/>
        </p:nvPicPr>
        <p:blipFill>
          <a:blip r:embed="rId2"/>
          <a:stretch>
            <a:fillRect/>
          </a:stretch>
        </p:blipFill>
        <p:spPr>
          <a:xfrm>
            <a:off x="423327" y="1029169"/>
            <a:ext cx="4575614" cy="1358033"/>
          </a:xfrm>
          <a:prstGeom prst="rect">
            <a:avLst/>
          </a:prstGeom>
        </p:spPr>
      </p:pic>
      <p:sp>
        <p:nvSpPr>
          <p:cNvPr id="6" name="TextBox 5"/>
          <p:cNvSpPr txBox="1"/>
          <p:nvPr/>
        </p:nvSpPr>
        <p:spPr>
          <a:xfrm>
            <a:off x="457200" y="2869632"/>
            <a:ext cx="4493161" cy="246221"/>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en-US" sz="1000" dirty="0" err="1" smtClean="0">
                <a:solidFill>
                  <a:schemeClr val="tx1">
                    <a:lumMod val="75000"/>
                    <a:lumOff val="25000"/>
                  </a:schemeClr>
                </a:solidFill>
                <a:latin typeface="Courier"/>
              </a:rPr>
              <a:t>var</a:t>
            </a:r>
            <a:r>
              <a:rPr lang="en-US" sz="1000" dirty="0" smtClean="0">
                <a:solidFill>
                  <a:schemeClr val="tx1">
                    <a:lumMod val="75000"/>
                    <a:lumOff val="25000"/>
                  </a:schemeClr>
                </a:solidFill>
                <a:latin typeface="Courier"/>
              </a:rPr>
              <a:t> </a:t>
            </a:r>
            <a:r>
              <a:rPr lang="en-US" sz="1000" dirty="0">
                <a:solidFill>
                  <a:schemeClr val="tx1">
                    <a:lumMod val="75000"/>
                    <a:lumOff val="25000"/>
                  </a:schemeClr>
                </a:solidFill>
                <a:latin typeface="Courier"/>
              </a:rPr>
              <a:t>n = noise(3);</a:t>
            </a:r>
          </a:p>
        </p:txBody>
      </p:sp>
      <p:sp>
        <p:nvSpPr>
          <p:cNvPr id="9" name="TextBox 8"/>
          <p:cNvSpPr txBox="1"/>
          <p:nvPr/>
        </p:nvSpPr>
        <p:spPr>
          <a:xfrm>
            <a:off x="457200" y="3848107"/>
            <a:ext cx="4493161" cy="1169551"/>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en-US" sz="1000" dirty="0" err="1" smtClean="0">
                <a:solidFill>
                  <a:schemeClr val="tx1">
                    <a:lumMod val="75000"/>
                    <a:lumOff val="25000"/>
                  </a:schemeClr>
                </a:solidFill>
                <a:latin typeface="Courier"/>
              </a:rPr>
              <a:t>var</a:t>
            </a:r>
            <a:r>
              <a:rPr lang="en-US" sz="1000" dirty="0" smtClean="0">
                <a:solidFill>
                  <a:schemeClr val="tx1">
                    <a:lumMod val="75000"/>
                    <a:lumOff val="25000"/>
                  </a:schemeClr>
                </a:solidFill>
                <a:latin typeface="Courier"/>
              </a:rPr>
              <a:t> </a:t>
            </a:r>
            <a:r>
              <a:rPr lang="en-US" sz="1000" dirty="0">
                <a:solidFill>
                  <a:schemeClr val="tx1">
                    <a:lumMod val="75000"/>
                    <a:lumOff val="25000"/>
                  </a:schemeClr>
                </a:solidFill>
                <a:latin typeface="Courier"/>
              </a:rPr>
              <a:t>t = 0;</a:t>
            </a:r>
          </a:p>
          <a:p>
            <a:r>
              <a:rPr lang="en-US" sz="1000" dirty="0">
                <a:solidFill>
                  <a:schemeClr val="tx1">
                    <a:lumMod val="75000"/>
                    <a:lumOff val="25000"/>
                  </a:schemeClr>
                </a:solidFill>
                <a:latin typeface="Courier"/>
              </a:rPr>
              <a:t> </a:t>
            </a:r>
          </a:p>
          <a:p>
            <a:r>
              <a:rPr lang="en-US" sz="1000" dirty="0" smtClean="0">
                <a:solidFill>
                  <a:schemeClr val="tx1">
                    <a:lumMod val="75000"/>
                    <a:lumOff val="25000"/>
                  </a:schemeClr>
                </a:solidFill>
                <a:latin typeface="Courier"/>
              </a:rPr>
              <a:t>function </a:t>
            </a:r>
            <a:r>
              <a:rPr lang="en-US" sz="1000" dirty="0">
                <a:solidFill>
                  <a:schemeClr val="tx1">
                    <a:lumMod val="75000"/>
                    <a:lumOff val="25000"/>
                  </a:schemeClr>
                </a:solidFill>
                <a:latin typeface="Courier"/>
              </a:rPr>
              <a:t>draw() {</a:t>
            </a:r>
          </a:p>
          <a:p>
            <a:r>
              <a:rPr lang="en-US" sz="1000" dirty="0">
                <a:solidFill>
                  <a:schemeClr val="tx1">
                    <a:lumMod val="75000"/>
                    <a:lumOff val="25000"/>
                  </a:schemeClr>
                </a:solidFill>
                <a:latin typeface="Courier"/>
              </a:rPr>
              <a:t>  </a:t>
            </a:r>
            <a:r>
              <a:rPr lang="en-US" sz="1000" dirty="0" err="1" smtClean="0">
                <a:solidFill>
                  <a:schemeClr val="tx1">
                    <a:lumMod val="75000"/>
                    <a:lumOff val="25000"/>
                  </a:schemeClr>
                </a:solidFill>
                <a:latin typeface="Courier"/>
              </a:rPr>
              <a:t>var</a:t>
            </a:r>
            <a:r>
              <a:rPr lang="en-US" sz="1000" dirty="0" smtClean="0">
                <a:solidFill>
                  <a:schemeClr val="tx1">
                    <a:lumMod val="75000"/>
                    <a:lumOff val="25000"/>
                  </a:schemeClr>
                </a:solidFill>
                <a:latin typeface="Courier"/>
              </a:rPr>
              <a:t> </a:t>
            </a:r>
            <a:r>
              <a:rPr lang="en-US" sz="1000" dirty="0">
                <a:solidFill>
                  <a:schemeClr val="tx1">
                    <a:lumMod val="75000"/>
                    <a:lumOff val="25000"/>
                  </a:schemeClr>
                </a:solidFill>
                <a:latin typeface="Courier"/>
              </a:rPr>
              <a:t>n = noise(t);</a:t>
            </a:r>
          </a:p>
          <a:p>
            <a:r>
              <a:rPr lang="en-US" sz="1000" dirty="0">
                <a:solidFill>
                  <a:schemeClr val="tx1">
                    <a:lumMod val="75000"/>
                    <a:lumOff val="25000"/>
                  </a:schemeClr>
                </a:solidFill>
                <a:latin typeface="Courier"/>
              </a:rPr>
              <a:t> </a:t>
            </a:r>
            <a:r>
              <a:rPr lang="en-US" sz="1000" dirty="0" smtClean="0">
                <a:solidFill>
                  <a:schemeClr val="tx1">
                    <a:lumMod val="75000"/>
                    <a:lumOff val="25000"/>
                  </a:schemeClr>
                </a:solidFill>
                <a:latin typeface="Courier"/>
              </a:rPr>
              <a:t> </a:t>
            </a:r>
            <a:r>
              <a:rPr lang="en-US" sz="1000" dirty="0" smtClean="0">
                <a:solidFill>
                  <a:schemeClr val="bg1">
                    <a:lumMod val="65000"/>
                  </a:schemeClr>
                </a:solidFill>
                <a:latin typeface="Courier"/>
              </a:rPr>
              <a:t>//Now</a:t>
            </a:r>
            <a:r>
              <a:rPr lang="en-US" sz="1000" dirty="0">
                <a:solidFill>
                  <a:schemeClr val="bg1">
                    <a:lumMod val="65000"/>
                  </a:schemeClr>
                </a:solidFill>
                <a:latin typeface="Courier"/>
              </a:rPr>
              <a:t>, we move forward in time!</a:t>
            </a:r>
          </a:p>
          <a:p>
            <a:r>
              <a:rPr lang="en-US" sz="1000" dirty="0">
                <a:solidFill>
                  <a:schemeClr val="tx1">
                    <a:lumMod val="75000"/>
                    <a:lumOff val="25000"/>
                  </a:schemeClr>
                </a:solidFill>
                <a:latin typeface="Courier"/>
              </a:rPr>
              <a:t>  t += 0.01;</a:t>
            </a:r>
          </a:p>
          <a:p>
            <a:r>
              <a:rPr lang="en-US" sz="1000" dirty="0">
                <a:solidFill>
                  <a:schemeClr val="tx1">
                    <a:lumMod val="75000"/>
                    <a:lumOff val="25000"/>
                  </a:schemeClr>
                </a:solidFill>
                <a:latin typeface="Courier"/>
              </a:rPr>
              <a:t>}</a:t>
            </a:r>
          </a:p>
        </p:txBody>
      </p:sp>
      <p:sp>
        <p:nvSpPr>
          <p:cNvPr id="10" name="TextBox 9"/>
          <p:cNvSpPr txBox="1"/>
          <p:nvPr/>
        </p:nvSpPr>
        <p:spPr>
          <a:xfrm>
            <a:off x="457200" y="5197752"/>
            <a:ext cx="4318648" cy="553998"/>
          </a:xfrm>
          <a:prstGeom prst="rect">
            <a:avLst/>
          </a:prstGeom>
          <a:noFill/>
        </p:spPr>
        <p:txBody>
          <a:bodyPr wrap="square" lIns="0" rtlCol="0">
            <a:spAutoFit/>
          </a:bodyPr>
          <a:lstStyle/>
          <a:p>
            <a:r>
              <a:rPr lang="en-US" sz="1000" i="1" dirty="0"/>
              <a:t>How quickly we increment t also affects the smoothness of the noise. If we make large jumps in time, then we are skipping ahead and the values will be more random.</a:t>
            </a:r>
            <a:endParaRPr lang="en-US" sz="1000" i="1" dirty="0" smtClean="0"/>
          </a:p>
        </p:txBody>
      </p:sp>
      <p:pic>
        <p:nvPicPr>
          <p:cNvPr id="7" name="Picture 6"/>
          <p:cNvPicPr>
            <a:picLocks noChangeAspect="1"/>
          </p:cNvPicPr>
          <p:nvPr/>
        </p:nvPicPr>
        <p:blipFill>
          <a:blip r:embed="rId3"/>
          <a:stretch>
            <a:fillRect/>
          </a:stretch>
        </p:blipFill>
        <p:spPr>
          <a:xfrm>
            <a:off x="5060292" y="1029169"/>
            <a:ext cx="3864242" cy="1318317"/>
          </a:xfrm>
          <a:prstGeom prst="rect">
            <a:avLst/>
          </a:prstGeom>
        </p:spPr>
      </p:pic>
    </p:spTree>
    <p:extLst>
      <p:ext uri="{BB962C8B-B14F-4D97-AF65-F5344CB8AC3E}">
        <p14:creationId xmlns:p14="http://schemas.microsoft.com/office/powerpoint/2010/main" val="177507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6" grpId="0" animBg="1"/>
      <p:bldP spid="9"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Mapping Noise</a:t>
            </a:r>
            <a:endParaRPr lang="en-US" dirty="0"/>
          </a:p>
        </p:txBody>
      </p:sp>
      <p:sp>
        <p:nvSpPr>
          <p:cNvPr id="21" name="TextBox 20"/>
          <p:cNvSpPr txBox="1"/>
          <p:nvPr/>
        </p:nvSpPr>
        <p:spPr>
          <a:xfrm>
            <a:off x="457199" y="4151747"/>
            <a:ext cx="4493161" cy="1785104"/>
          </a:xfrm>
          <a:prstGeom prst="rect">
            <a:avLst/>
          </a:prstGeom>
          <a:noFill/>
        </p:spPr>
        <p:txBody>
          <a:bodyPr wrap="square" lIns="0" rtlCol="0">
            <a:spAutoFit/>
          </a:bodyPr>
          <a:lstStyle/>
          <a:p>
            <a:r>
              <a:rPr lang="en-US" sz="1000" i="1" dirty="0" smtClean="0"/>
              <a:t>In </a:t>
            </a:r>
            <a:r>
              <a:rPr lang="en-US" sz="1000" i="1" dirty="0"/>
              <a:t>this case, we know that noise has a range between 0 and 1, but we’d like to draw our circle with a range between 0 and the window’s width</a:t>
            </a:r>
            <a:r>
              <a:rPr lang="en-US" sz="1000" i="1" dirty="0" smtClean="0"/>
              <a:t>.</a:t>
            </a:r>
          </a:p>
          <a:p>
            <a:endParaRPr lang="en-US" sz="1000" i="1" dirty="0"/>
          </a:p>
          <a:p>
            <a:r>
              <a:rPr lang="en-US" sz="1000" i="1" dirty="0" smtClean="0"/>
              <a:t>If we </a:t>
            </a:r>
            <a:r>
              <a:rPr lang="en-US" sz="1000" i="1" dirty="0"/>
              <a:t>need to keep track of two time variables, one for the x-location of the Walker object and one for the y-location. But there is something a bit odd about these variables. Why does </a:t>
            </a:r>
            <a:r>
              <a:rPr lang="en-US" sz="1000" i="1" dirty="0" err="1"/>
              <a:t>tx</a:t>
            </a:r>
            <a:r>
              <a:rPr lang="en-US" sz="1000" i="1" dirty="0"/>
              <a:t> start at 0 and </a:t>
            </a:r>
            <a:r>
              <a:rPr lang="en-US" sz="1000" i="1" dirty="0" err="1"/>
              <a:t>ty</a:t>
            </a:r>
            <a:r>
              <a:rPr lang="en-US" sz="1000" i="1" dirty="0"/>
              <a:t> at 10,000? While these numbers are arbitrary choices, we have very specifically initialized our two time variables with different values. This is because the noise function is deterministic: it gives you the same result for a specific time t each and every time. If we asked for the noise value at the same time t for both x and y, then x and y would always be equal, meaning that the Walker object would only move along a diagonal.</a:t>
            </a:r>
            <a:endParaRPr lang="en-US" sz="1000" i="1" dirty="0" smtClean="0"/>
          </a:p>
        </p:txBody>
      </p:sp>
      <p:sp>
        <p:nvSpPr>
          <p:cNvPr id="22" name="TextBox 21"/>
          <p:cNvSpPr txBox="1"/>
          <p:nvPr/>
        </p:nvSpPr>
        <p:spPr>
          <a:xfrm>
            <a:off x="457199" y="3179260"/>
            <a:ext cx="4493161" cy="553998"/>
          </a:xfrm>
          <a:prstGeom prst="rect">
            <a:avLst/>
          </a:prstGeom>
          <a:noFill/>
        </p:spPr>
        <p:txBody>
          <a:bodyPr wrap="square" lIns="0" rtlCol="0">
            <a:spAutoFit/>
          </a:bodyPr>
          <a:lstStyle/>
          <a:p>
            <a:r>
              <a:rPr lang="en-US" sz="1000" b="1" dirty="0"/>
              <a:t>The map() function takes five arguments. First up is the value we want to map, in this case n. Then we have to give it the value’s current range (minimum and maximum), followed by our desired range.</a:t>
            </a:r>
            <a:endParaRPr lang="en-US" sz="1000" b="1" dirty="0" smtClean="0"/>
          </a:p>
        </p:txBody>
      </p:sp>
      <p:sp>
        <p:nvSpPr>
          <p:cNvPr id="6" name="TextBox 5"/>
          <p:cNvSpPr txBox="1"/>
          <p:nvPr/>
        </p:nvSpPr>
        <p:spPr>
          <a:xfrm>
            <a:off x="457200" y="3813507"/>
            <a:ext cx="4493161" cy="246221"/>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en-US" sz="1000" dirty="0" err="1" smtClean="0">
                <a:solidFill>
                  <a:schemeClr val="tx1">
                    <a:lumMod val="75000"/>
                    <a:lumOff val="25000"/>
                  </a:schemeClr>
                </a:solidFill>
                <a:latin typeface="Courier"/>
              </a:rPr>
              <a:t>var</a:t>
            </a:r>
            <a:r>
              <a:rPr lang="en-US" sz="1000" dirty="0" smtClean="0">
                <a:solidFill>
                  <a:schemeClr val="tx1">
                    <a:lumMod val="75000"/>
                    <a:lumOff val="25000"/>
                  </a:schemeClr>
                </a:solidFill>
                <a:latin typeface="Courier"/>
              </a:rPr>
              <a:t> </a:t>
            </a:r>
            <a:r>
              <a:rPr lang="en-US" sz="1000" dirty="0">
                <a:solidFill>
                  <a:schemeClr val="tx1">
                    <a:lumMod val="75000"/>
                    <a:lumOff val="25000"/>
                  </a:schemeClr>
                </a:solidFill>
                <a:latin typeface="Courier"/>
              </a:rPr>
              <a:t>x = map(</a:t>
            </a:r>
            <a:r>
              <a:rPr lang="en-US" sz="1000" dirty="0" smtClean="0">
                <a:solidFill>
                  <a:schemeClr val="tx1">
                    <a:lumMod val="75000"/>
                    <a:lumOff val="25000"/>
                  </a:schemeClr>
                </a:solidFill>
                <a:latin typeface="Courier"/>
              </a:rPr>
              <a:t>noiseT,</a:t>
            </a:r>
            <a:r>
              <a:rPr lang="en-US" sz="1000" dirty="0">
                <a:solidFill>
                  <a:schemeClr val="tx1">
                    <a:lumMod val="75000"/>
                    <a:lumOff val="25000"/>
                  </a:schemeClr>
                </a:solidFill>
                <a:latin typeface="Courier"/>
              </a:rPr>
              <a:t>0,1,0,width);</a:t>
            </a:r>
          </a:p>
        </p:txBody>
      </p:sp>
      <p:pic>
        <p:nvPicPr>
          <p:cNvPr id="7" name="Picture 6"/>
          <p:cNvPicPr>
            <a:picLocks noChangeAspect="1"/>
          </p:cNvPicPr>
          <p:nvPr/>
        </p:nvPicPr>
        <p:blipFill>
          <a:blip r:embed="rId2"/>
          <a:stretch>
            <a:fillRect/>
          </a:stretch>
        </p:blipFill>
        <p:spPr>
          <a:xfrm>
            <a:off x="5060292" y="1029169"/>
            <a:ext cx="3864242" cy="1318317"/>
          </a:xfrm>
          <a:prstGeom prst="rect">
            <a:avLst/>
          </a:prstGeom>
        </p:spPr>
      </p:pic>
      <p:pic>
        <p:nvPicPr>
          <p:cNvPr id="4" name="Picture 3"/>
          <p:cNvPicPr>
            <a:picLocks noChangeAspect="1"/>
          </p:cNvPicPr>
          <p:nvPr/>
        </p:nvPicPr>
        <p:blipFill>
          <a:blip r:embed="rId3"/>
          <a:stretch>
            <a:fillRect/>
          </a:stretch>
        </p:blipFill>
        <p:spPr>
          <a:xfrm>
            <a:off x="457200" y="1105503"/>
            <a:ext cx="4493161" cy="1940229"/>
          </a:xfrm>
          <a:prstGeom prst="rect">
            <a:avLst/>
          </a:prstGeom>
          <a:ln w="6350">
            <a:solidFill>
              <a:schemeClr val="bg1">
                <a:lumMod val="75000"/>
              </a:schemeClr>
            </a:solidFill>
          </a:ln>
        </p:spPr>
      </p:pic>
    </p:spTree>
    <p:extLst>
      <p:ext uri="{BB962C8B-B14F-4D97-AF65-F5344CB8AC3E}">
        <p14:creationId xmlns:p14="http://schemas.microsoft.com/office/powerpoint/2010/main" val="3710146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7200" y="1098254"/>
            <a:ext cx="4049181" cy="4640433"/>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smtClean="0"/>
              <a:t>One Dimensional Noise</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919712" y="1457888"/>
            <a:ext cx="3553735" cy="246221"/>
          </a:xfrm>
          <a:prstGeom prst="rect">
            <a:avLst/>
          </a:prstGeom>
          <a:noFill/>
        </p:spPr>
        <p:txBody>
          <a:bodyPr wrap="square" lIns="0" rtlCol="0">
            <a:spAutoFit/>
          </a:bodyPr>
          <a:lstStyle/>
          <a:p>
            <a:r>
              <a:rPr lang="en-US" sz="1000" i="1" dirty="0" smtClean="0"/>
              <a:t>Nothing New</a:t>
            </a:r>
          </a:p>
        </p:txBody>
      </p:sp>
      <p:cxnSp>
        <p:nvCxnSpPr>
          <p:cNvPr id="28" name="Elbow Connector 27"/>
          <p:cNvCxnSpPr/>
          <p:nvPr/>
        </p:nvCxnSpPr>
        <p:spPr>
          <a:xfrm rot="10800000">
            <a:off x="3685013" y="1580999"/>
            <a:ext cx="1165632"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919712" y="2227696"/>
            <a:ext cx="3553735" cy="400110"/>
          </a:xfrm>
          <a:prstGeom prst="rect">
            <a:avLst/>
          </a:prstGeom>
          <a:noFill/>
        </p:spPr>
        <p:txBody>
          <a:bodyPr wrap="square" lIns="0" rtlCol="0">
            <a:spAutoFit/>
          </a:bodyPr>
          <a:lstStyle/>
          <a:p>
            <a:r>
              <a:rPr lang="en-US" sz="1000" i="1" dirty="0" smtClean="0"/>
              <a:t>The draw loop draws a black rectangle with 15% opacity every frame. This creates the trail effect.</a:t>
            </a:r>
          </a:p>
        </p:txBody>
      </p:sp>
      <p:cxnSp>
        <p:nvCxnSpPr>
          <p:cNvPr id="30" name="Elbow Connector 29"/>
          <p:cNvCxnSpPr/>
          <p:nvPr/>
        </p:nvCxnSpPr>
        <p:spPr>
          <a:xfrm rot="10800000">
            <a:off x="3366029" y="2350807"/>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57200" y="5738687"/>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Sketch08.js</a:t>
            </a:r>
          </a:p>
        </p:txBody>
      </p:sp>
      <p:sp>
        <p:nvSpPr>
          <p:cNvPr id="16" name="TextBox 15"/>
          <p:cNvSpPr txBox="1"/>
          <p:nvPr/>
        </p:nvSpPr>
        <p:spPr>
          <a:xfrm>
            <a:off x="4919712" y="3350870"/>
            <a:ext cx="3553735" cy="861774"/>
          </a:xfrm>
          <a:prstGeom prst="rect">
            <a:avLst/>
          </a:prstGeom>
          <a:noFill/>
        </p:spPr>
        <p:txBody>
          <a:bodyPr wrap="square" lIns="0" rtlCol="0">
            <a:spAutoFit/>
          </a:bodyPr>
          <a:lstStyle/>
          <a:p>
            <a:r>
              <a:rPr lang="en-US" sz="1000" i="1" dirty="0" smtClean="0"/>
              <a:t>The x position starts in the middle of the canvas. The </a:t>
            </a:r>
            <a:r>
              <a:rPr lang="en-US" sz="1000" i="1" dirty="0" err="1" smtClean="0"/>
              <a:t>xOff</a:t>
            </a:r>
            <a:r>
              <a:rPr lang="en-US" sz="1000" i="1" dirty="0" smtClean="0"/>
              <a:t> is a random number between 0 and 1000. This the represent the time. If we call the noise function on this value it will return a value between 0 and 1. If we increment time we will get a value similar but not the same (depending on the increment amount)</a:t>
            </a:r>
          </a:p>
        </p:txBody>
      </p:sp>
      <p:cxnSp>
        <p:nvCxnSpPr>
          <p:cNvPr id="17" name="Elbow Connector 16"/>
          <p:cNvCxnSpPr/>
          <p:nvPr/>
        </p:nvCxnSpPr>
        <p:spPr>
          <a:xfrm rot="10800000">
            <a:off x="3546219" y="3496350"/>
            <a:ext cx="1304427"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919712" y="5165766"/>
            <a:ext cx="3553735" cy="553998"/>
          </a:xfrm>
          <a:prstGeom prst="rect">
            <a:avLst/>
          </a:prstGeom>
          <a:noFill/>
        </p:spPr>
        <p:txBody>
          <a:bodyPr wrap="square" lIns="0" rtlCol="0">
            <a:spAutoFit/>
          </a:bodyPr>
          <a:lstStyle/>
          <a:p>
            <a:r>
              <a:rPr lang="en-US" sz="1000" i="1" dirty="0" smtClean="0"/>
              <a:t>This function get a noise value for the current moment in time (</a:t>
            </a:r>
            <a:r>
              <a:rPr lang="en-US" sz="1000" i="1" dirty="0" err="1" smtClean="0"/>
              <a:t>xOff</a:t>
            </a:r>
            <a:r>
              <a:rPr lang="en-US" sz="1000" i="1" dirty="0" smtClean="0"/>
              <a:t>) and maps it to between 0 and the width. We then increment time(</a:t>
            </a:r>
            <a:r>
              <a:rPr lang="en-US" sz="1000" i="1" dirty="0" err="1" smtClean="0"/>
              <a:t>xOff</a:t>
            </a:r>
            <a:r>
              <a:rPr lang="en-US" sz="1000" i="1" dirty="0" smtClean="0"/>
              <a:t>)</a:t>
            </a:r>
          </a:p>
        </p:txBody>
      </p:sp>
      <p:cxnSp>
        <p:nvCxnSpPr>
          <p:cNvPr id="20" name="Elbow Connector 19"/>
          <p:cNvCxnSpPr/>
          <p:nvPr/>
        </p:nvCxnSpPr>
        <p:spPr>
          <a:xfrm rot="10800000">
            <a:off x="4324215" y="5311246"/>
            <a:ext cx="526431"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919712" y="4303992"/>
            <a:ext cx="3553735" cy="400110"/>
          </a:xfrm>
          <a:prstGeom prst="rect">
            <a:avLst/>
          </a:prstGeom>
          <a:noFill/>
        </p:spPr>
        <p:txBody>
          <a:bodyPr wrap="square" lIns="0" rtlCol="0">
            <a:spAutoFit/>
          </a:bodyPr>
          <a:lstStyle/>
          <a:p>
            <a:r>
              <a:rPr lang="en-US" sz="1000" i="1" dirty="0" smtClean="0"/>
              <a:t>The render() selects a no stroke pen with a fill at 50% opacity. It then draws an ellipse with this pen.</a:t>
            </a:r>
          </a:p>
        </p:txBody>
      </p:sp>
      <p:cxnSp>
        <p:nvCxnSpPr>
          <p:cNvPr id="22" name="Elbow Connector 21"/>
          <p:cNvCxnSpPr/>
          <p:nvPr/>
        </p:nvCxnSpPr>
        <p:spPr>
          <a:xfrm rot="10800000">
            <a:off x="3546219" y="4449472"/>
            <a:ext cx="1304427"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815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16" grpId="0"/>
      <p:bldP spid="19"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7200" y="1082517"/>
            <a:ext cx="5622029" cy="5209310"/>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smtClean="0"/>
              <a:t>One Dimensional Noise </a:t>
            </a:r>
            <a:r>
              <a:rPr lang="mr-IN" dirty="0" smtClean="0"/>
              <a:t>–</a:t>
            </a:r>
            <a:r>
              <a:rPr lang="ga-IE" dirty="0" smtClean="0"/>
              <a:t> Fancy Pants!!</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57200" y="6291827"/>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Sketch09.js</a:t>
            </a:r>
          </a:p>
        </p:txBody>
      </p:sp>
      <p:sp>
        <p:nvSpPr>
          <p:cNvPr id="19" name="TextBox 18"/>
          <p:cNvSpPr txBox="1"/>
          <p:nvPr/>
        </p:nvSpPr>
        <p:spPr>
          <a:xfrm>
            <a:off x="6315181" y="4062380"/>
            <a:ext cx="2158266" cy="1169551"/>
          </a:xfrm>
          <a:prstGeom prst="rect">
            <a:avLst/>
          </a:prstGeom>
          <a:noFill/>
        </p:spPr>
        <p:txBody>
          <a:bodyPr wrap="square" lIns="0" rtlCol="0">
            <a:spAutoFit/>
          </a:bodyPr>
          <a:lstStyle/>
          <a:p>
            <a:r>
              <a:rPr lang="en-US" sz="1000" i="1" dirty="0" smtClean="0"/>
              <a:t>We will be discussing vectors in more detail later but for the moment consider it a way to store 2 values in a variable. Instead of having </a:t>
            </a:r>
            <a:r>
              <a:rPr lang="en-US" sz="1000" i="1" dirty="0" err="1" smtClean="0"/>
              <a:t>positionX</a:t>
            </a:r>
            <a:r>
              <a:rPr lang="en-US" sz="1000" i="1" dirty="0" smtClean="0"/>
              <a:t> and </a:t>
            </a:r>
            <a:r>
              <a:rPr lang="en-US" sz="1000" i="1" dirty="0" err="1" smtClean="0"/>
              <a:t>positionY</a:t>
            </a:r>
            <a:r>
              <a:rPr lang="en-US" sz="1000" i="1" dirty="0" smtClean="0"/>
              <a:t> we can store it as a vector variable and access it </a:t>
            </a:r>
            <a:r>
              <a:rPr lang="en-US" sz="1000" i="1" dirty="0" err="1" smtClean="0"/>
              <a:t>position.x</a:t>
            </a:r>
            <a:r>
              <a:rPr lang="en-US" sz="1000" i="1" dirty="0" smtClean="0"/>
              <a:t> or </a:t>
            </a:r>
            <a:r>
              <a:rPr lang="en-US" sz="1000" i="1" dirty="0" err="1" smtClean="0"/>
              <a:t>position.y</a:t>
            </a:r>
            <a:endParaRPr lang="en-US" sz="1000" i="1" dirty="0" smtClean="0"/>
          </a:p>
        </p:txBody>
      </p:sp>
      <p:cxnSp>
        <p:nvCxnSpPr>
          <p:cNvPr id="20" name="Elbow Connector 19"/>
          <p:cNvCxnSpPr/>
          <p:nvPr/>
        </p:nvCxnSpPr>
        <p:spPr>
          <a:xfrm rot="10800000" flipV="1">
            <a:off x="4324217" y="4207859"/>
            <a:ext cx="1872989"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315181" y="5716318"/>
            <a:ext cx="2158266" cy="400110"/>
          </a:xfrm>
          <a:prstGeom prst="rect">
            <a:avLst/>
          </a:prstGeom>
          <a:noFill/>
        </p:spPr>
        <p:txBody>
          <a:bodyPr wrap="square" lIns="0" rtlCol="0">
            <a:spAutoFit/>
          </a:bodyPr>
          <a:lstStyle/>
          <a:p>
            <a:r>
              <a:rPr lang="en-US" sz="1000" i="1" dirty="0" smtClean="0"/>
              <a:t>This is also to do with vectors. You can add to them very easily. TBD</a:t>
            </a:r>
          </a:p>
        </p:txBody>
      </p:sp>
      <p:cxnSp>
        <p:nvCxnSpPr>
          <p:cNvPr id="24" name="Elbow Connector 23"/>
          <p:cNvCxnSpPr/>
          <p:nvPr/>
        </p:nvCxnSpPr>
        <p:spPr>
          <a:xfrm rot="10800000" flipV="1">
            <a:off x="4324217" y="5861797"/>
            <a:ext cx="1872989"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497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Understanding the Pixel Array in P5</a:t>
            </a:r>
            <a:endParaRPr lang="en-US" dirty="0"/>
          </a:p>
        </p:txBody>
      </p:sp>
      <p:sp>
        <p:nvSpPr>
          <p:cNvPr id="22" name="TextBox 21"/>
          <p:cNvSpPr txBox="1"/>
          <p:nvPr/>
        </p:nvSpPr>
        <p:spPr>
          <a:xfrm>
            <a:off x="3796048" y="5731580"/>
            <a:ext cx="4493161" cy="400110"/>
          </a:xfrm>
          <a:prstGeom prst="rect">
            <a:avLst/>
          </a:prstGeom>
          <a:noFill/>
        </p:spPr>
        <p:txBody>
          <a:bodyPr wrap="square" lIns="0" rtlCol="0">
            <a:spAutoFit/>
          </a:bodyPr>
          <a:lstStyle/>
          <a:p>
            <a:r>
              <a:rPr lang="en-US" sz="1000" b="1" dirty="0" smtClean="0"/>
              <a:t>So now we need to create a nested loop which will run through all the Y values. For each Y value we need to run a loop for each X value.</a:t>
            </a:r>
          </a:p>
        </p:txBody>
      </p:sp>
      <p:sp>
        <p:nvSpPr>
          <p:cNvPr id="6" name="TextBox 5"/>
          <p:cNvSpPr txBox="1"/>
          <p:nvPr/>
        </p:nvSpPr>
        <p:spPr>
          <a:xfrm>
            <a:off x="3796048" y="3977307"/>
            <a:ext cx="4493161" cy="1477328"/>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mr-IN" sz="1000" dirty="0">
                <a:solidFill>
                  <a:schemeClr val="tx1">
                    <a:lumMod val="75000"/>
                    <a:lumOff val="25000"/>
                  </a:schemeClr>
                </a:solidFill>
                <a:latin typeface="Courier"/>
                <a:cs typeface="Courier"/>
              </a:rPr>
              <a:t>loadPixels();</a:t>
            </a:r>
          </a:p>
          <a:p>
            <a:r>
              <a:rPr lang="ga-IE" sz="1000" dirty="0">
                <a:solidFill>
                  <a:schemeClr val="tx1">
                    <a:lumMod val="75000"/>
                    <a:lumOff val="25000"/>
                  </a:schemeClr>
                </a:solidFill>
                <a:latin typeface="Courier"/>
                <a:cs typeface="Courier"/>
              </a:rPr>
              <a:t>	</a:t>
            </a:r>
            <a:endParaRPr lang="ga-IE" sz="1000" dirty="0" smtClean="0">
              <a:solidFill>
                <a:schemeClr val="tx1">
                  <a:lumMod val="75000"/>
                  <a:lumOff val="25000"/>
                </a:schemeClr>
              </a:solidFill>
              <a:latin typeface="Courier"/>
              <a:cs typeface="Courier"/>
            </a:endParaRPr>
          </a:p>
          <a:p>
            <a:r>
              <a:rPr lang="ga-IE" sz="1000" dirty="0">
                <a:solidFill>
                  <a:schemeClr val="tx1">
                    <a:lumMod val="75000"/>
                    <a:lumOff val="25000"/>
                  </a:schemeClr>
                </a:solidFill>
                <a:latin typeface="Courier"/>
                <a:cs typeface="Courier"/>
              </a:rPr>
              <a:t>	</a:t>
            </a:r>
            <a:r>
              <a:rPr lang="ga-IE" sz="1000" dirty="0" smtClean="0">
                <a:solidFill>
                  <a:schemeClr val="tx1">
                    <a:lumMod val="75000"/>
                    <a:lumOff val="25000"/>
                  </a:schemeClr>
                </a:solidFill>
                <a:latin typeface="Courier"/>
                <a:cs typeface="Courier"/>
              </a:rPr>
              <a:t>var index= (2+2*5)*4</a:t>
            </a:r>
            <a:endParaRPr lang="mr-IN" sz="1000" dirty="0">
              <a:solidFill>
                <a:schemeClr val="tx1">
                  <a:lumMod val="75000"/>
                  <a:lumOff val="25000"/>
                </a:schemeClr>
              </a:solidFill>
              <a:latin typeface="Courier"/>
              <a:cs typeface="Courier"/>
            </a:endParaRPr>
          </a:p>
          <a:p>
            <a:r>
              <a:rPr lang="mr-IN" sz="1000" dirty="0">
                <a:solidFill>
                  <a:schemeClr val="tx1">
                    <a:lumMod val="75000"/>
                    <a:lumOff val="25000"/>
                  </a:schemeClr>
                </a:solidFill>
                <a:latin typeface="Courier"/>
                <a:cs typeface="Courier"/>
              </a:rPr>
              <a:t>    </a:t>
            </a:r>
            <a:r>
              <a:rPr lang="ga-IE" sz="1000" dirty="0" smtClean="0">
                <a:solidFill>
                  <a:schemeClr val="tx1">
                    <a:lumMod val="75000"/>
                    <a:lumOff val="25000"/>
                  </a:schemeClr>
                </a:solidFill>
                <a:latin typeface="Courier"/>
                <a:cs typeface="Courier"/>
              </a:rPr>
              <a:t>	</a:t>
            </a:r>
            <a:r>
              <a:rPr lang="mr-IN" sz="1000" dirty="0" smtClean="0">
                <a:solidFill>
                  <a:schemeClr val="tx1">
                    <a:lumMod val="75000"/>
                    <a:lumOff val="25000"/>
                  </a:schemeClr>
                </a:solidFill>
                <a:latin typeface="Courier"/>
                <a:cs typeface="Courier"/>
              </a:rPr>
              <a:t>pixels[</a:t>
            </a:r>
            <a:r>
              <a:rPr lang="ga-IE" sz="1000" dirty="0" smtClean="0">
                <a:solidFill>
                  <a:schemeClr val="tx1">
                    <a:lumMod val="75000"/>
                    <a:lumOff val="25000"/>
                  </a:schemeClr>
                </a:solidFill>
                <a:latin typeface="Courier"/>
                <a:cs typeface="Courier"/>
              </a:rPr>
              <a:t>index+0</a:t>
            </a:r>
            <a:r>
              <a:rPr lang="mr-IN" sz="1000" dirty="0" smtClean="0">
                <a:solidFill>
                  <a:schemeClr val="tx1">
                    <a:lumMod val="75000"/>
                    <a:lumOff val="25000"/>
                  </a:schemeClr>
                </a:solidFill>
                <a:latin typeface="Courier"/>
                <a:cs typeface="Courier"/>
              </a:rPr>
              <a:t>] </a:t>
            </a:r>
            <a:r>
              <a:rPr lang="mr-IN" sz="1000" dirty="0">
                <a:solidFill>
                  <a:schemeClr val="tx1">
                    <a:lumMod val="75000"/>
                    <a:lumOff val="25000"/>
                  </a:schemeClr>
                </a:solidFill>
                <a:latin typeface="Courier"/>
                <a:cs typeface="Courier"/>
              </a:rPr>
              <a:t>= 255;</a:t>
            </a:r>
          </a:p>
          <a:p>
            <a:r>
              <a:rPr lang="mr-IN" sz="1000" dirty="0">
                <a:solidFill>
                  <a:schemeClr val="tx1">
                    <a:lumMod val="75000"/>
                    <a:lumOff val="25000"/>
                  </a:schemeClr>
                </a:solidFill>
                <a:latin typeface="Courier"/>
                <a:cs typeface="Courier"/>
              </a:rPr>
              <a:t>    </a:t>
            </a:r>
            <a:r>
              <a:rPr lang="ga-IE" sz="1000" dirty="0" smtClean="0">
                <a:solidFill>
                  <a:schemeClr val="tx1">
                    <a:lumMod val="75000"/>
                    <a:lumOff val="25000"/>
                  </a:schemeClr>
                </a:solidFill>
                <a:latin typeface="Courier"/>
                <a:cs typeface="Courier"/>
              </a:rPr>
              <a:t>	</a:t>
            </a:r>
            <a:r>
              <a:rPr lang="mr-IN" sz="1000" dirty="0" smtClean="0">
                <a:solidFill>
                  <a:schemeClr val="tx1">
                    <a:lumMod val="75000"/>
                    <a:lumOff val="25000"/>
                  </a:schemeClr>
                </a:solidFill>
                <a:latin typeface="Courier"/>
                <a:cs typeface="Courier"/>
              </a:rPr>
              <a:t>pixels[</a:t>
            </a:r>
            <a:r>
              <a:rPr lang="ga-IE" sz="1000" dirty="0" smtClean="0">
                <a:solidFill>
                  <a:schemeClr val="tx1">
                    <a:lumMod val="75000"/>
                    <a:lumOff val="25000"/>
                  </a:schemeClr>
                </a:solidFill>
                <a:latin typeface="Courier"/>
                <a:cs typeface="Courier"/>
              </a:rPr>
              <a:t>index+1</a:t>
            </a:r>
            <a:r>
              <a:rPr lang="mr-IN" sz="1000" dirty="0" smtClean="0">
                <a:solidFill>
                  <a:schemeClr val="tx1">
                    <a:lumMod val="75000"/>
                    <a:lumOff val="25000"/>
                  </a:schemeClr>
                </a:solidFill>
                <a:latin typeface="Courier"/>
                <a:cs typeface="Courier"/>
              </a:rPr>
              <a:t>] </a:t>
            </a:r>
            <a:r>
              <a:rPr lang="mr-IN" sz="1000" dirty="0">
                <a:solidFill>
                  <a:schemeClr val="tx1">
                    <a:lumMod val="75000"/>
                    <a:lumOff val="25000"/>
                  </a:schemeClr>
                </a:solidFill>
                <a:latin typeface="Courier"/>
                <a:cs typeface="Courier"/>
              </a:rPr>
              <a:t>= 0;</a:t>
            </a:r>
          </a:p>
          <a:p>
            <a:r>
              <a:rPr lang="mr-IN" sz="1000" dirty="0">
                <a:solidFill>
                  <a:schemeClr val="tx1">
                    <a:lumMod val="75000"/>
                    <a:lumOff val="25000"/>
                  </a:schemeClr>
                </a:solidFill>
                <a:latin typeface="Courier"/>
                <a:cs typeface="Courier"/>
              </a:rPr>
              <a:t>    </a:t>
            </a:r>
            <a:r>
              <a:rPr lang="ga-IE" sz="1000" dirty="0" smtClean="0">
                <a:solidFill>
                  <a:schemeClr val="tx1">
                    <a:lumMod val="75000"/>
                    <a:lumOff val="25000"/>
                  </a:schemeClr>
                </a:solidFill>
                <a:latin typeface="Courier"/>
                <a:cs typeface="Courier"/>
              </a:rPr>
              <a:t>	</a:t>
            </a:r>
            <a:r>
              <a:rPr lang="mr-IN" sz="1000" dirty="0" smtClean="0">
                <a:solidFill>
                  <a:schemeClr val="tx1">
                    <a:lumMod val="75000"/>
                    <a:lumOff val="25000"/>
                  </a:schemeClr>
                </a:solidFill>
                <a:latin typeface="Courier"/>
                <a:cs typeface="Courier"/>
              </a:rPr>
              <a:t>pixels[</a:t>
            </a:r>
            <a:r>
              <a:rPr lang="ga-IE" sz="1000" dirty="0">
                <a:solidFill>
                  <a:schemeClr val="tx1">
                    <a:lumMod val="75000"/>
                    <a:lumOff val="25000"/>
                  </a:schemeClr>
                </a:solidFill>
                <a:latin typeface="Courier"/>
                <a:cs typeface="Courier"/>
              </a:rPr>
              <a:t>index</a:t>
            </a:r>
            <a:r>
              <a:rPr lang="ga-IE" sz="1000" dirty="0" smtClean="0">
                <a:solidFill>
                  <a:schemeClr val="tx1">
                    <a:lumMod val="75000"/>
                    <a:lumOff val="25000"/>
                  </a:schemeClr>
                </a:solidFill>
                <a:latin typeface="Courier"/>
                <a:cs typeface="Courier"/>
              </a:rPr>
              <a:t>+2</a:t>
            </a:r>
            <a:r>
              <a:rPr lang="mr-IN" sz="1000" dirty="0" smtClean="0">
                <a:solidFill>
                  <a:schemeClr val="tx1">
                    <a:lumMod val="75000"/>
                    <a:lumOff val="25000"/>
                  </a:schemeClr>
                </a:solidFill>
                <a:latin typeface="Courier"/>
                <a:cs typeface="Courier"/>
              </a:rPr>
              <a:t>] </a:t>
            </a:r>
            <a:r>
              <a:rPr lang="mr-IN" sz="1000" dirty="0">
                <a:solidFill>
                  <a:schemeClr val="tx1">
                    <a:lumMod val="75000"/>
                    <a:lumOff val="25000"/>
                  </a:schemeClr>
                </a:solidFill>
                <a:latin typeface="Courier"/>
                <a:cs typeface="Courier"/>
              </a:rPr>
              <a:t>= 0;</a:t>
            </a:r>
          </a:p>
          <a:p>
            <a:r>
              <a:rPr lang="mr-IN" sz="1000" dirty="0">
                <a:solidFill>
                  <a:schemeClr val="tx1">
                    <a:lumMod val="75000"/>
                    <a:lumOff val="25000"/>
                  </a:schemeClr>
                </a:solidFill>
                <a:latin typeface="Courier"/>
                <a:cs typeface="Courier"/>
              </a:rPr>
              <a:t>    </a:t>
            </a:r>
            <a:r>
              <a:rPr lang="ga-IE" sz="1000" dirty="0" smtClean="0">
                <a:solidFill>
                  <a:schemeClr val="tx1">
                    <a:lumMod val="75000"/>
                    <a:lumOff val="25000"/>
                  </a:schemeClr>
                </a:solidFill>
                <a:latin typeface="Courier"/>
                <a:cs typeface="Courier"/>
              </a:rPr>
              <a:t>	</a:t>
            </a:r>
            <a:r>
              <a:rPr lang="mr-IN" sz="1000" dirty="0" smtClean="0">
                <a:solidFill>
                  <a:schemeClr val="tx1">
                    <a:lumMod val="75000"/>
                    <a:lumOff val="25000"/>
                  </a:schemeClr>
                </a:solidFill>
                <a:latin typeface="Courier"/>
                <a:cs typeface="Courier"/>
              </a:rPr>
              <a:t>pixels[</a:t>
            </a:r>
            <a:r>
              <a:rPr lang="ga-IE" sz="1000" dirty="0">
                <a:solidFill>
                  <a:schemeClr val="tx1">
                    <a:lumMod val="75000"/>
                    <a:lumOff val="25000"/>
                  </a:schemeClr>
                </a:solidFill>
                <a:latin typeface="Courier"/>
                <a:cs typeface="Courier"/>
              </a:rPr>
              <a:t>index</a:t>
            </a:r>
            <a:r>
              <a:rPr lang="ga-IE" sz="1000" dirty="0" smtClean="0">
                <a:solidFill>
                  <a:schemeClr val="tx1">
                    <a:lumMod val="75000"/>
                    <a:lumOff val="25000"/>
                  </a:schemeClr>
                </a:solidFill>
                <a:latin typeface="Courier"/>
                <a:cs typeface="Courier"/>
              </a:rPr>
              <a:t>+3</a:t>
            </a:r>
            <a:r>
              <a:rPr lang="mr-IN" sz="1000" dirty="0" smtClean="0">
                <a:solidFill>
                  <a:schemeClr val="tx1">
                    <a:lumMod val="75000"/>
                    <a:lumOff val="25000"/>
                  </a:schemeClr>
                </a:solidFill>
                <a:latin typeface="Courier"/>
                <a:cs typeface="Courier"/>
              </a:rPr>
              <a:t>] </a:t>
            </a:r>
            <a:r>
              <a:rPr lang="mr-IN" sz="1000" dirty="0">
                <a:solidFill>
                  <a:schemeClr val="tx1">
                    <a:lumMod val="75000"/>
                    <a:lumOff val="25000"/>
                  </a:schemeClr>
                </a:solidFill>
                <a:latin typeface="Courier"/>
                <a:cs typeface="Courier"/>
              </a:rPr>
              <a:t>= 255;</a:t>
            </a:r>
          </a:p>
          <a:p>
            <a:endParaRPr lang="mr-IN" sz="1000" dirty="0">
              <a:solidFill>
                <a:schemeClr val="tx1">
                  <a:lumMod val="75000"/>
                  <a:lumOff val="25000"/>
                </a:schemeClr>
              </a:solidFill>
              <a:latin typeface="Courier"/>
              <a:cs typeface="Courier"/>
            </a:endParaRPr>
          </a:p>
          <a:p>
            <a:r>
              <a:rPr lang="mr-IN" sz="1000" dirty="0" smtClean="0">
                <a:solidFill>
                  <a:schemeClr val="tx1">
                    <a:lumMod val="75000"/>
                    <a:lumOff val="25000"/>
                  </a:schemeClr>
                </a:solidFill>
                <a:latin typeface="Courier"/>
                <a:cs typeface="Courier"/>
              </a:rPr>
              <a:t>updatePixels</a:t>
            </a:r>
            <a:r>
              <a:rPr lang="mr-IN" sz="1000" dirty="0">
                <a:solidFill>
                  <a:schemeClr val="tx1">
                    <a:lumMod val="75000"/>
                    <a:lumOff val="25000"/>
                  </a:schemeClr>
                </a:solidFill>
                <a:latin typeface="Courier"/>
                <a:cs typeface="Courier"/>
              </a:rPr>
              <a:t>();</a:t>
            </a:r>
            <a:endParaRPr lang="en-US" sz="1000" dirty="0">
              <a:solidFill>
                <a:schemeClr val="tx1">
                  <a:lumMod val="75000"/>
                  <a:lumOff val="25000"/>
                </a:schemeClr>
              </a:solidFill>
              <a:latin typeface="Courier"/>
              <a:cs typeface="Courier"/>
            </a:endParaRPr>
          </a:p>
        </p:txBody>
      </p:sp>
      <p:graphicFrame>
        <p:nvGraphicFramePr>
          <p:cNvPr id="3" name="Table 2"/>
          <p:cNvGraphicFramePr>
            <a:graphicFrameLocks noGrp="1"/>
          </p:cNvGraphicFramePr>
          <p:nvPr>
            <p:extLst>
              <p:ext uri="{D42A27DB-BD31-4B8C-83A1-F6EECF244321}">
                <p14:modId xmlns:p14="http://schemas.microsoft.com/office/powerpoint/2010/main" val="3282336280"/>
              </p:ext>
            </p:extLst>
          </p:nvPr>
        </p:nvGraphicFramePr>
        <p:xfrm>
          <a:off x="1255272" y="1445106"/>
          <a:ext cx="2133250" cy="2225040"/>
        </p:xfrm>
        <a:graphic>
          <a:graphicData uri="http://schemas.openxmlformats.org/drawingml/2006/table">
            <a:tbl>
              <a:tblPr>
                <a:tableStyleId>{5C22544A-7EE6-4342-B048-85BDC9FD1C3A}</a:tableStyleId>
              </a:tblPr>
              <a:tblGrid>
                <a:gridCol w="426650"/>
                <a:gridCol w="426650"/>
                <a:gridCol w="426650"/>
                <a:gridCol w="426650"/>
                <a:gridCol w="426650"/>
              </a:tblGrid>
              <a:tr h="370840">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9" name="TextBox 8"/>
          <p:cNvSpPr txBox="1"/>
          <p:nvPr/>
        </p:nvSpPr>
        <p:spPr>
          <a:xfrm>
            <a:off x="1181104" y="958240"/>
            <a:ext cx="2262938" cy="246221"/>
          </a:xfrm>
          <a:prstGeom prst="rect">
            <a:avLst/>
          </a:prstGeom>
          <a:noFill/>
        </p:spPr>
        <p:txBody>
          <a:bodyPr wrap="square" lIns="0" rtlCol="0">
            <a:spAutoFit/>
          </a:bodyPr>
          <a:lstStyle/>
          <a:p>
            <a:pPr algn="ctr"/>
            <a:r>
              <a:rPr lang="en-US" sz="1000" i="1" dirty="0" smtClean="0"/>
              <a:t>5 Pixels Wide</a:t>
            </a:r>
          </a:p>
        </p:txBody>
      </p:sp>
      <p:sp>
        <p:nvSpPr>
          <p:cNvPr id="10" name="TextBox 9"/>
          <p:cNvSpPr txBox="1"/>
          <p:nvPr/>
        </p:nvSpPr>
        <p:spPr>
          <a:xfrm rot="16200000">
            <a:off x="-367153" y="2453562"/>
            <a:ext cx="2262938" cy="246221"/>
          </a:xfrm>
          <a:prstGeom prst="rect">
            <a:avLst/>
          </a:prstGeom>
          <a:noFill/>
        </p:spPr>
        <p:txBody>
          <a:bodyPr wrap="square" lIns="0" rtlCol="0">
            <a:spAutoFit/>
          </a:bodyPr>
          <a:lstStyle/>
          <a:p>
            <a:pPr algn="ctr"/>
            <a:r>
              <a:rPr lang="en-US" sz="1000" i="1" dirty="0"/>
              <a:t>6</a:t>
            </a:r>
            <a:r>
              <a:rPr lang="en-US" sz="1000" i="1" dirty="0" smtClean="0"/>
              <a:t> Pixels High</a:t>
            </a:r>
          </a:p>
        </p:txBody>
      </p:sp>
      <p:sp>
        <p:nvSpPr>
          <p:cNvPr id="11" name="TextBox 10"/>
          <p:cNvSpPr txBox="1"/>
          <p:nvPr/>
        </p:nvSpPr>
        <p:spPr>
          <a:xfrm>
            <a:off x="1181104" y="1198884"/>
            <a:ext cx="2262938" cy="246221"/>
          </a:xfrm>
          <a:prstGeom prst="rect">
            <a:avLst/>
          </a:prstGeom>
          <a:noFill/>
        </p:spPr>
        <p:txBody>
          <a:bodyPr wrap="square" lIns="0" rtlCol="0">
            <a:spAutoFit/>
          </a:bodyPr>
          <a:lstStyle/>
          <a:p>
            <a:r>
              <a:rPr lang="en-US" sz="1000" i="1" dirty="0" smtClean="0"/>
              <a:t>        0             1            2             3             4</a:t>
            </a:r>
          </a:p>
        </p:txBody>
      </p:sp>
      <p:sp>
        <p:nvSpPr>
          <p:cNvPr id="12" name="TextBox 11"/>
          <p:cNvSpPr txBox="1"/>
          <p:nvPr/>
        </p:nvSpPr>
        <p:spPr>
          <a:xfrm rot="5400000">
            <a:off x="-73476" y="2453465"/>
            <a:ext cx="2262938" cy="246221"/>
          </a:xfrm>
          <a:prstGeom prst="rect">
            <a:avLst/>
          </a:prstGeom>
          <a:noFill/>
        </p:spPr>
        <p:txBody>
          <a:bodyPr wrap="square" lIns="0" rtlCol="0">
            <a:spAutoFit/>
          </a:bodyPr>
          <a:lstStyle/>
          <a:p>
            <a:r>
              <a:rPr lang="en-US" sz="1000" i="1" dirty="0" smtClean="0"/>
              <a:t>      0           1          2           3          4           5</a:t>
            </a:r>
          </a:p>
        </p:txBody>
      </p:sp>
      <p:sp>
        <p:nvSpPr>
          <p:cNvPr id="13" name="TextBox 12"/>
          <p:cNvSpPr txBox="1"/>
          <p:nvPr/>
        </p:nvSpPr>
        <p:spPr>
          <a:xfrm>
            <a:off x="3796048" y="1691326"/>
            <a:ext cx="4647859" cy="307777"/>
          </a:xfrm>
          <a:prstGeom prst="rect">
            <a:avLst/>
          </a:prstGeom>
          <a:noFill/>
        </p:spPr>
        <p:txBody>
          <a:bodyPr wrap="square" lIns="0" rtlCol="0">
            <a:spAutoFit/>
          </a:bodyPr>
          <a:lstStyle/>
          <a:p>
            <a:r>
              <a:rPr lang="en-US" sz="1400" b="1" i="1" dirty="0" smtClean="0"/>
              <a:t>{ R(0) </a:t>
            </a:r>
            <a:r>
              <a:rPr lang="en-US" sz="1400" b="1" i="1" dirty="0"/>
              <a:t>, G(0), B(0), A(0), R</a:t>
            </a:r>
            <a:r>
              <a:rPr lang="en-US" sz="1400" b="1" i="1" dirty="0" smtClean="0"/>
              <a:t>(1)</a:t>
            </a:r>
            <a:r>
              <a:rPr lang="en-US" sz="1400" b="1" i="1" dirty="0"/>
              <a:t>, G</a:t>
            </a:r>
            <a:r>
              <a:rPr lang="en-US" sz="1400" b="1" i="1" dirty="0" smtClean="0"/>
              <a:t>(1)</a:t>
            </a:r>
            <a:r>
              <a:rPr lang="en-US" sz="1400" b="1" i="1" dirty="0"/>
              <a:t>, B</a:t>
            </a:r>
            <a:r>
              <a:rPr lang="en-US" sz="1400" b="1" i="1" dirty="0" smtClean="0"/>
              <a:t>(1)</a:t>
            </a:r>
            <a:r>
              <a:rPr lang="en-US" sz="1400" b="1" i="1" dirty="0"/>
              <a:t>, A</a:t>
            </a:r>
            <a:r>
              <a:rPr lang="en-US" sz="1400" b="1" i="1" dirty="0" smtClean="0"/>
              <a:t>(1)</a:t>
            </a:r>
            <a:r>
              <a:rPr lang="en-US" sz="1400" b="1" i="1" dirty="0"/>
              <a:t>, </a:t>
            </a:r>
            <a:r>
              <a:rPr lang="en-US" sz="1400" b="1" i="1" dirty="0" smtClean="0"/>
              <a:t>R(2)</a:t>
            </a:r>
            <a:r>
              <a:rPr lang="mr-IN" sz="1400" b="1" i="1" dirty="0" smtClean="0"/>
              <a:t>…</a:t>
            </a:r>
            <a:r>
              <a:rPr lang="ga-IE" sz="1400" b="1" i="1" dirty="0" smtClean="0"/>
              <a:t>............}</a:t>
            </a:r>
            <a:endParaRPr lang="en-US" sz="1400" b="1" i="1" dirty="0" smtClean="0"/>
          </a:p>
        </p:txBody>
      </p:sp>
      <p:sp>
        <p:nvSpPr>
          <p:cNvPr id="14" name="TextBox 13"/>
          <p:cNvSpPr txBox="1"/>
          <p:nvPr/>
        </p:nvSpPr>
        <p:spPr>
          <a:xfrm>
            <a:off x="3796048" y="1445105"/>
            <a:ext cx="2262938" cy="246221"/>
          </a:xfrm>
          <a:prstGeom prst="rect">
            <a:avLst/>
          </a:prstGeom>
          <a:noFill/>
        </p:spPr>
        <p:txBody>
          <a:bodyPr wrap="square" lIns="0" rtlCol="0">
            <a:spAutoFit/>
          </a:bodyPr>
          <a:lstStyle/>
          <a:p>
            <a:r>
              <a:rPr lang="en-US" sz="1000" i="1" dirty="0" smtClean="0"/>
              <a:t>The Pixel Array</a:t>
            </a:r>
          </a:p>
        </p:txBody>
      </p:sp>
      <p:sp>
        <p:nvSpPr>
          <p:cNvPr id="15" name="TextBox 14"/>
          <p:cNvSpPr txBox="1"/>
          <p:nvPr/>
        </p:nvSpPr>
        <p:spPr>
          <a:xfrm>
            <a:off x="3796048" y="2257031"/>
            <a:ext cx="4559422" cy="400110"/>
          </a:xfrm>
          <a:prstGeom prst="rect">
            <a:avLst/>
          </a:prstGeom>
          <a:noFill/>
        </p:spPr>
        <p:txBody>
          <a:bodyPr wrap="square" lIns="0" rtlCol="0">
            <a:spAutoFit/>
          </a:bodyPr>
          <a:lstStyle/>
          <a:p>
            <a:r>
              <a:rPr lang="en-US" sz="1000" i="1" dirty="0" smtClean="0"/>
              <a:t>To locate the Red value of this pixel in the Pixel Array we multiply the Y value by width, add the X value and multiply by 4</a:t>
            </a:r>
          </a:p>
        </p:txBody>
      </p:sp>
      <p:sp>
        <p:nvSpPr>
          <p:cNvPr id="16" name="TextBox 15"/>
          <p:cNvSpPr txBox="1"/>
          <p:nvPr/>
        </p:nvSpPr>
        <p:spPr>
          <a:xfrm>
            <a:off x="3796048" y="2678475"/>
            <a:ext cx="4647859" cy="307777"/>
          </a:xfrm>
          <a:prstGeom prst="rect">
            <a:avLst/>
          </a:prstGeom>
          <a:noFill/>
        </p:spPr>
        <p:txBody>
          <a:bodyPr wrap="square" lIns="0" rtlCol="0">
            <a:spAutoFit/>
          </a:bodyPr>
          <a:lstStyle/>
          <a:p>
            <a:r>
              <a:rPr lang="ga-IE" sz="1400" b="1" i="1" dirty="0" smtClean="0"/>
              <a:t>(X + Y * Width) * 4</a:t>
            </a:r>
            <a:endParaRPr lang="en-US" sz="1400" b="1" i="1" dirty="0" smtClean="0"/>
          </a:p>
        </p:txBody>
      </p:sp>
      <p:sp>
        <p:nvSpPr>
          <p:cNvPr id="17" name="TextBox 16"/>
          <p:cNvSpPr txBox="1"/>
          <p:nvPr/>
        </p:nvSpPr>
        <p:spPr>
          <a:xfrm>
            <a:off x="3796048" y="3016260"/>
            <a:ext cx="4647859" cy="307777"/>
          </a:xfrm>
          <a:prstGeom prst="rect">
            <a:avLst/>
          </a:prstGeom>
          <a:noFill/>
        </p:spPr>
        <p:txBody>
          <a:bodyPr wrap="square" lIns="0" rtlCol="0">
            <a:spAutoFit/>
          </a:bodyPr>
          <a:lstStyle/>
          <a:p>
            <a:r>
              <a:rPr lang="ga-IE" sz="1400" b="1" i="1" dirty="0" smtClean="0"/>
              <a:t>(2 + 2 * 5) * 4 = 48</a:t>
            </a:r>
            <a:endParaRPr lang="en-US" sz="1400" b="1" i="1" dirty="0" smtClean="0"/>
          </a:p>
        </p:txBody>
      </p:sp>
      <p:sp>
        <p:nvSpPr>
          <p:cNvPr id="18" name="TextBox 17"/>
          <p:cNvSpPr txBox="1"/>
          <p:nvPr/>
        </p:nvSpPr>
        <p:spPr>
          <a:xfrm>
            <a:off x="3796048" y="3415935"/>
            <a:ext cx="4559422" cy="400110"/>
          </a:xfrm>
          <a:prstGeom prst="rect">
            <a:avLst/>
          </a:prstGeom>
          <a:noFill/>
        </p:spPr>
        <p:txBody>
          <a:bodyPr wrap="square" lIns="0" rtlCol="0">
            <a:spAutoFit/>
          </a:bodyPr>
          <a:lstStyle/>
          <a:p>
            <a:r>
              <a:rPr lang="en-US" sz="1000" i="1" dirty="0" smtClean="0"/>
              <a:t>Therefore index[48] of the pixel array will be the red value of this pixel. We can then easily find the Green, Blue and Opacity value because they are neighboring it.</a:t>
            </a:r>
          </a:p>
        </p:txBody>
      </p:sp>
      <p:cxnSp>
        <p:nvCxnSpPr>
          <p:cNvPr id="19" name="Elbow Connector 18"/>
          <p:cNvCxnSpPr/>
          <p:nvPr/>
        </p:nvCxnSpPr>
        <p:spPr>
          <a:xfrm rot="5400000">
            <a:off x="1991017" y="1817457"/>
            <a:ext cx="612084" cy="12700"/>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cxnSp>
        <p:nvCxnSpPr>
          <p:cNvPr id="23" name="Elbow Connector 22"/>
          <p:cNvCxnSpPr/>
          <p:nvPr/>
        </p:nvCxnSpPr>
        <p:spPr>
          <a:xfrm flipV="1">
            <a:off x="1318554" y="2379047"/>
            <a:ext cx="700917"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796048" y="5465972"/>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Sketch10.js</a:t>
            </a:r>
          </a:p>
        </p:txBody>
      </p:sp>
    </p:spTree>
    <p:extLst>
      <p:ext uri="{BB962C8B-B14F-4D97-AF65-F5344CB8AC3E}">
        <p14:creationId xmlns:p14="http://schemas.microsoft.com/office/powerpoint/2010/main" val="57946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6" grpId="0" animBg="1"/>
      <p:bldP spid="13" grpId="0"/>
      <p:bldP spid="14" grpId="0"/>
      <p:bldP spid="15" grpId="0"/>
      <p:bldP spid="16" grpId="0"/>
      <p:bldP spid="17" grpId="0"/>
      <p:bldP spid="18"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612675"/>
            <a:ext cx="3826749" cy="4085385"/>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10" name="TextBox 9"/>
          <p:cNvSpPr txBox="1"/>
          <p:nvPr/>
        </p:nvSpPr>
        <p:spPr>
          <a:xfrm>
            <a:off x="4569480" y="1612675"/>
            <a:ext cx="3958446" cy="2513043"/>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2" name="Title 1"/>
          <p:cNvSpPr>
            <a:spLocks noGrp="1"/>
          </p:cNvSpPr>
          <p:nvPr>
            <p:ph type="title"/>
          </p:nvPr>
        </p:nvSpPr>
        <p:spPr/>
        <p:txBody>
          <a:bodyPr lIns="0"/>
          <a:lstStyle/>
          <a:p>
            <a:r>
              <a:rPr lang="en-US" dirty="0" smtClean="0"/>
              <a:t>Understanding Classes &amp; Objects</a:t>
            </a:r>
            <a:endParaRPr lang="en-US" dirty="0"/>
          </a:p>
        </p:txBody>
      </p:sp>
      <p:sp>
        <p:nvSpPr>
          <p:cNvPr id="3" name="Content Placeholder 2"/>
          <p:cNvSpPr>
            <a:spLocks noGrp="1"/>
          </p:cNvSpPr>
          <p:nvPr>
            <p:ph idx="1"/>
          </p:nvPr>
        </p:nvSpPr>
        <p:spPr/>
        <p:txBody>
          <a:bodyPr/>
          <a:lstStyle/>
          <a:p>
            <a:r>
              <a:rPr lang="en-US" dirty="0"/>
              <a:t>function Car {</a:t>
            </a:r>
          </a:p>
          <a:p>
            <a:r>
              <a:rPr lang="en-US" dirty="0"/>
              <a:t>	</a:t>
            </a:r>
          </a:p>
          <a:p>
            <a:r>
              <a:rPr lang="en-US" dirty="0"/>
              <a:t>	</a:t>
            </a:r>
            <a:r>
              <a:rPr lang="en-US" dirty="0" err="1"/>
              <a:t>this.color</a:t>
            </a:r>
            <a:r>
              <a:rPr lang="en-US" dirty="0"/>
              <a:t>= 233;</a:t>
            </a:r>
          </a:p>
          <a:p>
            <a:r>
              <a:rPr lang="en-US" dirty="0"/>
              <a:t>	</a:t>
            </a:r>
            <a:r>
              <a:rPr lang="en-US" dirty="0" err="1"/>
              <a:t>this.xpos</a:t>
            </a:r>
            <a:r>
              <a:rPr lang="en-US" dirty="0"/>
              <a:t> = 23;</a:t>
            </a:r>
          </a:p>
          <a:p>
            <a:endParaRPr lang="en-US" dirty="0"/>
          </a:p>
          <a:p>
            <a:endParaRPr lang="en-US" dirty="0"/>
          </a:p>
          <a:p>
            <a:r>
              <a:rPr lang="en-US" dirty="0"/>
              <a:t>	</a:t>
            </a:r>
            <a:r>
              <a:rPr lang="en-US" dirty="0" err="1"/>
              <a:t>this.display</a:t>
            </a:r>
            <a:r>
              <a:rPr lang="en-US" dirty="0"/>
              <a:t>(){</a:t>
            </a:r>
          </a:p>
          <a:p>
            <a:r>
              <a:rPr lang="en-US" dirty="0"/>
              <a:t>		fill(</a:t>
            </a:r>
            <a:r>
              <a:rPr lang="en-US" dirty="0" smtClean="0"/>
              <a:t>color)</a:t>
            </a:r>
            <a:r>
              <a:rPr lang="en-US" dirty="0"/>
              <a:t>;</a:t>
            </a:r>
          </a:p>
          <a:p>
            <a:r>
              <a:rPr lang="en-US" dirty="0"/>
              <a:t>		</a:t>
            </a:r>
            <a:r>
              <a:rPr lang="en-US" dirty="0" err="1"/>
              <a:t>rect</a:t>
            </a:r>
            <a:r>
              <a:rPr lang="en-US" dirty="0"/>
              <a:t>(xpos,100,100,100)</a:t>
            </a:r>
          </a:p>
          <a:p>
            <a:r>
              <a:rPr lang="en-US" dirty="0"/>
              <a:t>	}</a:t>
            </a:r>
          </a:p>
          <a:p>
            <a:endParaRPr lang="en-US" dirty="0"/>
          </a:p>
          <a:p>
            <a:r>
              <a:rPr lang="en-US" dirty="0"/>
              <a:t>	</a:t>
            </a:r>
            <a:r>
              <a:rPr lang="en-US" dirty="0" err="1"/>
              <a:t>this.drive</a:t>
            </a:r>
            <a:r>
              <a:rPr lang="en-US" dirty="0"/>
              <a:t>(){</a:t>
            </a:r>
          </a:p>
          <a:p>
            <a:r>
              <a:rPr lang="en-US" dirty="0"/>
              <a:t>		</a:t>
            </a:r>
            <a:r>
              <a:rPr lang="en-US" dirty="0" err="1"/>
              <a:t>xpos</a:t>
            </a:r>
            <a:r>
              <a:rPr lang="en-US" dirty="0"/>
              <a:t>=xpos+1;</a:t>
            </a:r>
          </a:p>
          <a:p>
            <a:r>
              <a:rPr lang="en-US" dirty="0"/>
              <a:t>	}</a:t>
            </a:r>
          </a:p>
          <a:p>
            <a:r>
              <a:rPr lang="en-US" dirty="0"/>
              <a:t>}</a:t>
            </a:r>
          </a:p>
          <a:p>
            <a:endParaRPr lang="en-US" dirty="0"/>
          </a:p>
          <a:p>
            <a:endParaRPr lang="en-US" dirty="0"/>
          </a:p>
        </p:txBody>
      </p:sp>
      <p:sp>
        <p:nvSpPr>
          <p:cNvPr id="4" name="Content Placeholder 3"/>
          <p:cNvSpPr>
            <a:spLocks noGrp="1"/>
          </p:cNvSpPr>
          <p:nvPr>
            <p:ph idx="13"/>
          </p:nvPr>
        </p:nvSpPr>
        <p:spPr/>
        <p:txBody>
          <a:bodyPr/>
          <a:lstStyle/>
          <a:p>
            <a:r>
              <a:rPr lang="en-US" dirty="0" err="1"/>
              <a:t>var</a:t>
            </a:r>
            <a:r>
              <a:rPr lang="en-US" dirty="0"/>
              <a:t> </a:t>
            </a:r>
            <a:r>
              <a:rPr lang="en-US" dirty="0" err="1"/>
              <a:t>myCar</a:t>
            </a:r>
            <a:r>
              <a:rPr lang="en-US" dirty="0"/>
              <a:t>;</a:t>
            </a:r>
          </a:p>
          <a:p>
            <a:endParaRPr lang="en-US" dirty="0"/>
          </a:p>
          <a:p>
            <a:r>
              <a:rPr lang="en-US" dirty="0"/>
              <a:t>void setup(){</a:t>
            </a:r>
          </a:p>
          <a:p>
            <a:r>
              <a:rPr lang="en-US" dirty="0"/>
              <a:t>	</a:t>
            </a:r>
            <a:r>
              <a:rPr lang="en-US" dirty="0" err="1"/>
              <a:t>myCar</a:t>
            </a:r>
            <a:r>
              <a:rPr lang="en-US" dirty="0"/>
              <a:t> = new Car();</a:t>
            </a:r>
          </a:p>
          <a:p>
            <a:r>
              <a:rPr lang="en-US" dirty="0"/>
              <a:t>}</a:t>
            </a:r>
          </a:p>
          <a:p>
            <a:endParaRPr lang="en-US" dirty="0"/>
          </a:p>
          <a:p>
            <a:r>
              <a:rPr lang="en-US" dirty="0"/>
              <a:t>void draw(){</a:t>
            </a:r>
          </a:p>
          <a:p>
            <a:r>
              <a:rPr lang="en-US" dirty="0"/>
              <a:t>	background(255);</a:t>
            </a:r>
          </a:p>
          <a:p>
            <a:r>
              <a:rPr lang="en-US" dirty="0"/>
              <a:t>	</a:t>
            </a:r>
            <a:r>
              <a:rPr lang="en-US" dirty="0" err="1"/>
              <a:t>myCar.drive</a:t>
            </a:r>
            <a:r>
              <a:rPr lang="en-US" dirty="0"/>
              <a:t>();</a:t>
            </a:r>
          </a:p>
          <a:p>
            <a:r>
              <a:rPr lang="en-US" dirty="0"/>
              <a:t>	</a:t>
            </a:r>
            <a:r>
              <a:rPr lang="en-US" dirty="0" err="1"/>
              <a:t>myCar.display</a:t>
            </a:r>
            <a:r>
              <a:rPr lang="en-US" dirty="0"/>
              <a:t>()</a:t>
            </a:r>
          </a:p>
          <a:p>
            <a:r>
              <a:rPr lang="en-US" dirty="0"/>
              <a:t>}</a:t>
            </a:r>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sz="1800" b="0" dirty="0" smtClean="0"/>
              <a:t>A Class </a:t>
            </a:r>
            <a:r>
              <a:rPr lang="mr-IN" sz="1800" b="0" dirty="0" smtClean="0"/>
              <a:t>–</a:t>
            </a:r>
            <a:r>
              <a:rPr lang="en-US" sz="1800" b="0" dirty="0" smtClean="0"/>
              <a:t> A Template for Objects</a:t>
            </a:r>
            <a:endParaRPr lang="en-US" sz="1800" b="0" dirty="0"/>
          </a:p>
        </p:txBody>
      </p:sp>
      <p:sp>
        <p:nvSpPr>
          <p:cNvPr id="14" name="TextBox 13"/>
          <p:cNvSpPr txBox="1"/>
          <p:nvPr/>
        </p:nvSpPr>
        <p:spPr>
          <a:xfrm>
            <a:off x="4575382" y="4690150"/>
            <a:ext cx="2010449" cy="1552183"/>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15" name="TextBox 14"/>
          <p:cNvSpPr txBox="1"/>
          <p:nvPr/>
        </p:nvSpPr>
        <p:spPr>
          <a:xfrm>
            <a:off x="4569480" y="4421374"/>
            <a:ext cx="1182690" cy="268776"/>
          </a:xfrm>
          <a:prstGeom prst="rect">
            <a:avLst/>
          </a:prstGeom>
          <a:noFill/>
          <a:ln w="6350">
            <a:solidFill>
              <a:schemeClr val="tx1">
                <a:lumMod val="75000"/>
                <a:lumOff val="25000"/>
              </a:schemeClr>
            </a:solidFill>
            <a:prstDash val="sysDash"/>
          </a:ln>
        </p:spPr>
        <p:txBody>
          <a:bodyPr wrap="square" rtlCol="0" anchor="ctr" anchorCtr="0">
            <a:noAutofit/>
          </a:bodyPr>
          <a:lstStyle/>
          <a:p>
            <a:pPr algn="ctr"/>
            <a:r>
              <a:rPr lang="en-US" sz="1000" b="1" dirty="0" smtClean="0"/>
              <a:t>myCar</a:t>
            </a:r>
            <a:endParaRPr lang="en-US" sz="1000" b="1" dirty="0"/>
          </a:p>
        </p:txBody>
      </p:sp>
      <p:sp>
        <p:nvSpPr>
          <p:cNvPr id="16" name="Content Placeholder 2"/>
          <p:cNvSpPr txBox="1">
            <a:spLocks/>
          </p:cNvSpPr>
          <p:nvPr/>
        </p:nvSpPr>
        <p:spPr>
          <a:xfrm>
            <a:off x="4575382" y="4743905"/>
            <a:ext cx="2010449" cy="1498428"/>
          </a:xfrm>
          <a:prstGeom prst="rect">
            <a:avLst/>
          </a:prstGeom>
        </p:spPr>
        <p:txBody>
          <a:bodyPr vert="horz" lIns="91440" tIns="45720" rIns="91440" bIns="45720" rtlCol="0">
            <a:normAutofit fontScale="70000" lnSpcReduction="20000"/>
          </a:bodyPr>
          <a:lstStyle>
            <a:lvl1pPr marL="0" indent="0" algn="l" defTabSz="457200" rtl="0" eaLnBrk="1" latinLnBrk="0" hangingPunct="1">
              <a:spcBef>
                <a:spcPct val="20000"/>
              </a:spcBef>
              <a:buFont typeface="Arial"/>
              <a:buNone/>
              <a:tabLst>
                <a:tab pos="179388" algn="l"/>
                <a:tab pos="358775" algn="l"/>
                <a:tab pos="538163" algn="l"/>
                <a:tab pos="719138" algn="l"/>
                <a:tab pos="898525" algn="l"/>
              </a:tabLst>
              <a:defRPr sz="1200" kern="1200">
                <a:solidFill>
                  <a:schemeClr val="tx1"/>
                </a:solidFill>
                <a:latin typeface="Courier"/>
                <a:ea typeface="+mn-ea"/>
                <a:cs typeface="Courier"/>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	color=255;</a:t>
            </a:r>
          </a:p>
          <a:p>
            <a:r>
              <a:rPr lang="en-US" dirty="0" smtClean="0"/>
              <a:t>	xpos= 23;</a:t>
            </a:r>
          </a:p>
          <a:p>
            <a:endParaRPr lang="en-US" dirty="0" smtClean="0"/>
          </a:p>
          <a:p>
            <a:r>
              <a:rPr lang="en-US" dirty="0" smtClean="0"/>
              <a:t>	display(){</a:t>
            </a:r>
          </a:p>
          <a:p>
            <a:r>
              <a:rPr lang="en-US" dirty="0" smtClean="0"/>
              <a:t>		fill(255);</a:t>
            </a:r>
          </a:p>
          <a:p>
            <a:r>
              <a:rPr lang="en-US" dirty="0" smtClean="0"/>
              <a:t>		</a:t>
            </a:r>
            <a:r>
              <a:rPr lang="en-US" dirty="0" err="1" smtClean="0"/>
              <a:t>rect</a:t>
            </a:r>
            <a:r>
              <a:rPr lang="en-US" dirty="0" smtClean="0"/>
              <a:t>(23,100,100,100)</a:t>
            </a:r>
          </a:p>
          <a:p>
            <a:r>
              <a:rPr lang="en-US" dirty="0" smtClean="0"/>
              <a:t>	}</a:t>
            </a:r>
          </a:p>
          <a:p>
            <a:r>
              <a:rPr lang="en-US" dirty="0" smtClean="0"/>
              <a:t>	</a:t>
            </a:r>
          </a:p>
          <a:p>
            <a:r>
              <a:rPr lang="en-US" dirty="0"/>
              <a:t>	</a:t>
            </a:r>
            <a:r>
              <a:rPr lang="en-US" dirty="0" smtClean="0"/>
              <a:t>void drive(){</a:t>
            </a:r>
          </a:p>
          <a:p>
            <a:r>
              <a:rPr lang="en-US" dirty="0" smtClean="0"/>
              <a:t>		xpos=xpos+1;</a:t>
            </a:r>
          </a:p>
          <a:p>
            <a:r>
              <a:rPr lang="en-US" dirty="0" smtClean="0"/>
              <a:t>	}</a:t>
            </a:r>
          </a:p>
          <a:p>
            <a:endParaRPr lang="en-US" dirty="0"/>
          </a:p>
        </p:txBody>
      </p:sp>
      <p:cxnSp>
        <p:nvCxnSpPr>
          <p:cNvPr id="18" name="Elbow Connector 17"/>
          <p:cNvCxnSpPr>
            <a:endCxn id="14" idx="3"/>
          </p:cNvCxnSpPr>
          <p:nvPr/>
        </p:nvCxnSpPr>
        <p:spPr>
          <a:xfrm rot="5400000">
            <a:off x="5285733" y="3715059"/>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036917" y="4349756"/>
            <a:ext cx="1230938" cy="400110"/>
          </a:xfrm>
          <a:prstGeom prst="rect">
            <a:avLst/>
          </a:prstGeom>
          <a:noFill/>
        </p:spPr>
        <p:txBody>
          <a:bodyPr wrap="none" rtlCol="0">
            <a:spAutoFit/>
          </a:bodyPr>
          <a:lstStyle/>
          <a:p>
            <a:r>
              <a:rPr lang="en-US" sz="1000" i="1" dirty="0" smtClean="0"/>
              <a:t>Makes a Car Object </a:t>
            </a:r>
          </a:p>
          <a:p>
            <a:r>
              <a:rPr lang="en-US" sz="1000" i="1" dirty="0" smtClean="0"/>
              <a:t>named myCar</a:t>
            </a:r>
            <a:endParaRPr lang="en-US" sz="1000" i="1" dirty="0"/>
          </a:p>
        </p:txBody>
      </p:sp>
    </p:spTree>
    <p:extLst>
      <p:ext uri="{BB962C8B-B14F-4D97-AF65-F5344CB8AC3E}">
        <p14:creationId xmlns:p14="http://schemas.microsoft.com/office/powerpoint/2010/main" val="35031593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57200" y="1331263"/>
            <a:ext cx="4431095" cy="4289766"/>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a:t>Understanding the Pixel Array in P5</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57200" y="5674208"/>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Sketch11.js</a:t>
            </a:r>
          </a:p>
        </p:txBody>
      </p:sp>
      <p:sp>
        <p:nvSpPr>
          <p:cNvPr id="19" name="TextBox 18"/>
          <p:cNvSpPr txBox="1"/>
          <p:nvPr/>
        </p:nvSpPr>
        <p:spPr>
          <a:xfrm>
            <a:off x="5371372" y="1675173"/>
            <a:ext cx="3449061" cy="400110"/>
          </a:xfrm>
          <a:prstGeom prst="rect">
            <a:avLst/>
          </a:prstGeom>
          <a:noFill/>
        </p:spPr>
        <p:txBody>
          <a:bodyPr wrap="square" lIns="0" rtlCol="0">
            <a:spAutoFit/>
          </a:bodyPr>
          <a:lstStyle/>
          <a:p>
            <a:r>
              <a:rPr lang="en-US" sz="1000" i="1" dirty="0" smtClean="0"/>
              <a:t>We need to set </a:t>
            </a:r>
            <a:r>
              <a:rPr lang="en-US" sz="1000" i="1" dirty="0" err="1" smtClean="0"/>
              <a:t>pixelDensity</a:t>
            </a:r>
            <a:r>
              <a:rPr lang="en-US" sz="1000" i="1" dirty="0" smtClean="0"/>
              <a:t> to 1. This is to manage HD and Retina Display issues</a:t>
            </a:r>
          </a:p>
        </p:txBody>
      </p:sp>
      <p:cxnSp>
        <p:nvCxnSpPr>
          <p:cNvPr id="20" name="Elbow Connector 19"/>
          <p:cNvCxnSpPr/>
          <p:nvPr/>
        </p:nvCxnSpPr>
        <p:spPr>
          <a:xfrm rot="10800000" flipV="1">
            <a:off x="3338771" y="1827597"/>
            <a:ext cx="1872989"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371372" y="2473219"/>
            <a:ext cx="3449061" cy="246221"/>
          </a:xfrm>
          <a:prstGeom prst="rect">
            <a:avLst/>
          </a:prstGeom>
          <a:noFill/>
        </p:spPr>
        <p:txBody>
          <a:bodyPr wrap="square" lIns="0" rtlCol="0">
            <a:spAutoFit/>
          </a:bodyPr>
          <a:lstStyle/>
          <a:p>
            <a:r>
              <a:rPr lang="en-US" sz="1000" i="1" dirty="0" smtClean="0"/>
              <a:t>Start with the </a:t>
            </a:r>
            <a:r>
              <a:rPr lang="en-US" sz="1000" i="1" dirty="0" err="1" smtClean="0"/>
              <a:t>loadPixels</a:t>
            </a:r>
            <a:r>
              <a:rPr lang="en-US" sz="1000" i="1" dirty="0" smtClean="0"/>
              <a:t> function</a:t>
            </a:r>
          </a:p>
        </p:txBody>
      </p:sp>
      <p:cxnSp>
        <p:nvCxnSpPr>
          <p:cNvPr id="14" name="Elbow Connector 13"/>
          <p:cNvCxnSpPr/>
          <p:nvPr/>
        </p:nvCxnSpPr>
        <p:spPr>
          <a:xfrm rot="10800000" flipV="1">
            <a:off x="4156917" y="2625643"/>
            <a:ext cx="1054845"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371372" y="5068606"/>
            <a:ext cx="3449061" cy="246221"/>
          </a:xfrm>
          <a:prstGeom prst="rect">
            <a:avLst/>
          </a:prstGeom>
          <a:noFill/>
        </p:spPr>
        <p:txBody>
          <a:bodyPr wrap="square" lIns="0" rtlCol="0">
            <a:spAutoFit/>
          </a:bodyPr>
          <a:lstStyle/>
          <a:p>
            <a:r>
              <a:rPr lang="en-US" sz="1000" i="1" dirty="0" smtClean="0"/>
              <a:t>Finish with the </a:t>
            </a:r>
            <a:r>
              <a:rPr lang="en-US" sz="1000" i="1" dirty="0" err="1" smtClean="0"/>
              <a:t>updatePixels</a:t>
            </a:r>
            <a:r>
              <a:rPr lang="en-US" sz="1000" i="1" dirty="0" smtClean="0"/>
              <a:t> function</a:t>
            </a:r>
          </a:p>
        </p:txBody>
      </p:sp>
      <p:cxnSp>
        <p:nvCxnSpPr>
          <p:cNvPr id="17" name="Elbow Connector 16"/>
          <p:cNvCxnSpPr/>
          <p:nvPr/>
        </p:nvCxnSpPr>
        <p:spPr>
          <a:xfrm rot="10800000" flipV="1">
            <a:off x="4156917" y="5221030"/>
            <a:ext cx="1054845"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371372" y="2965926"/>
            <a:ext cx="3449061" cy="246221"/>
          </a:xfrm>
          <a:prstGeom prst="rect">
            <a:avLst/>
          </a:prstGeom>
          <a:noFill/>
        </p:spPr>
        <p:txBody>
          <a:bodyPr wrap="square" lIns="0" rtlCol="0">
            <a:spAutoFit/>
          </a:bodyPr>
          <a:lstStyle/>
          <a:p>
            <a:r>
              <a:rPr lang="en-US" sz="1000" i="1" dirty="0" smtClean="0"/>
              <a:t>Start looping through each Y value</a:t>
            </a:r>
          </a:p>
        </p:txBody>
      </p:sp>
      <p:cxnSp>
        <p:nvCxnSpPr>
          <p:cNvPr id="22" name="Elbow Connector 21"/>
          <p:cNvCxnSpPr/>
          <p:nvPr/>
        </p:nvCxnSpPr>
        <p:spPr>
          <a:xfrm rot="10800000" flipV="1">
            <a:off x="4635759" y="3118349"/>
            <a:ext cx="576004" cy="3"/>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371372" y="3207950"/>
            <a:ext cx="3449061" cy="246221"/>
          </a:xfrm>
          <a:prstGeom prst="rect">
            <a:avLst/>
          </a:prstGeom>
          <a:noFill/>
        </p:spPr>
        <p:txBody>
          <a:bodyPr wrap="square" lIns="0" rtlCol="0">
            <a:spAutoFit/>
          </a:bodyPr>
          <a:lstStyle/>
          <a:p>
            <a:r>
              <a:rPr lang="en-US" sz="1000" i="1" dirty="0" smtClean="0"/>
              <a:t>For each Y value start looping through each X value</a:t>
            </a:r>
          </a:p>
        </p:txBody>
      </p:sp>
      <p:cxnSp>
        <p:nvCxnSpPr>
          <p:cNvPr id="26" name="Elbow Connector 25"/>
          <p:cNvCxnSpPr/>
          <p:nvPr/>
        </p:nvCxnSpPr>
        <p:spPr>
          <a:xfrm rot="10800000" flipV="1">
            <a:off x="4635759" y="3360373"/>
            <a:ext cx="576004" cy="3"/>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371372" y="3488012"/>
            <a:ext cx="3449061" cy="246221"/>
          </a:xfrm>
          <a:prstGeom prst="rect">
            <a:avLst/>
          </a:prstGeom>
          <a:noFill/>
        </p:spPr>
        <p:txBody>
          <a:bodyPr wrap="square" lIns="0" rtlCol="0">
            <a:spAutoFit/>
          </a:bodyPr>
          <a:lstStyle/>
          <a:p>
            <a:r>
              <a:rPr lang="en-US" sz="1000" i="1" dirty="0" smtClean="0"/>
              <a:t>Calculate the Index by our magic formula</a:t>
            </a:r>
          </a:p>
        </p:txBody>
      </p:sp>
      <p:cxnSp>
        <p:nvCxnSpPr>
          <p:cNvPr id="28" name="Elbow Connector 27"/>
          <p:cNvCxnSpPr/>
          <p:nvPr/>
        </p:nvCxnSpPr>
        <p:spPr>
          <a:xfrm rot="10800000" flipV="1">
            <a:off x="4635759" y="3640435"/>
            <a:ext cx="576004" cy="3"/>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371372" y="3881946"/>
            <a:ext cx="3449061" cy="246221"/>
          </a:xfrm>
          <a:prstGeom prst="rect">
            <a:avLst/>
          </a:prstGeom>
          <a:noFill/>
        </p:spPr>
        <p:txBody>
          <a:bodyPr wrap="square" lIns="0" rtlCol="0">
            <a:spAutoFit/>
          </a:bodyPr>
          <a:lstStyle/>
          <a:p>
            <a:r>
              <a:rPr lang="en-US" sz="1000" i="1" dirty="0" smtClean="0"/>
              <a:t>Then change each array value</a:t>
            </a:r>
          </a:p>
        </p:txBody>
      </p:sp>
      <p:cxnSp>
        <p:nvCxnSpPr>
          <p:cNvPr id="30" name="Elbow Connector 29"/>
          <p:cNvCxnSpPr/>
          <p:nvPr/>
        </p:nvCxnSpPr>
        <p:spPr>
          <a:xfrm rot="10800000" flipV="1">
            <a:off x="4156917" y="4034370"/>
            <a:ext cx="1054845"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908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2" grpId="0"/>
      <p:bldP spid="16" grpId="0"/>
      <p:bldP spid="21" grpId="0"/>
      <p:bldP spid="25" grpId="0"/>
      <p:bldP spid="27"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57200" y="1331263"/>
            <a:ext cx="4431095" cy="4289766"/>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a:t>Understanding the Pixel Array in P5</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57200" y="5621029"/>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Sketch12.js</a:t>
            </a:r>
          </a:p>
        </p:txBody>
      </p:sp>
      <p:sp>
        <p:nvSpPr>
          <p:cNvPr id="29" name="TextBox 28"/>
          <p:cNvSpPr txBox="1"/>
          <p:nvPr/>
        </p:nvSpPr>
        <p:spPr>
          <a:xfrm>
            <a:off x="5371372" y="3881946"/>
            <a:ext cx="3449061" cy="246221"/>
          </a:xfrm>
          <a:prstGeom prst="rect">
            <a:avLst/>
          </a:prstGeom>
          <a:noFill/>
        </p:spPr>
        <p:txBody>
          <a:bodyPr wrap="square" lIns="0" rtlCol="0">
            <a:spAutoFit/>
          </a:bodyPr>
          <a:lstStyle/>
          <a:p>
            <a:r>
              <a:rPr lang="en-US" sz="1000" i="1" dirty="0" smtClean="0"/>
              <a:t>Change these values to x,0,y,255 for this effect</a:t>
            </a:r>
          </a:p>
        </p:txBody>
      </p:sp>
      <p:cxnSp>
        <p:nvCxnSpPr>
          <p:cNvPr id="30" name="Elbow Connector 29"/>
          <p:cNvCxnSpPr/>
          <p:nvPr/>
        </p:nvCxnSpPr>
        <p:spPr>
          <a:xfrm rot="10800000" flipV="1">
            <a:off x="4156917" y="4034370"/>
            <a:ext cx="1054845"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3"/>
          <a:stretch>
            <a:fillRect/>
          </a:stretch>
        </p:blipFill>
        <p:spPr>
          <a:xfrm>
            <a:off x="5024385" y="1291146"/>
            <a:ext cx="2463614" cy="2451596"/>
          </a:xfrm>
          <a:prstGeom prst="rect">
            <a:avLst/>
          </a:prstGeom>
        </p:spPr>
      </p:pic>
    </p:spTree>
    <p:extLst>
      <p:ext uri="{BB962C8B-B14F-4D97-AF65-F5344CB8AC3E}">
        <p14:creationId xmlns:p14="http://schemas.microsoft.com/office/powerpoint/2010/main" val="350303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4509" y="2074482"/>
            <a:ext cx="4554306" cy="3317540"/>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a:t>Understanding the Pixel Array in P5</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24509" y="5497918"/>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Sketch13.js</a:t>
            </a:r>
          </a:p>
        </p:txBody>
      </p:sp>
      <p:sp>
        <p:nvSpPr>
          <p:cNvPr id="29" name="TextBox 28"/>
          <p:cNvSpPr txBox="1"/>
          <p:nvPr/>
        </p:nvSpPr>
        <p:spPr>
          <a:xfrm>
            <a:off x="5572625" y="3376915"/>
            <a:ext cx="3449061" cy="246221"/>
          </a:xfrm>
          <a:prstGeom prst="rect">
            <a:avLst/>
          </a:prstGeom>
          <a:noFill/>
        </p:spPr>
        <p:txBody>
          <a:bodyPr wrap="square" lIns="0" rtlCol="0">
            <a:spAutoFit/>
          </a:bodyPr>
          <a:lstStyle/>
          <a:p>
            <a:r>
              <a:rPr lang="en-US" sz="1000" i="1" dirty="0" smtClean="0"/>
              <a:t>Add a bit of randomness to the situation</a:t>
            </a:r>
          </a:p>
        </p:txBody>
      </p:sp>
      <p:cxnSp>
        <p:nvCxnSpPr>
          <p:cNvPr id="30" name="Elbow Connector 29"/>
          <p:cNvCxnSpPr/>
          <p:nvPr/>
        </p:nvCxnSpPr>
        <p:spPr>
          <a:xfrm rot="10800000" flipV="1">
            <a:off x="4316527" y="3500026"/>
            <a:ext cx="1054845"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3"/>
          <a:stretch>
            <a:fillRect/>
          </a:stretch>
        </p:blipFill>
        <p:spPr>
          <a:xfrm>
            <a:off x="5509080" y="1000275"/>
            <a:ext cx="2298152" cy="2292547"/>
          </a:xfrm>
          <a:prstGeom prst="rect">
            <a:avLst/>
          </a:prstGeom>
        </p:spPr>
      </p:pic>
    </p:spTree>
    <p:extLst>
      <p:ext uri="{BB962C8B-B14F-4D97-AF65-F5344CB8AC3E}">
        <p14:creationId xmlns:p14="http://schemas.microsoft.com/office/powerpoint/2010/main" val="11771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2D Noise</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stretch>
            <a:fillRect/>
          </a:stretch>
        </p:blipFill>
        <p:spPr>
          <a:xfrm>
            <a:off x="457200" y="1730854"/>
            <a:ext cx="7828872" cy="2159322"/>
          </a:xfrm>
          <a:prstGeom prst="rect">
            <a:avLst/>
          </a:prstGeom>
        </p:spPr>
      </p:pic>
      <p:sp>
        <p:nvSpPr>
          <p:cNvPr id="17" name="TextBox 16"/>
          <p:cNvSpPr txBox="1"/>
          <p:nvPr/>
        </p:nvSpPr>
        <p:spPr>
          <a:xfrm>
            <a:off x="457200" y="4327357"/>
            <a:ext cx="3887089" cy="1477328"/>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dirty="0" smtClean="0">
                <a:solidFill>
                  <a:schemeClr val="tx1">
                    <a:lumMod val="75000"/>
                    <a:lumOff val="25000"/>
                  </a:schemeClr>
                </a:solidFill>
                <a:latin typeface="Courier"/>
                <a:cs typeface="Courier"/>
              </a:rPr>
              <a:t>xOff =100</a:t>
            </a:r>
          </a:p>
          <a:p>
            <a:endParaRPr lang="ga-IE" sz="1000" dirty="0">
              <a:solidFill>
                <a:schemeClr val="tx1">
                  <a:lumMod val="75000"/>
                  <a:lumOff val="25000"/>
                </a:schemeClr>
              </a:solidFill>
              <a:latin typeface="Courier"/>
              <a:cs typeface="Courier"/>
            </a:endParaRPr>
          </a:p>
          <a:p>
            <a:r>
              <a:rPr lang="ga-IE" sz="1000" dirty="0" smtClean="0">
                <a:solidFill>
                  <a:schemeClr val="tx1">
                    <a:lumMod val="75000"/>
                    <a:lumOff val="25000"/>
                  </a:schemeClr>
                </a:solidFill>
                <a:latin typeface="Courier"/>
                <a:cs typeface="Courier"/>
              </a:rPr>
              <a:t>Noise(xOff) will return a value between 0 &amp; 1</a:t>
            </a:r>
          </a:p>
          <a:p>
            <a:r>
              <a:rPr lang="ga-IE" sz="1000" dirty="0" smtClean="0">
                <a:solidFill>
                  <a:schemeClr val="tx1">
                    <a:lumMod val="75000"/>
                    <a:lumOff val="25000"/>
                  </a:schemeClr>
                </a:solidFill>
                <a:latin typeface="Courier"/>
                <a:cs typeface="Courier"/>
              </a:rPr>
              <a:t>Lets say 0.0235</a:t>
            </a:r>
          </a:p>
          <a:p>
            <a:r>
              <a:rPr lang="ga-IE" sz="1000" dirty="0" smtClean="0">
                <a:solidFill>
                  <a:schemeClr val="tx1">
                    <a:lumMod val="75000"/>
                    <a:lumOff val="25000"/>
                  </a:schemeClr>
                </a:solidFill>
                <a:latin typeface="Courier"/>
                <a:cs typeface="Courier"/>
              </a:rPr>
              <a:t>If we increment xOff</a:t>
            </a:r>
          </a:p>
          <a:p>
            <a:r>
              <a:rPr lang="ga-IE" sz="1000" dirty="0" smtClean="0">
                <a:solidFill>
                  <a:schemeClr val="tx1">
                    <a:lumMod val="75000"/>
                    <a:lumOff val="25000"/>
                  </a:schemeClr>
                </a:solidFill>
                <a:latin typeface="Courier"/>
                <a:cs typeface="Courier"/>
              </a:rPr>
              <a:t>xOff = xOff + 1</a:t>
            </a:r>
          </a:p>
          <a:p>
            <a:r>
              <a:rPr lang="ga-IE" sz="1000" dirty="0" smtClean="0">
                <a:solidFill>
                  <a:schemeClr val="tx1">
                    <a:lumMod val="75000"/>
                    <a:lumOff val="25000"/>
                  </a:schemeClr>
                </a:solidFill>
                <a:latin typeface="Courier"/>
                <a:cs typeface="Courier"/>
              </a:rPr>
              <a:t>Noise(xOff) will now return a value of 0.0237</a:t>
            </a:r>
          </a:p>
          <a:p>
            <a:endParaRPr lang="ga-IE" sz="1000" dirty="0">
              <a:solidFill>
                <a:schemeClr val="tx1">
                  <a:lumMod val="75000"/>
                  <a:lumOff val="25000"/>
                </a:schemeClr>
              </a:solidFill>
              <a:latin typeface="Courier"/>
              <a:cs typeface="Courier"/>
            </a:endParaRPr>
          </a:p>
          <a:p>
            <a:r>
              <a:rPr lang="ga-IE" sz="1000" dirty="0" smtClean="0">
                <a:solidFill>
                  <a:schemeClr val="tx1">
                    <a:lumMod val="75000"/>
                    <a:lumOff val="25000"/>
                  </a:schemeClr>
                </a:solidFill>
                <a:latin typeface="Courier"/>
                <a:cs typeface="Courier"/>
              </a:rPr>
              <a:t>Very similar numbers</a:t>
            </a:r>
            <a:endParaRPr lang="en-US" sz="1000" dirty="0">
              <a:solidFill>
                <a:schemeClr val="tx1">
                  <a:lumMod val="75000"/>
                  <a:lumOff val="25000"/>
                </a:schemeClr>
              </a:solidFill>
              <a:latin typeface="Courier"/>
              <a:cs typeface="Courier"/>
            </a:endParaRPr>
          </a:p>
        </p:txBody>
      </p:sp>
      <p:sp>
        <p:nvSpPr>
          <p:cNvPr id="19" name="TextBox 18"/>
          <p:cNvSpPr txBox="1"/>
          <p:nvPr/>
        </p:nvSpPr>
        <p:spPr>
          <a:xfrm>
            <a:off x="4683513" y="4327357"/>
            <a:ext cx="3887089" cy="2246769"/>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dirty="0" smtClean="0">
                <a:solidFill>
                  <a:schemeClr val="tx1">
                    <a:lumMod val="75000"/>
                    <a:lumOff val="25000"/>
                  </a:schemeClr>
                </a:solidFill>
                <a:latin typeface="Courier"/>
                <a:cs typeface="Courier"/>
              </a:rPr>
              <a:t>xOff = 100</a:t>
            </a:r>
          </a:p>
          <a:p>
            <a:r>
              <a:rPr lang="ga-IE" sz="1000" dirty="0" smtClean="0">
                <a:solidFill>
                  <a:schemeClr val="tx1">
                    <a:lumMod val="75000"/>
                    <a:lumOff val="25000"/>
                  </a:schemeClr>
                </a:solidFill>
                <a:latin typeface="Courier"/>
                <a:cs typeface="Courier"/>
              </a:rPr>
              <a:t>yOff = 50</a:t>
            </a:r>
          </a:p>
          <a:p>
            <a:endParaRPr lang="ga-IE" sz="1000" dirty="0">
              <a:solidFill>
                <a:schemeClr val="tx1">
                  <a:lumMod val="75000"/>
                  <a:lumOff val="25000"/>
                </a:schemeClr>
              </a:solidFill>
              <a:latin typeface="Courier"/>
              <a:cs typeface="Courier"/>
            </a:endParaRPr>
          </a:p>
          <a:p>
            <a:r>
              <a:rPr lang="ga-IE" sz="1000" dirty="0" smtClean="0">
                <a:solidFill>
                  <a:schemeClr val="tx1">
                    <a:lumMod val="75000"/>
                    <a:lumOff val="25000"/>
                  </a:schemeClr>
                </a:solidFill>
                <a:latin typeface="Courier"/>
                <a:cs typeface="Courier"/>
              </a:rPr>
              <a:t>Noise(xOff,yOff) will return 2 values between 0 &amp; 1</a:t>
            </a:r>
          </a:p>
          <a:p>
            <a:r>
              <a:rPr lang="ga-IE" sz="1000" dirty="0" smtClean="0">
                <a:solidFill>
                  <a:schemeClr val="tx1">
                    <a:lumMod val="75000"/>
                    <a:lumOff val="25000"/>
                  </a:schemeClr>
                </a:solidFill>
                <a:latin typeface="Courier"/>
                <a:cs typeface="Courier"/>
              </a:rPr>
              <a:t>Lets say (0.0235,0.387)</a:t>
            </a:r>
          </a:p>
          <a:p>
            <a:r>
              <a:rPr lang="ga-IE" sz="1000" dirty="0" smtClean="0">
                <a:solidFill>
                  <a:schemeClr val="tx1">
                    <a:lumMod val="75000"/>
                    <a:lumOff val="25000"/>
                  </a:schemeClr>
                </a:solidFill>
                <a:latin typeface="Courier"/>
                <a:cs typeface="Courier"/>
              </a:rPr>
              <a:t>If we increment xOff and yOff</a:t>
            </a:r>
          </a:p>
          <a:p>
            <a:r>
              <a:rPr lang="ga-IE" sz="1000" dirty="0" smtClean="0">
                <a:solidFill>
                  <a:schemeClr val="tx1">
                    <a:lumMod val="75000"/>
                    <a:lumOff val="25000"/>
                  </a:schemeClr>
                </a:solidFill>
                <a:latin typeface="Courier"/>
                <a:cs typeface="Courier"/>
              </a:rPr>
              <a:t>xOff = xOff + 1</a:t>
            </a:r>
          </a:p>
          <a:p>
            <a:r>
              <a:rPr lang="ga-IE" sz="1000" dirty="0" smtClean="0">
                <a:solidFill>
                  <a:schemeClr val="tx1">
                    <a:lumMod val="75000"/>
                    <a:lumOff val="25000"/>
                  </a:schemeClr>
                </a:solidFill>
                <a:latin typeface="Courier"/>
                <a:cs typeface="Courier"/>
              </a:rPr>
              <a:t>yOff </a:t>
            </a:r>
            <a:r>
              <a:rPr lang="ga-IE" sz="1000" dirty="0">
                <a:solidFill>
                  <a:schemeClr val="tx1">
                    <a:lumMod val="75000"/>
                    <a:lumOff val="25000"/>
                  </a:schemeClr>
                </a:solidFill>
                <a:latin typeface="Courier"/>
                <a:cs typeface="Courier"/>
              </a:rPr>
              <a:t>= </a:t>
            </a:r>
            <a:r>
              <a:rPr lang="ga-IE" sz="1000" dirty="0" smtClean="0">
                <a:solidFill>
                  <a:schemeClr val="tx1">
                    <a:lumMod val="75000"/>
                    <a:lumOff val="25000"/>
                  </a:schemeClr>
                </a:solidFill>
                <a:latin typeface="Courier"/>
                <a:cs typeface="Courier"/>
              </a:rPr>
              <a:t>yOff </a:t>
            </a:r>
            <a:r>
              <a:rPr lang="ga-IE" sz="1000" dirty="0">
                <a:solidFill>
                  <a:schemeClr val="tx1">
                    <a:lumMod val="75000"/>
                    <a:lumOff val="25000"/>
                  </a:schemeClr>
                </a:solidFill>
                <a:latin typeface="Courier"/>
                <a:cs typeface="Courier"/>
              </a:rPr>
              <a:t>+ 1</a:t>
            </a:r>
          </a:p>
          <a:p>
            <a:endParaRPr lang="ga-IE" sz="1000" dirty="0" smtClean="0">
              <a:solidFill>
                <a:schemeClr val="tx1">
                  <a:lumMod val="75000"/>
                  <a:lumOff val="25000"/>
                </a:schemeClr>
              </a:solidFill>
              <a:latin typeface="Courier"/>
              <a:cs typeface="Courier"/>
            </a:endParaRPr>
          </a:p>
          <a:p>
            <a:r>
              <a:rPr lang="ga-IE" sz="1000" dirty="0" smtClean="0">
                <a:solidFill>
                  <a:schemeClr val="tx1">
                    <a:lumMod val="75000"/>
                    <a:lumOff val="25000"/>
                  </a:schemeClr>
                </a:solidFill>
                <a:latin typeface="Courier"/>
                <a:cs typeface="Courier"/>
              </a:rPr>
              <a:t>Noise(xOff,yOff) will now return 2 values of (0.0237,0.384)</a:t>
            </a:r>
          </a:p>
          <a:p>
            <a:endParaRPr lang="ga-IE" sz="1000" dirty="0">
              <a:solidFill>
                <a:schemeClr val="tx1">
                  <a:lumMod val="75000"/>
                  <a:lumOff val="25000"/>
                </a:schemeClr>
              </a:solidFill>
              <a:latin typeface="Courier"/>
              <a:cs typeface="Courier"/>
            </a:endParaRPr>
          </a:p>
          <a:p>
            <a:r>
              <a:rPr lang="ga-IE" sz="1000" dirty="0" smtClean="0">
                <a:solidFill>
                  <a:schemeClr val="tx1">
                    <a:lumMod val="75000"/>
                    <a:lumOff val="25000"/>
                  </a:schemeClr>
                </a:solidFill>
                <a:latin typeface="Courier"/>
                <a:cs typeface="Courier"/>
              </a:rPr>
              <a:t>Very similar numbers</a:t>
            </a:r>
            <a:endParaRPr lang="en-US" sz="1000" dirty="0">
              <a:solidFill>
                <a:schemeClr val="tx1">
                  <a:lumMod val="75000"/>
                  <a:lumOff val="25000"/>
                </a:schemeClr>
              </a:solidFill>
              <a:latin typeface="Courier"/>
              <a:cs typeface="Courier"/>
            </a:endParaRPr>
          </a:p>
        </p:txBody>
      </p:sp>
    </p:spTree>
    <p:extLst>
      <p:ext uri="{BB962C8B-B14F-4D97-AF65-F5344CB8AC3E}">
        <p14:creationId xmlns:p14="http://schemas.microsoft.com/office/powerpoint/2010/main" val="20525957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7200" y="1318513"/>
            <a:ext cx="4709954" cy="4425626"/>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smtClean="0"/>
              <a:t>Implementing 2D Noise in the </a:t>
            </a:r>
            <a:r>
              <a:rPr lang="ga-IE" dirty="0"/>
              <a:t>Pixel </a:t>
            </a:r>
            <a:r>
              <a:rPr lang="ga-IE" dirty="0" smtClean="0"/>
              <a:t>Array</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57200" y="5842782"/>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Sketch14.js</a:t>
            </a:r>
          </a:p>
        </p:txBody>
      </p:sp>
      <p:sp>
        <p:nvSpPr>
          <p:cNvPr id="29" name="TextBox 28"/>
          <p:cNvSpPr txBox="1"/>
          <p:nvPr/>
        </p:nvSpPr>
        <p:spPr>
          <a:xfrm>
            <a:off x="5572625" y="1318513"/>
            <a:ext cx="3449061" cy="400110"/>
          </a:xfrm>
          <a:prstGeom prst="rect">
            <a:avLst/>
          </a:prstGeom>
          <a:noFill/>
        </p:spPr>
        <p:txBody>
          <a:bodyPr wrap="square" lIns="0" rtlCol="0">
            <a:spAutoFit/>
          </a:bodyPr>
          <a:lstStyle/>
          <a:p>
            <a:r>
              <a:rPr lang="en-US" sz="1000" i="1" dirty="0" smtClean="0"/>
              <a:t>Remember this value is an </a:t>
            </a:r>
            <a:r>
              <a:rPr lang="en-US" sz="1000" i="1" dirty="0" err="1" smtClean="0"/>
              <a:t>arbituary</a:t>
            </a:r>
            <a:r>
              <a:rPr lang="en-US" sz="1000" i="1" dirty="0" smtClean="0"/>
              <a:t> moment in time offset by an amount</a:t>
            </a:r>
          </a:p>
        </p:txBody>
      </p:sp>
      <p:cxnSp>
        <p:nvCxnSpPr>
          <p:cNvPr id="30" name="Elbow Connector 29"/>
          <p:cNvCxnSpPr/>
          <p:nvPr/>
        </p:nvCxnSpPr>
        <p:spPr>
          <a:xfrm rot="10800000" flipV="1">
            <a:off x="4316527" y="1441624"/>
            <a:ext cx="1054845"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A smoother approach</a:t>
            </a:r>
            <a:endParaRPr lang="en-US" sz="1800" b="0" dirty="0"/>
          </a:p>
        </p:txBody>
      </p:sp>
      <p:sp>
        <p:nvSpPr>
          <p:cNvPr id="11" name="TextBox 10"/>
          <p:cNvSpPr txBox="1"/>
          <p:nvPr/>
        </p:nvSpPr>
        <p:spPr>
          <a:xfrm>
            <a:off x="5572625" y="3671017"/>
            <a:ext cx="3449061" cy="400110"/>
          </a:xfrm>
          <a:prstGeom prst="rect">
            <a:avLst/>
          </a:prstGeom>
          <a:noFill/>
        </p:spPr>
        <p:txBody>
          <a:bodyPr wrap="square" lIns="0" rtlCol="0">
            <a:spAutoFit/>
          </a:bodyPr>
          <a:lstStyle/>
          <a:p>
            <a:r>
              <a:rPr lang="en-US" sz="1000" i="1" dirty="0" smtClean="0"/>
              <a:t>Now we get a noise value for that </a:t>
            </a:r>
            <a:r>
              <a:rPr lang="en-US" sz="1000" i="1" dirty="0" err="1" smtClean="0"/>
              <a:t>arbituary</a:t>
            </a:r>
            <a:r>
              <a:rPr lang="en-US" sz="1000" i="1" dirty="0" smtClean="0"/>
              <a:t> moment in time and we map it to a value</a:t>
            </a:r>
          </a:p>
        </p:txBody>
      </p:sp>
      <p:cxnSp>
        <p:nvCxnSpPr>
          <p:cNvPr id="12" name="Elbow Connector 11"/>
          <p:cNvCxnSpPr/>
          <p:nvPr/>
        </p:nvCxnSpPr>
        <p:spPr>
          <a:xfrm rot="10800000" flipV="1">
            <a:off x="4316527" y="3794128"/>
            <a:ext cx="1054845"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572625" y="4684190"/>
            <a:ext cx="3449061" cy="400110"/>
          </a:xfrm>
          <a:prstGeom prst="rect">
            <a:avLst/>
          </a:prstGeom>
          <a:noFill/>
        </p:spPr>
        <p:txBody>
          <a:bodyPr wrap="square" lIns="0" rtlCol="0">
            <a:spAutoFit/>
          </a:bodyPr>
          <a:lstStyle/>
          <a:p>
            <a:r>
              <a:rPr lang="en-US" sz="1000" i="1" dirty="0" smtClean="0"/>
              <a:t>We increment the </a:t>
            </a:r>
            <a:r>
              <a:rPr lang="en-US" sz="1000" i="1" dirty="0" err="1" smtClean="0"/>
              <a:t>xoff</a:t>
            </a:r>
            <a:r>
              <a:rPr lang="en-US" sz="1000" i="1" dirty="0" smtClean="0"/>
              <a:t> value. The smaller the number the smoother the difference between the values</a:t>
            </a:r>
          </a:p>
        </p:txBody>
      </p:sp>
      <p:cxnSp>
        <p:nvCxnSpPr>
          <p:cNvPr id="15" name="Elbow Connector 14"/>
          <p:cNvCxnSpPr/>
          <p:nvPr/>
        </p:nvCxnSpPr>
        <p:spPr>
          <a:xfrm rot="10800000" flipV="1">
            <a:off x="4316527" y="4807301"/>
            <a:ext cx="1054845"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769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1"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57200" y="3310836"/>
            <a:ext cx="3826749" cy="1357448"/>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5" name="TextBox 4"/>
          <p:cNvSpPr txBox="1"/>
          <p:nvPr/>
        </p:nvSpPr>
        <p:spPr>
          <a:xfrm>
            <a:off x="457200" y="1612676"/>
            <a:ext cx="3826749" cy="1357448"/>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2" name="Title 1"/>
          <p:cNvSpPr>
            <a:spLocks noGrp="1"/>
          </p:cNvSpPr>
          <p:nvPr>
            <p:ph type="title"/>
          </p:nvPr>
        </p:nvSpPr>
        <p:spPr/>
        <p:txBody>
          <a:bodyPr lIns="0"/>
          <a:lstStyle/>
          <a:p>
            <a:r>
              <a:rPr lang="en-US" dirty="0" smtClean="0"/>
              <a:t>Randomness</a:t>
            </a:r>
            <a:r>
              <a:rPr lang="mr-IN" dirty="0" smtClean="0"/>
              <a:t>…</a:t>
            </a:r>
            <a:r>
              <a:rPr lang="ga-IE" dirty="0" smtClean="0"/>
              <a:t>&amp; the Random Walker</a:t>
            </a:r>
            <a:endParaRPr lang="en-US" dirty="0"/>
          </a:p>
        </p:txBody>
      </p:sp>
      <p:sp>
        <p:nvSpPr>
          <p:cNvPr id="3" name="Content Placeholder 2"/>
          <p:cNvSpPr>
            <a:spLocks noGrp="1"/>
          </p:cNvSpPr>
          <p:nvPr>
            <p:ph idx="1"/>
          </p:nvPr>
        </p:nvSpPr>
        <p:spPr/>
        <p:txBody>
          <a:bodyPr/>
          <a:lstStyle/>
          <a:p>
            <a:r>
              <a:rPr lang="en-US" dirty="0" smtClean="0"/>
              <a:t>Balance Beam Randomness</a:t>
            </a:r>
          </a:p>
          <a:p>
            <a:endParaRPr lang="en-US" dirty="0"/>
          </a:p>
          <a:p>
            <a:r>
              <a:rPr lang="en-US" dirty="0" smtClean="0"/>
              <a:t>Every 10 seconds flip a coin</a:t>
            </a:r>
          </a:p>
          <a:p>
            <a:r>
              <a:rPr lang="en-US" dirty="0" smtClean="0"/>
              <a:t>Heads </a:t>
            </a:r>
            <a:r>
              <a:rPr lang="mr-IN" dirty="0" smtClean="0"/>
              <a:t>–</a:t>
            </a:r>
            <a:r>
              <a:rPr lang="en-US" dirty="0" smtClean="0"/>
              <a:t> Step forward</a:t>
            </a:r>
          </a:p>
          <a:p>
            <a:r>
              <a:rPr lang="en-US" dirty="0" smtClean="0"/>
              <a:t>Tails </a:t>
            </a:r>
            <a:r>
              <a:rPr lang="mr-IN" dirty="0" smtClean="0"/>
              <a:t>–</a:t>
            </a:r>
            <a:r>
              <a:rPr lang="en-US" dirty="0" smtClean="0"/>
              <a:t> Step Backwards</a:t>
            </a:r>
            <a:endParaRPr lang="en-US" dirty="0"/>
          </a:p>
          <a:p>
            <a:endParaRPr lang="en-US" dirty="0"/>
          </a:p>
          <a:p>
            <a:endParaRPr lang="en-US" dirty="0"/>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http://natureofcode.com/book/introduction</a:t>
            </a:r>
            <a:endParaRPr lang="en-US" sz="1800" b="0"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2"/>
          <a:stretch>
            <a:fillRect/>
          </a:stretch>
        </p:blipFill>
        <p:spPr>
          <a:xfrm>
            <a:off x="555182" y="3373145"/>
            <a:ext cx="3636434" cy="947864"/>
          </a:xfrm>
          <a:prstGeom prst="rect">
            <a:avLst/>
          </a:prstGeom>
        </p:spPr>
      </p:pic>
      <p:sp>
        <p:nvSpPr>
          <p:cNvPr id="16" name="TextBox 15"/>
          <p:cNvSpPr txBox="1"/>
          <p:nvPr/>
        </p:nvSpPr>
        <p:spPr>
          <a:xfrm>
            <a:off x="457200" y="4714666"/>
            <a:ext cx="1848122" cy="246221"/>
          </a:xfrm>
          <a:prstGeom prst="rect">
            <a:avLst/>
          </a:prstGeom>
          <a:noFill/>
        </p:spPr>
        <p:txBody>
          <a:bodyPr wrap="none" lIns="0" rtlCol="0">
            <a:spAutoFit/>
          </a:bodyPr>
          <a:lstStyle/>
          <a:p>
            <a:r>
              <a:rPr lang="en-US" sz="1000" i="1" dirty="0" smtClean="0"/>
              <a:t>More Sophisticated with 4 option</a:t>
            </a:r>
            <a:endParaRPr lang="en-US" sz="1000" i="1" dirty="0"/>
          </a:p>
        </p:txBody>
      </p:sp>
      <p:sp>
        <p:nvSpPr>
          <p:cNvPr id="20" name="TextBox 19"/>
          <p:cNvSpPr txBox="1"/>
          <p:nvPr/>
        </p:nvSpPr>
        <p:spPr>
          <a:xfrm>
            <a:off x="457200" y="2988275"/>
            <a:ext cx="1646432" cy="246221"/>
          </a:xfrm>
          <a:prstGeom prst="rect">
            <a:avLst/>
          </a:prstGeom>
          <a:noFill/>
        </p:spPr>
        <p:txBody>
          <a:bodyPr wrap="none" lIns="0" rtlCol="0">
            <a:spAutoFit/>
          </a:bodyPr>
          <a:lstStyle/>
          <a:p>
            <a:r>
              <a:rPr lang="en-US" sz="1000" i="1" dirty="0" smtClean="0"/>
              <a:t>Basic option with 2 outcomes</a:t>
            </a:r>
            <a:endParaRPr lang="en-US" sz="1000" i="1" dirty="0"/>
          </a:p>
        </p:txBody>
      </p:sp>
      <p:sp>
        <p:nvSpPr>
          <p:cNvPr id="21" name="Title 1"/>
          <p:cNvSpPr txBox="1">
            <a:spLocks/>
          </p:cNvSpPr>
          <p:nvPr/>
        </p:nvSpPr>
        <p:spPr>
          <a:xfrm>
            <a:off x="4601060" y="1612676"/>
            <a:ext cx="4085740" cy="3101990"/>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pPr marL="342900" indent="-342900">
              <a:buAutoNum type="arabicPeriod"/>
            </a:pPr>
            <a:r>
              <a:rPr lang="ga-IE" sz="1400" b="0" dirty="0" smtClean="0"/>
              <a:t>Understand object oriented programming</a:t>
            </a:r>
          </a:p>
          <a:p>
            <a:pPr marL="342900" indent="-342900">
              <a:buAutoNum type="arabicPeriod"/>
            </a:pPr>
            <a:r>
              <a:rPr lang="ga-IE" sz="1400" b="0" dirty="0" smtClean="0"/>
              <a:t>How do we define rules that govern the behaviuour of our objects</a:t>
            </a:r>
          </a:p>
          <a:p>
            <a:pPr marL="342900" indent="-342900">
              <a:buAutoNum type="arabicPeriod"/>
            </a:pPr>
            <a:r>
              <a:rPr lang="ga-IE" sz="1400" b="0" dirty="0" smtClean="0"/>
              <a:t>How do we implement these rules in P5</a:t>
            </a:r>
          </a:p>
          <a:p>
            <a:pPr marL="342900" indent="-342900">
              <a:buAutoNum type="arabicPeriod"/>
            </a:pPr>
            <a:r>
              <a:rPr lang="ga-IE" sz="1400" b="0" dirty="0" smtClean="0"/>
              <a:t>We nedd a basic understanding of Randomness, Probablility and Perlin Noise</a:t>
            </a:r>
          </a:p>
          <a:p>
            <a:pPr marL="342900" indent="-342900">
              <a:buAutoNum type="arabicPeriod"/>
            </a:pPr>
            <a:endParaRPr lang="ga-IE" sz="1400" b="0" dirty="0"/>
          </a:p>
          <a:p>
            <a:r>
              <a:rPr lang="ga-IE" sz="1400" b="0" dirty="0" smtClean="0"/>
              <a:t>Lets begin by defining the Walker class </a:t>
            </a:r>
            <a:r>
              <a:rPr lang="mr-IN" sz="1400" b="0" dirty="0" smtClean="0"/>
              <a:t>–</a:t>
            </a:r>
            <a:r>
              <a:rPr lang="ga-IE" sz="1400" b="0" dirty="0" smtClean="0"/>
              <a:t> what it means to be a walker object</a:t>
            </a:r>
          </a:p>
          <a:p>
            <a:pPr marL="342900" indent="-342900">
              <a:buAutoNum type="arabicPeriod"/>
            </a:pPr>
            <a:endParaRPr lang="ga-IE" sz="1800" b="0" dirty="0" smtClean="0"/>
          </a:p>
          <a:p>
            <a:pPr marL="342900" indent="-342900">
              <a:buAutoNum type="arabicPeriod"/>
            </a:pPr>
            <a:endParaRPr lang="en-US" sz="1800" b="0" dirty="0"/>
          </a:p>
        </p:txBody>
      </p:sp>
    </p:spTree>
    <p:extLst>
      <p:ext uri="{BB962C8B-B14F-4D97-AF65-F5344CB8AC3E}">
        <p14:creationId xmlns:p14="http://schemas.microsoft.com/office/powerpoint/2010/main" val="8677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en-US" dirty="0" smtClean="0"/>
              <a:t>Randomness</a:t>
            </a:r>
            <a:r>
              <a:rPr lang="mr-IN" dirty="0" smtClean="0"/>
              <a:t>…</a:t>
            </a:r>
            <a:r>
              <a:rPr lang="ga-IE" dirty="0" smtClean="0"/>
              <a:t>&amp; the Random Walker</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2"/>
          <a:stretch>
            <a:fillRect/>
          </a:stretch>
        </p:blipFill>
        <p:spPr>
          <a:xfrm>
            <a:off x="457200" y="1468103"/>
            <a:ext cx="2791570" cy="4985664"/>
          </a:xfrm>
          <a:prstGeom prst="rect">
            <a:avLst/>
          </a:prstGeom>
          <a:ln w="9525">
            <a:solidFill>
              <a:schemeClr val="tx1">
                <a:lumMod val="50000"/>
                <a:lumOff val="50000"/>
              </a:schemeClr>
            </a:solidFill>
            <a:prstDash val="sysDash"/>
          </a:ln>
        </p:spPr>
      </p:pic>
      <p:sp>
        <p:nvSpPr>
          <p:cNvPr id="14" name="TextBox 13"/>
          <p:cNvSpPr txBox="1"/>
          <p:nvPr/>
        </p:nvSpPr>
        <p:spPr>
          <a:xfrm>
            <a:off x="4017298" y="1419529"/>
            <a:ext cx="1343176" cy="246221"/>
          </a:xfrm>
          <a:prstGeom prst="rect">
            <a:avLst/>
          </a:prstGeom>
          <a:noFill/>
        </p:spPr>
        <p:txBody>
          <a:bodyPr wrap="none" lIns="0" rtlCol="0">
            <a:spAutoFit/>
          </a:bodyPr>
          <a:lstStyle/>
          <a:p>
            <a:r>
              <a:rPr lang="en-US" sz="1000" i="1" dirty="0" smtClean="0"/>
              <a:t>Declare a walker object</a:t>
            </a:r>
            <a:endParaRPr lang="en-US" sz="1000" i="1" dirty="0"/>
          </a:p>
        </p:txBody>
      </p:sp>
      <p:cxnSp>
        <p:nvCxnSpPr>
          <p:cNvPr id="15" name="Elbow Connector 14"/>
          <p:cNvCxnSpPr/>
          <p:nvPr/>
        </p:nvCxnSpPr>
        <p:spPr>
          <a:xfrm rot="10800000">
            <a:off x="1422651" y="1561397"/>
            <a:ext cx="2497820"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989538" y="1665750"/>
            <a:ext cx="4539427" cy="1015663"/>
          </a:xfrm>
          <a:prstGeom prst="rect">
            <a:avLst/>
          </a:prstGeom>
          <a:noFill/>
        </p:spPr>
        <p:txBody>
          <a:bodyPr wrap="square" lIns="0" rtlCol="0">
            <a:spAutoFit/>
          </a:bodyPr>
          <a:lstStyle/>
          <a:p>
            <a:r>
              <a:rPr lang="en-US" sz="1000" i="1" dirty="0" smtClean="0"/>
              <a:t>P5.js has 2 main functions setup() and draw(). Setup() happens only at the start and draw() occurs every frame.</a:t>
            </a:r>
          </a:p>
          <a:p>
            <a:r>
              <a:rPr lang="en-US" sz="1000" i="1" dirty="0" smtClean="0"/>
              <a:t>In this instance we create a canvas sized 320 x 640 and make its background 127 in color (grey)</a:t>
            </a:r>
          </a:p>
          <a:p>
            <a:r>
              <a:rPr lang="en-US" sz="1000" i="1" dirty="0" smtClean="0"/>
              <a:t>Here we tell it what type of object walker is and we then call the Walker class to make a walker object</a:t>
            </a:r>
          </a:p>
        </p:txBody>
      </p:sp>
      <p:cxnSp>
        <p:nvCxnSpPr>
          <p:cNvPr id="22" name="Elbow Connector 21"/>
          <p:cNvCxnSpPr/>
          <p:nvPr/>
        </p:nvCxnSpPr>
        <p:spPr>
          <a:xfrm rot="10800000">
            <a:off x="2047229" y="1804283"/>
            <a:ext cx="1873242"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989538" y="2681413"/>
            <a:ext cx="4539427" cy="553998"/>
          </a:xfrm>
          <a:prstGeom prst="rect">
            <a:avLst/>
          </a:prstGeom>
          <a:noFill/>
        </p:spPr>
        <p:txBody>
          <a:bodyPr wrap="square" lIns="0" rtlCol="0">
            <a:spAutoFit/>
          </a:bodyPr>
          <a:lstStyle/>
          <a:p>
            <a:r>
              <a:rPr lang="en-US" sz="1000" i="1" dirty="0" smtClean="0"/>
              <a:t>On each frame the draw() function is called. It in turns calls the walker render() function from inside the walker object</a:t>
            </a:r>
          </a:p>
          <a:p>
            <a:r>
              <a:rPr lang="en-US" sz="1000" i="1" dirty="0" smtClean="0"/>
              <a:t>It then calls the steps function from inside the walker object</a:t>
            </a:r>
          </a:p>
        </p:txBody>
      </p:sp>
      <p:cxnSp>
        <p:nvCxnSpPr>
          <p:cNvPr id="24" name="Elbow Connector 23"/>
          <p:cNvCxnSpPr/>
          <p:nvPr/>
        </p:nvCxnSpPr>
        <p:spPr>
          <a:xfrm rot="10800000">
            <a:off x="2047229" y="2819946"/>
            <a:ext cx="1873242"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989538" y="3347609"/>
            <a:ext cx="4539427" cy="400110"/>
          </a:xfrm>
          <a:prstGeom prst="rect">
            <a:avLst/>
          </a:prstGeom>
          <a:noFill/>
        </p:spPr>
        <p:txBody>
          <a:bodyPr wrap="square" lIns="0" rtlCol="0">
            <a:spAutoFit/>
          </a:bodyPr>
          <a:lstStyle/>
          <a:p>
            <a:r>
              <a:rPr lang="en-US" sz="1000" i="1" dirty="0" smtClean="0"/>
              <a:t>This is the Walker class that makes walker objects. All variable declarations and function are preceded with this.</a:t>
            </a:r>
          </a:p>
        </p:txBody>
      </p:sp>
      <p:cxnSp>
        <p:nvCxnSpPr>
          <p:cNvPr id="26" name="Elbow Connector 25"/>
          <p:cNvCxnSpPr/>
          <p:nvPr/>
        </p:nvCxnSpPr>
        <p:spPr>
          <a:xfrm rot="10800000">
            <a:off x="2047229" y="3486142"/>
            <a:ext cx="1873242"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989538" y="4166475"/>
            <a:ext cx="4539427" cy="707886"/>
          </a:xfrm>
          <a:prstGeom prst="rect">
            <a:avLst/>
          </a:prstGeom>
          <a:noFill/>
        </p:spPr>
        <p:txBody>
          <a:bodyPr wrap="square" lIns="0" rtlCol="0">
            <a:spAutoFit/>
          </a:bodyPr>
          <a:lstStyle/>
          <a:p>
            <a:r>
              <a:rPr lang="en-US" sz="1000" i="1" dirty="0" smtClean="0"/>
              <a:t>This is one approach of randomness. We will try others soon</a:t>
            </a:r>
          </a:p>
          <a:p>
            <a:r>
              <a:rPr lang="en-US" sz="1000" i="1" dirty="0" smtClean="0"/>
              <a:t>Floor(random(4)) will choose a random float between 0 &amp; 4 (max 3.9999). It then floors it (by removing the decimal places). The max will be 3 and the min 0. Using this result we give it 4 outcomes using an if statement.</a:t>
            </a:r>
          </a:p>
        </p:txBody>
      </p:sp>
      <p:cxnSp>
        <p:nvCxnSpPr>
          <p:cNvPr id="28" name="Elbow Connector 27"/>
          <p:cNvCxnSpPr/>
          <p:nvPr/>
        </p:nvCxnSpPr>
        <p:spPr>
          <a:xfrm rot="10800000">
            <a:off x="2435855" y="4305010"/>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989538" y="5568262"/>
            <a:ext cx="4539427" cy="400110"/>
          </a:xfrm>
          <a:prstGeom prst="rect">
            <a:avLst/>
          </a:prstGeom>
          <a:noFill/>
        </p:spPr>
        <p:txBody>
          <a:bodyPr wrap="square" lIns="0" rtlCol="0">
            <a:spAutoFit/>
          </a:bodyPr>
          <a:lstStyle/>
          <a:p>
            <a:r>
              <a:rPr lang="en-US" sz="1000" i="1" dirty="0" smtClean="0"/>
              <a:t>We don’t want our point to go off the screen so we use a p5.js function called constrain to limit its x position. (constrain a value between 2 other values)</a:t>
            </a:r>
          </a:p>
        </p:txBody>
      </p:sp>
      <p:cxnSp>
        <p:nvCxnSpPr>
          <p:cNvPr id="30" name="Elbow Connector 29"/>
          <p:cNvCxnSpPr/>
          <p:nvPr/>
        </p:nvCxnSpPr>
        <p:spPr>
          <a:xfrm rot="10800000">
            <a:off x="2435855" y="5706797"/>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57200" y="6453767"/>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sketch01.js</a:t>
            </a:r>
          </a:p>
        </p:txBody>
      </p:sp>
    </p:spTree>
    <p:extLst>
      <p:ext uri="{BB962C8B-B14F-4D97-AF65-F5344CB8AC3E}">
        <p14:creationId xmlns:p14="http://schemas.microsoft.com/office/powerpoint/2010/main" val="23220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3" grpId="0"/>
      <p:bldP spid="25" grpId="0"/>
      <p:bldP spid="27"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7200" y="1458841"/>
            <a:ext cx="3343073" cy="5008806"/>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en-US" dirty="0" smtClean="0"/>
              <a:t>Randomness</a:t>
            </a:r>
            <a:r>
              <a:rPr lang="mr-IN" dirty="0" smtClean="0"/>
              <a:t>…</a:t>
            </a:r>
            <a:r>
              <a:rPr lang="ga-IE" dirty="0" smtClean="0"/>
              <a:t>&amp; the Random Walker</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524145" y="4166475"/>
            <a:ext cx="3956241" cy="246221"/>
          </a:xfrm>
          <a:prstGeom prst="rect">
            <a:avLst/>
          </a:prstGeom>
          <a:noFill/>
        </p:spPr>
        <p:txBody>
          <a:bodyPr wrap="square" lIns="0" rtlCol="0">
            <a:spAutoFit/>
          </a:bodyPr>
          <a:lstStyle/>
          <a:p>
            <a:r>
              <a:rPr lang="en-US" sz="1000" i="1" dirty="0" smtClean="0"/>
              <a:t>Nothing has changed up to here</a:t>
            </a:r>
          </a:p>
        </p:txBody>
      </p:sp>
      <p:cxnSp>
        <p:nvCxnSpPr>
          <p:cNvPr id="28" name="Elbow Connector 27"/>
          <p:cNvCxnSpPr/>
          <p:nvPr/>
        </p:nvCxnSpPr>
        <p:spPr>
          <a:xfrm rot="10800000">
            <a:off x="2970462" y="4305010"/>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524145" y="4610606"/>
            <a:ext cx="3956241" cy="707886"/>
          </a:xfrm>
          <a:prstGeom prst="rect">
            <a:avLst/>
          </a:prstGeom>
          <a:noFill/>
        </p:spPr>
        <p:txBody>
          <a:bodyPr wrap="square" lIns="0" rtlCol="0">
            <a:spAutoFit/>
          </a:bodyPr>
          <a:lstStyle/>
          <a:p>
            <a:r>
              <a:rPr lang="en-US" sz="1000" i="1" dirty="0" smtClean="0"/>
              <a:t>Here we break the steps into x and y directions. We ask for a random number between -1 and 2 and we then floor it. </a:t>
            </a:r>
            <a:r>
              <a:rPr lang="en-US" sz="1000" i="1" dirty="0"/>
              <a:t>1</a:t>
            </a:r>
            <a:r>
              <a:rPr lang="en-US" sz="1000" i="1" dirty="0" smtClean="0"/>
              <a:t>.9 will be floored to 1, 0.9 will be floored to 0 and -0.2 will be floored to -1. This is one way to achieve 9 outcomes including not moving</a:t>
            </a:r>
          </a:p>
        </p:txBody>
      </p:sp>
      <p:cxnSp>
        <p:nvCxnSpPr>
          <p:cNvPr id="30" name="Elbow Connector 29"/>
          <p:cNvCxnSpPr/>
          <p:nvPr/>
        </p:nvCxnSpPr>
        <p:spPr>
          <a:xfrm rot="10800000">
            <a:off x="2970462" y="4749141"/>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3"/>
          <a:stretch>
            <a:fillRect/>
          </a:stretch>
        </p:blipFill>
        <p:spPr>
          <a:xfrm>
            <a:off x="4101310" y="1395864"/>
            <a:ext cx="4469293" cy="1860934"/>
          </a:xfrm>
          <a:prstGeom prst="rect">
            <a:avLst/>
          </a:prstGeom>
        </p:spPr>
      </p:pic>
      <p:sp>
        <p:nvSpPr>
          <p:cNvPr id="21" name="TextBox 20"/>
          <p:cNvSpPr txBox="1"/>
          <p:nvPr/>
        </p:nvSpPr>
        <p:spPr>
          <a:xfrm>
            <a:off x="4524145" y="5461155"/>
            <a:ext cx="3956241" cy="1015663"/>
          </a:xfrm>
          <a:prstGeom prst="rect">
            <a:avLst/>
          </a:prstGeom>
          <a:noFill/>
        </p:spPr>
        <p:txBody>
          <a:bodyPr wrap="square" lIns="0" rtlCol="0">
            <a:spAutoFit/>
          </a:bodyPr>
          <a:lstStyle/>
          <a:p>
            <a:r>
              <a:rPr lang="en-US" sz="1000" b="1" dirty="0"/>
              <a:t>All of these variations on the “traditional” random walk have one thing in common: at any moment in time, the probability that the Walker will take a step in a given direction is equal to the probability that the Walker will take a step in any direction. In other words, if there are four possible steps, there is a 1 in 4 (or 25%) chance the Walker will take any given step. With nine possible steps, it’s a 1 in 9 (or 11.1%) chance.</a:t>
            </a:r>
            <a:endParaRPr lang="en-US" sz="1000" b="1" dirty="0" smtClean="0"/>
          </a:p>
        </p:txBody>
      </p:sp>
      <p:sp>
        <p:nvSpPr>
          <p:cNvPr id="11" name="TextBox 10"/>
          <p:cNvSpPr txBox="1"/>
          <p:nvPr/>
        </p:nvSpPr>
        <p:spPr>
          <a:xfrm>
            <a:off x="358413" y="6467647"/>
            <a:ext cx="1179759" cy="246221"/>
          </a:xfrm>
          <a:prstGeom prst="rect">
            <a:avLst/>
          </a:prstGeom>
          <a:noFill/>
        </p:spPr>
        <p:txBody>
          <a:bodyPr wrap="square" rtlCol="0">
            <a:spAutoFit/>
          </a:bodyPr>
          <a:lstStyle/>
          <a:p>
            <a:r>
              <a:rPr lang="en-US" sz="1000" i="1" dirty="0" smtClean="0">
                <a:solidFill>
                  <a:schemeClr val="tx1">
                    <a:lumMod val="50000"/>
                    <a:lumOff val="50000"/>
                  </a:schemeClr>
                </a:solidFill>
              </a:rPr>
              <a:t>Sketch02.js</a:t>
            </a:r>
          </a:p>
        </p:txBody>
      </p:sp>
    </p:spTree>
    <p:extLst>
      <p:ext uri="{BB962C8B-B14F-4D97-AF65-F5344CB8AC3E}">
        <p14:creationId xmlns:p14="http://schemas.microsoft.com/office/powerpoint/2010/main" val="64795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465261"/>
            <a:ext cx="3529116" cy="4044734"/>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smtClean="0"/>
              <a:t>Uniform Distribution of Numbers </a:t>
            </a:r>
            <a:r>
              <a:rPr lang="ga-IE" sz="2000" b="0" dirty="0" smtClean="0"/>
              <a:t>(</a:t>
            </a:r>
            <a:r>
              <a:rPr lang="ga-IE" sz="2000" b="0" i="1" dirty="0" smtClean="0"/>
              <a:t>pseudo Random</a:t>
            </a:r>
            <a:r>
              <a:rPr lang="ga-IE" sz="2000" b="0" dirty="0" smtClean="0"/>
              <a:t>)</a:t>
            </a:r>
            <a:endParaRPr lang="en-US" sz="2000" b="0"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524145" y="1454133"/>
            <a:ext cx="3956241" cy="400110"/>
          </a:xfrm>
          <a:prstGeom prst="rect">
            <a:avLst/>
          </a:prstGeom>
          <a:noFill/>
        </p:spPr>
        <p:txBody>
          <a:bodyPr wrap="square" lIns="0" rtlCol="0">
            <a:spAutoFit/>
          </a:bodyPr>
          <a:lstStyle/>
          <a:p>
            <a:r>
              <a:rPr lang="en-US" sz="1000" i="1" dirty="0" smtClean="0"/>
              <a:t>Firstly we declare and empty array called </a:t>
            </a:r>
            <a:r>
              <a:rPr lang="en-US" sz="1000" i="1" dirty="0" err="1" smtClean="0"/>
              <a:t>randomCounts</a:t>
            </a:r>
            <a:r>
              <a:rPr lang="en-US" sz="1000" i="1" dirty="0" smtClean="0"/>
              <a:t> and a variable for the number of items we will have in our array.</a:t>
            </a:r>
          </a:p>
        </p:txBody>
      </p:sp>
      <p:cxnSp>
        <p:nvCxnSpPr>
          <p:cNvPr id="28" name="Elbow Connector 27"/>
          <p:cNvCxnSpPr/>
          <p:nvPr/>
        </p:nvCxnSpPr>
        <p:spPr>
          <a:xfrm rot="10800000">
            <a:off x="2970462" y="1592668"/>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524145" y="1898264"/>
            <a:ext cx="3956241" cy="400110"/>
          </a:xfrm>
          <a:prstGeom prst="rect">
            <a:avLst/>
          </a:prstGeom>
          <a:noFill/>
        </p:spPr>
        <p:txBody>
          <a:bodyPr wrap="square" lIns="0" rtlCol="0">
            <a:spAutoFit/>
          </a:bodyPr>
          <a:lstStyle/>
          <a:p>
            <a:r>
              <a:rPr lang="en-US" sz="1000" i="1" dirty="0" smtClean="0"/>
              <a:t>In our setup we create a canvas. The loop populates the array with zero’s</a:t>
            </a:r>
          </a:p>
          <a:p>
            <a:r>
              <a:rPr lang="en-US" sz="1000" i="1" dirty="0" smtClean="0"/>
              <a:t>[0,0,0,0,0,0,0,0,0,0,0,0,0,0,0,0,0] </a:t>
            </a:r>
          </a:p>
        </p:txBody>
      </p:sp>
      <p:cxnSp>
        <p:nvCxnSpPr>
          <p:cNvPr id="30" name="Elbow Connector 29"/>
          <p:cNvCxnSpPr/>
          <p:nvPr/>
        </p:nvCxnSpPr>
        <p:spPr>
          <a:xfrm rot="10800000">
            <a:off x="2970462" y="2036799"/>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524145" y="5461155"/>
            <a:ext cx="3956241" cy="553998"/>
          </a:xfrm>
          <a:prstGeom prst="rect">
            <a:avLst/>
          </a:prstGeom>
          <a:noFill/>
        </p:spPr>
        <p:txBody>
          <a:bodyPr wrap="square" lIns="0" rtlCol="0">
            <a:spAutoFit/>
          </a:bodyPr>
          <a:lstStyle/>
          <a:p>
            <a:r>
              <a:rPr lang="en-US" sz="1000" b="1" dirty="0" smtClean="0"/>
              <a:t>Remember objects are drawn on the screen based on the </a:t>
            </a:r>
            <a:r>
              <a:rPr lang="en-US" sz="1000" b="1" dirty="0" err="1" smtClean="0"/>
              <a:t>x,y</a:t>
            </a:r>
            <a:r>
              <a:rPr lang="en-US" sz="1000" b="1" dirty="0" smtClean="0"/>
              <a:t> location. (0,0) is based at the top left corner. X is positive to the right and y is positive going downwards.</a:t>
            </a:r>
          </a:p>
        </p:txBody>
      </p:sp>
      <p:sp>
        <p:nvSpPr>
          <p:cNvPr id="11"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Lets prove that the random() produces just that</a:t>
            </a:r>
            <a:endParaRPr lang="en-US" sz="1800" b="0" dirty="0"/>
          </a:p>
        </p:txBody>
      </p:sp>
      <p:sp>
        <p:nvSpPr>
          <p:cNvPr id="13" name="TextBox 12"/>
          <p:cNvSpPr txBox="1"/>
          <p:nvPr/>
        </p:nvSpPr>
        <p:spPr>
          <a:xfrm>
            <a:off x="4524145" y="2744888"/>
            <a:ext cx="3956241" cy="1169551"/>
          </a:xfrm>
          <a:prstGeom prst="rect">
            <a:avLst/>
          </a:prstGeom>
          <a:noFill/>
        </p:spPr>
        <p:txBody>
          <a:bodyPr wrap="square" lIns="0" rtlCol="0">
            <a:spAutoFit/>
          </a:bodyPr>
          <a:lstStyle/>
          <a:p>
            <a:r>
              <a:rPr lang="en-US" sz="1000" i="1" dirty="0" smtClean="0"/>
              <a:t>So now </a:t>
            </a:r>
            <a:r>
              <a:rPr lang="en-US" sz="1000" i="1" dirty="0" err="1" smtClean="0"/>
              <a:t>everytime</a:t>
            </a:r>
            <a:r>
              <a:rPr lang="en-US" sz="1000" i="1" dirty="0" smtClean="0"/>
              <a:t> we draw (or the draw loop occurs each frame) we redraw the background (see what would happen if you </a:t>
            </a:r>
            <a:r>
              <a:rPr lang="en-US" sz="1000" i="1" dirty="0" err="1" smtClean="0"/>
              <a:t>didn</a:t>
            </a:r>
            <a:r>
              <a:rPr lang="mr-IN" sz="1000" i="1" dirty="0" smtClean="0"/>
              <a:t>’</a:t>
            </a:r>
            <a:r>
              <a:rPr lang="en-US" sz="1000" i="1" dirty="0" smtClean="0"/>
              <a:t>t do this)</a:t>
            </a:r>
          </a:p>
          <a:p>
            <a:r>
              <a:rPr lang="en-US" sz="1000" i="1" dirty="0" smtClean="0"/>
              <a:t>We then choose a random number between 0 and 20, floor it (so the results will be 0 </a:t>
            </a:r>
            <a:r>
              <a:rPr lang="mr-IN" sz="1000" i="1" dirty="0" smtClean="0"/>
              <a:t>–</a:t>
            </a:r>
            <a:r>
              <a:rPr lang="en-US" sz="1000" i="1" dirty="0" smtClean="0"/>
              <a:t> 19 integers) and we add it to the value in the array.</a:t>
            </a:r>
          </a:p>
          <a:p>
            <a:r>
              <a:rPr lang="en-US" sz="1000" i="1" dirty="0" smtClean="0"/>
              <a:t>Example 6.76 randomly </a:t>
            </a:r>
            <a:r>
              <a:rPr lang="en-US" sz="1000" i="1" dirty="0" err="1" smtClean="0"/>
              <a:t>choosen</a:t>
            </a:r>
            <a:r>
              <a:rPr lang="en-US" sz="1000" i="1" dirty="0" smtClean="0"/>
              <a:t> </a:t>
            </a:r>
            <a:r>
              <a:rPr lang="mr-IN" sz="1000" i="1" dirty="0" smtClean="0"/>
              <a:t>–</a:t>
            </a:r>
            <a:r>
              <a:rPr lang="en-US" sz="1000" i="1" dirty="0" smtClean="0"/>
              <a:t> </a:t>
            </a:r>
          </a:p>
          <a:p>
            <a:r>
              <a:rPr lang="en-US" sz="1000" i="1" dirty="0" smtClean="0"/>
              <a:t>floored to 6 </a:t>
            </a:r>
            <a:r>
              <a:rPr lang="mr-IN" sz="1000" i="1" dirty="0" smtClean="0"/>
              <a:t>–</a:t>
            </a:r>
            <a:r>
              <a:rPr lang="en-US" sz="1000" i="1" dirty="0" smtClean="0"/>
              <a:t> </a:t>
            </a:r>
            <a:r>
              <a:rPr lang="en-US" sz="1000" i="1" dirty="0" err="1" smtClean="0"/>
              <a:t>randomCounts</a:t>
            </a:r>
            <a:r>
              <a:rPr lang="en-US" sz="1000" i="1" dirty="0" smtClean="0"/>
              <a:t>[6] = 0 + 1 = 1</a:t>
            </a:r>
          </a:p>
          <a:p>
            <a:r>
              <a:rPr lang="en-US" sz="1000" i="1" dirty="0" smtClean="0"/>
              <a:t>[0,0,0,0,0,0,1,0,0,0,0,0,0,0,0,0,0] </a:t>
            </a:r>
          </a:p>
        </p:txBody>
      </p:sp>
      <p:cxnSp>
        <p:nvCxnSpPr>
          <p:cNvPr id="14" name="Elbow Connector 13"/>
          <p:cNvCxnSpPr/>
          <p:nvPr/>
        </p:nvCxnSpPr>
        <p:spPr>
          <a:xfrm rot="10800000">
            <a:off x="2970462" y="3029154"/>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524145" y="4063685"/>
            <a:ext cx="3956241" cy="553998"/>
          </a:xfrm>
          <a:prstGeom prst="rect">
            <a:avLst/>
          </a:prstGeom>
          <a:noFill/>
        </p:spPr>
        <p:txBody>
          <a:bodyPr wrap="square" lIns="0" rtlCol="0">
            <a:spAutoFit/>
          </a:bodyPr>
          <a:lstStyle/>
          <a:p>
            <a:r>
              <a:rPr lang="ga-IE" sz="1000" i="1" dirty="0" smtClean="0"/>
              <a:t>Black stroke with weight of 2px and fill of White selected and ready to be used to draw something</a:t>
            </a:r>
          </a:p>
          <a:p>
            <a:r>
              <a:rPr lang="ga-IE" sz="1000" i="1" dirty="0" smtClean="0"/>
              <a:t>Calculates the width of each bar</a:t>
            </a:r>
            <a:endParaRPr lang="en-US" sz="1000" i="1" dirty="0" smtClean="0"/>
          </a:p>
        </p:txBody>
      </p:sp>
      <p:cxnSp>
        <p:nvCxnSpPr>
          <p:cNvPr id="16" name="Elbow Connector 15"/>
          <p:cNvCxnSpPr/>
          <p:nvPr/>
        </p:nvCxnSpPr>
        <p:spPr>
          <a:xfrm rot="10800000">
            <a:off x="2970462" y="4202220"/>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524145" y="4716001"/>
            <a:ext cx="3956241" cy="553998"/>
          </a:xfrm>
          <a:prstGeom prst="rect">
            <a:avLst/>
          </a:prstGeom>
          <a:noFill/>
        </p:spPr>
        <p:txBody>
          <a:bodyPr wrap="square" lIns="0" rtlCol="0">
            <a:spAutoFit/>
          </a:bodyPr>
          <a:lstStyle/>
          <a:p>
            <a:r>
              <a:rPr lang="ga-IE" sz="1000" i="1" dirty="0" smtClean="0"/>
              <a:t>Loops 20 times (once for each bar) and creates a rectangle with a height based on the array value at the time. Rect(x Start Pos, y Start Pos, width, Height)</a:t>
            </a:r>
            <a:endParaRPr lang="en-US" sz="1000" i="1" dirty="0" smtClean="0"/>
          </a:p>
        </p:txBody>
      </p:sp>
      <p:cxnSp>
        <p:nvCxnSpPr>
          <p:cNvPr id="19" name="Elbow Connector 18"/>
          <p:cNvCxnSpPr/>
          <p:nvPr/>
        </p:nvCxnSpPr>
        <p:spPr>
          <a:xfrm rot="10800000">
            <a:off x="3428242" y="4854538"/>
            <a:ext cx="1026837"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57200" y="5533873"/>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Sketch03.js</a:t>
            </a:r>
          </a:p>
        </p:txBody>
      </p:sp>
    </p:spTree>
    <p:extLst>
      <p:ext uri="{BB962C8B-B14F-4D97-AF65-F5344CB8AC3E}">
        <p14:creationId xmlns:p14="http://schemas.microsoft.com/office/powerpoint/2010/main" val="405532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21" grpId="0"/>
      <p:bldP spid="13" grpId="0"/>
      <p:bldP spid="15"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Probability &amp; Non Uniform Distributions</a:t>
            </a:r>
            <a:endParaRPr lang="en-US" sz="2000" b="0" dirty="0"/>
          </a:p>
        </p:txBody>
      </p:sp>
      <p:sp>
        <p:nvSpPr>
          <p:cNvPr id="27" name="TextBox 26"/>
          <p:cNvSpPr txBox="1"/>
          <p:nvPr/>
        </p:nvSpPr>
        <p:spPr>
          <a:xfrm>
            <a:off x="5821880" y="2635215"/>
            <a:ext cx="3151229" cy="246221"/>
          </a:xfrm>
          <a:prstGeom prst="rect">
            <a:avLst/>
          </a:prstGeom>
          <a:noFill/>
        </p:spPr>
        <p:txBody>
          <a:bodyPr wrap="square" lIns="0" rtlCol="0">
            <a:spAutoFit/>
          </a:bodyPr>
          <a:lstStyle/>
          <a:p>
            <a:r>
              <a:rPr lang="en-US" sz="1000" i="1" dirty="0" smtClean="0"/>
              <a:t>Coin toss simple example ½ = 50% probability</a:t>
            </a:r>
          </a:p>
        </p:txBody>
      </p:sp>
      <p:cxnSp>
        <p:nvCxnSpPr>
          <p:cNvPr id="28" name="Elbow Connector 27"/>
          <p:cNvCxnSpPr/>
          <p:nvPr/>
        </p:nvCxnSpPr>
        <p:spPr>
          <a:xfrm rot="10800000">
            <a:off x="4205409" y="2758326"/>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1"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Probability Basic Principles</a:t>
            </a:r>
            <a:endParaRPr lang="en-US" sz="1800" b="0" dirty="0"/>
          </a:p>
        </p:txBody>
      </p:sp>
      <p:sp>
        <p:nvSpPr>
          <p:cNvPr id="20" name="TextBox 19"/>
          <p:cNvSpPr txBox="1"/>
          <p:nvPr/>
        </p:nvSpPr>
        <p:spPr>
          <a:xfrm>
            <a:off x="457200" y="1612676"/>
            <a:ext cx="3826749" cy="1357448"/>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22" name="Content Placeholder 2"/>
          <p:cNvSpPr>
            <a:spLocks noGrp="1"/>
          </p:cNvSpPr>
          <p:nvPr>
            <p:ph idx="1"/>
          </p:nvPr>
        </p:nvSpPr>
        <p:spPr>
          <a:xfrm>
            <a:off x="457201" y="1679800"/>
            <a:ext cx="3981308" cy="1269509"/>
          </a:xfrm>
        </p:spPr>
        <p:txBody>
          <a:bodyPr>
            <a:noAutofit/>
          </a:bodyPr>
          <a:lstStyle/>
          <a:p>
            <a:r>
              <a:rPr lang="en-US" dirty="0"/>
              <a:t>If you have a system with a certain number of possible outcomes, the probability of the occurrence of a given event equals the number of outcomes that qualify as that event divided by the total number of all possible outcomes.</a:t>
            </a:r>
          </a:p>
          <a:p>
            <a:endParaRPr lang="en-US" dirty="0"/>
          </a:p>
        </p:txBody>
      </p:sp>
      <p:sp>
        <p:nvSpPr>
          <p:cNvPr id="23" name="TextBox 22"/>
          <p:cNvSpPr txBox="1"/>
          <p:nvPr/>
        </p:nvSpPr>
        <p:spPr>
          <a:xfrm>
            <a:off x="5821880" y="3876647"/>
            <a:ext cx="3151229" cy="246221"/>
          </a:xfrm>
          <a:prstGeom prst="rect">
            <a:avLst/>
          </a:prstGeom>
          <a:noFill/>
        </p:spPr>
        <p:txBody>
          <a:bodyPr wrap="square" lIns="0" rtlCol="0">
            <a:spAutoFit/>
          </a:bodyPr>
          <a:lstStyle/>
          <a:p>
            <a:r>
              <a:rPr lang="en-US" sz="1000" i="1" dirty="0"/>
              <a:t>number of aces / number of cards = 4 / 52 = 0.077 = ~ 8%</a:t>
            </a:r>
            <a:endParaRPr lang="en-US" sz="1000" i="1" dirty="0" smtClean="0"/>
          </a:p>
        </p:txBody>
      </p:sp>
      <p:cxnSp>
        <p:nvCxnSpPr>
          <p:cNvPr id="24" name="Elbow Connector 23"/>
          <p:cNvCxnSpPr/>
          <p:nvPr/>
        </p:nvCxnSpPr>
        <p:spPr>
          <a:xfrm rot="10800000">
            <a:off x="4205409" y="3999758"/>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57200" y="3393589"/>
            <a:ext cx="3826749" cy="767587"/>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26" name="Content Placeholder 2"/>
          <p:cNvSpPr>
            <a:spLocks noGrp="1"/>
          </p:cNvSpPr>
          <p:nvPr>
            <p:ph idx="1"/>
          </p:nvPr>
        </p:nvSpPr>
        <p:spPr>
          <a:xfrm>
            <a:off x="457201" y="3432954"/>
            <a:ext cx="3981308" cy="700462"/>
          </a:xfrm>
        </p:spPr>
        <p:txBody>
          <a:bodyPr>
            <a:noAutofit/>
          </a:bodyPr>
          <a:lstStyle/>
          <a:p>
            <a:r>
              <a:rPr lang="en-US" dirty="0"/>
              <a:t>Take a deck of fifty-two cards. The probability of drawing an ace from that deck </a:t>
            </a:r>
            <a:r>
              <a:rPr lang="en-US" dirty="0" smtClean="0"/>
              <a:t>is?</a:t>
            </a:r>
            <a:endParaRPr lang="en-US" dirty="0"/>
          </a:p>
        </p:txBody>
      </p:sp>
      <p:sp>
        <p:nvSpPr>
          <p:cNvPr id="31" name="TextBox 30"/>
          <p:cNvSpPr txBox="1"/>
          <p:nvPr/>
        </p:nvSpPr>
        <p:spPr>
          <a:xfrm>
            <a:off x="457200" y="4278556"/>
            <a:ext cx="3826749" cy="383794"/>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32" name="Content Placeholder 2"/>
          <p:cNvSpPr>
            <a:spLocks noGrp="1"/>
          </p:cNvSpPr>
          <p:nvPr>
            <p:ph idx="1"/>
          </p:nvPr>
        </p:nvSpPr>
        <p:spPr>
          <a:xfrm>
            <a:off x="457201" y="4310980"/>
            <a:ext cx="3981308" cy="316670"/>
          </a:xfrm>
        </p:spPr>
        <p:txBody>
          <a:bodyPr>
            <a:noAutofit/>
          </a:bodyPr>
          <a:lstStyle/>
          <a:p>
            <a:r>
              <a:rPr lang="en-US" dirty="0"/>
              <a:t>The probability of drawing a diamond </a:t>
            </a:r>
            <a:r>
              <a:rPr lang="en-US" dirty="0" smtClean="0"/>
              <a:t>is?</a:t>
            </a:r>
            <a:endParaRPr lang="en-US" dirty="0"/>
          </a:p>
        </p:txBody>
      </p:sp>
      <p:sp>
        <p:nvSpPr>
          <p:cNvPr id="33" name="TextBox 32"/>
          <p:cNvSpPr txBox="1"/>
          <p:nvPr/>
        </p:nvSpPr>
        <p:spPr>
          <a:xfrm>
            <a:off x="457200" y="3133226"/>
            <a:ext cx="3956241" cy="246221"/>
          </a:xfrm>
          <a:prstGeom prst="rect">
            <a:avLst/>
          </a:prstGeom>
          <a:noFill/>
        </p:spPr>
        <p:txBody>
          <a:bodyPr wrap="square" lIns="0" rtlCol="0">
            <a:spAutoFit/>
          </a:bodyPr>
          <a:lstStyle/>
          <a:p>
            <a:r>
              <a:rPr lang="en-US" sz="1000" b="1" dirty="0" smtClean="0"/>
              <a:t>The Card Deck Problem</a:t>
            </a:r>
          </a:p>
        </p:txBody>
      </p:sp>
      <p:sp>
        <p:nvSpPr>
          <p:cNvPr id="34" name="TextBox 33"/>
          <p:cNvSpPr txBox="1"/>
          <p:nvPr/>
        </p:nvSpPr>
        <p:spPr>
          <a:xfrm>
            <a:off x="457200" y="5093776"/>
            <a:ext cx="3826749" cy="1068535"/>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35" name="Content Placeholder 2"/>
          <p:cNvSpPr>
            <a:spLocks noGrp="1"/>
          </p:cNvSpPr>
          <p:nvPr>
            <p:ph idx="1"/>
          </p:nvPr>
        </p:nvSpPr>
        <p:spPr>
          <a:xfrm>
            <a:off x="457201" y="5133141"/>
            <a:ext cx="3981308" cy="700462"/>
          </a:xfrm>
        </p:spPr>
        <p:txBody>
          <a:bodyPr>
            <a:noAutofit/>
          </a:bodyPr>
          <a:lstStyle/>
          <a:p>
            <a:r>
              <a:rPr lang="en-US" dirty="0"/>
              <a:t>To do this, we simply multiply the individual probabilities of each event.</a:t>
            </a:r>
          </a:p>
          <a:p>
            <a:r>
              <a:rPr lang="en-US" dirty="0" smtClean="0"/>
              <a:t>The </a:t>
            </a:r>
            <a:r>
              <a:rPr lang="en-US" dirty="0"/>
              <a:t>probability of a coin turning up heads three times in a row </a:t>
            </a:r>
            <a:r>
              <a:rPr lang="en-US" dirty="0" smtClean="0"/>
              <a:t>is?</a:t>
            </a:r>
            <a:endParaRPr lang="en-US" dirty="0"/>
          </a:p>
        </p:txBody>
      </p:sp>
      <p:sp>
        <p:nvSpPr>
          <p:cNvPr id="38" name="TextBox 37"/>
          <p:cNvSpPr txBox="1"/>
          <p:nvPr/>
        </p:nvSpPr>
        <p:spPr>
          <a:xfrm>
            <a:off x="457200" y="4833413"/>
            <a:ext cx="3956241" cy="246221"/>
          </a:xfrm>
          <a:prstGeom prst="rect">
            <a:avLst/>
          </a:prstGeom>
          <a:noFill/>
        </p:spPr>
        <p:txBody>
          <a:bodyPr wrap="square" lIns="0" rtlCol="0">
            <a:spAutoFit/>
          </a:bodyPr>
          <a:lstStyle/>
          <a:p>
            <a:r>
              <a:rPr lang="en-US" sz="1000" b="1" dirty="0" smtClean="0"/>
              <a:t>Probability </a:t>
            </a:r>
            <a:r>
              <a:rPr lang="en-US" sz="1000" b="1" dirty="0"/>
              <a:t>of multiple events occurring in sequence</a:t>
            </a:r>
            <a:endParaRPr lang="en-US" sz="1000" b="1" dirty="0" smtClean="0"/>
          </a:p>
        </p:txBody>
      </p:sp>
      <p:sp>
        <p:nvSpPr>
          <p:cNvPr id="39" name="TextBox 38"/>
          <p:cNvSpPr txBox="1"/>
          <p:nvPr/>
        </p:nvSpPr>
        <p:spPr>
          <a:xfrm>
            <a:off x="5759422" y="4418712"/>
            <a:ext cx="3151229" cy="400110"/>
          </a:xfrm>
          <a:prstGeom prst="rect">
            <a:avLst/>
          </a:prstGeom>
          <a:noFill/>
        </p:spPr>
        <p:txBody>
          <a:bodyPr wrap="square" lIns="0" rtlCol="0">
            <a:spAutoFit/>
          </a:bodyPr>
          <a:lstStyle/>
          <a:p>
            <a:r>
              <a:rPr lang="en-US" sz="1000" i="1" dirty="0"/>
              <a:t>number of diamonds / number of cards = </a:t>
            </a:r>
            <a:endParaRPr lang="en-US" sz="1000" i="1" dirty="0" smtClean="0"/>
          </a:p>
          <a:p>
            <a:r>
              <a:rPr lang="en-US" sz="1000" i="1" dirty="0" smtClean="0"/>
              <a:t>13 </a:t>
            </a:r>
            <a:r>
              <a:rPr lang="en-US" sz="1000" i="1" dirty="0"/>
              <a:t>/ 52 = 0.25 = 25%</a:t>
            </a:r>
            <a:endParaRPr lang="en-US" sz="1000" i="1" dirty="0" smtClean="0"/>
          </a:p>
        </p:txBody>
      </p:sp>
      <p:cxnSp>
        <p:nvCxnSpPr>
          <p:cNvPr id="40" name="Elbow Connector 39"/>
          <p:cNvCxnSpPr/>
          <p:nvPr/>
        </p:nvCxnSpPr>
        <p:spPr>
          <a:xfrm rot="10800000">
            <a:off x="4205409" y="4541823"/>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5759422" y="5765565"/>
            <a:ext cx="3151229" cy="246221"/>
          </a:xfrm>
          <a:prstGeom prst="rect">
            <a:avLst/>
          </a:prstGeom>
          <a:noFill/>
        </p:spPr>
        <p:txBody>
          <a:bodyPr wrap="square" lIns="0" rtlCol="0">
            <a:noAutofit/>
          </a:bodyPr>
          <a:lstStyle/>
          <a:p>
            <a:r>
              <a:rPr lang="ga-IE" sz="1000" i="1" dirty="0">
                <a:latin typeface="+mj-lt"/>
              </a:rPr>
              <a:t>(</a:t>
            </a:r>
            <a:r>
              <a:rPr lang="ga-IE" sz="1000" i="1" dirty="0" smtClean="0">
                <a:latin typeface="+mj-lt"/>
              </a:rPr>
              <a:t>1/2) </a:t>
            </a:r>
            <a:r>
              <a:rPr lang="mr-IN" sz="1000" i="1" dirty="0" smtClean="0">
                <a:latin typeface="+mj-lt"/>
              </a:rPr>
              <a:t>* </a:t>
            </a:r>
            <a:r>
              <a:rPr lang="ga-IE" sz="1000" i="1" dirty="0" smtClean="0">
                <a:latin typeface="+mj-lt"/>
              </a:rPr>
              <a:t>(1/2</a:t>
            </a:r>
            <a:r>
              <a:rPr lang="ga-IE" sz="1000" i="1" dirty="0">
                <a:latin typeface="+mj-lt"/>
              </a:rPr>
              <a:t>)</a:t>
            </a:r>
            <a:r>
              <a:rPr lang="mr-IN" sz="1000" i="1" dirty="0" smtClean="0">
                <a:latin typeface="+mj-lt"/>
              </a:rPr>
              <a:t> </a:t>
            </a:r>
            <a:r>
              <a:rPr lang="mr-IN" sz="1000" i="1" dirty="0">
                <a:latin typeface="+mj-lt"/>
              </a:rPr>
              <a:t>* </a:t>
            </a:r>
            <a:r>
              <a:rPr lang="ga-IE" sz="1000" i="1" dirty="0" smtClean="0">
                <a:latin typeface="+mj-lt"/>
              </a:rPr>
              <a:t>(1/2)</a:t>
            </a:r>
            <a:r>
              <a:rPr lang="mr-IN" sz="1000" i="1" dirty="0" smtClean="0">
                <a:latin typeface="+mj-lt"/>
              </a:rPr>
              <a:t> </a:t>
            </a:r>
            <a:r>
              <a:rPr lang="mr-IN" sz="1000" i="1" dirty="0">
                <a:latin typeface="+mj-lt"/>
              </a:rPr>
              <a:t>= </a:t>
            </a:r>
            <a:r>
              <a:rPr lang="ga-IE" sz="1000" i="1" dirty="0" smtClean="0">
                <a:latin typeface="+mj-lt"/>
              </a:rPr>
              <a:t>1/8</a:t>
            </a:r>
            <a:r>
              <a:rPr lang="mr-IN" sz="1000" i="1" dirty="0" smtClean="0">
                <a:latin typeface="+mj-lt"/>
              </a:rPr>
              <a:t> or </a:t>
            </a:r>
            <a:r>
              <a:rPr lang="ga-IE" sz="1000" i="1" dirty="0" smtClean="0">
                <a:latin typeface="+mj-lt"/>
              </a:rPr>
              <a:t> 0.125 = 12.5%</a:t>
            </a:r>
            <a:endParaRPr lang="en-US" sz="1000" i="1" dirty="0" smtClean="0">
              <a:latin typeface="+mj-lt"/>
            </a:endParaRPr>
          </a:p>
        </p:txBody>
      </p:sp>
      <p:cxnSp>
        <p:nvCxnSpPr>
          <p:cNvPr id="42" name="Elbow Connector 41"/>
          <p:cNvCxnSpPr/>
          <p:nvPr/>
        </p:nvCxnSpPr>
        <p:spPr>
          <a:xfrm rot="10800000">
            <a:off x="4142951" y="5888676"/>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23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3" grpId="0"/>
      <p:bldP spid="39"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445500"/>
            <a:ext cx="3624873" cy="3488514"/>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a:t>Probability &amp; Non Uniform Distributions</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524145" y="2687405"/>
            <a:ext cx="3956241" cy="246221"/>
          </a:xfrm>
          <a:prstGeom prst="rect">
            <a:avLst/>
          </a:prstGeom>
          <a:noFill/>
        </p:spPr>
        <p:txBody>
          <a:bodyPr wrap="square" lIns="0" rtlCol="0">
            <a:spAutoFit/>
          </a:bodyPr>
          <a:lstStyle/>
          <a:p>
            <a:r>
              <a:rPr lang="en-US" sz="1000" i="1" dirty="0" smtClean="0"/>
              <a:t>This is one way of doing it</a:t>
            </a:r>
          </a:p>
        </p:txBody>
      </p:sp>
      <p:cxnSp>
        <p:nvCxnSpPr>
          <p:cNvPr id="28" name="Elbow Connector 27"/>
          <p:cNvCxnSpPr/>
          <p:nvPr/>
        </p:nvCxnSpPr>
        <p:spPr>
          <a:xfrm rot="10800000">
            <a:off x="2970462" y="2810514"/>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524145" y="3132481"/>
            <a:ext cx="3956241" cy="400110"/>
          </a:xfrm>
          <a:prstGeom prst="rect">
            <a:avLst/>
          </a:prstGeom>
          <a:noFill/>
        </p:spPr>
        <p:txBody>
          <a:bodyPr wrap="square" lIns="0" rtlCol="0">
            <a:spAutoFit/>
          </a:bodyPr>
          <a:lstStyle/>
          <a:p>
            <a:r>
              <a:rPr lang="en-US" sz="1000" i="1" dirty="0" smtClean="0"/>
              <a:t>In this instance r (our random number) has 40% of being a 1 or a 3 and 20% chance of being a 2</a:t>
            </a:r>
          </a:p>
        </p:txBody>
      </p:sp>
      <p:cxnSp>
        <p:nvCxnSpPr>
          <p:cNvPr id="30" name="Elbow Connector 29"/>
          <p:cNvCxnSpPr/>
          <p:nvPr/>
        </p:nvCxnSpPr>
        <p:spPr>
          <a:xfrm rot="10800000">
            <a:off x="2970462" y="3277959"/>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58413" y="6467647"/>
            <a:ext cx="1179759" cy="246221"/>
          </a:xfrm>
          <a:prstGeom prst="rect">
            <a:avLst/>
          </a:prstGeom>
          <a:noFill/>
        </p:spPr>
        <p:txBody>
          <a:bodyPr wrap="square" rtlCol="0">
            <a:spAutoFit/>
          </a:bodyPr>
          <a:lstStyle/>
          <a:p>
            <a:r>
              <a:rPr lang="en-US" sz="1000" i="1" dirty="0" smtClean="0">
                <a:solidFill>
                  <a:schemeClr val="tx1">
                    <a:lumMod val="50000"/>
                    <a:lumOff val="50000"/>
                  </a:schemeClr>
                </a:solidFill>
              </a:rPr>
              <a:t>Sketch02.js</a:t>
            </a:r>
          </a:p>
        </p:txBody>
      </p:sp>
      <p:sp>
        <p:nvSpPr>
          <p:cNvPr id="12"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Implementing probability with the random()</a:t>
            </a:r>
            <a:endParaRPr lang="en-US" sz="1800" b="0" dirty="0"/>
          </a:p>
        </p:txBody>
      </p:sp>
      <p:sp>
        <p:nvSpPr>
          <p:cNvPr id="14" name="TextBox 13"/>
          <p:cNvSpPr txBox="1"/>
          <p:nvPr/>
        </p:nvSpPr>
        <p:spPr>
          <a:xfrm>
            <a:off x="457200" y="5003405"/>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Sketc04.js</a:t>
            </a:r>
          </a:p>
        </p:txBody>
      </p:sp>
    </p:spTree>
    <p:extLst>
      <p:ext uri="{BB962C8B-B14F-4D97-AF65-F5344CB8AC3E}">
        <p14:creationId xmlns:p14="http://schemas.microsoft.com/office/powerpoint/2010/main" val="311672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7200" y="1540576"/>
            <a:ext cx="3081921" cy="3880937"/>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a:t>Probability &amp; Non Uniform Distributions</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524145" y="2687405"/>
            <a:ext cx="3956241" cy="246221"/>
          </a:xfrm>
          <a:prstGeom prst="rect">
            <a:avLst/>
          </a:prstGeom>
          <a:noFill/>
        </p:spPr>
        <p:txBody>
          <a:bodyPr wrap="square" lIns="0" rtlCol="0">
            <a:spAutoFit/>
          </a:bodyPr>
          <a:lstStyle/>
          <a:p>
            <a:r>
              <a:rPr lang="en-US" sz="1000" i="1" dirty="0" smtClean="0"/>
              <a:t>This is another way of doing it</a:t>
            </a:r>
          </a:p>
        </p:txBody>
      </p:sp>
      <p:cxnSp>
        <p:nvCxnSpPr>
          <p:cNvPr id="28" name="Elbow Connector 27"/>
          <p:cNvCxnSpPr/>
          <p:nvPr/>
        </p:nvCxnSpPr>
        <p:spPr>
          <a:xfrm rot="10800000">
            <a:off x="2970462" y="2810514"/>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524145" y="3132481"/>
            <a:ext cx="3956241" cy="553998"/>
          </a:xfrm>
          <a:prstGeom prst="rect">
            <a:avLst/>
          </a:prstGeom>
          <a:noFill/>
        </p:spPr>
        <p:txBody>
          <a:bodyPr wrap="square" lIns="0" rtlCol="0">
            <a:spAutoFit/>
          </a:bodyPr>
          <a:lstStyle/>
          <a:p>
            <a:r>
              <a:rPr lang="en-US" sz="1000" i="1" dirty="0" smtClean="0"/>
              <a:t>In this instance r (our random number) is a floating number between 0 and 1. It has a 40% chance of moving to the right, a 20% chance of moving down and so on.</a:t>
            </a:r>
          </a:p>
        </p:txBody>
      </p:sp>
      <p:cxnSp>
        <p:nvCxnSpPr>
          <p:cNvPr id="30" name="Elbow Connector 29"/>
          <p:cNvCxnSpPr/>
          <p:nvPr/>
        </p:nvCxnSpPr>
        <p:spPr>
          <a:xfrm rot="10800000">
            <a:off x="2970462" y="3277959"/>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2"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Implementing probability with the random()</a:t>
            </a:r>
            <a:endParaRPr lang="en-US" sz="1800" b="0" dirty="0"/>
          </a:p>
        </p:txBody>
      </p:sp>
      <p:sp>
        <p:nvSpPr>
          <p:cNvPr id="13" name="TextBox 12"/>
          <p:cNvSpPr txBox="1"/>
          <p:nvPr/>
        </p:nvSpPr>
        <p:spPr>
          <a:xfrm>
            <a:off x="472389" y="5503052"/>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Sketch05.js</a:t>
            </a:r>
          </a:p>
        </p:txBody>
      </p:sp>
    </p:spTree>
    <p:extLst>
      <p:ext uri="{BB962C8B-B14F-4D97-AF65-F5344CB8AC3E}">
        <p14:creationId xmlns:p14="http://schemas.microsoft.com/office/powerpoint/2010/main" val="399554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tailEnd type="oval" w="sm" len="sm"/>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3487</TotalTime>
  <Words>2604</Words>
  <Application>Microsoft Macintosh PowerPoint</Application>
  <PresentationFormat>On-screen Show (4:3)</PresentationFormat>
  <Paragraphs>277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Courier</vt:lpstr>
      <vt:lpstr>Mangal</vt:lpstr>
      <vt:lpstr>Arial</vt:lpstr>
      <vt:lpstr>Office Theme</vt:lpstr>
      <vt:lpstr>Understanding Classes &amp; Objects in JS</vt:lpstr>
      <vt:lpstr>Understanding Classes &amp; Objects</vt:lpstr>
      <vt:lpstr>Randomness…&amp; the Random Walker</vt:lpstr>
      <vt:lpstr>Randomness…&amp; the Random Walker</vt:lpstr>
      <vt:lpstr>Randomness…&amp; the Random Walker</vt:lpstr>
      <vt:lpstr>Uniform Distribution of Numbers (pseudo Random)</vt:lpstr>
      <vt:lpstr>Probability &amp; Non Uniform Distributions</vt:lpstr>
      <vt:lpstr>Probability &amp; Non Uniform Distributions</vt:lpstr>
      <vt:lpstr>Probability &amp; Non Uniform Distributions</vt:lpstr>
      <vt:lpstr>Normal/Gaussian Distribution</vt:lpstr>
      <vt:lpstr>Normal/Gaussian Distribution</vt:lpstr>
      <vt:lpstr>Normal/Gaussian Distribution</vt:lpstr>
      <vt:lpstr>PowerPoint Presentation</vt:lpstr>
      <vt:lpstr>Perlin Noise (A Smooth Approach)</vt:lpstr>
      <vt:lpstr>Perlin Noise (A Smooth Approach)</vt:lpstr>
      <vt:lpstr>Mapping Noise</vt:lpstr>
      <vt:lpstr>One Dimensional Noise</vt:lpstr>
      <vt:lpstr>One Dimensional Noise – Fancy Pants!!</vt:lpstr>
      <vt:lpstr>Understanding the Pixel Array in P5</vt:lpstr>
      <vt:lpstr>Understanding the Pixel Array in P5</vt:lpstr>
      <vt:lpstr>Understanding the Pixel Array in P5</vt:lpstr>
      <vt:lpstr>Understanding the Pixel Array in P5</vt:lpstr>
      <vt:lpstr>2D Noise</vt:lpstr>
      <vt:lpstr>Implementing 2D Noise in the Pixel Array</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Montayne</dc:creator>
  <cp:lastModifiedBy>Fergus O'Hagan</cp:lastModifiedBy>
  <cp:revision>82</cp:revision>
  <dcterms:created xsi:type="dcterms:W3CDTF">2017-04-04T20:06:33Z</dcterms:created>
  <dcterms:modified xsi:type="dcterms:W3CDTF">2018-01-23T14:59:03Z</dcterms:modified>
</cp:coreProperties>
</file>