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0" r:id="rId4"/>
    <p:sldId id="331" r:id="rId5"/>
    <p:sldId id="332" r:id="rId6"/>
    <p:sldId id="335" r:id="rId7"/>
    <p:sldId id="364" r:id="rId8"/>
    <p:sldId id="369" r:id="rId9"/>
    <p:sldId id="366" r:id="rId10"/>
    <p:sldId id="347" r:id="rId11"/>
    <p:sldId id="340" r:id="rId12"/>
    <p:sldId id="339" r:id="rId13"/>
    <p:sldId id="341" r:id="rId14"/>
    <p:sldId id="343" r:id="rId15"/>
    <p:sldId id="344" r:id="rId16"/>
    <p:sldId id="357" r:id="rId17"/>
    <p:sldId id="358" r:id="rId18"/>
    <p:sldId id="359" r:id="rId19"/>
    <p:sldId id="361" r:id="rId20"/>
    <p:sldId id="360" r:id="rId21"/>
    <p:sldId id="348" r:id="rId22"/>
    <p:sldId id="373" r:id="rId23"/>
    <p:sldId id="33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0903A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9D5D3-A816-3F44-ABB0-F20938815672}" v="1" dt="2020-10-02T22:06:11.71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Heavy Oblique"/>
          <a:ea typeface="Avenir Heavy Oblique"/>
          <a:cs typeface="Avenir Heavy Obliq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venir Heavy Oblique"/>
          <a:ea typeface="Avenir Heavy Oblique"/>
          <a:cs typeface="Avenir Heavy Obliq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000000"/>
              </a:solidFill>
              <a:custDash/>
              <a:miter lim="0"/>
            </a:ln>
          </a:top>
          <a:bottom>
            <a:ln w="3175" cap="flat">
              <a:solidFill>
                <a:srgbClr val="000000"/>
              </a:solidFill>
              <a:custDash/>
              <a:miter lim="0"/>
            </a:ln>
          </a:bottom>
          <a:insideH>
            <a:ln w="3175" cap="flat">
              <a:solidFill>
                <a:srgbClr val="000000"/>
              </a:solidFill>
              <a:custDash/>
              <a:miter lim="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85131"/>
  </p:normalViewPr>
  <p:slideViewPr>
    <p:cSldViewPr snapToGrid="0" snapToObjects="1">
      <p:cViewPr varScale="1">
        <p:scale>
          <a:sx n="62" d="100"/>
          <a:sy n="62" d="100"/>
        </p:scale>
        <p:origin x="20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Mei" userId="1503b2cb-ace1-4f51-9783-d10a21691a52" providerId="ADAL" clId="{6CE9D5D3-A816-3F44-ABB0-F20938815672}"/>
    <pc:docChg chg="modSld">
      <pc:chgData name="Yi Mei" userId="1503b2cb-ace1-4f51-9783-d10a21691a52" providerId="ADAL" clId="{6CE9D5D3-A816-3F44-ABB0-F20938815672}" dt="2020-10-02T22:06:11.716" v="12" actId="20577"/>
      <pc:docMkLst>
        <pc:docMk/>
      </pc:docMkLst>
      <pc:sldChg chg="modSp">
        <pc:chgData name="Yi Mei" userId="1503b2cb-ace1-4f51-9783-d10a21691a52" providerId="ADAL" clId="{6CE9D5D3-A816-3F44-ABB0-F20938815672}" dt="2020-10-02T22:05:27.256" v="11" actId="20577"/>
        <pc:sldMkLst>
          <pc:docMk/>
          <pc:sldMk cId="0" sldId="256"/>
        </pc:sldMkLst>
        <pc:spChg chg="mod">
          <ac:chgData name="Yi Mei" userId="1503b2cb-ace1-4f51-9783-d10a21691a52" providerId="ADAL" clId="{6CE9D5D3-A816-3F44-ABB0-F20938815672}" dt="2020-10-02T22:05:27.256" v="11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">
        <pc:chgData name="Yi Mei" userId="1503b2cb-ace1-4f51-9783-d10a21691a52" providerId="ADAL" clId="{6CE9D5D3-A816-3F44-ABB0-F20938815672}" dt="2020-10-02T22:06:11.716" v="12" actId="20577"/>
        <pc:sldMkLst>
          <pc:docMk/>
          <pc:sldMk cId="1714459807" sldId="343"/>
        </pc:sldMkLst>
        <pc:spChg chg="mod">
          <ac:chgData name="Yi Mei" userId="1503b2cb-ace1-4f51-9783-d10a21691a52" providerId="ADAL" clId="{6CE9D5D3-A816-3F44-ABB0-F20938815672}" dt="2020-10-02T22:06:11.716" v="12" actId="20577"/>
          <ac:spMkLst>
            <pc:docMk/>
            <pc:sldMk cId="1714459807" sldId="3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663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2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4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7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+mn-lt"/>
                <a:ea typeface="+mn-ea"/>
                <a:cs typeface="+mn-cs"/>
                <a:sym typeface="Avenir Roman"/>
              </a:rPr>
              <a:t> the point of tangency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18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Crowding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2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957559" y="1272142"/>
            <a:ext cx="11083735" cy="31702"/>
          </a:xfrm>
          <a:prstGeom prst="rect">
            <a:avLst/>
          </a:prstGeom>
          <a:solidFill>
            <a:srgbClr val="171C13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47834" y="8503687"/>
            <a:ext cx="11083732" cy="31702"/>
          </a:xfrm>
          <a:prstGeom prst="rect">
            <a:avLst/>
          </a:prstGeom>
          <a:solidFill>
            <a:srgbClr val="171C13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952499" y="2234881"/>
            <a:ext cx="11099801" cy="4802098"/>
          </a:xfrm>
          <a:prstGeom prst="rect">
            <a:avLst/>
          </a:prstGeom>
        </p:spPr>
        <p:txBody>
          <a:bodyPr anchor="ctr"/>
          <a:lstStyle>
            <a:lvl1pPr marL="444498" indent="-444498">
              <a:lnSpc>
                <a:spcPct val="100000"/>
              </a:lnSpc>
              <a:spcBef>
                <a:spcPts val="4200"/>
              </a:spcBef>
              <a:buSzPct val="75000"/>
              <a:defRPr sz="3400"/>
            </a:lvl1pPr>
            <a:lvl2pPr marL="984250" indent="-539750" defTabSz="584200">
              <a:spcBef>
                <a:spcPts val="4200"/>
              </a:spcBef>
              <a:buSzPct val="75000"/>
              <a:buChar char="•"/>
              <a:defRPr sz="3400"/>
            </a:lvl2pPr>
            <a:lvl3pPr marL="1518706" indent="-629706">
              <a:spcBef>
                <a:spcPts val="4200"/>
              </a:spcBef>
              <a:buSzPct val="75000"/>
              <a:buChar char="•"/>
              <a:defRPr sz="3400"/>
            </a:lvl3pPr>
            <a:lvl4pPr marL="2020453" indent="-686953">
              <a:spcBef>
                <a:spcPts val="4200"/>
              </a:spcBef>
              <a:buSzPct val="75000"/>
              <a:buChar char="•"/>
              <a:defRPr sz="3400"/>
            </a:lvl4pPr>
            <a:lvl5pPr marL="2533650" indent="-755650">
              <a:spcBef>
                <a:spcPts val="4200"/>
              </a:spcBef>
              <a:buSzPct val="75000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9320106" y="9040141"/>
            <a:ext cx="3034454" cy="5207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26"/>
          <p:cNvSpPr txBox="1">
            <a:spLocks/>
          </p:cNvSpPr>
          <p:nvPr userDrawn="1"/>
        </p:nvSpPr>
        <p:spPr>
          <a:xfrm>
            <a:off x="12265304" y="68550"/>
            <a:ext cx="634057" cy="370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venir Roman"/>
              </a:defRPr>
            </a:lvl9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8882098"/>
            <a:ext cx="3034453" cy="6773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8882098"/>
            <a:ext cx="4118187" cy="6773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2A432-7E7B-0143-B54A-C265AA044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62918" y="1193015"/>
            <a:ext cx="11665018" cy="31702"/>
          </a:xfrm>
          <a:prstGeom prst="rect">
            <a:avLst/>
          </a:prstGeom>
          <a:solidFill>
            <a:srgbClr val="171C13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96958" y="251049"/>
            <a:ext cx="11360084" cy="971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727267" y="1383981"/>
            <a:ext cx="11499465" cy="7809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749300" indent="-304800" defTabSz="12700">
              <a:lnSpc>
                <a:spcPct val="100000"/>
              </a:lnSpc>
              <a:spcBef>
                <a:spcPts val="500"/>
              </a:spcBef>
              <a:buSzPct val="100000"/>
              <a:defRPr sz="2600"/>
            </a:lvl2pPr>
            <a:lvl3pPr marL="1143000" indent="-254000">
              <a:lnSpc>
                <a:spcPct val="100000"/>
              </a:lnSpc>
              <a:buSzPct val="90000"/>
              <a:defRPr sz="2400"/>
            </a:lvl3pPr>
            <a:lvl4pPr marL="1651000" indent="-317500">
              <a:lnSpc>
                <a:spcPct val="100000"/>
              </a:lnSpc>
              <a:buSzPct val="90000"/>
              <a:defRPr sz="2300"/>
            </a:lvl4pPr>
            <a:lvl5pPr marL="2032000" indent="-254000">
              <a:lnSpc>
                <a:spcPct val="100000"/>
              </a:lnSpc>
              <a:buSzPct val="85000"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147676" y="52179"/>
            <a:ext cx="3311667" cy="403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2090" tIns="62090" rIns="62090" bIns="62090">
            <a:spAutoFit/>
          </a:bodyPr>
          <a:lstStyle>
            <a:lvl1pPr algn="l" defTabSz="923727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COMP422  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265304" y="68550"/>
            <a:ext cx="634057" cy="3708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/>
          <p:nvPr/>
        </p:nvSpPr>
        <p:spPr>
          <a:xfrm>
            <a:off x="11271108" y="68551"/>
            <a:ext cx="117278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 defTabSz="923727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EC: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433FF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04800" marR="0" indent="-304800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9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991576" marR="0" indent="-547076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-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580442" marR="0" indent="-691442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‣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2238661" marR="0" indent="-905161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❖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607733" marR="0" indent="-829733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568219" marR="0" indent="-345719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012719" marR="0" indent="-345719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457221" marR="0" indent="-345719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901721" marR="0" indent="-345721" algn="l" defTabSz="58420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ing.Xue@ecs.vuw.ac.nz?subject=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al.sourceforge.net/" TargetMode="External"/><Relationship Id="rId2" Type="http://schemas.openxmlformats.org/officeDocument/2006/relationships/hyperlink" Target="http://delta.cs.cinvestav.mx/~ccoello/EMO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952497" y="1645835"/>
            <a:ext cx="11099804" cy="685751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>
              <a:spcBef>
                <a:spcPts val="2000"/>
              </a:spcBef>
              <a:buSzTx/>
              <a:buNone/>
              <a:defRPr sz="1800"/>
            </a:pPr>
            <a:r>
              <a:rPr sz="2900" dirty="0">
                <a:solidFill>
                  <a:srgbClr val="0433FF"/>
                </a:solidFill>
              </a:rPr>
              <a:t>COMP422</a:t>
            </a:r>
            <a:r>
              <a:rPr sz="2900" dirty="0"/>
              <a:t> — Week 1</a:t>
            </a:r>
            <a:r>
              <a:rPr lang="en-US" altLang="zh-CN" sz="2900" dirty="0"/>
              <a:t>1</a:t>
            </a:r>
            <a:endParaRPr sz="2900" dirty="0"/>
          </a:p>
          <a:p>
            <a:pPr marL="0" indent="0" algn="ctr">
              <a:spcBef>
                <a:spcPts val="2000"/>
              </a:spcBef>
              <a:buSzTx/>
              <a:buNone/>
              <a:defRPr sz="3800"/>
            </a:pPr>
            <a:endParaRPr b="1" dirty="0">
              <a:solidFill>
                <a:srgbClr val="0433FF"/>
              </a:solidFill>
            </a:endParaRPr>
          </a:p>
          <a:p>
            <a:pPr marL="0" indent="0" algn="ctr">
              <a:spcBef>
                <a:spcPts val="2000"/>
              </a:spcBef>
              <a:buSzTx/>
              <a:buNone/>
              <a:defRPr sz="3800"/>
            </a:pPr>
            <a:r>
              <a:rPr b="1" dirty="0">
                <a:solidFill>
                  <a:srgbClr val="0433FF"/>
                </a:solidFill>
              </a:rPr>
              <a:t>Evolutionary </a:t>
            </a:r>
            <a:r>
              <a:rPr lang="en-US" altLang="zh-CN" b="1" dirty="0">
                <a:solidFill>
                  <a:srgbClr val="0433FF"/>
                </a:solidFill>
              </a:rPr>
              <a:t>Multi-Objective</a:t>
            </a:r>
            <a:r>
              <a:rPr lang="zh-CN" altLang="en-US" b="1" dirty="0">
                <a:solidFill>
                  <a:srgbClr val="0433FF"/>
                </a:solidFill>
              </a:rPr>
              <a:t> </a:t>
            </a:r>
            <a:r>
              <a:rPr lang="en-US" altLang="zh-CN" b="1" dirty="0" err="1">
                <a:solidFill>
                  <a:srgbClr val="0433FF"/>
                </a:solidFill>
              </a:rPr>
              <a:t>Optimisation</a:t>
            </a:r>
            <a:endParaRPr b="1" dirty="0">
              <a:solidFill>
                <a:srgbClr val="0433FF"/>
              </a:solidFill>
            </a:endParaRPr>
          </a:p>
          <a:p>
            <a:pPr marL="0" indent="0" algn="ctr">
              <a:spcBef>
                <a:spcPts val="2000"/>
              </a:spcBef>
              <a:buSzTx/>
              <a:buNone/>
              <a:defRPr sz="1800"/>
            </a:pPr>
            <a:endParaRPr sz="4000" dirty="0"/>
          </a:p>
          <a:p>
            <a:pPr marL="0" indent="0" algn="ctr">
              <a:spcBef>
                <a:spcPts val="2000"/>
              </a:spcBef>
              <a:buSzTx/>
              <a:buNone/>
              <a:defRPr sz="1800"/>
            </a:pPr>
            <a:r>
              <a:rPr sz="4000" dirty="0"/>
              <a:t>Dr </a:t>
            </a:r>
            <a:r>
              <a:rPr lang="en-AU" sz="3500" dirty="0"/>
              <a:t>Yi Mei</a:t>
            </a:r>
            <a:endParaRPr sz="3500" dirty="0"/>
          </a:p>
          <a:p>
            <a:pPr marL="0" indent="0" algn="ctr">
              <a:spcBef>
                <a:spcPts val="2000"/>
              </a:spcBef>
              <a:buSzTx/>
              <a:buNone/>
              <a:defRPr sz="1800"/>
            </a:pPr>
            <a:r>
              <a:rPr sz="2600" dirty="0"/>
              <a:t>School of Engineering and Computer Science</a:t>
            </a:r>
          </a:p>
          <a:p>
            <a:pPr marL="0" indent="0" algn="ctr">
              <a:spcBef>
                <a:spcPts val="1500"/>
              </a:spcBef>
              <a:buSzTx/>
              <a:buNone/>
              <a:defRPr sz="1800"/>
            </a:pPr>
            <a:r>
              <a:rPr sz="2600" dirty="0"/>
              <a:t>Victoria University of Wellington</a:t>
            </a:r>
          </a:p>
          <a:p>
            <a:pPr marL="0" indent="0" algn="ctr">
              <a:spcBef>
                <a:spcPts val="1500"/>
              </a:spcBef>
              <a:buSzTx/>
              <a:buNone/>
              <a:defRPr sz="1800"/>
            </a:pPr>
            <a:r>
              <a:rPr lang="en-AU" sz="2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Yi.Mei</a:t>
            </a:r>
            <a:r>
              <a:rPr sz="26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@ecs.vuw.ac.nz</a:t>
            </a:r>
          </a:p>
        </p:txBody>
      </p:sp>
      <p:pic>
        <p:nvPicPr>
          <p:cNvPr id="3" name="Shape 44"/>
          <p:cNvPicPr preferRelativeResize="0"/>
          <p:nvPr/>
        </p:nvPicPr>
        <p:blipFill rotWithShape="1">
          <a:blip r:embed="rId3">
            <a:alphaModFix/>
          </a:blip>
          <a:srcRect b="23960"/>
          <a:stretch/>
        </p:blipFill>
        <p:spPr>
          <a:xfrm>
            <a:off x="3185862" y="193964"/>
            <a:ext cx="6633074" cy="108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Traditional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Difficulties with classical methods:</a:t>
            </a:r>
          </a:p>
          <a:p>
            <a:pPr>
              <a:lnSpc>
                <a:spcPct val="150000"/>
              </a:lnSpc>
            </a:pPr>
            <a:r>
              <a:rPr lang="en-US" dirty="0"/>
              <a:t>Being </a:t>
            </a:r>
            <a:r>
              <a:rPr lang="en-US" dirty="0">
                <a:solidFill>
                  <a:srgbClr val="0432FF"/>
                </a:solidFill>
              </a:rPr>
              <a:t>sensitive</a:t>
            </a:r>
            <a:r>
              <a:rPr lang="en-US" dirty="0"/>
              <a:t> to the shape of the Pareto-optimal front (e.g. weighting method).</a:t>
            </a:r>
          </a:p>
          <a:p>
            <a:pPr>
              <a:lnSpc>
                <a:spcPct val="150000"/>
              </a:lnSpc>
            </a:pPr>
            <a:r>
              <a:rPr lang="en-US" dirty="0"/>
              <a:t>Need for </a:t>
            </a:r>
            <a:r>
              <a:rPr lang="en-US" dirty="0">
                <a:solidFill>
                  <a:srgbClr val="0432FF"/>
                </a:solidFill>
              </a:rPr>
              <a:t>problem knowledge</a:t>
            </a:r>
            <a:r>
              <a:rPr lang="en-US" dirty="0"/>
              <a:t> which may not be available.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432FF"/>
                </a:solidFill>
              </a:rPr>
              <a:t>Restrictions</a:t>
            </a:r>
            <a:r>
              <a:rPr lang="en-US" dirty="0"/>
              <a:t> on their use in some application areas.</a:t>
            </a:r>
          </a:p>
          <a:p>
            <a:pPr>
              <a:lnSpc>
                <a:spcPct val="150000"/>
              </a:lnSpc>
            </a:pPr>
            <a:r>
              <a:rPr lang="en-US" dirty="0"/>
              <a:t>Need to </a:t>
            </a:r>
            <a:r>
              <a:rPr lang="en-US" dirty="0">
                <a:solidFill>
                  <a:srgbClr val="0432FF"/>
                </a:solidFill>
              </a:rPr>
              <a:t>several optimization runs</a:t>
            </a:r>
            <a:r>
              <a:rPr lang="en-US" dirty="0"/>
              <a:t> to achieve the best parameter setting to obtain an approximation of the Pareto-optimal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96891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51049"/>
            <a:ext cx="12275820" cy="971220"/>
          </a:xfrm>
        </p:spPr>
        <p:txBody>
          <a:bodyPr>
            <a:normAutofit fontScale="90000"/>
          </a:bodyPr>
          <a:lstStyle/>
          <a:p>
            <a:r>
              <a:rPr lang="en-US" dirty="0"/>
              <a:t>Why Evolutionary Multi-objective </a:t>
            </a:r>
            <a:r>
              <a:rPr lang="en-US" dirty="0" err="1"/>
              <a:t>Optimisation</a:t>
            </a:r>
            <a:r>
              <a:rPr lang="en-US" dirty="0"/>
              <a:t>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obtain </a:t>
            </a:r>
            <a:r>
              <a:rPr lang="en-US" dirty="0">
                <a:solidFill>
                  <a:srgbClr val="0432FF"/>
                </a:solidFill>
              </a:rPr>
              <a:t>multiple (Pareto-optimal) solutions</a:t>
            </a:r>
            <a:r>
              <a:rPr lang="en-US" dirty="0"/>
              <a:t> in a </a:t>
            </a:r>
            <a:r>
              <a:rPr lang="en-US" dirty="0">
                <a:solidFill>
                  <a:srgbClr val="0432FF"/>
                </a:solidFill>
              </a:rPr>
              <a:t>single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deal simultaneously with a set</a:t>
            </a:r>
            <a:r>
              <a:rPr lang="en-US" altLang="zh-CN" dirty="0"/>
              <a:t>/population</a:t>
            </a:r>
            <a:r>
              <a:rPr lang="en-US" dirty="0"/>
              <a:t> of possible solutions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L</a:t>
            </a:r>
            <a:r>
              <a:rPr lang="en-US" dirty="0">
                <a:solidFill>
                  <a:srgbClr val="0432FF"/>
                </a:solidFill>
              </a:rPr>
              <a:t>ess sensitive to</a:t>
            </a:r>
            <a:r>
              <a:rPr lang="en-US" dirty="0"/>
              <a:t> the </a:t>
            </a:r>
            <a:r>
              <a:rPr lang="en-US" i="1" dirty="0">
                <a:solidFill>
                  <a:srgbClr val="0432FF"/>
                </a:solidFill>
              </a:rPr>
              <a:t>shape or continuity</a:t>
            </a:r>
            <a:r>
              <a:rPr lang="en-US" dirty="0"/>
              <a:t> of the Pareto front</a:t>
            </a:r>
          </a:p>
          <a:p>
            <a:pPr lvl="1"/>
            <a:r>
              <a:rPr lang="en-US" dirty="0"/>
              <a:t>e.g., they can easily deal with </a:t>
            </a:r>
            <a:r>
              <a:rPr lang="en-US" b="1" dirty="0">
                <a:solidFill>
                  <a:srgbClr val="0432FF"/>
                </a:solidFill>
              </a:rPr>
              <a:t>discontinuous or concave</a:t>
            </a:r>
            <a:r>
              <a:rPr lang="en-US" dirty="0"/>
              <a:t> Pareto fronts), whereas these two issues are normally a real concern for mathematical programming techniques. </a:t>
            </a:r>
          </a:p>
          <a:p>
            <a:pPr lvl="1"/>
            <a:endParaRPr lang="en-US" dirty="0"/>
          </a:p>
          <a:p>
            <a:r>
              <a:rPr lang="en-US" dirty="0"/>
              <a:t>Individuals in the population can help each 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0116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in </a:t>
            </a:r>
            <a:r>
              <a:rPr lang="en-US" altLang="zh-CN" dirty="0"/>
              <a:t>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Evolutionary Multi-objective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EMO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Fitness Assignment</a:t>
            </a:r>
            <a:br>
              <a:rPr lang="en-US" dirty="0"/>
            </a:br>
            <a:r>
              <a:rPr lang="en-US" dirty="0"/>
              <a:t>– Defining a scalar fitness value based on multiple objective values </a:t>
            </a:r>
          </a:p>
          <a:p>
            <a:r>
              <a:rPr lang="en-US" dirty="0">
                <a:solidFill>
                  <a:srgbClr val="0432FF"/>
                </a:solidFill>
              </a:rPr>
              <a:t>Diversity Preservation</a:t>
            </a:r>
          </a:p>
          <a:p>
            <a:pPr lvl="1"/>
            <a:r>
              <a:rPr lang="en-US" dirty="0"/>
              <a:t>Ensure the coverage of the entire Pareto front </a:t>
            </a:r>
          </a:p>
          <a:p>
            <a:r>
              <a:rPr lang="en-US" dirty="0">
                <a:solidFill>
                  <a:srgbClr val="0432FF"/>
                </a:solidFill>
              </a:rPr>
              <a:t>Elitism</a:t>
            </a:r>
            <a:br>
              <a:rPr lang="en-US" dirty="0"/>
            </a:br>
            <a:r>
              <a:rPr lang="en-US" dirty="0"/>
              <a:t>– Do not lose non-dominated solutions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44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Aggregating</a:t>
            </a:r>
            <a:r>
              <a:rPr lang="en-US" dirty="0"/>
              <a:t> functions</a:t>
            </a:r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Criteria-based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 Vector Evaluated Genetic Algorithms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Domination-based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A fast and elitist multi</a:t>
            </a:r>
            <a:r>
              <a:rPr lang="en-US" altLang="zh-CN" dirty="0"/>
              <a:t>-</a:t>
            </a:r>
            <a:r>
              <a:rPr lang="en-US" dirty="0"/>
              <a:t>objective genetic algorithm: NSGA-II</a:t>
            </a:r>
          </a:p>
          <a:p>
            <a:r>
              <a:rPr lang="en-US" dirty="0">
                <a:solidFill>
                  <a:srgbClr val="0432FF"/>
                </a:solidFill>
              </a:rPr>
              <a:t>Decomposition-based</a:t>
            </a:r>
            <a:r>
              <a:rPr lang="en-US" dirty="0"/>
              <a:t> methods </a:t>
            </a:r>
          </a:p>
          <a:p>
            <a:pPr lvl="1"/>
            <a:r>
              <a:rPr lang="en-US" dirty="0"/>
              <a:t>MOEA/D: A multi-objective evolutionary algorithm based on decomposition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7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Aggregating Functions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Weighted sum</a:t>
                </a:r>
                <a:r>
                  <a:rPr lang="ro-RO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𝐹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432FF"/>
                    </a:solidFill>
                  </a:rPr>
                  <a:t>Easy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dirty="0"/>
                  <a:t>to</a:t>
                </a:r>
                <a:r>
                  <a:rPr lang="zh-CN" altLang="en-US" dirty="0"/>
                  <a:t> </a:t>
                </a:r>
                <a:r>
                  <a:rPr lang="en-US" dirty="0"/>
                  <a:t>implement </a:t>
                </a:r>
              </a:p>
              <a:p>
                <a:r>
                  <a:rPr lang="en-US" dirty="0">
                    <a:solidFill>
                      <a:srgbClr val="0432FF"/>
                    </a:solidFill>
                  </a:rPr>
                  <a:t>Hard</a:t>
                </a:r>
                <a:r>
                  <a:rPr lang="zh-CN" altLang="en-US" dirty="0"/>
                  <a:t> </a:t>
                </a:r>
                <a:r>
                  <a:rPr lang="en-US" dirty="0"/>
                  <a:t>to</a:t>
                </a:r>
                <a:r>
                  <a:rPr lang="zh-CN" altLang="en-US" dirty="0"/>
                  <a:t> </a:t>
                </a:r>
                <a:r>
                  <a:rPr lang="en-US" dirty="0"/>
                  <a:t>decide</a:t>
                </a:r>
                <a:r>
                  <a:rPr lang="zh-CN" altLang="en-US" dirty="0"/>
                  <a:t> </a:t>
                </a:r>
                <a:r>
                  <a:rPr lang="en-US" dirty="0"/>
                  <a:t>proper</a:t>
                </a:r>
                <a:r>
                  <a:rPr lang="zh-CN" altLang="en-US" dirty="0"/>
                  <a:t> </a:t>
                </a:r>
                <a:r>
                  <a:rPr lang="en-US" dirty="0"/>
                  <a:t>weights </a:t>
                </a:r>
              </a:p>
              <a:p>
                <a:r>
                  <a:rPr lang="en-US" dirty="0">
                    <a:solidFill>
                      <a:srgbClr val="0432FF"/>
                    </a:solidFill>
                  </a:rPr>
                  <a:t>Miss</a:t>
                </a:r>
                <a:r>
                  <a:rPr lang="zh-CN" altLang="en-US" dirty="0"/>
                  <a:t> </a:t>
                </a:r>
                <a:r>
                  <a:rPr lang="en-US" dirty="0"/>
                  <a:t>the</a:t>
                </a:r>
                <a:r>
                  <a:rPr lang="zh-CN" altLang="en-US" dirty="0"/>
                  <a:t> </a:t>
                </a:r>
                <a:r>
                  <a:rPr lang="en-US" i="1" dirty="0"/>
                  <a:t>concave</a:t>
                </a:r>
                <a:r>
                  <a:rPr lang="zh-CN" altLang="en-US" dirty="0"/>
                  <a:t> </a:t>
                </a:r>
                <a:r>
                  <a:rPr lang="en-US" dirty="0"/>
                  <a:t>portion</a:t>
                </a:r>
                <a:r>
                  <a:rPr lang="zh-CN" altLang="en-US" dirty="0"/>
                  <a:t> </a:t>
                </a:r>
                <a:r>
                  <a:rPr lang="en-US" dirty="0"/>
                  <a:t>of</a:t>
                </a:r>
                <a:r>
                  <a:rPr lang="zh-CN" altLang="en-US" dirty="0"/>
                  <a:t> </a:t>
                </a:r>
                <a:r>
                  <a:rPr lang="en-US" dirty="0"/>
                  <a:t>the Pareto front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74" t="-8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924" y="4056380"/>
            <a:ext cx="5264150" cy="43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Dominance-based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67" y="1383981"/>
            <a:ext cx="5221823" cy="780947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NSGAII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dirty="0"/>
              <a:t>Assign</a:t>
            </a:r>
            <a:r>
              <a:rPr lang="zh-CN" altLang="en-US" dirty="0"/>
              <a:t> </a:t>
            </a:r>
            <a:r>
              <a:rPr lang="en-US" dirty="0"/>
              <a:t>ranks</a:t>
            </a:r>
            <a:r>
              <a:rPr lang="zh-CN" altLang="en-US" dirty="0"/>
              <a:t> </a:t>
            </a:r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dirty="0"/>
              <a:t>the individuals </a:t>
            </a:r>
          </a:p>
          <a:p>
            <a:r>
              <a:rPr lang="en-US" dirty="0"/>
              <a:t>Fill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new</a:t>
            </a:r>
            <a:r>
              <a:rPr lang="zh-CN" altLang="en-US" dirty="0"/>
              <a:t> </a:t>
            </a:r>
            <a:r>
              <a:rPr lang="en-US" dirty="0"/>
              <a:t>population from the lowest rank </a:t>
            </a:r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same</a:t>
            </a:r>
            <a:r>
              <a:rPr lang="zh-CN" altLang="en-US" dirty="0"/>
              <a:t> </a:t>
            </a:r>
            <a:r>
              <a:rPr lang="en-US" dirty="0"/>
              <a:t>rank,</a:t>
            </a:r>
            <a:r>
              <a:rPr lang="zh-CN" altLang="en-US" dirty="0"/>
              <a:t> </a:t>
            </a:r>
            <a:r>
              <a:rPr lang="en-US" dirty="0"/>
              <a:t>sort by crowding distance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6" name="Group 260"/>
          <p:cNvGrpSpPr/>
          <p:nvPr/>
        </p:nvGrpSpPr>
        <p:grpSpPr>
          <a:xfrm>
            <a:off x="5920740" y="2218437"/>
            <a:ext cx="6978621" cy="6239764"/>
            <a:chOff x="993518" y="-39561"/>
            <a:chExt cx="7873516" cy="7154227"/>
          </a:xfrm>
        </p:grpSpPr>
        <p:grpSp>
          <p:nvGrpSpPr>
            <p:cNvPr id="50" name="Group 254"/>
            <p:cNvGrpSpPr/>
            <p:nvPr/>
          </p:nvGrpSpPr>
          <p:grpSpPr>
            <a:xfrm>
              <a:off x="993518" y="-39561"/>
              <a:ext cx="7848702" cy="7154227"/>
              <a:chOff x="13636" y="48933"/>
              <a:chExt cx="7848700" cy="7154225"/>
            </a:xfrm>
          </p:grpSpPr>
          <p:sp>
            <p:nvSpPr>
              <p:cNvPr id="56" name="Shape 250"/>
              <p:cNvSpPr/>
              <p:nvPr/>
            </p:nvSpPr>
            <p:spPr>
              <a:xfrm>
                <a:off x="640633" y="6638552"/>
                <a:ext cx="7221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7" name="Shape 251"/>
              <p:cNvSpPr/>
              <p:nvPr/>
            </p:nvSpPr>
            <p:spPr>
              <a:xfrm flipV="1">
                <a:off x="653740" y="88493"/>
                <a:ext cx="1" cy="655326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8" name="Shape 252"/>
              <p:cNvSpPr/>
              <p:nvPr/>
            </p:nvSpPr>
            <p:spPr>
              <a:xfrm>
                <a:off x="5336779" y="6558738"/>
                <a:ext cx="2511998" cy="6444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  <a:latin typeface="Symbol"/>
                    <a:ea typeface="Symbol"/>
                    <a:cs typeface="Symbol"/>
                    <a:sym typeface="Symbol"/>
                  </a:defRPr>
                </a:pPr>
                <a:r>
                  <a:rPr dirty="0">
                    <a:latin typeface="Verdana" charset="0"/>
                    <a:ea typeface="Verdana" charset="0"/>
                    <a:cs typeface="Verdana" charset="0"/>
                  </a:rPr>
                  <a:t>min(f</a:t>
                </a:r>
                <a:r>
                  <a:rPr sz="2000" dirty="0">
                    <a:latin typeface="Verdana" charset="0"/>
                    <a:ea typeface="Verdana" charset="0"/>
                    <a:cs typeface="Verdana" charset="0"/>
                    <a:sym typeface="Verdana"/>
                  </a:rPr>
                  <a:t>1</a:t>
                </a:r>
                <a:r>
                  <a:rPr dirty="0">
                    <a:latin typeface="Verdana" charset="0"/>
                    <a:ea typeface="Verdana" charset="0"/>
                    <a:cs typeface="Verdana" charset="0"/>
                  </a:rPr>
                  <a:t>)</a:t>
                </a:r>
              </a:p>
            </p:txBody>
          </p:sp>
          <p:sp>
            <p:nvSpPr>
              <p:cNvPr id="59" name="Shape 253"/>
              <p:cNvSpPr/>
              <p:nvPr/>
            </p:nvSpPr>
            <p:spPr>
              <a:xfrm rot="16200000">
                <a:off x="-743616" y="806185"/>
                <a:ext cx="2158923" cy="6444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chemeClr val="accent2">
                        <a:hueOff val="-554920"/>
                        <a:satOff val="-21482"/>
                        <a:lumOff val="-6228"/>
                      </a:schemeClr>
                    </a:solidFill>
                    <a:latin typeface="Symbol"/>
                    <a:ea typeface="Symbol"/>
                    <a:cs typeface="Symbol"/>
                    <a:sym typeface="Symbol"/>
                  </a:defRPr>
                </a:pPr>
                <a:r>
                  <a:rPr lang="is-IS" dirty="0">
                    <a:latin typeface="Verdana" charset="0"/>
                    <a:ea typeface="Verdana" charset="0"/>
                    <a:cs typeface="Verdana" charset="0"/>
                  </a:rPr>
                  <a:t>min(f</a:t>
                </a:r>
                <a:r>
                  <a:rPr lang="en-US" altLang="zh-CN" sz="2000" dirty="0">
                    <a:latin typeface="Verdana" charset="0"/>
                    <a:ea typeface="Verdana" charset="0"/>
                    <a:cs typeface="Verdana" charset="0"/>
                    <a:sym typeface="Verdana"/>
                  </a:rPr>
                  <a:t>2</a:t>
                </a:r>
                <a:r>
                  <a:rPr lang="is-IS" dirty="0">
                    <a:latin typeface="Verdana" charset="0"/>
                    <a:ea typeface="Verdana" charset="0"/>
                    <a:cs typeface="Verdana" charset="0"/>
                  </a:rPr>
                  <a:t>)</a:t>
                </a:r>
              </a:p>
            </p:txBody>
          </p:sp>
        </p:grpSp>
        <p:grpSp>
          <p:nvGrpSpPr>
            <p:cNvPr id="51" name="Group 259"/>
            <p:cNvGrpSpPr/>
            <p:nvPr/>
          </p:nvGrpSpPr>
          <p:grpSpPr>
            <a:xfrm>
              <a:off x="1753169" y="468565"/>
              <a:ext cx="7113865" cy="6068082"/>
              <a:chOff x="410801" y="0"/>
              <a:chExt cx="7113864" cy="6068080"/>
            </a:xfrm>
          </p:grpSpPr>
          <p:pic>
            <p:nvPicPr>
              <p:cNvPr id="52" name="pasted-image.pdf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410801" y="0"/>
                <a:ext cx="7113866" cy="60680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" name="Shape 256"/>
              <p:cNvSpPr/>
              <p:nvPr/>
            </p:nvSpPr>
            <p:spPr>
              <a:xfrm>
                <a:off x="447868" y="2172862"/>
                <a:ext cx="5643436" cy="3735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7" y="1328"/>
                    </a:lnTo>
                    <a:lnTo>
                      <a:pt x="470" y="2776"/>
                    </a:lnTo>
                    <a:lnTo>
                      <a:pt x="818" y="4917"/>
                    </a:lnTo>
                    <a:lnTo>
                      <a:pt x="1252" y="6481"/>
                    </a:lnTo>
                    <a:lnTo>
                      <a:pt x="2025" y="7628"/>
                    </a:lnTo>
                    <a:lnTo>
                      <a:pt x="2643" y="9039"/>
                    </a:lnTo>
                    <a:lnTo>
                      <a:pt x="3285" y="10289"/>
                    </a:lnTo>
                    <a:lnTo>
                      <a:pt x="4011" y="11333"/>
                    </a:lnTo>
                    <a:lnTo>
                      <a:pt x="4924" y="12447"/>
                    </a:lnTo>
                    <a:lnTo>
                      <a:pt x="5878" y="13768"/>
                    </a:lnTo>
                    <a:lnTo>
                      <a:pt x="6718" y="14915"/>
                    </a:lnTo>
                    <a:lnTo>
                      <a:pt x="7619" y="15666"/>
                    </a:lnTo>
                    <a:lnTo>
                      <a:pt x="8657" y="16751"/>
                    </a:lnTo>
                    <a:lnTo>
                      <a:pt x="9664" y="17445"/>
                    </a:lnTo>
                    <a:lnTo>
                      <a:pt x="10493" y="18101"/>
                    </a:lnTo>
                    <a:lnTo>
                      <a:pt x="12047" y="18827"/>
                    </a:lnTo>
                    <a:lnTo>
                      <a:pt x="13299" y="19293"/>
                    </a:lnTo>
                    <a:lnTo>
                      <a:pt x="14320" y="19888"/>
                    </a:lnTo>
                    <a:lnTo>
                      <a:pt x="15856" y="20577"/>
                    </a:lnTo>
                    <a:lnTo>
                      <a:pt x="16874" y="20775"/>
                    </a:lnTo>
                    <a:lnTo>
                      <a:pt x="18223" y="21270"/>
                    </a:lnTo>
                    <a:lnTo>
                      <a:pt x="19233" y="21501"/>
                    </a:lnTo>
                    <a:lnTo>
                      <a:pt x="2049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279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4" name="Shape 257"/>
              <p:cNvSpPr/>
              <p:nvPr/>
            </p:nvSpPr>
            <p:spPr>
              <a:xfrm>
                <a:off x="543710" y="2035945"/>
                <a:ext cx="5643436" cy="3735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7" y="1328"/>
                    </a:lnTo>
                    <a:lnTo>
                      <a:pt x="470" y="2776"/>
                    </a:lnTo>
                    <a:lnTo>
                      <a:pt x="818" y="4917"/>
                    </a:lnTo>
                    <a:lnTo>
                      <a:pt x="1252" y="6481"/>
                    </a:lnTo>
                    <a:lnTo>
                      <a:pt x="2025" y="7628"/>
                    </a:lnTo>
                    <a:lnTo>
                      <a:pt x="2643" y="9039"/>
                    </a:lnTo>
                    <a:lnTo>
                      <a:pt x="3285" y="10289"/>
                    </a:lnTo>
                    <a:lnTo>
                      <a:pt x="4011" y="11333"/>
                    </a:lnTo>
                    <a:lnTo>
                      <a:pt x="4924" y="12447"/>
                    </a:lnTo>
                    <a:lnTo>
                      <a:pt x="5878" y="13768"/>
                    </a:lnTo>
                    <a:lnTo>
                      <a:pt x="6718" y="14915"/>
                    </a:lnTo>
                    <a:lnTo>
                      <a:pt x="7619" y="15666"/>
                    </a:lnTo>
                    <a:lnTo>
                      <a:pt x="8657" y="16751"/>
                    </a:lnTo>
                    <a:lnTo>
                      <a:pt x="9664" y="17445"/>
                    </a:lnTo>
                    <a:lnTo>
                      <a:pt x="10493" y="18101"/>
                    </a:lnTo>
                    <a:lnTo>
                      <a:pt x="12047" y="18827"/>
                    </a:lnTo>
                    <a:lnTo>
                      <a:pt x="13299" y="19293"/>
                    </a:lnTo>
                    <a:lnTo>
                      <a:pt x="14320" y="19888"/>
                    </a:lnTo>
                    <a:lnTo>
                      <a:pt x="15856" y="20577"/>
                    </a:lnTo>
                    <a:lnTo>
                      <a:pt x="16874" y="20775"/>
                    </a:lnTo>
                    <a:lnTo>
                      <a:pt x="18223" y="21270"/>
                    </a:lnTo>
                    <a:lnTo>
                      <a:pt x="19233" y="21501"/>
                    </a:lnTo>
                    <a:lnTo>
                      <a:pt x="2049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5" name="Shape 258"/>
              <p:cNvSpPr/>
              <p:nvPr/>
            </p:nvSpPr>
            <p:spPr>
              <a:xfrm>
                <a:off x="412386" y="1955911"/>
                <a:ext cx="201435" cy="6074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" name="Shape 261"/>
          <p:cNvSpPr/>
          <p:nvPr/>
        </p:nvSpPr>
        <p:spPr>
          <a:xfrm>
            <a:off x="11156124" y="2506405"/>
            <a:ext cx="167570" cy="19282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262"/>
          <p:cNvSpPr/>
          <p:nvPr/>
        </p:nvSpPr>
        <p:spPr>
          <a:xfrm>
            <a:off x="11156124" y="2925253"/>
            <a:ext cx="167570" cy="19282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263"/>
          <p:cNvSpPr/>
          <p:nvPr/>
        </p:nvSpPr>
        <p:spPr>
          <a:xfrm>
            <a:off x="11426299" y="2400045"/>
            <a:ext cx="1074774" cy="79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300"/>
            </a:pPr>
            <a:r>
              <a:t>Parents</a:t>
            </a:r>
          </a:p>
          <a:p>
            <a:pPr algn="l">
              <a:defRPr sz="700"/>
            </a:pPr>
            <a:endParaRPr/>
          </a:p>
          <a:p>
            <a:pPr algn="l">
              <a:defRPr sz="2300"/>
            </a:pPr>
            <a:r>
              <a:t>Children</a:t>
            </a:r>
          </a:p>
        </p:txBody>
      </p:sp>
      <p:grpSp>
        <p:nvGrpSpPr>
          <p:cNvPr id="10" name="Group 267"/>
          <p:cNvGrpSpPr/>
          <p:nvPr/>
        </p:nvGrpSpPr>
        <p:grpSpPr>
          <a:xfrm>
            <a:off x="9473665" y="4677582"/>
            <a:ext cx="2276970" cy="1545664"/>
            <a:chOff x="-25402" y="-25402"/>
            <a:chExt cx="2568953" cy="1772186"/>
          </a:xfrm>
        </p:grpSpPr>
        <p:pic>
          <p:nvPicPr>
            <p:cNvPr id="48" name="Picture 47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5403" y="-25403"/>
              <a:ext cx="1270711" cy="1383850"/>
            </a:xfrm>
            <a:prstGeom prst="rect">
              <a:avLst/>
            </a:prstGeom>
            <a:effectLst/>
          </p:spPr>
        </p:pic>
        <p:sp>
          <p:nvSpPr>
            <p:cNvPr id="49" name="Shape 266"/>
            <p:cNvSpPr/>
            <p:nvPr/>
          </p:nvSpPr>
          <p:spPr>
            <a:xfrm>
              <a:off x="1440873" y="1264184"/>
              <a:ext cx="1102679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Rank 3</a:t>
              </a:r>
            </a:p>
          </p:txBody>
        </p:sp>
      </p:grpSp>
      <p:sp>
        <p:nvSpPr>
          <p:cNvPr id="11" name="Shape 268"/>
          <p:cNvSpPr/>
          <p:nvPr/>
        </p:nvSpPr>
        <p:spPr>
          <a:xfrm>
            <a:off x="11886465" y="5299897"/>
            <a:ext cx="167569" cy="19282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272"/>
          <p:cNvGrpSpPr/>
          <p:nvPr/>
        </p:nvGrpSpPr>
        <p:grpSpPr>
          <a:xfrm>
            <a:off x="7781665" y="3523176"/>
            <a:ext cx="4441342" cy="3359790"/>
            <a:chOff x="-25400" y="-25401"/>
            <a:chExt cx="5010872" cy="3852181"/>
          </a:xfrm>
        </p:grpSpPr>
        <p:sp>
          <p:nvSpPr>
            <p:cNvPr id="46" name="Shape 269"/>
            <p:cNvSpPr/>
            <p:nvPr/>
          </p:nvSpPr>
          <p:spPr>
            <a:xfrm>
              <a:off x="3882794" y="3344180"/>
              <a:ext cx="110267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Rank 2</a:t>
              </a:r>
            </a:p>
          </p:txBody>
        </p:sp>
        <p:pic>
          <p:nvPicPr>
            <p:cNvPr id="47" name="Picture 46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5402" y="-25402"/>
              <a:ext cx="4394435" cy="3310054"/>
            </a:xfrm>
            <a:prstGeom prst="rect">
              <a:avLst/>
            </a:prstGeom>
            <a:effectLst/>
          </p:spPr>
        </p:pic>
      </p:grpSp>
      <p:grpSp>
        <p:nvGrpSpPr>
          <p:cNvPr id="13" name="Group 282"/>
          <p:cNvGrpSpPr/>
          <p:nvPr/>
        </p:nvGrpSpPr>
        <p:grpSpPr>
          <a:xfrm>
            <a:off x="7722475" y="3446929"/>
            <a:ext cx="3963018" cy="3029887"/>
            <a:chOff x="0" y="0"/>
            <a:chExt cx="4471209" cy="3473929"/>
          </a:xfrm>
        </p:grpSpPr>
        <p:sp>
          <p:nvSpPr>
            <p:cNvPr id="37" name="Shape 273"/>
            <p:cNvSpPr/>
            <p:nvPr/>
          </p:nvSpPr>
          <p:spPr>
            <a:xfrm>
              <a:off x="1728117" y="2466192"/>
              <a:ext cx="189058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274"/>
            <p:cNvSpPr/>
            <p:nvPr/>
          </p:nvSpPr>
          <p:spPr>
            <a:xfrm>
              <a:off x="657732" y="751134"/>
              <a:ext cx="189058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275"/>
            <p:cNvSpPr/>
            <p:nvPr/>
          </p:nvSpPr>
          <p:spPr>
            <a:xfrm>
              <a:off x="1037882" y="1715057"/>
              <a:ext cx="189058" cy="22108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276"/>
            <p:cNvSpPr/>
            <p:nvPr/>
          </p:nvSpPr>
          <p:spPr>
            <a:xfrm>
              <a:off x="2484430" y="2832705"/>
              <a:ext cx="189058" cy="22108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277"/>
            <p:cNvSpPr/>
            <p:nvPr/>
          </p:nvSpPr>
          <p:spPr>
            <a:xfrm>
              <a:off x="4282152" y="3252845"/>
              <a:ext cx="189058" cy="221085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278"/>
            <p:cNvSpPr/>
            <p:nvPr/>
          </p:nvSpPr>
          <p:spPr>
            <a:xfrm>
              <a:off x="3712157" y="3150738"/>
              <a:ext cx="189058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3" name="Group 281"/>
            <p:cNvGrpSpPr/>
            <p:nvPr/>
          </p:nvGrpSpPr>
          <p:grpSpPr>
            <a:xfrm>
              <a:off x="0" y="0"/>
              <a:ext cx="328504" cy="733920"/>
              <a:chOff x="0" y="0"/>
              <a:chExt cx="328503" cy="733919"/>
            </a:xfrm>
          </p:grpSpPr>
          <p:sp>
            <p:nvSpPr>
              <p:cNvPr id="44" name="Shape 279"/>
              <p:cNvSpPr/>
              <p:nvPr/>
            </p:nvSpPr>
            <p:spPr>
              <a:xfrm>
                <a:off x="0" y="0"/>
                <a:ext cx="189057" cy="221084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Shape 280"/>
              <p:cNvSpPr/>
              <p:nvPr/>
            </p:nvSpPr>
            <p:spPr>
              <a:xfrm>
                <a:off x="139446" y="512836"/>
                <a:ext cx="189058" cy="221084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4" name="Group 286"/>
          <p:cNvGrpSpPr/>
          <p:nvPr/>
        </p:nvGrpSpPr>
        <p:grpSpPr>
          <a:xfrm>
            <a:off x="7312134" y="4101406"/>
            <a:ext cx="3409193" cy="3130212"/>
            <a:chOff x="-31757" y="-31756"/>
            <a:chExt cx="3846365" cy="3588957"/>
          </a:xfrm>
        </p:grpSpPr>
        <p:pic>
          <p:nvPicPr>
            <p:cNvPr id="35" name="Picture 34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757" y="-31757"/>
              <a:ext cx="3753325" cy="3031390"/>
            </a:xfrm>
            <a:prstGeom prst="rect">
              <a:avLst/>
            </a:prstGeom>
            <a:effectLst/>
          </p:spPr>
        </p:pic>
        <p:sp>
          <p:nvSpPr>
            <p:cNvPr id="36" name="Shape 285"/>
            <p:cNvSpPr/>
            <p:nvPr/>
          </p:nvSpPr>
          <p:spPr>
            <a:xfrm>
              <a:off x="2711931" y="3074600"/>
              <a:ext cx="110267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Rank 1</a:t>
              </a:r>
            </a:p>
          </p:txBody>
        </p:sp>
      </p:grpSp>
      <p:grpSp>
        <p:nvGrpSpPr>
          <p:cNvPr id="15" name="Group 294"/>
          <p:cNvGrpSpPr/>
          <p:nvPr/>
        </p:nvGrpSpPr>
        <p:grpSpPr>
          <a:xfrm>
            <a:off x="7198783" y="4027118"/>
            <a:ext cx="3476289" cy="2738385"/>
            <a:chOff x="0" y="0"/>
            <a:chExt cx="3922065" cy="3139705"/>
          </a:xfrm>
        </p:grpSpPr>
        <p:sp>
          <p:nvSpPr>
            <p:cNvPr id="28" name="Shape 287"/>
            <p:cNvSpPr/>
            <p:nvPr/>
          </p:nvSpPr>
          <p:spPr>
            <a:xfrm>
              <a:off x="591253" y="352851"/>
              <a:ext cx="189057" cy="221085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288"/>
            <p:cNvSpPr/>
            <p:nvPr/>
          </p:nvSpPr>
          <p:spPr>
            <a:xfrm>
              <a:off x="1407843" y="1800973"/>
              <a:ext cx="189058" cy="221085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289"/>
            <p:cNvSpPr/>
            <p:nvPr/>
          </p:nvSpPr>
          <p:spPr>
            <a:xfrm>
              <a:off x="2620212" y="2776861"/>
              <a:ext cx="189057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290"/>
            <p:cNvSpPr/>
            <p:nvPr/>
          </p:nvSpPr>
          <p:spPr>
            <a:xfrm>
              <a:off x="3733008" y="2918621"/>
              <a:ext cx="189058" cy="221085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291"/>
            <p:cNvSpPr/>
            <p:nvPr/>
          </p:nvSpPr>
          <p:spPr>
            <a:xfrm>
              <a:off x="0" y="0"/>
              <a:ext cx="189057" cy="22108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292"/>
            <p:cNvSpPr/>
            <p:nvPr/>
          </p:nvSpPr>
          <p:spPr>
            <a:xfrm>
              <a:off x="750111" y="1049839"/>
              <a:ext cx="189058" cy="22108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293"/>
            <p:cNvSpPr/>
            <p:nvPr/>
          </p:nvSpPr>
          <p:spPr>
            <a:xfrm>
              <a:off x="1808663" y="2485519"/>
              <a:ext cx="189058" cy="22108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" name="Group 299"/>
          <p:cNvGrpSpPr/>
          <p:nvPr/>
        </p:nvGrpSpPr>
        <p:grpSpPr>
          <a:xfrm>
            <a:off x="9405828" y="4604034"/>
            <a:ext cx="1248766" cy="1336847"/>
            <a:chOff x="0" y="0"/>
            <a:chExt cx="1408898" cy="1532766"/>
          </a:xfrm>
        </p:grpSpPr>
        <p:sp>
          <p:nvSpPr>
            <p:cNvPr id="24" name="Shape 295"/>
            <p:cNvSpPr/>
            <p:nvPr/>
          </p:nvSpPr>
          <p:spPr>
            <a:xfrm>
              <a:off x="1219842" y="1311683"/>
              <a:ext cx="189057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296"/>
            <p:cNvSpPr/>
            <p:nvPr/>
          </p:nvSpPr>
          <p:spPr>
            <a:xfrm>
              <a:off x="901821" y="947753"/>
              <a:ext cx="189058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297"/>
            <p:cNvSpPr/>
            <p:nvPr/>
          </p:nvSpPr>
          <p:spPr>
            <a:xfrm>
              <a:off x="0" y="0"/>
              <a:ext cx="189057" cy="22108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98"/>
            <p:cNvSpPr/>
            <p:nvPr/>
          </p:nvSpPr>
          <p:spPr>
            <a:xfrm>
              <a:off x="218689" y="717558"/>
              <a:ext cx="189058" cy="22108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" name="Group 303"/>
          <p:cNvGrpSpPr/>
          <p:nvPr/>
        </p:nvGrpSpPr>
        <p:grpSpPr>
          <a:xfrm>
            <a:off x="10652783" y="4834944"/>
            <a:ext cx="1636853" cy="1055873"/>
            <a:chOff x="-25400" y="-25400"/>
            <a:chExt cx="1846752" cy="1210614"/>
          </a:xfrm>
        </p:grpSpPr>
        <p:sp>
          <p:nvSpPr>
            <p:cNvPr id="22" name="Shape 300"/>
            <p:cNvSpPr/>
            <p:nvPr/>
          </p:nvSpPr>
          <p:spPr>
            <a:xfrm>
              <a:off x="718674" y="702614"/>
              <a:ext cx="1102678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Rank 4</a:t>
              </a:r>
            </a:p>
          </p:txBody>
        </p:sp>
        <p:pic>
          <p:nvPicPr>
            <p:cNvPr id="23" name="Picture 22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5401" y="-25401"/>
              <a:ext cx="716117" cy="845283"/>
            </a:xfrm>
            <a:prstGeom prst="rect">
              <a:avLst/>
            </a:prstGeom>
            <a:effectLst/>
          </p:spPr>
        </p:pic>
      </p:grpSp>
      <p:grpSp>
        <p:nvGrpSpPr>
          <p:cNvPr id="18" name="Group 306"/>
          <p:cNvGrpSpPr/>
          <p:nvPr/>
        </p:nvGrpSpPr>
        <p:grpSpPr>
          <a:xfrm>
            <a:off x="10573149" y="4775521"/>
            <a:ext cx="750545" cy="847948"/>
            <a:chOff x="0" y="0"/>
            <a:chExt cx="846788" cy="972217"/>
          </a:xfrm>
        </p:grpSpPr>
        <p:sp>
          <p:nvSpPr>
            <p:cNvPr id="20" name="Shape 304"/>
            <p:cNvSpPr/>
            <p:nvPr/>
          </p:nvSpPr>
          <p:spPr>
            <a:xfrm>
              <a:off x="0" y="0"/>
              <a:ext cx="189057" cy="22108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305"/>
            <p:cNvSpPr/>
            <p:nvPr/>
          </p:nvSpPr>
          <p:spPr>
            <a:xfrm>
              <a:off x="657731" y="751134"/>
              <a:ext cx="189058" cy="221084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" name="Shape 307"/>
          <p:cNvSpPr/>
          <p:nvPr/>
        </p:nvSpPr>
        <p:spPr>
          <a:xfrm>
            <a:off x="11362988" y="4857098"/>
            <a:ext cx="977349" cy="42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Rank 5</a:t>
            </a:r>
          </a:p>
        </p:txBody>
      </p:sp>
    </p:spTree>
    <p:extLst>
      <p:ext uri="{BB962C8B-B14F-4D97-AF65-F5344CB8AC3E}">
        <p14:creationId xmlns:p14="http://schemas.microsoft.com/office/powerpoint/2010/main" val="54300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Decomposition-based Methods </a:t>
            </a:r>
            <a:endParaRPr lang="en-US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MOEA/D </a:t>
            </a:r>
          </a:p>
          <a:p>
            <a:r>
              <a:rPr lang="en-US" dirty="0"/>
              <a:t>Similar to aggregating functions </a:t>
            </a:r>
          </a:p>
          <a:p>
            <a:r>
              <a:rPr lang="en-US" dirty="0"/>
              <a:t>Predefine a set of uniform weight vectors </a:t>
            </a:r>
          </a:p>
          <a:p>
            <a:r>
              <a:rPr lang="en-US" dirty="0"/>
              <a:t>Crossover with neighboring individuals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16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4456008"/>
            <a:ext cx="6355118" cy="47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5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Diversity Preservation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17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5" y="2511259"/>
            <a:ext cx="11979447" cy="44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391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Diversity Preservation </a:t>
            </a:r>
            <a:endParaRPr lang="en-US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Crowding Distance (NSGA-II)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18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95" y="2738560"/>
            <a:ext cx="7281378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2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Elitism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b="1" dirty="0">
                <a:solidFill>
                  <a:srgbClr val="0432FF"/>
                </a:solidFill>
              </a:rPr>
              <a:t>Archive</a:t>
            </a:r>
            <a:r>
              <a:rPr lang="en-US" dirty="0"/>
              <a:t> to store all the non-dominated solutions found so far </a:t>
            </a:r>
          </a:p>
          <a:p>
            <a:r>
              <a:rPr lang="en-US" dirty="0"/>
              <a:t>Keep the best Parent Child individuals from the parent and child population – NSGAII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7570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Multi-objective </a:t>
            </a:r>
            <a:r>
              <a:rPr lang="en-US" dirty="0" err="1"/>
              <a:t>Optimisation</a:t>
            </a:r>
            <a:endParaRPr dirty="0"/>
          </a:p>
          <a:p>
            <a:endParaRPr lang="en-US" dirty="0"/>
          </a:p>
          <a:p>
            <a:r>
              <a:rPr dirty="0"/>
              <a:t>Evolutionary Multi-objective Optimisation 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Evolutionary Multi-objective </a:t>
            </a:r>
            <a:r>
              <a:rPr lang="en-US" dirty="0" err="1"/>
              <a:t>Optimisation</a:t>
            </a:r>
            <a:endParaRPr lang="en-US" dirty="0"/>
          </a:p>
          <a:p>
            <a:pPr lvl="1"/>
            <a:r>
              <a:rPr lang="en-US" dirty="0"/>
              <a:t>Fitness Assignment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r>
              <a:rPr lang="en-US" dirty="0"/>
              <a:t>Diversity Preservation</a:t>
            </a:r>
          </a:p>
          <a:p>
            <a:pPr lvl="1"/>
            <a:r>
              <a:rPr lang="en-US" dirty="0"/>
              <a:t>Elitism</a:t>
            </a:r>
            <a:r>
              <a:rPr lang="zh-CN" altLang="en-US" dirty="0"/>
              <a:t> </a:t>
            </a:r>
            <a:endParaRPr dirty="0"/>
          </a:p>
          <a:p>
            <a:endParaRPr lang="en-US" altLang="zh-CN" dirty="0"/>
          </a:p>
          <a:p>
            <a:r>
              <a:rPr lang="en-US" altLang="zh-CN" dirty="0"/>
              <a:t>Resources</a:t>
            </a:r>
            <a:r>
              <a:rPr lang="zh-CN" altLang="en-US" dirty="0"/>
              <a:t> </a:t>
            </a:r>
            <a:endParaRPr lang="en-US" dirty="0"/>
          </a:p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6" b="-2222"/>
          <a:stretch/>
        </p:blipFill>
        <p:spPr>
          <a:xfrm>
            <a:off x="6436658" y="1222269"/>
            <a:ext cx="5570817" cy="840032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Indicators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267" y="1383981"/>
            <a:ext cx="5742113" cy="78094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432FF"/>
                </a:solidFill>
              </a:rPr>
              <a:t>Hypervolume</a:t>
            </a:r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The area dominated by the solution set </a:t>
            </a:r>
          </a:p>
          <a:p>
            <a:pPr lvl="1"/>
            <a:r>
              <a:rPr lang="en-US" dirty="0"/>
              <a:t>A reference point (worst point)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Inverted Generational Distance (IGD)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432FF"/>
                </a:solidFill>
              </a:rPr>
              <a:t>Spacing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7" y="5489196"/>
            <a:ext cx="5538644" cy="3704264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981335" y="1383980"/>
            <a:ext cx="5742113" cy="7809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304800" marR="0" indent="-304800" algn="l" defTabSz="58420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749300" marR="0" indent="-304800" algn="l" defTabSz="1270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1143000" marR="0" indent="-2540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Tx/>
              <a:buChar char="‣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1651000" marR="0" indent="-3175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Tx/>
              <a:buChar char="❖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2032000" marR="0" indent="-254000" algn="l" defTabSz="58420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Tx/>
              <a:buChar char="•"/>
              <a:tabLst/>
              <a:defRPr sz="23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2568219" marR="0" indent="-345719" algn="l" defTabSz="58420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3012719" marR="0" indent="-345719" algn="l" defTabSz="58420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3457221" marR="0" indent="-345719" algn="l" defTabSz="58420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3901721" marR="0" indent="-345721" algn="l" defTabSz="58420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hangingPunct="1">
              <a:buNone/>
            </a:pPr>
            <a:r>
              <a:rPr lang="en-US" altLang="zh-CN" dirty="0"/>
              <a:t>Issues:</a:t>
            </a:r>
            <a:endParaRPr lang="en-US" dirty="0"/>
          </a:p>
          <a:p>
            <a:pPr hangingPunct="1"/>
            <a:r>
              <a:rPr lang="en-US" dirty="0" err="1"/>
              <a:t>Normali</a:t>
            </a:r>
            <a:r>
              <a:rPr lang="en-US" altLang="zh-CN" dirty="0" err="1"/>
              <a:t>s</a:t>
            </a:r>
            <a:r>
              <a:rPr lang="en-US" dirty="0" err="1"/>
              <a:t>ation</a:t>
            </a:r>
            <a:endParaRPr lang="en-US" dirty="0"/>
          </a:p>
          <a:p>
            <a:pPr hangingPunct="1"/>
            <a:r>
              <a:rPr lang="en-US" dirty="0"/>
              <a:t>Proper reference point/set</a:t>
            </a:r>
          </a:p>
          <a:p>
            <a:pPr hangingPunct="1"/>
            <a:r>
              <a:rPr lang="en-US" dirty="0"/>
              <a:t>One value for each run, then do statistical test </a:t>
            </a:r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9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-25433" y="411648"/>
            <a:ext cx="13055666" cy="78085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Flowchart of NSGAII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199507" y="1494146"/>
            <a:ext cx="12668884" cy="8119410"/>
            <a:chOff x="0" y="0"/>
            <a:chExt cx="12668883" cy="8119408"/>
          </a:xfrm>
        </p:grpSpPr>
        <p:sp>
          <p:nvSpPr>
            <p:cNvPr id="209" name="Shape 209"/>
            <p:cNvSpPr/>
            <p:nvPr/>
          </p:nvSpPr>
          <p:spPr>
            <a:xfrm>
              <a:off x="10324099" y="5317024"/>
              <a:ext cx="1" cy="8950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212" name="Group 212"/>
            <p:cNvGrpSpPr/>
            <p:nvPr/>
          </p:nvGrpSpPr>
          <p:grpSpPr>
            <a:xfrm>
              <a:off x="8979665" y="3936072"/>
              <a:ext cx="2772096" cy="1644355"/>
              <a:chOff x="0" y="0"/>
              <a:chExt cx="2772095" cy="1644354"/>
            </a:xfrm>
          </p:grpSpPr>
          <p:sp>
            <p:nvSpPr>
              <p:cNvPr id="210" name="Shape 210"/>
              <p:cNvSpPr/>
              <p:nvPr/>
            </p:nvSpPr>
            <p:spPr>
              <a:xfrm flipH="1">
                <a:off x="1360092" y="0"/>
                <a:ext cx="1" cy="74178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0" y="748495"/>
                <a:ext cx="2772096" cy="89586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lnSpc>
                    <a:spcPct val="90000"/>
                  </a:lnSpc>
                  <a:defRPr sz="24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Evaluate </a:t>
                </a:r>
                <a:r>
                  <a:rPr lang="en-US" altLang="zh-CN" dirty="0"/>
                  <a:t>Objectives</a:t>
                </a:r>
                <a:endParaRPr dirty="0"/>
              </a:p>
            </p:txBody>
          </p:sp>
        </p:grpSp>
        <p:sp>
          <p:nvSpPr>
            <p:cNvPr id="213" name="Shape 213"/>
            <p:cNvSpPr/>
            <p:nvPr/>
          </p:nvSpPr>
          <p:spPr>
            <a:xfrm>
              <a:off x="6479333" y="3139657"/>
              <a:ext cx="256904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flipV="1">
              <a:off x="5430941" y="3864403"/>
              <a:ext cx="1" cy="8950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flipV="1">
              <a:off x="2178139" y="3151993"/>
              <a:ext cx="16199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748937" y="530917"/>
              <a:ext cx="7246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501301" y="0"/>
              <a:ext cx="2329881" cy="10821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Evaluate fitness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3785485" y="2447134"/>
              <a:ext cx="3316313" cy="141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6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Stop ?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33507" y="2348899"/>
              <a:ext cx="2137084" cy="1560442"/>
            </a:xfrm>
            <a:prstGeom prst="roundRect">
              <a:avLst>
                <a:gd name="adj" fmla="val 10455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Return the final Pareto Front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2716362" y="495861"/>
              <a:ext cx="79990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5987"/>
              <a:ext cx="2954424" cy="1034037"/>
            </a:xfrm>
            <a:prstGeom prst="roundRect">
              <a:avLst>
                <a:gd name="adj" fmla="val 13646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Generate initial population: size </a:t>
              </a:r>
              <a:r>
                <a:rPr>
                  <a:solidFill>
                    <a:srgbClr val="0433FF"/>
                  </a:solidFill>
                </a:rPr>
                <a:t>N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653830" y="2685065"/>
              <a:ext cx="62284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7505621" y="2636177"/>
              <a:ext cx="52729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No</a:t>
              </a:r>
            </a:p>
          </p:txBody>
        </p:sp>
        <p:grpSp>
          <p:nvGrpSpPr>
            <p:cNvPr id="231" name="Group 231"/>
            <p:cNvGrpSpPr/>
            <p:nvPr/>
          </p:nvGrpSpPr>
          <p:grpSpPr>
            <a:xfrm>
              <a:off x="9069716" y="1333305"/>
              <a:ext cx="2770771" cy="2783999"/>
              <a:chOff x="261366" y="0"/>
              <a:chExt cx="2770770" cy="2783997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261366" y="0"/>
                <a:ext cx="2770772" cy="278399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FF40FF"/>
                </a:solidFill>
                <a:prstDash val="solid"/>
                <a:bevel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t">
                <a:noAutofit/>
              </a:bodyPr>
              <a:lstStyle/>
              <a:p>
                <a:pPr>
                  <a:defRPr sz="2400">
                    <a:solidFill>
                      <a:srgbClr val="0433FF"/>
                    </a:solidFill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grpSp>
            <p:nvGrpSpPr>
              <p:cNvPr id="228" name="Group 228"/>
              <p:cNvGrpSpPr/>
              <p:nvPr/>
            </p:nvGrpSpPr>
            <p:grpSpPr>
              <a:xfrm>
                <a:off x="390111" y="179416"/>
                <a:ext cx="2489099" cy="2424641"/>
                <a:chOff x="0" y="0"/>
                <a:chExt cx="2489098" cy="2424639"/>
              </a:xfrm>
            </p:grpSpPr>
            <p:sp>
              <p:nvSpPr>
                <p:cNvPr id="225" name="Shape 225"/>
                <p:cNvSpPr/>
                <p:nvPr/>
              </p:nvSpPr>
              <p:spPr>
                <a:xfrm>
                  <a:off x="0" y="0"/>
                  <a:ext cx="2489099" cy="512997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latin typeface="Verdana"/>
                      <a:ea typeface="Verdana"/>
                      <a:cs typeface="Verdana"/>
                      <a:sym typeface="Verdana"/>
                    </a:defRPr>
                  </a:lvl1pPr>
                </a:lstStyle>
                <a:p>
                  <a:r>
                    <a:t>Selection</a:t>
                  </a:r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15793" y="925767"/>
                  <a:ext cx="2473306" cy="53004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latin typeface="Verdana"/>
                      <a:ea typeface="Verdana"/>
                      <a:cs typeface="Verdana"/>
                      <a:sym typeface="Verdana"/>
                    </a:defRPr>
                  </a:lvl1pPr>
                </a:lstStyle>
                <a:p>
                  <a:r>
                    <a:t>Crossover</a:t>
                  </a:r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30811" y="1860586"/>
                  <a:ext cx="2458288" cy="564054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>
                      <a:latin typeface="Verdana"/>
                      <a:ea typeface="Verdana"/>
                      <a:cs typeface="Verdana"/>
                      <a:sym typeface="Verdana"/>
                    </a:defRPr>
                  </a:lvl1pPr>
                </a:lstStyle>
                <a:p>
                  <a:r>
                    <a:t>Mutation</a:t>
                  </a:r>
                </a:p>
              </p:txBody>
            </p:sp>
          </p:grpSp>
          <p:sp>
            <p:nvSpPr>
              <p:cNvPr id="229" name="Shape 229"/>
              <p:cNvSpPr/>
              <p:nvPr/>
            </p:nvSpPr>
            <p:spPr>
              <a:xfrm>
                <a:off x="1605171" y="726018"/>
                <a:ext cx="1" cy="39907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1605171" y="1658383"/>
                <a:ext cx="1" cy="3990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grpSp>
          <p:nvGrpSpPr>
            <p:cNvPr id="234" name="Group 234"/>
            <p:cNvGrpSpPr/>
            <p:nvPr/>
          </p:nvGrpSpPr>
          <p:grpSpPr>
            <a:xfrm>
              <a:off x="8865443" y="468011"/>
              <a:ext cx="1548458" cy="886952"/>
              <a:chOff x="0" y="13493"/>
              <a:chExt cx="1548456" cy="886950"/>
            </a:xfrm>
          </p:grpSpPr>
          <p:sp>
            <p:nvSpPr>
              <p:cNvPr id="232" name="Shape 232"/>
              <p:cNvSpPr/>
              <p:nvPr/>
            </p:nvSpPr>
            <p:spPr>
              <a:xfrm flipH="1">
                <a:off x="1533076" y="13493"/>
                <a:ext cx="1" cy="8869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  <a:tailEnd type="stealth" w="med" len="med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0" y="21598"/>
                <a:ext cx="154845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35" name="Shape 235"/>
            <p:cNvSpPr/>
            <p:nvPr/>
          </p:nvSpPr>
          <p:spPr>
            <a:xfrm>
              <a:off x="6467697" y="25399"/>
              <a:ext cx="2997648" cy="10567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Non-dominated Ranking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3239918" y="4774608"/>
              <a:ext cx="4382047" cy="75828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Select </a:t>
              </a:r>
              <a:r>
                <a:rPr>
                  <a:solidFill>
                    <a:srgbClr val="0433FF"/>
                  </a:solidFill>
                </a:rPr>
                <a:t>N</a:t>
              </a:r>
              <a:r>
                <a:t> individuals</a:t>
              </a:r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7604438" y="6805913"/>
              <a:ext cx="8376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flipV="1">
              <a:off x="5380141" y="5512418"/>
              <a:ext cx="1" cy="7836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  <a:tailEnd type="stealth" w="med" len="med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rot="5405266">
              <a:off x="10434868" y="2649194"/>
              <a:ext cx="4018011" cy="443866"/>
            </a:xfrm>
            <a:prstGeom prst="rect">
              <a:avLst/>
            </a:prstGeom>
            <a:noFill/>
            <a:ln w="9525" cap="flat">
              <a:solidFill>
                <a:srgbClr val="FF40FF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914400">
                <a:defRPr sz="2300">
                  <a:solidFill>
                    <a:srgbClr val="0433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Generate Children Population 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845828" y="1342103"/>
              <a:ext cx="337533" cy="276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2"/>
                    <a:pt x="10800" y="541"/>
                  </a:cubicBezTo>
                  <a:lnTo>
                    <a:pt x="10800" y="10259"/>
                  </a:lnTo>
                  <a:cubicBezTo>
                    <a:pt x="10800" y="10558"/>
                    <a:pt x="15635" y="10800"/>
                    <a:pt x="21600" y="10800"/>
                  </a:cubicBezTo>
                  <a:cubicBezTo>
                    <a:pt x="15635" y="10800"/>
                    <a:pt x="10800" y="11042"/>
                    <a:pt x="10800" y="11341"/>
                  </a:cubicBezTo>
                  <a:lnTo>
                    <a:pt x="10800" y="21059"/>
                  </a:lnTo>
                  <a:cubicBezTo>
                    <a:pt x="10800" y="2135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264763" y="6214625"/>
              <a:ext cx="3664218" cy="121874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90000"/>
                </a:lnSpc>
                <a:defRPr sz="2400" b="1">
                  <a:solidFill>
                    <a:srgbClr val="0433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Combine Parent and Children Populations</a:t>
              </a:r>
            </a:p>
          </p:txBody>
        </p:sp>
        <p:sp>
          <p:nvSpPr>
            <p:cNvPr id="242" name="Shape 242"/>
            <p:cNvSpPr/>
            <p:nvPr/>
          </p:nvSpPr>
          <p:spPr>
            <a:xfrm rot="5382966">
              <a:off x="7454038" y="3209650"/>
              <a:ext cx="262028" cy="869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2"/>
                    <a:pt x="10800" y="541"/>
                  </a:cubicBezTo>
                  <a:lnTo>
                    <a:pt x="10800" y="10259"/>
                  </a:lnTo>
                  <a:cubicBezTo>
                    <a:pt x="10800" y="10558"/>
                    <a:pt x="15635" y="10800"/>
                    <a:pt x="21600" y="10800"/>
                  </a:cubicBezTo>
                  <a:cubicBezTo>
                    <a:pt x="15635" y="10800"/>
                    <a:pt x="10800" y="11042"/>
                    <a:pt x="10800" y="11341"/>
                  </a:cubicBezTo>
                  <a:lnTo>
                    <a:pt x="10800" y="21059"/>
                  </a:lnTo>
                  <a:cubicBezTo>
                    <a:pt x="10800" y="21358"/>
                    <a:pt x="5965" y="216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7060975" y="7675543"/>
              <a:ext cx="1059273" cy="443866"/>
            </a:xfrm>
            <a:prstGeom prst="rect">
              <a:avLst/>
            </a:prstGeom>
            <a:noFill/>
            <a:ln w="9525" cap="flat">
              <a:solidFill>
                <a:srgbClr val="FF40FF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914400">
                <a:defRPr sz="2300" b="1">
                  <a:solidFill>
                    <a:srgbClr val="0433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Elitism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36043" y="6196540"/>
              <a:ext cx="4389796" cy="121874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90000"/>
                </a:lnSpc>
                <a:defRPr sz="2400" b="1">
                  <a:solidFill>
                    <a:srgbClr val="0433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Non-dominated Ranking </a:t>
              </a:r>
              <a:r>
                <a:rPr>
                  <a:solidFill>
                    <a:srgbClr val="000000"/>
                  </a:solidFill>
                </a:rPr>
                <a:t>and</a:t>
              </a:r>
              <a:r>
                <a:t> Crowding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90904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382"/>
          <p:cNvSpPr/>
          <p:nvPr/>
        </p:nvSpPr>
        <p:spPr>
          <a:xfrm flipH="1" flipV="1">
            <a:off x="8233928" y="4347770"/>
            <a:ext cx="17104" cy="23377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SPEA2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22</a:t>
            </a:fld>
            <a:endParaRPr lang="uk-UA"/>
          </a:p>
        </p:txBody>
      </p:sp>
      <p:grpSp>
        <p:nvGrpSpPr>
          <p:cNvPr id="5" name="Group 4"/>
          <p:cNvGrpSpPr/>
          <p:nvPr/>
        </p:nvGrpSpPr>
        <p:grpSpPr>
          <a:xfrm>
            <a:off x="42248" y="1268209"/>
            <a:ext cx="12997364" cy="8153784"/>
            <a:chOff x="138500" y="1268209"/>
            <a:chExt cx="12997364" cy="8153784"/>
          </a:xfrm>
        </p:grpSpPr>
        <p:sp>
          <p:nvSpPr>
            <p:cNvPr id="7" name="Shape 377"/>
            <p:cNvSpPr/>
            <p:nvPr/>
          </p:nvSpPr>
          <p:spPr>
            <a:xfrm>
              <a:off x="2993094" y="1936800"/>
              <a:ext cx="1" cy="895075"/>
            </a:xfrm>
            <a:prstGeom prst="line">
              <a:avLst/>
            </a:prstGeom>
            <a:ln w="25400">
              <a:solidFill>
                <a:srgbClr val="000000"/>
              </a:solidFill>
              <a:bevel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45718" tIns="45718" rIns="45718" bIns="45718"/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 378"/>
            <p:cNvSpPr/>
            <p:nvPr/>
          </p:nvSpPr>
          <p:spPr>
            <a:xfrm>
              <a:off x="2993094" y="5368554"/>
              <a:ext cx="1" cy="89507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9" name="Shape 379"/>
            <p:cNvSpPr/>
            <p:nvPr/>
          </p:nvSpPr>
          <p:spPr>
            <a:xfrm flipH="1">
              <a:off x="5231219" y="3368881"/>
              <a:ext cx="2162484" cy="1"/>
            </a:xfrm>
            <a:prstGeom prst="line">
              <a:avLst/>
            </a:prstGeom>
            <a:ln w="25400">
              <a:solidFill>
                <a:srgbClr val="000000"/>
              </a:solidFill>
              <a:bevel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45718" tIns="45718" rIns="45718" bIns="45718"/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 380"/>
            <p:cNvSpPr/>
            <p:nvPr/>
          </p:nvSpPr>
          <p:spPr>
            <a:xfrm>
              <a:off x="5895320" y="2642173"/>
              <a:ext cx="4884703" cy="169647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>
                <a:defRPr sz="2300">
                  <a:solidFill>
                    <a:srgbClr val="FF40FF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2400" dirty="0"/>
                <a:t>Generate offsprings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population</a:t>
              </a:r>
              <a:r>
                <a:rPr sz="2400" dirty="0"/>
                <a:t>:</a:t>
              </a:r>
            </a:p>
            <a:p>
              <a:pPr>
                <a:defRPr sz="900">
                  <a:latin typeface="Verdana"/>
                  <a:ea typeface="Verdana"/>
                  <a:cs typeface="Verdana"/>
                  <a:sym typeface="Verdana"/>
                </a:defRPr>
              </a:pPr>
              <a:endParaRPr sz="900" dirty="0"/>
            </a:p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2400" dirty="0"/>
                <a:t>Binary tournament selection on </a:t>
              </a:r>
              <a:r>
                <a:rPr sz="2400" b="1" dirty="0">
                  <a:solidFill>
                    <a:srgbClr val="0433FF"/>
                  </a:solidFill>
                </a:rPr>
                <a:t>Union, </a:t>
              </a:r>
            </a:p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2400" dirty="0"/>
                <a:t>then crossover, mutation</a:t>
              </a:r>
            </a:p>
          </p:txBody>
        </p:sp>
        <p:sp>
          <p:nvSpPr>
            <p:cNvPr id="12" name="Shape 382"/>
            <p:cNvSpPr/>
            <p:nvPr/>
          </p:nvSpPr>
          <p:spPr>
            <a:xfrm flipV="1">
              <a:off x="8358281" y="6740823"/>
              <a:ext cx="1" cy="124470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Shape 383"/>
            <p:cNvSpPr/>
            <p:nvPr/>
          </p:nvSpPr>
          <p:spPr>
            <a:xfrm>
              <a:off x="802072" y="1268209"/>
              <a:ext cx="4382046" cy="1034037"/>
            </a:xfrm>
            <a:prstGeom prst="roundRect">
              <a:avLst>
                <a:gd name="adj" fmla="val 13646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Initial </a:t>
              </a:r>
              <a:r>
                <a:rPr>
                  <a:solidFill>
                    <a:srgbClr val="0433FF"/>
                  </a:solidFill>
                </a:rPr>
                <a:t>Population</a:t>
              </a:r>
              <a:r>
                <a:t>, and</a:t>
              </a:r>
            </a:p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t>empty </a:t>
              </a:r>
              <a:r>
                <a:rPr>
                  <a:solidFill>
                    <a:srgbClr val="0433FF"/>
                  </a:solidFill>
                </a:rPr>
                <a:t>Archive</a:t>
              </a:r>
              <a:r>
                <a:t> (maxSize: </a:t>
              </a:r>
              <a:r>
                <a:rPr>
                  <a:solidFill>
                    <a:srgbClr val="0433FF"/>
                  </a:solidFill>
                </a:rPr>
                <a:t>S)</a:t>
              </a:r>
            </a:p>
          </p:txBody>
        </p:sp>
        <p:sp>
          <p:nvSpPr>
            <p:cNvPr id="14" name="Shape 385"/>
            <p:cNvSpPr/>
            <p:nvPr/>
          </p:nvSpPr>
          <p:spPr>
            <a:xfrm flipH="1">
              <a:off x="2993094" y="3468766"/>
              <a:ext cx="1" cy="1118035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5" name="Shape 386"/>
            <p:cNvSpPr/>
            <p:nvPr/>
          </p:nvSpPr>
          <p:spPr>
            <a:xfrm>
              <a:off x="802072" y="4580875"/>
              <a:ext cx="4382047" cy="121930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Copy non-dominated solutions in </a:t>
              </a:r>
              <a:r>
                <a:rPr dirty="0">
                  <a:solidFill>
                    <a:srgbClr val="0433FF"/>
                  </a:solidFill>
                </a:rPr>
                <a:t>Population</a:t>
              </a:r>
              <a:r>
                <a:rPr dirty="0"/>
                <a:t> and </a:t>
              </a:r>
              <a:r>
                <a:rPr dirty="0">
                  <a:solidFill>
                    <a:srgbClr val="0433FF"/>
                  </a:solidFill>
                </a:rPr>
                <a:t>Archive </a:t>
              </a:r>
              <a:r>
                <a:rPr dirty="0"/>
                <a:t>to </a:t>
              </a:r>
              <a:r>
                <a:rPr dirty="0">
                  <a:solidFill>
                    <a:srgbClr val="FF40FF"/>
                  </a:solidFill>
                </a:rPr>
                <a:t>new</a:t>
              </a:r>
              <a:r>
                <a:rPr dirty="0"/>
                <a:t> </a:t>
              </a:r>
              <a:r>
                <a:rPr dirty="0">
                  <a:solidFill>
                    <a:srgbClr val="0433FF"/>
                  </a:solidFill>
                </a:rPr>
                <a:t>Archive</a:t>
              </a:r>
            </a:p>
          </p:txBody>
        </p:sp>
        <p:sp>
          <p:nvSpPr>
            <p:cNvPr id="16" name="Shape 387"/>
            <p:cNvSpPr/>
            <p:nvPr/>
          </p:nvSpPr>
          <p:spPr>
            <a:xfrm>
              <a:off x="2993094" y="7101643"/>
              <a:ext cx="1" cy="895075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/>
            </a:p>
          </p:txBody>
        </p:sp>
        <p:sp>
          <p:nvSpPr>
            <p:cNvPr id="17" name="Shape 388"/>
            <p:cNvSpPr/>
            <p:nvPr/>
          </p:nvSpPr>
          <p:spPr>
            <a:xfrm>
              <a:off x="802103" y="6274721"/>
              <a:ext cx="4382047" cy="121930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Remove duplicates and dominated solutions in</a:t>
              </a:r>
            </a:p>
            <a:p>
              <a:pPr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 </a:t>
              </a:r>
              <a:r>
                <a:rPr dirty="0">
                  <a:solidFill>
                    <a:srgbClr val="0433FF"/>
                  </a:solidFill>
                </a:rPr>
                <a:t>Archive</a:t>
              </a:r>
            </a:p>
          </p:txBody>
        </p:sp>
        <p:sp>
          <p:nvSpPr>
            <p:cNvPr id="18" name="Shape 389"/>
            <p:cNvSpPr/>
            <p:nvPr/>
          </p:nvSpPr>
          <p:spPr>
            <a:xfrm>
              <a:off x="9618168" y="8672320"/>
              <a:ext cx="1161855" cy="1"/>
            </a:xfrm>
            <a:prstGeom prst="line">
              <a:avLst/>
            </a:prstGeom>
            <a:ln w="25400">
              <a:solidFill>
                <a:srgbClr val="000000"/>
              </a:solidFill>
              <a:bevel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45718" tIns="45718" rIns="45718" bIns="45718"/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" name="Shape 390"/>
            <p:cNvSpPr/>
            <p:nvPr/>
          </p:nvSpPr>
          <p:spPr>
            <a:xfrm>
              <a:off x="12408823" y="8796228"/>
              <a:ext cx="727041" cy="3962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8" tIns="45718" rIns="45718" bIns="45718">
              <a:spAutoFit/>
            </a:bodyPr>
            <a:lstStyle/>
            <a:p>
              <a:pPr>
                <a:defRPr sz="2000"/>
              </a:pPr>
              <a:fld id="{86CB4B4D-7CA3-9044-876B-883B54F8677D}" type="slidenum">
                <a:t>22</a:t>
              </a:fld>
              <a:r>
                <a:t>￼</a:t>
              </a:r>
            </a:p>
          </p:txBody>
        </p:sp>
        <p:sp>
          <p:nvSpPr>
            <p:cNvPr id="20" name="Shape 391"/>
            <p:cNvSpPr/>
            <p:nvPr/>
          </p:nvSpPr>
          <p:spPr>
            <a:xfrm>
              <a:off x="6825758" y="7935248"/>
              <a:ext cx="3059733" cy="148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6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Stop ?</a:t>
              </a:r>
            </a:p>
          </p:txBody>
        </p:sp>
        <p:sp>
          <p:nvSpPr>
            <p:cNvPr id="21" name="Shape 392"/>
            <p:cNvSpPr/>
            <p:nvPr/>
          </p:nvSpPr>
          <p:spPr>
            <a:xfrm>
              <a:off x="10770567" y="7805332"/>
              <a:ext cx="2137084" cy="1560441"/>
            </a:xfrm>
            <a:prstGeom prst="roundRect">
              <a:avLst>
                <a:gd name="adj" fmla="val 10455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Return the Solutions in Archive</a:t>
              </a:r>
            </a:p>
          </p:txBody>
        </p:sp>
        <p:sp>
          <p:nvSpPr>
            <p:cNvPr id="22" name="Shape 393"/>
            <p:cNvSpPr/>
            <p:nvPr/>
          </p:nvSpPr>
          <p:spPr>
            <a:xfrm>
              <a:off x="9887672" y="8181661"/>
              <a:ext cx="622847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Yes</a:t>
              </a:r>
            </a:p>
          </p:txBody>
        </p:sp>
        <p:sp>
          <p:nvSpPr>
            <p:cNvPr id="23" name="Shape 394"/>
            <p:cNvSpPr/>
            <p:nvPr/>
          </p:nvSpPr>
          <p:spPr>
            <a:xfrm>
              <a:off x="4680536" y="8676511"/>
              <a:ext cx="2162484" cy="1"/>
            </a:xfrm>
            <a:prstGeom prst="line">
              <a:avLst/>
            </a:prstGeom>
            <a:ln w="25400">
              <a:solidFill>
                <a:srgbClr val="000000"/>
              </a:solidFill>
              <a:bevel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45718" tIns="45718" rIns="45718" bIns="45718"/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Shape 395"/>
            <p:cNvSpPr/>
            <p:nvPr/>
          </p:nvSpPr>
          <p:spPr>
            <a:xfrm>
              <a:off x="688224" y="7968567"/>
              <a:ext cx="5252457" cy="141394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26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b="1" i="1" dirty="0">
                  <a:solidFill>
                    <a:srgbClr val="FF0000"/>
                  </a:solidFill>
                </a:rPr>
                <a:t>Archive Truncation</a:t>
              </a:r>
            </a:p>
            <a:p>
              <a:pPr marL="139700" indent="-139700" algn="l">
                <a:buSzPct val="60000"/>
                <a:buChar char="•"/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delete if</a:t>
              </a:r>
              <a:r>
                <a:rPr sz="2200" i="1" dirty="0"/>
                <a:t> |Archive|&gt;</a:t>
              </a:r>
              <a:r>
                <a:rPr sz="2200" i="1" dirty="0">
                  <a:solidFill>
                    <a:srgbClr val="0433FF"/>
                  </a:solidFill>
                </a:rPr>
                <a:t>S</a:t>
              </a:r>
            </a:p>
            <a:p>
              <a:pPr marL="133626" indent="-133626" algn="l">
                <a:buSzPct val="60000"/>
                <a:buChar char="•"/>
                <a:defRPr sz="23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2200" dirty="0"/>
                <a:t>add dominated ones if </a:t>
              </a:r>
              <a:r>
                <a:rPr sz="2200" i="1" dirty="0"/>
                <a:t>|Archive|&lt;</a:t>
              </a:r>
              <a:r>
                <a:rPr sz="2200" i="1" dirty="0">
                  <a:solidFill>
                    <a:srgbClr val="0433FF"/>
                  </a:solidFill>
                </a:rPr>
                <a:t>S</a:t>
              </a:r>
            </a:p>
          </p:txBody>
        </p:sp>
        <p:sp>
          <p:nvSpPr>
            <p:cNvPr id="25" name="Shape 396"/>
            <p:cNvSpPr/>
            <p:nvPr/>
          </p:nvSpPr>
          <p:spPr>
            <a:xfrm>
              <a:off x="7870558" y="7099950"/>
              <a:ext cx="527299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dirty="0"/>
                <a:t>No</a:t>
              </a:r>
            </a:p>
          </p:txBody>
        </p:sp>
        <p:sp>
          <p:nvSpPr>
            <p:cNvPr id="26" name="Shape 397"/>
            <p:cNvSpPr/>
            <p:nvPr/>
          </p:nvSpPr>
          <p:spPr>
            <a:xfrm rot="10836504">
              <a:off x="411901" y="4544044"/>
              <a:ext cx="387938" cy="484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242"/>
                    <a:pt x="10800" y="541"/>
                  </a:cubicBezTo>
                  <a:lnTo>
                    <a:pt x="10800" y="10259"/>
                  </a:lnTo>
                  <a:cubicBezTo>
                    <a:pt x="10800" y="10558"/>
                    <a:pt x="15635" y="10800"/>
                    <a:pt x="21600" y="10800"/>
                  </a:cubicBezTo>
                  <a:cubicBezTo>
                    <a:pt x="15635" y="10800"/>
                    <a:pt x="10800" y="11042"/>
                    <a:pt x="10800" y="11341"/>
                  </a:cubicBezTo>
                  <a:lnTo>
                    <a:pt x="10800" y="21059"/>
                  </a:lnTo>
                  <a:cubicBezTo>
                    <a:pt x="10800" y="21358"/>
                    <a:pt x="5965" y="21600"/>
                    <a:pt x="0" y="21600"/>
                  </a:cubicBezTo>
                </a:path>
              </a:pathLst>
            </a:custGeom>
            <a:ln w="25400">
              <a:solidFill>
                <a:srgbClr val="FF40FF"/>
              </a:solidFill>
              <a:miter/>
            </a:ln>
          </p:spPr>
          <p:txBody>
            <a:bodyPr lIns="45719" rIns="45719" anchor="ctr"/>
            <a:lstStyle/>
            <a:p>
              <a:pPr defTabSz="914400">
                <a:defRPr sz="1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" name="Shape 398"/>
            <p:cNvSpPr/>
            <p:nvPr/>
          </p:nvSpPr>
          <p:spPr>
            <a:xfrm rot="16219221">
              <a:off x="-1672350" y="6533674"/>
              <a:ext cx="4078902" cy="457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 defTabSz="457200">
                <a:spcBef>
                  <a:spcPts val="1200"/>
                </a:spcBef>
                <a:defRPr sz="2300" b="1">
                  <a:solidFill>
                    <a:srgbClr val="FF2600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Environmental selection</a:t>
              </a:r>
            </a:p>
          </p:txBody>
        </p:sp>
        <p:sp>
          <p:nvSpPr>
            <p:cNvPr id="28" name="Shape 399"/>
            <p:cNvSpPr/>
            <p:nvPr/>
          </p:nvSpPr>
          <p:spPr>
            <a:xfrm>
              <a:off x="753276" y="2827818"/>
              <a:ext cx="4479638" cy="10821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2600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b="1" i="1" dirty="0">
                  <a:solidFill>
                    <a:srgbClr val="FF0000"/>
                  </a:solidFill>
                </a:rPr>
                <a:t>Fitness Assignment:</a:t>
              </a:r>
            </a:p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both </a:t>
              </a:r>
              <a:r>
                <a:rPr dirty="0">
                  <a:solidFill>
                    <a:srgbClr val="0433FF"/>
                  </a:solidFill>
                </a:rPr>
                <a:t>Population</a:t>
              </a:r>
              <a:r>
                <a:rPr dirty="0"/>
                <a:t> and </a:t>
              </a:r>
              <a:r>
                <a:rPr dirty="0">
                  <a:solidFill>
                    <a:srgbClr val="0433FF"/>
                  </a:solidFill>
                </a:rPr>
                <a:t>Archive</a:t>
              </a:r>
            </a:p>
          </p:txBody>
        </p:sp>
        <p:sp>
          <p:nvSpPr>
            <p:cNvPr id="11" name="Shape 381"/>
            <p:cNvSpPr/>
            <p:nvPr/>
          </p:nvSpPr>
          <p:spPr>
            <a:xfrm>
              <a:off x="6123390" y="5741020"/>
              <a:ext cx="4479637" cy="99225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bevel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Combine </a:t>
              </a:r>
              <a:r>
                <a:rPr dirty="0">
                  <a:solidFill>
                    <a:srgbClr val="0433FF"/>
                  </a:solidFill>
                </a:rPr>
                <a:t>Population</a:t>
              </a:r>
              <a:r>
                <a:rPr dirty="0"/>
                <a:t> and </a:t>
              </a:r>
              <a:r>
                <a:rPr dirty="0">
                  <a:solidFill>
                    <a:srgbClr val="0433FF"/>
                  </a:solidFill>
                </a:rPr>
                <a:t>Archive</a:t>
              </a:r>
              <a:r>
                <a:rPr dirty="0"/>
                <a:t> to </a:t>
              </a:r>
              <a:r>
                <a:rPr b="1" dirty="0">
                  <a:solidFill>
                    <a:srgbClr val="0433FF"/>
                  </a:solidFill>
                </a:rPr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0331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Resources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Mukhopadhyay</a:t>
            </a:r>
            <a:r>
              <a:rPr lang="en-US" sz="1800" dirty="0"/>
              <a:t>, </a:t>
            </a:r>
            <a:r>
              <a:rPr lang="en-US" sz="1800" dirty="0" err="1"/>
              <a:t>Anirban</a:t>
            </a:r>
            <a:r>
              <a:rPr lang="en-US" sz="1800" dirty="0"/>
              <a:t>, et al. "A survey of </a:t>
            </a:r>
            <a:r>
              <a:rPr lang="en-US" sz="1800" dirty="0" err="1"/>
              <a:t>multiobjective</a:t>
            </a:r>
            <a:r>
              <a:rPr lang="en-US" sz="1800" dirty="0"/>
              <a:t> evolutionary algorithms for data mining: Part I." </a:t>
            </a:r>
            <a:r>
              <a:rPr lang="en-US" sz="1800" i="1" dirty="0"/>
              <a:t>IEEE Transactions on Evolutionary Computation</a:t>
            </a:r>
            <a:r>
              <a:rPr lang="en-US" sz="1800" dirty="0"/>
              <a:t> 18.1 (2014): 4-19.</a:t>
            </a:r>
          </a:p>
          <a:p>
            <a:r>
              <a:rPr lang="en-US" sz="1800" dirty="0" err="1"/>
              <a:t>Mukhopadhyay</a:t>
            </a:r>
            <a:r>
              <a:rPr lang="en-US" sz="1800" dirty="0"/>
              <a:t>, </a:t>
            </a:r>
            <a:r>
              <a:rPr lang="en-US" sz="1800" dirty="0" err="1"/>
              <a:t>Anirban</a:t>
            </a:r>
            <a:r>
              <a:rPr lang="en-US" sz="1800" dirty="0"/>
              <a:t>, et al. "Survey of </a:t>
            </a:r>
            <a:r>
              <a:rPr lang="en-US" sz="1800" dirty="0" err="1"/>
              <a:t>multiobjective</a:t>
            </a:r>
            <a:r>
              <a:rPr lang="en-US" sz="1800" dirty="0"/>
              <a:t> evolutionary algorithms for data mining: part II." </a:t>
            </a:r>
            <a:r>
              <a:rPr lang="en-US" sz="1800" i="1" dirty="0"/>
              <a:t>IEEE Transactions on Evolutionary Computation</a:t>
            </a:r>
            <a:r>
              <a:rPr lang="en-US" sz="1800" dirty="0"/>
              <a:t> 18.1 (2014): 20-35.</a:t>
            </a:r>
          </a:p>
          <a:p>
            <a:r>
              <a:rPr lang="en-US" sz="1800" dirty="0"/>
              <a:t>Zhang, </a:t>
            </a:r>
            <a:r>
              <a:rPr lang="en-US" sz="1800" dirty="0" err="1"/>
              <a:t>Qingfu</a:t>
            </a:r>
            <a:r>
              <a:rPr lang="en-US" sz="1800" dirty="0"/>
              <a:t>, and Hui Li. “MOEA/D: A </a:t>
            </a:r>
            <a:r>
              <a:rPr lang="en-US" sz="1800" dirty="0" err="1"/>
              <a:t>multiobjective</a:t>
            </a:r>
            <a:r>
              <a:rPr lang="en-US" sz="1800" dirty="0"/>
              <a:t> evolutionary algorithm based on decomposition.” </a:t>
            </a:r>
            <a:r>
              <a:rPr lang="en-US" sz="1800" i="1" dirty="0"/>
              <a:t>IEEE Transactions on evolutionary computation</a:t>
            </a:r>
            <a:r>
              <a:rPr lang="en-US" sz="1800" dirty="0"/>
              <a:t> 11.6 (2007): 712-731.		</a:t>
            </a:r>
          </a:p>
          <a:p>
            <a:r>
              <a:rPr lang="en-US" sz="1800" dirty="0" err="1"/>
              <a:t>Coello</a:t>
            </a:r>
            <a:r>
              <a:rPr lang="en-US" sz="1800" dirty="0"/>
              <a:t>, CA </a:t>
            </a:r>
            <a:r>
              <a:rPr lang="en-US" sz="1800" dirty="0" err="1"/>
              <a:t>Coello</a:t>
            </a:r>
            <a:r>
              <a:rPr lang="en-US" sz="1800" dirty="0"/>
              <a:t>. "Evolutionary multi-objective optimization: a historical view of the field." </a:t>
            </a:r>
            <a:r>
              <a:rPr lang="en-US" sz="1800" i="1" dirty="0"/>
              <a:t>IEEE computational intelligence magazine</a:t>
            </a:r>
            <a:r>
              <a:rPr lang="en-US" sz="1800" dirty="0"/>
              <a:t> 1.1 (2006): 28-36.</a:t>
            </a:r>
            <a:r>
              <a:rPr lang="zh-CN" altLang="en-US" sz="1800" dirty="0"/>
              <a:t> </a:t>
            </a:r>
            <a:endParaRPr lang="en-US" sz="1800" dirty="0"/>
          </a:p>
          <a:p>
            <a:r>
              <a:rPr lang="en-US" sz="1800" dirty="0"/>
              <a:t>Deb, </a:t>
            </a:r>
            <a:r>
              <a:rPr lang="en-US" sz="1800" dirty="0" err="1"/>
              <a:t>Kalyanmoy</a:t>
            </a:r>
            <a:r>
              <a:rPr lang="en-US" sz="1800" dirty="0"/>
              <a:t>. </a:t>
            </a:r>
            <a:r>
              <a:rPr lang="en-US" sz="1800" i="1" dirty="0"/>
              <a:t>Multi-objective optimization using evolutionary algorithms</a:t>
            </a:r>
            <a:r>
              <a:rPr lang="en-US" sz="1800" dirty="0"/>
              <a:t>. Vol. 16. John Wiley &amp; Sons, 2001.</a:t>
            </a:r>
          </a:p>
          <a:p>
            <a:r>
              <a:rPr lang="en-US" sz="1800" dirty="0"/>
              <a:t>Bing </a:t>
            </a:r>
            <a:r>
              <a:rPr lang="en-US" sz="1800" dirty="0" err="1"/>
              <a:t>Xue</a:t>
            </a:r>
            <a:r>
              <a:rPr lang="en-US" sz="1800" dirty="0"/>
              <a:t>, </a:t>
            </a:r>
            <a:r>
              <a:rPr lang="en-US" sz="1800" dirty="0" err="1"/>
              <a:t>Mengjie</a:t>
            </a:r>
            <a:r>
              <a:rPr lang="en-US" sz="1800" dirty="0"/>
              <a:t> Zhang, Will </a:t>
            </a:r>
            <a:r>
              <a:rPr lang="en-US" sz="1800" dirty="0" err="1"/>
              <a:t>Browne."Particle</a:t>
            </a:r>
            <a:r>
              <a:rPr lang="en-US" sz="1800" dirty="0"/>
              <a:t> swarm optimization for feature selection in classification: A multi-objective approach", IEEE Transactions on Cybernetics, vol. 43, no. 6, pp. 1656-1671, 2013</a:t>
            </a:r>
          </a:p>
          <a:p>
            <a:r>
              <a:rPr lang="en-US" sz="1800" dirty="0"/>
              <a:t>Stewart, Theodor, et al. "Real-world applications of </a:t>
            </a:r>
            <a:r>
              <a:rPr lang="en-US" sz="1800" dirty="0" err="1"/>
              <a:t>multiobjective</a:t>
            </a:r>
            <a:r>
              <a:rPr lang="en-US" sz="1800" dirty="0"/>
              <a:t> optimization." </a:t>
            </a:r>
            <a:r>
              <a:rPr lang="en-US" sz="1800" i="1" dirty="0" err="1"/>
              <a:t>Multiobjective</a:t>
            </a:r>
            <a:r>
              <a:rPr lang="en-US" sz="1800" i="1" dirty="0"/>
              <a:t> Optimization</a:t>
            </a:r>
            <a:r>
              <a:rPr lang="en-US" sz="1800" dirty="0"/>
              <a:t>. Springer Berlin Heidelberg, 2008. 285-327.</a:t>
            </a:r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http://delta.cs.cinvestav.mx/~ccoello/EMOO/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jMetal</a:t>
            </a:r>
            <a:r>
              <a:rPr lang="en-US" altLang="zh-CN" sz="1800" dirty="0">
                <a:hlinkClick r:id="rId3"/>
              </a:rPr>
              <a:t>:</a:t>
            </a:r>
            <a:r>
              <a:rPr lang="en-US" sz="1800" dirty="0">
                <a:hlinkClick r:id="rId3"/>
              </a:rPr>
              <a:t>	Java-based framework for multi-objecive optimization with metaheuristics.	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93084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Multi-objective </a:t>
            </a:r>
            <a:r>
              <a:rPr lang="en-US" sz="4000" dirty="0" err="1"/>
              <a:t>Optimisation</a:t>
            </a:r>
            <a:r>
              <a:rPr lang="en-US" altLang="zh-CN" sz="4000" dirty="0"/>
              <a:t>--Example</a:t>
            </a:r>
            <a:endParaRPr lang="en-US" altLang="en-US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1362816"/>
            <a:ext cx="11704320" cy="3392064"/>
          </a:xfrm>
        </p:spPr>
        <p:txBody>
          <a:bodyPr/>
          <a:lstStyle/>
          <a:p>
            <a:r>
              <a:rPr lang="en-US" dirty="0"/>
              <a:t>Suppose you need to fly on a long trip:</a:t>
            </a:r>
            <a:br>
              <a:rPr lang="en-US" dirty="0"/>
            </a:br>
            <a:r>
              <a:rPr lang="en-US" dirty="0"/>
              <a:t>Should you choose the </a:t>
            </a:r>
            <a:r>
              <a:rPr lang="en-US" dirty="0">
                <a:solidFill>
                  <a:srgbClr val="0432FF"/>
                </a:solidFill>
              </a:rPr>
              <a:t>cheapest ticket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(more connections)</a:t>
            </a:r>
            <a:r>
              <a:rPr lang="en-US" dirty="0"/>
              <a:t> or </a:t>
            </a:r>
            <a:r>
              <a:rPr lang="en-US" dirty="0">
                <a:solidFill>
                  <a:srgbClr val="0432FF"/>
                </a:solidFill>
              </a:rPr>
              <a:t>shortest flying time (more expensive)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en-US" altLang="en-US" dirty="0"/>
              <a:t> following tickets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en-US" altLang="en-US" dirty="0"/>
              <a:t>hich option is better ? </a:t>
            </a:r>
          </a:p>
        </p:txBody>
      </p:sp>
      <p:graphicFrame>
        <p:nvGraphicFramePr>
          <p:cNvPr id="10398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87527"/>
              </p:ext>
            </p:extLst>
          </p:nvPr>
        </p:nvGraphicFramePr>
        <p:xfrm>
          <a:off x="1947399" y="4706754"/>
          <a:ext cx="9059202" cy="3591722"/>
        </p:xfrm>
        <a:graphic>
          <a:graphicData uri="http://schemas.openxmlformats.org/drawingml/2006/table">
            <a:tbl>
              <a:tblPr/>
              <a:tblGrid>
                <a:gridCol w="30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1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Ticket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Travel Time (hrs)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Ticket Price ($)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1700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9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8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1800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D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7.5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2300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E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6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2200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4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Solutions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1467854"/>
            <a:ext cx="11704320" cy="7852254"/>
          </a:xfrm>
        </p:spPr>
        <p:txBody>
          <a:bodyPr/>
          <a:lstStyle/>
          <a:p>
            <a:r>
              <a:rPr lang="en-US" altLang="en-US" dirty="0"/>
              <a:t>If we compare tickets A &amp; B, we can’t say that either is superior without knowing the </a:t>
            </a:r>
            <a:r>
              <a:rPr lang="en-US" altLang="en-US" dirty="0">
                <a:solidFill>
                  <a:srgbClr val="0432FF"/>
                </a:solidFill>
              </a:rPr>
              <a:t>relative importance </a:t>
            </a:r>
            <a:r>
              <a:rPr lang="en-US" altLang="en-US" dirty="0"/>
              <a:t>of Travel Time vs. Price.</a:t>
            </a:r>
          </a:p>
          <a:p>
            <a:endParaRPr lang="en-US" altLang="en-US" dirty="0"/>
          </a:p>
          <a:p>
            <a:r>
              <a:rPr lang="en-US" altLang="en-US" dirty="0"/>
              <a:t>However, comparing tickets B &amp; C shows that C is better than B in </a:t>
            </a:r>
            <a:r>
              <a:rPr lang="en-US" altLang="en-US" dirty="0">
                <a:solidFill>
                  <a:srgbClr val="0432FF"/>
                </a:solidFill>
              </a:rPr>
              <a:t>both </a:t>
            </a:r>
            <a:r>
              <a:rPr lang="en-US" altLang="en-US" dirty="0"/>
              <a:t>objectives, so we can say that C </a:t>
            </a:r>
            <a:r>
              <a:rPr lang="en-US" altLang="en-US" i="1" dirty="0"/>
              <a:t>“</a:t>
            </a:r>
            <a:r>
              <a:rPr lang="en-US" altLang="en-US" i="1" dirty="0">
                <a:solidFill>
                  <a:srgbClr val="0432FF"/>
                </a:solidFill>
              </a:rPr>
              <a:t>dominates</a:t>
            </a:r>
            <a:r>
              <a:rPr lang="en-US" altLang="en-US" i="1" dirty="0"/>
              <a:t>”</a:t>
            </a:r>
            <a:r>
              <a:rPr lang="en-US" altLang="en-US" dirty="0"/>
              <a:t> B.</a:t>
            </a:r>
          </a:p>
          <a:p>
            <a:endParaRPr lang="en-US" altLang="en-US" dirty="0"/>
          </a:p>
          <a:p>
            <a:r>
              <a:rPr lang="en-US" altLang="en-US" dirty="0"/>
              <a:t>So, as long as C is a </a:t>
            </a:r>
            <a:r>
              <a:rPr lang="en-US" altLang="en-US" dirty="0">
                <a:solidFill>
                  <a:srgbClr val="0432FF"/>
                </a:solidFill>
              </a:rPr>
              <a:t>feasible</a:t>
            </a:r>
            <a:r>
              <a:rPr lang="en-US" altLang="en-US" dirty="0"/>
              <a:t> option, there is no reason we would choose B.</a:t>
            </a:r>
          </a:p>
          <a:p>
            <a:pPr lvl="1"/>
            <a:r>
              <a:rPr lang="en-US" altLang="zh-CN" dirty="0"/>
              <a:t>“</a:t>
            </a:r>
            <a:r>
              <a:rPr lang="en-US" dirty="0"/>
              <a:t>A </a:t>
            </a:r>
            <a:r>
              <a:rPr lang="en-US" b="1" dirty="0"/>
              <a:t>feasible solution</a:t>
            </a:r>
            <a:r>
              <a:rPr lang="en-US" dirty="0"/>
              <a:t> is a set of values for the decision variables that satisfies all of the constraints in an </a:t>
            </a:r>
            <a:r>
              <a:rPr lang="en-US" dirty="0" err="1"/>
              <a:t>optimi</a:t>
            </a:r>
            <a:r>
              <a:rPr lang="en-US" altLang="zh-CN" dirty="0" err="1"/>
              <a:t>s</a:t>
            </a:r>
            <a:r>
              <a:rPr lang="en-US" dirty="0" err="1"/>
              <a:t>ation</a:t>
            </a:r>
            <a:r>
              <a:rPr lang="en-US" dirty="0"/>
              <a:t> problem. The set of all </a:t>
            </a:r>
            <a:r>
              <a:rPr lang="en-US" b="1" dirty="0"/>
              <a:t>feasible solutions</a:t>
            </a:r>
            <a:r>
              <a:rPr lang="en-US" dirty="0"/>
              <a:t> defines the </a:t>
            </a:r>
            <a:r>
              <a:rPr lang="en-US" i="1" dirty="0">
                <a:solidFill>
                  <a:srgbClr val="0432FF"/>
                </a:solidFill>
              </a:rPr>
              <a:t>feasible region</a:t>
            </a:r>
            <a:r>
              <a:rPr lang="en-US" dirty="0"/>
              <a:t> of the problem.</a:t>
            </a:r>
            <a:r>
              <a:rPr lang="en-US" altLang="zh-CN" dirty="0"/>
              <a:t>”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3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Dominance Relation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24050" y="5159870"/>
            <a:ext cx="9105900" cy="4456570"/>
            <a:chOff x="2275840" y="4226561"/>
            <a:chExt cx="9925191" cy="5389316"/>
          </a:xfrm>
        </p:grpSpPr>
        <p:pic>
          <p:nvPicPr>
            <p:cNvPr id="13327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840" y="4226561"/>
              <a:ext cx="9320107" cy="5389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6610773" y="7152641"/>
              <a:ext cx="532836" cy="63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921955" y="6972019"/>
              <a:ext cx="532836" cy="55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5635413" y="6177281"/>
              <a:ext cx="532836" cy="63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5770880" y="7270046"/>
              <a:ext cx="532836" cy="63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000099"/>
                  </a:solidFill>
                </a:rPr>
                <a:t>C</a:t>
              </a:r>
              <a:endParaRPr lang="en-US" altLang="en-US" sz="3982" dirty="0">
                <a:solidFill>
                  <a:srgbClr val="000099"/>
                </a:solidFill>
              </a:endParaRP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6312746" y="6294685"/>
              <a:ext cx="532836" cy="63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000099"/>
                  </a:solidFill>
                </a:rPr>
                <a:t>B</a:t>
              </a:r>
              <a:endParaRPr lang="en-US" altLang="en-US" sz="3982" dirty="0">
                <a:solidFill>
                  <a:srgbClr val="000099"/>
                </a:solidFill>
              </a:endParaRP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7866098" y="5364482"/>
              <a:ext cx="4334933" cy="558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0432FF"/>
                  </a:solidFill>
                  <a:latin typeface="Verdana" charset="0"/>
                  <a:ea typeface="Verdana" charset="0"/>
                  <a:cs typeface="Verdana" charset="0"/>
                </a:rPr>
                <a:t>Feasible Region</a:t>
              </a:r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7694507" y="5960533"/>
              <a:ext cx="2551289" cy="975360"/>
            </a:xfrm>
            <a:custGeom>
              <a:avLst/>
              <a:gdLst>
                <a:gd name="T0" fmla="*/ 925 w 938"/>
                <a:gd name="T1" fmla="*/ 0 h 296"/>
                <a:gd name="T2" fmla="*/ 900 w 938"/>
                <a:gd name="T3" fmla="*/ 186 h 296"/>
                <a:gd name="T4" fmla="*/ 697 w 938"/>
                <a:gd name="T5" fmla="*/ 283 h 296"/>
                <a:gd name="T6" fmla="*/ 0 w 938"/>
                <a:gd name="T7" fmla="*/ 2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8" h="296">
                  <a:moveTo>
                    <a:pt x="925" y="0"/>
                  </a:moveTo>
                  <a:cubicBezTo>
                    <a:pt x="931" y="69"/>
                    <a:pt x="938" y="139"/>
                    <a:pt x="900" y="186"/>
                  </a:cubicBezTo>
                  <a:cubicBezTo>
                    <a:pt x="862" y="233"/>
                    <a:pt x="847" y="270"/>
                    <a:pt x="697" y="283"/>
                  </a:cubicBezTo>
                  <a:cubicBezTo>
                    <a:pt x="547" y="296"/>
                    <a:pt x="273" y="281"/>
                    <a:pt x="0" y="267"/>
                  </a:cubicBezTo>
                </a:path>
              </a:pathLst>
            </a:custGeom>
            <a:noFill/>
            <a:ln w="3810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5120"/>
            </a:p>
          </p:txBody>
        </p:sp>
      </p:grp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" y="1231685"/>
            <a:ext cx="11704320" cy="5583638"/>
          </a:xfrm>
        </p:spPr>
        <p:txBody>
          <a:bodyPr/>
          <a:lstStyle/>
          <a:p>
            <a:r>
              <a:rPr lang="en-US" altLang="en-US" dirty="0"/>
              <a:t>Types</a:t>
            </a:r>
            <a:r>
              <a:rPr lang="en-US" altLang="zh-CN" dirty="0"/>
              <a:t>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432FF"/>
                </a:solidFill>
              </a:rPr>
              <a:t>non-dominated</a:t>
            </a:r>
            <a:r>
              <a:rPr lang="en-US" altLang="en-US" dirty="0"/>
              <a:t> solutions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en-US" dirty="0">
                <a:solidFill>
                  <a:srgbClr val="0432FF"/>
                </a:solidFill>
              </a:rPr>
              <a:t>dominated </a:t>
            </a:r>
            <a:r>
              <a:rPr lang="en-US" altLang="en-US" dirty="0"/>
              <a:t>solutions</a:t>
            </a:r>
            <a:r>
              <a:rPr lang="zh-CN" altLang="en-US" dirty="0"/>
              <a:t> </a:t>
            </a:r>
            <a:endParaRPr lang="en-US" altLang="en-US" dirty="0">
              <a:solidFill>
                <a:srgbClr val="0432FF"/>
              </a:solidFill>
            </a:endParaRPr>
          </a:p>
          <a:p>
            <a:r>
              <a:rPr lang="en-GB" dirty="0"/>
              <a:t>Dominance Relation</a:t>
            </a:r>
          </a:p>
          <a:p>
            <a:pPr lvl="1">
              <a:spcBef>
                <a:spcPts val="2000"/>
              </a:spcBef>
              <a:buFont typeface="Wingdings" charset="2"/>
              <a:buChar char="§"/>
            </a:pPr>
            <a:r>
              <a:rPr lang="en-GB" dirty="0"/>
              <a:t>x is said to </a:t>
            </a:r>
            <a:r>
              <a:rPr lang="en-GB" dirty="0">
                <a:solidFill>
                  <a:srgbClr val="0432FF"/>
                </a:solidFill>
              </a:rPr>
              <a:t>dominate </a:t>
            </a:r>
            <a:r>
              <a:rPr lang="en-GB" dirty="0"/>
              <a:t>y if</a:t>
            </a:r>
          </a:p>
          <a:p>
            <a:pPr lvl="2">
              <a:buFont typeface="Wingdings" charset="2"/>
              <a:buChar char="Ø"/>
            </a:pPr>
            <a:r>
              <a:rPr lang="en-GB" dirty="0"/>
              <a:t>x is no worse than y in all the objectives</a:t>
            </a:r>
          </a:p>
          <a:p>
            <a:pPr lvl="2">
              <a:buFont typeface="Wingdings" charset="2"/>
              <a:buChar char="Ø"/>
            </a:pPr>
            <a:r>
              <a:rPr lang="en-GB" dirty="0"/>
              <a:t>x is better than y in at least one objective</a:t>
            </a:r>
          </a:p>
          <a:p>
            <a:pPr lvl="1">
              <a:spcBef>
                <a:spcPts val="1000"/>
              </a:spcBef>
              <a:buFont typeface="Wingdings" charset="2"/>
              <a:buChar char="§"/>
            </a:pPr>
            <a:r>
              <a:rPr lang="en-GB" dirty="0"/>
              <a:t>x and y are </a:t>
            </a:r>
            <a:r>
              <a:rPr lang="en-GB" dirty="0">
                <a:solidFill>
                  <a:srgbClr val="0432FF"/>
                </a:solidFill>
              </a:rPr>
              <a:t>non-dominated </a:t>
            </a:r>
            <a:r>
              <a:rPr lang="en-GB" dirty="0"/>
              <a:t>to each other, if neither x dominates y, nor y dominates 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Pareto-optimal Solutions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1249363"/>
            <a:ext cx="11704320" cy="5894863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Pareto</a:t>
            </a:r>
            <a:r>
              <a:rPr lang="en-US" altLang="zh-CN" dirty="0">
                <a:solidFill>
                  <a:srgbClr val="0432FF"/>
                </a:solidFill>
              </a:rPr>
              <a:t>-</a:t>
            </a:r>
            <a:r>
              <a:rPr lang="en-US" dirty="0">
                <a:solidFill>
                  <a:srgbClr val="0432FF"/>
                </a:solidFill>
              </a:rPr>
              <a:t>optimal</a:t>
            </a:r>
            <a:r>
              <a:rPr lang="zh-CN" altLang="en-US" dirty="0"/>
              <a:t> </a:t>
            </a:r>
            <a:r>
              <a:rPr lang="en-US" dirty="0"/>
              <a:t>solutions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not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dominated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by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Pareto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front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en-US" dirty="0"/>
              <a:t>Pareto-optimal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131319" y="8747097"/>
            <a:ext cx="449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charset="0"/>
              </a:rPr>
              <a:t>f</a:t>
            </a:r>
            <a:r>
              <a:rPr lang="en-US" altLang="en-US" baseline="-25000" dirty="0">
                <a:latin typeface="Times New Roman" charset="0"/>
              </a:rPr>
              <a:t>1</a:t>
            </a:r>
            <a:r>
              <a:rPr lang="en-US" altLang="en-US" dirty="0"/>
              <a:t> &amp; </a:t>
            </a:r>
            <a:r>
              <a:rPr lang="en-US" altLang="en-US" dirty="0">
                <a:latin typeface="Times New Roman" charset="0"/>
              </a:rPr>
              <a:t>f</a:t>
            </a:r>
            <a:r>
              <a:rPr lang="en-US" altLang="en-US" baseline="-25000" dirty="0">
                <a:latin typeface="Times New Roman" charset="0"/>
              </a:rPr>
              <a:t>2</a:t>
            </a:r>
            <a:r>
              <a:rPr lang="en-US" altLang="en-US" dirty="0"/>
              <a:t> </a:t>
            </a:r>
            <a:r>
              <a:rPr lang="en-US" altLang="en-US"/>
              <a:t>are minimized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A432-7E7B-0143-B54A-C265AA04436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33" y="3501997"/>
            <a:ext cx="653304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90727">
              <a:defRPr sz="6719"/>
            </a:lvl1pPr>
          </a:lstStyle>
          <a:p>
            <a:r>
              <a:rPr lang="en-US" sz="4000" dirty="0"/>
              <a:t>Multi-objective </a:t>
            </a:r>
            <a:r>
              <a:rPr lang="en-US" sz="4000" dirty="0" err="1"/>
              <a:t>Optimisation</a:t>
            </a:r>
            <a:endParaRPr sz="4000" dirty="0"/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Multiple objectives do </a:t>
            </a:r>
            <a:r>
              <a:rPr dirty="0">
                <a:solidFill>
                  <a:srgbClr val="0432FF"/>
                </a:solidFill>
              </a:rPr>
              <a:t>NOT </a:t>
            </a:r>
            <a:r>
              <a:rPr dirty="0"/>
              <a:t>necessarily lead to multi-objective optimisation</a:t>
            </a:r>
          </a:p>
          <a:p>
            <a:r>
              <a:rPr dirty="0"/>
              <a:t>Make sure the objectives are </a:t>
            </a:r>
            <a:r>
              <a:rPr dirty="0">
                <a:solidFill>
                  <a:srgbClr val="0432FF"/>
                </a:solidFill>
              </a:rPr>
              <a:t>conflicting!</a:t>
            </a:r>
            <a:endParaRPr lang="en-GB" dirty="0">
              <a:solidFill>
                <a:srgbClr val="0432FF"/>
              </a:solidFill>
            </a:endParaRPr>
          </a:p>
          <a:p>
            <a:pPr lvl="1"/>
            <a:r>
              <a:rPr lang="en-GB" dirty="0"/>
              <a:t>Real-world examples: Stock investment: return </a:t>
            </a:r>
            <a:r>
              <a:rPr lang="en-GB" dirty="0" err="1"/>
              <a:t>v.s</a:t>
            </a:r>
            <a:r>
              <a:rPr lang="en-GB" dirty="0"/>
              <a:t>. risk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examples:</a:t>
            </a:r>
            <a:r>
              <a:rPr lang="en-GB" dirty="0"/>
              <a:t> </a:t>
            </a:r>
            <a:r>
              <a:rPr lang="en-US" altLang="zh-CN" dirty="0"/>
              <a:t>f</a:t>
            </a:r>
            <a:r>
              <a:rPr lang="en-GB" dirty="0" err="1"/>
              <a:t>ind</a:t>
            </a:r>
            <a:r>
              <a:rPr lang="en-GB" dirty="0"/>
              <a:t> someone to marry?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There is </a:t>
            </a:r>
            <a:r>
              <a:rPr lang="en-GB" dirty="0">
                <a:solidFill>
                  <a:srgbClr val="0432FF"/>
                </a:solidFill>
              </a:rPr>
              <a:t>no single global optimum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endParaRPr lang="en-GB" dirty="0">
              <a:solidFill>
                <a:srgbClr val="0432FF"/>
              </a:solidFill>
            </a:endParaRPr>
          </a:p>
          <a:p>
            <a:pPr lvl="1"/>
            <a:r>
              <a:rPr lang="en-GB" dirty="0"/>
              <a:t>optimal decisions need to be taken in the presence of </a:t>
            </a:r>
            <a:r>
              <a:rPr lang="en-GB" dirty="0">
                <a:solidFill>
                  <a:srgbClr val="0432FF"/>
                </a:solidFill>
              </a:rPr>
              <a:t>trade-offs</a:t>
            </a:r>
            <a:r>
              <a:rPr lang="en-GB" dirty="0"/>
              <a:t> between two or more conflicting objectives</a:t>
            </a:r>
          </a:p>
          <a:p>
            <a:r>
              <a:rPr lang="en-US" altLang="zh-CN" dirty="0">
                <a:solidFill>
                  <a:srgbClr val="0432FF"/>
                </a:solidFill>
              </a:rPr>
              <a:t>M</a:t>
            </a:r>
            <a:r>
              <a:rPr lang="en-US" dirty="0">
                <a:solidFill>
                  <a:srgbClr val="0432FF"/>
                </a:solidFill>
              </a:rPr>
              <a:t>ultiple criteria</a:t>
            </a:r>
            <a:r>
              <a:rPr lang="en-US" dirty="0"/>
              <a:t> decision making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GB" dirty="0" err="1"/>
              <a:t>ormally</a:t>
            </a:r>
            <a:r>
              <a:rPr lang="en-GB" dirty="0"/>
              <a:t> two or three objectives, </a:t>
            </a:r>
            <a:r>
              <a:rPr lang="en-GB">
                <a:solidFill>
                  <a:srgbClr val="0432FF"/>
                </a:solidFill>
              </a:rPr>
              <a:t>many-objective </a:t>
            </a:r>
            <a:r>
              <a:rPr lang="en-GB" dirty="0"/>
              <a:t>o</a:t>
            </a:r>
            <a:r>
              <a:rPr lang="en-GB"/>
              <a:t>ptimisation </a:t>
            </a:r>
            <a:r>
              <a:rPr lang="en-GB" dirty="0"/>
              <a:t>if more than three.</a:t>
            </a:r>
          </a:p>
          <a:p>
            <a:r>
              <a:rPr lang="en-GB" dirty="0"/>
              <a:t> </a:t>
            </a:r>
          </a:p>
          <a:p>
            <a:r>
              <a:rPr lang="en-US" altLang="zh-CN" dirty="0"/>
              <a:t>Multi-objective</a:t>
            </a:r>
            <a:r>
              <a:rPr lang="zh-CN" altLang="en-US" dirty="0"/>
              <a:t> </a:t>
            </a:r>
            <a:r>
              <a:rPr lang="en-US" altLang="zh-CN" dirty="0" err="1"/>
              <a:t>optimisation</a:t>
            </a:r>
            <a:r>
              <a:rPr lang="zh-CN" altLang="en-US" dirty="0"/>
              <a:t> </a:t>
            </a:r>
            <a:r>
              <a:rPr lang="en-US" altLang="zh-CN" dirty="0"/>
              <a:t>aims</a:t>
            </a:r>
            <a:r>
              <a:rPr lang="zh-CN" altLang="en-US" dirty="0"/>
              <a:t> </a:t>
            </a:r>
            <a:r>
              <a:rPr lang="en-US" altLang="en-US" dirty="0"/>
              <a:t>to find the solutions as </a:t>
            </a:r>
            <a:r>
              <a:rPr lang="en-US" altLang="en-US" b="1" i="1" dirty="0">
                <a:solidFill>
                  <a:srgbClr val="0432FF"/>
                </a:solidFill>
              </a:rPr>
              <a:t>close</a:t>
            </a:r>
            <a:r>
              <a:rPr lang="en-US" altLang="en-US" dirty="0">
                <a:solidFill>
                  <a:srgbClr val="0432FF"/>
                </a:solidFill>
              </a:rPr>
              <a:t> </a:t>
            </a:r>
            <a:r>
              <a:rPr lang="en-US" altLang="en-US" dirty="0"/>
              <a:t>as possible to the Pareto front &amp; as</a:t>
            </a:r>
            <a:r>
              <a:rPr lang="en-US" altLang="en-US" b="1" i="1" dirty="0">
                <a:solidFill>
                  <a:srgbClr val="0432FF"/>
                </a:solidFill>
              </a:rPr>
              <a:t> far along</a:t>
            </a:r>
            <a:r>
              <a:rPr lang="en-US" altLang="en-US" b="1" i="1" dirty="0"/>
              <a:t> </a:t>
            </a:r>
            <a:r>
              <a:rPr lang="en-US" altLang="en-US" dirty="0"/>
              <a:t>it as possible.</a:t>
            </a:r>
          </a:p>
          <a:p>
            <a:endParaRPr lang="en-GB" dirty="0"/>
          </a:p>
          <a:p>
            <a:endParaRPr lang="en-US" dirty="0"/>
          </a:p>
          <a:p>
            <a:pPr lvl="1">
              <a:spcBef>
                <a:spcPts val="1000"/>
              </a:spcBef>
              <a:buFont typeface="Wingdings" charset="2"/>
              <a:buChar char="§"/>
            </a:pPr>
            <a:endParaRPr lang="en-US" altLang="zh-C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73874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Two</a:t>
            </a:r>
            <a:r>
              <a:rPr lang="zh-CN" altLang="en-US" sz="4400" dirty="0"/>
              <a:t> </a:t>
            </a:r>
            <a:r>
              <a:rPr lang="en-US" altLang="zh-CN" sz="4400" dirty="0"/>
              <a:t>Types</a:t>
            </a:r>
            <a:r>
              <a:rPr lang="zh-CN" altLang="en-US" sz="4400" dirty="0"/>
              <a:t> </a:t>
            </a:r>
            <a:r>
              <a:rPr lang="en-US" altLang="zh-CN" sz="4400" dirty="0"/>
              <a:t>of</a:t>
            </a:r>
            <a:r>
              <a:rPr lang="zh-CN" altLang="en-US" sz="4400" dirty="0"/>
              <a:t> </a:t>
            </a:r>
            <a:r>
              <a:rPr lang="en-US" altLang="zh-CN" sz="4400" dirty="0"/>
              <a:t>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Preference-Based method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49" y="2394961"/>
            <a:ext cx="10153787" cy="60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79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Two</a:t>
            </a:r>
            <a:r>
              <a:rPr lang="zh-CN" altLang="en-US" sz="4400" dirty="0"/>
              <a:t> </a:t>
            </a:r>
            <a:r>
              <a:rPr lang="en-US" altLang="zh-CN" sz="4400" dirty="0"/>
              <a:t>Types</a:t>
            </a:r>
            <a:r>
              <a:rPr lang="zh-CN" altLang="en-US" sz="4400" dirty="0"/>
              <a:t> </a:t>
            </a:r>
            <a:r>
              <a:rPr lang="en-US" altLang="zh-CN" sz="4400" dirty="0"/>
              <a:t>of</a:t>
            </a:r>
            <a:r>
              <a:rPr lang="zh-CN" altLang="en-US" sz="4400" dirty="0"/>
              <a:t> </a:t>
            </a:r>
            <a:r>
              <a:rPr lang="en-US" altLang="zh-CN" sz="4400" dirty="0"/>
              <a:t>Approaches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Multi-Objective procedure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64" y="2042815"/>
            <a:ext cx="9839269" cy="71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51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1232</Words>
  <Application>Microsoft Macintosh PowerPoint</Application>
  <PresentationFormat>Custom</PresentationFormat>
  <Paragraphs>224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Avenir Roman</vt:lpstr>
      <vt:lpstr>Calibri</vt:lpstr>
      <vt:lpstr>Cambria Math</vt:lpstr>
      <vt:lpstr>Helvetica</vt:lpstr>
      <vt:lpstr>Helvetica Light</vt:lpstr>
      <vt:lpstr>Times New Roman</vt:lpstr>
      <vt:lpstr>Verdana</vt:lpstr>
      <vt:lpstr>Wingdings</vt:lpstr>
      <vt:lpstr>Default</vt:lpstr>
      <vt:lpstr>PowerPoint Presentation</vt:lpstr>
      <vt:lpstr>Outline</vt:lpstr>
      <vt:lpstr>Multi-objective Optimisation--Example</vt:lpstr>
      <vt:lpstr>Comparison of Solutions</vt:lpstr>
      <vt:lpstr>Dominance Relation</vt:lpstr>
      <vt:lpstr>Pareto-optimal Solutions</vt:lpstr>
      <vt:lpstr>Multi-objective Optimisation</vt:lpstr>
      <vt:lpstr>Two Types of Approaches</vt:lpstr>
      <vt:lpstr>Two Types of Approaches</vt:lpstr>
      <vt:lpstr>Traditional Approaches</vt:lpstr>
      <vt:lpstr>Why Evolutionary Multi-objective Optimisation? </vt:lpstr>
      <vt:lpstr>Issues in EMO</vt:lpstr>
      <vt:lpstr>Fitness Assignment</vt:lpstr>
      <vt:lpstr>Aggregating Functions </vt:lpstr>
      <vt:lpstr>Dominance-based Methods </vt:lpstr>
      <vt:lpstr>Decomposition-based Methods </vt:lpstr>
      <vt:lpstr>Diversity Preservation </vt:lpstr>
      <vt:lpstr>Diversity Preservation </vt:lpstr>
      <vt:lpstr>Elitism </vt:lpstr>
      <vt:lpstr>Quality Indicators </vt:lpstr>
      <vt:lpstr>Flowchart of NSGAII</vt:lpstr>
      <vt:lpstr>Flowchart of SPEA2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 Mei</cp:lastModifiedBy>
  <cp:revision>320</cp:revision>
  <cp:lastPrinted>2018-10-09T19:54:58Z</cp:lastPrinted>
  <dcterms:modified xsi:type="dcterms:W3CDTF">2020-10-02T22:06:13Z</dcterms:modified>
</cp:coreProperties>
</file>