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8"/>
  </p:notesMasterIdLst>
  <p:sldIdLst>
    <p:sldId id="260" r:id="rId2"/>
    <p:sldId id="259" r:id="rId3"/>
    <p:sldId id="258" r:id="rId4"/>
    <p:sldId id="485" r:id="rId5"/>
    <p:sldId id="486" r:id="rId6"/>
    <p:sldId id="488" r:id="rId7"/>
    <p:sldId id="489" r:id="rId8"/>
    <p:sldId id="490" r:id="rId9"/>
    <p:sldId id="491" r:id="rId10"/>
    <p:sldId id="507" r:id="rId11"/>
    <p:sldId id="492" r:id="rId12"/>
    <p:sldId id="493" r:id="rId13"/>
    <p:sldId id="494" r:id="rId14"/>
    <p:sldId id="495" r:id="rId15"/>
    <p:sldId id="496" r:id="rId16"/>
    <p:sldId id="497" r:id="rId17"/>
    <p:sldId id="487" r:id="rId18"/>
    <p:sldId id="498" r:id="rId19"/>
    <p:sldId id="482" r:id="rId20"/>
    <p:sldId id="504" r:id="rId21"/>
    <p:sldId id="503" r:id="rId22"/>
    <p:sldId id="450" r:id="rId23"/>
    <p:sldId id="508" r:id="rId24"/>
    <p:sldId id="509" r:id="rId25"/>
    <p:sldId id="505" r:id="rId26"/>
    <p:sldId id="506" r:id="rId27"/>
  </p:sldIdLst>
  <p:sldSz cx="9144000" cy="6858000" type="screen4x3"/>
  <p:notesSz cx="6858000" cy="9144000"/>
  <p:custDataLst>
    <p:tags r:id="rId29"/>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73070" autoAdjust="0"/>
  </p:normalViewPr>
  <p:slideViewPr>
    <p:cSldViewPr>
      <p:cViewPr varScale="1">
        <p:scale>
          <a:sx n="51" d="100"/>
          <a:sy n="51" d="100"/>
        </p:scale>
        <p:origin x="185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4AC041-5958-40DE-81A0-9FF4B6C5BD6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L"/>
        </a:p>
      </dgm:t>
    </dgm:pt>
    <dgm:pt modelId="{4D179F88-096F-4975-B368-66100BF69BF6}">
      <dgm:prSet phldrT="[Texto]"/>
      <dgm:spPr/>
      <dgm:t>
        <a:bodyPr/>
        <a:lstStyle/>
        <a:p>
          <a:r>
            <a:rPr lang="es-CL" b="1" smtClean="0">
              <a:solidFill>
                <a:srgbClr val="002060"/>
              </a:solidFill>
            </a:rPr>
            <a:t>Contiene prácticas que cubren:</a:t>
          </a:r>
          <a:endParaRPr lang="es-CL"/>
        </a:p>
      </dgm:t>
    </dgm:pt>
    <dgm:pt modelId="{7E7F79AB-DFD5-4AFF-814F-45F80B76C528}" type="parTrans" cxnId="{A31283D9-A567-4C9D-AC63-EAAE8FDC8A55}">
      <dgm:prSet/>
      <dgm:spPr/>
      <dgm:t>
        <a:bodyPr/>
        <a:lstStyle/>
        <a:p>
          <a:endParaRPr lang="es-CL"/>
        </a:p>
      </dgm:t>
    </dgm:pt>
    <dgm:pt modelId="{264C07EC-A961-4657-B2B4-9734ED39EFA1}" type="sibTrans" cxnId="{A31283D9-A567-4C9D-AC63-EAAE8FDC8A55}">
      <dgm:prSet/>
      <dgm:spPr/>
      <dgm:t>
        <a:bodyPr/>
        <a:lstStyle/>
        <a:p>
          <a:endParaRPr lang="es-CL"/>
        </a:p>
      </dgm:t>
    </dgm:pt>
    <dgm:pt modelId="{FAD47518-4154-4982-B039-9C17529AFE71}">
      <dgm:prSet/>
      <dgm:spPr/>
      <dgm:t>
        <a:bodyPr/>
        <a:lstStyle/>
        <a:p>
          <a:r>
            <a:rPr lang="es-CL" smtClean="0">
              <a:solidFill>
                <a:srgbClr val="002060"/>
              </a:solidFill>
            </a:rPr>
            <a:t>Gestión de proyectos.</a:t>
          </a:r>
          <a:endParaRPr lang="es-CL" dirty="0" smtClean="0">
            <a:solidFill>
              <a:srgbClr val="002060"/>
            </a:solidFill>
          </a:endParaRPr>
        </a:p>
      </dgm:t>
    </dgm:pt>
    <dgm:pt modelId="{05D96E1B-4D8B-41B2-8795-01D710D8D57C}" type="parTrans" cxnId="{1F9ED06F-E93C-4E92-986F-D38671A78EC3}">
      <dgm:prSet/>
      <dgm:spPr/>
      <dgm:t>
        <a:bodyPr/>
        <a:lstStyle/>
        <a:p>
          <a:endParaRPr lang="es-CL"/>
        </a:p>
      </dgm:t>
    </dgm:pt>
    <dgm:pt modelId="{0B0A4004-8CB0-47C6-B616-EE008027DC00}" type="sibTrans" cxnId="{1F9ED06F-E93C-4E92-986F-D38671A78EC3}">
      <dgm:prSet/>
      <dgm:spPr/>
      <dgm:t>
        <a:bodyPr/>
        <a:lstStyle/>
        <a:p>
          <a:endParaRPr lang="es-CL"/>
        </a:p>
      </dgm:t>
    </dgm:pt>
    <dgm:pt modelId="{44FC33E6-7757-4688-BB31-3EBF8F9A1366}">
      <dgm:prSet/>
      <dgm:spPr/>
      <dgm:t>
        <a:bodyPr/>
        <a:lstStyle/>
        <a:p>
          <a:r>
            <a:rPr lang="es-CL" smtClean="0">
              <a:solidFill>
                <a:srgbClr val="002060"/>
              </a:solidFill>
            </a:rPr>
            <a:t>Gestión de procesos.</a:t>
          </a:r>
          <a:endParaRPr lang="es-CL" dirty="0" smtClean="0">
            <a:solidFill>
              <a:srgbClr val="002060"/>
            </a:solidFill>
          </a:endParaRPr>
        </a:p>
      </dgm:t>
    </dgm:pt>
    <dgm:pt modelId="{725CC284-D60F-4218-9684-3A8589F00505}" type="parTrans" cxnId="{82E8A599-DC4B-471C-BE0F-9F8C1977F097}">
      <dgm:prSet/>
      <dgm:spPr/>
      <dgm:t>
        <a:bodyPr/>
        <a:lstStyle/>
        <a:p>
          <a:endParaRPr lang="es-CL"/>
        </a:p>
      </dgm:t>
    </dgm:pt>
    <dgm:pt modelId="{6BC3C565-657B-43D9-AC55-4AB7FE483391}" type="sibTrans" cxnId="{82E8A599-DC4B-471C-BE0F-9F8C1977F097}">
      <dgm:prSet/>
      <dgm:spPr/>
      <dgm:t>
        <a:bodyPr/>
        <a:lstStyle/>
        <a:p>
          <a:endParaRPr lang="es-CL"/>
        </a:p>
      </dgm:t>
    </dgm:pt>
    <dgm:pt modelId="{5294864E-91EA-44E1-96B6-12728C66DAFE}">
      <dgm:prSet/>
      <dgm:spPr/>
      <dgm:t>
        <a:bodyPr/>
        <a:lstStyle/>
        <a:p>
          <a:r>
            <a:rPr lang="es-CL" smtClean="0">
              <a:solidFill>
                <a:srgbClr val="002060"/>
              </a:solidFill>
            </a:rPr>
            <a:t>Ingeniería de sistemas.</a:t>
          </a:r>
          <a:endParaRPr lang="es-CL" dirty="0" smtClean="0">
            <a:solidFill>
              <a:srgbClr val="002060"/>
            </a:solidFill>
          </a:endParaRPr>
        </a:p>
      </dgm:t>
    </dgm:pt>
    <dgm:pt modelId="{AE89C2C3-EB52-4C3D-8FC3-151DB063821A}" type="parTrans" cxnId="{01F6E6F3-2349-45C6-A6F0-9148CB0A7B3A}">
      <dgm:prSet/>
      <dgm:spPr/>
      <dgm:t>
        <a:bodyPr/>
        <a:lstStyle/>
        <a:p>
          <a:endParaRPr lang="es-CL"/>
        </a:p>
      </dgm:t>
    </dgm:pt>
    <dgm:pt modelId="{3721D2ED-8C61-4268-995A-B266385157C2}" type="sibTrans" cxnId="{01F6E6F3-2349-45C6-A6F0-9148CB0A7B3A}">
      <dgm:prSet/>
      <dgm:spPr/>
      <dgm:t>
        <a:bodyPr/>
        <a:lstStyle/>
        <a:p>
          <a:endParaRPr lang="es-CL"/>
        </a:p>
      </dgm:t>
    </dgm:pt>
    <dgm:pt modelId="{3F5605FD-087B-4385-9DF7-94393C98D545}">
      <dgm:prSet/>
      <dgm:spPr/>
      <dgm:t>
        <a:bodyPr/>
        <a:lstStyle/>
        <a:p>
          <a:r>
            <a:rPr lang="es-CL" smtClean="0">
              <a:solidFill>
                <a:srgbClr val="002060"/>
              </a:solidFill>
            </a:rPr>
            <a:t>Ingeniería de hardware.</a:t>
          </a:r>
          <a:endParaRPr lang="es-CL" dirty="0" smtClean="0">
            <a:solidFill>
              <a:srgbClr val="002060"/>
            </a:solidFill>
          </a:endParaRPr>
        </a:p>
      </dgm:t>
    </dgm:pt>
    <dgm:pt modelId="{46B14B3D-82C6-43CC-99B9-BCE871AE2130}" type="parTrans" cxnId="{993B6C2E-1DC1-4BE4-831D-92A176C2DD7D}">
      <dgm:prSet/>
      <dgm:spPr/>
      <dgm:t>
        <a:bodyPr/>
        <a:lstStyle/>
        <a:p>
          <a:endParaRPr lang="es-CL"/>
        </a:p>
      </dgm:t>
    </dgm:pt>
    <dgm:pt modelId="{D4EB522E-756C-4BE1-8073-46490780223A}" type="sibTrans" cxnId="{993B6C2E-1DC1-4BE4-831D-92A176C2DD7D}">
      <dgm:prSet/>
      <dgm:spPr/>
      <dgm:t>
        <a:bodyPr/>
        <a:lstStyle/>
        <a:p>
          <a:endParaRPr lang="es-CL"/>
        </a:p>
      </dgm:t>
    </dgm:pt>
    <dgm:pt modelId="{C20B271A-7D34-4043-98C8-9B1AAB0A614B}">
      <dgm:prSet/>
      <dgm:spPr/>
      <dgm:t>
        <a:bodyPr/>
        <a:lstStyle/>
        <a:p>
          <a:r>
            <a:rPr lang="es-CL" dirty="0" smtClean="0">
              <a:solidFill>
                <a:srgbClr val="002060"/>
              </a:solidFill>
            </a:rPr>
            <a:t>Ingeniería de software</a:t>
          </a:r>
          <a:endParaRPr lang="es-CL" dirty="0"/>
        </a:p>
      </dgm:t>
    </dgm:pt>
    <dgm:pt modelId="{54A3EE10-47EF-4FD6-8A3C-8A0D09571FDA}" type="parTrans" cxnId="{FC8FDD0C-E3EC-49D8-B898-C5E23F5B1666}">
      <dgm:prSet/>
      <dgm:spPr/>
      <dgm:t>
        <a:bodyPr/>
        <a:lstStyle/>
        <a:p>
          <a:endParaRPr lang="es-CL"/>
        </a:p>
      </dgm:t>
    </dgm:pt>
    <dgm:pt modelId="{36DA7710-2756-41ED-AD3A-4802B4E18BA9}" type="sibTrans" cxnId="{FC8FDD0C-E3EC-49D8-B898-C5E23F5B1666}">
      <dgm:prSet/>
      <dgm:spPr/>
      <dgm:t>
        <a:bodyPr/>
        <a:lstStyle/>
        <a:p>
          <a:endParaRPr lang="es-CL"/>
        </a:p>
      </dgm:t>
    </dgm:pt>
    <dgm:pt modelId="{BE88120C-83AB-4637-9425-894EFFA704C9}" type="pres">
      <dgm:prSet presAssocID="{B94AC041-5958-40DE-81A0-9FF4B6C5BD6B}" presName="vert0" presStyleCnt="0">
        <dgm:presLayoutVars>
          <dgm:dir/>
          <dgm:animOne val="branch"/>
          <dgm:animLvl val="lvl"/>
        </dgm:presLayoutVars>
      </dgm:prSet>
      <dgm:spPr/>
      <dgm:t>
        <a:bodyPr/>
        <a:lstStyle/>
        <a:p>
          <a:endParaRPr lang="es-CL"/>
        </a:p>
      </dgm:t>
    </dgm:pt>
    <dgm:pt modelId="{486E56F3-BA41-4BE1-8089-1D07719B08DC}" type="pres">
      <dgm:prSet presAssocID="{4D179F88-096F-4975-B368-66100BF69BF6}" presName="thickLine" presStyleLbl="alignNode1" presStyleIdx="0" presStyleCnt="1"/>
      <dgm:spPr/>
    </dgm:pt>
    <dgm:pt modelId="{29DF1732-34EA-42B4-9D33-83FA31BCCD3A}" type="pres">
      <dgm:prSet presAssocID="{4D179F88-096F-4975-B368-66100BF69BF6}" presName="horz1" presStyleCnt="0"/>
      <dgm:spPr/>
    </dgm:pt>
    <dgm:pt modelId="{44CD946F-B3A5-4644-9229-58BB2C6948F7}" type="pres">
      <dgm:prSet presAssocID="{4D179F88-096F-4975-B368-66100BF69BF6}" presName="tx1" presStyleLbl="revTx" presStyleIdx="0" presStyleCnt="6"/>
      <dgm:spPr/>
      <dgm:t>
        <a:bodyPr/>
        <a:lstStyle/>
        <a:p>
          <a:endParaRPr lang="es-CL"/>
        </a:p>
      </dgm:t>
    </dgm:pt>
    <dgm:pt modelId="{EC8D09C0-0F08-44D6-9E71-B3978A27CC08}" type="pres">
      <dgm:prSet presAssocID="{4D179F88-096F-4975-B368-66100BF69BF6}" presName="vert1" presStyleCnt="0"/>
      <dgm:spPr/>
    </dgm:pt>
    <dgm:pt modelId="{5BFB710F-5096-45DB-8908-5734E926F25A}" type="pres">
      <dgm:prSet presAssocID="{FAD47518-4154-4982-B039-9C17529AFE71}" presName="vertSpace2a" presStyleCnt="0"/>
      <dgm:spPr/>
    </dgm:pt>
    <dgm:pt modelId="{865A5F5E-051B-49CF-BC98-74C18256B052}" type="pres">
      <dgm:prSet presAssocID="{FAD47518-4154-4982-B039-9C17529AFE71}" presName="horz2" presStyleCnt="0"/>
      <dgm:spPr/>
    </dgm:pt>
    <dgm:pt modelId="{B0CBA665-1700-4313-B717-E21B798C6151}" type="pres">
      <dgm:prSet presAssocID="{FAD47518-4154-4982-B039-9C17529AFE71}" presName="horzSpace2" presStyleCnt="0"/>
      <dgm:spPr/>
    </dgm:pt>
    <dgm:pt modelId="{F995713B-FF32-46A8-8F0A-1AEBA20E7315}" type="pres">
      <dgm:prSet presAssocID="{FAD47518-4154-4982-B039-9C17529AFE71}" presName="tx2" presStyleLbl="revTx" presStyleIdx="1" presStyleCnt="6"/>
      <dgm:spPr/>
      <dgm:t>
        <a:bodyPr/>
        <a:lstStyle/>
        <a:p>
          <a:endParaRPr lang="es-CL"/>
        </a:p>
      </dgm:t>
    </dgm:pt>
    <dgm:pt modelId="{0FC4B24A-364C-4838-AD28-B558D81D5C94}" type="pres">
      <dgm:prSet presAssocID="{FAD47518-4154-4982-B039-9C17529AFE71}" presName="vert2" presStyleCnt="0"/>
      <dgm:spPr/>
    </dgm:pt>
    <dgm:pt modelId="{7581A01A-4FE9-4EB6-B70E-B5E9C1C24600}" type="pres">
      <dgm:prSet presAssocID="{FAD47518-4154-4982-B039-9C17529AFE71}" presName="thinLine2b" presStyleLbl="callout" presStyleIdx="0" presStyleCnt="5"/>
      <dgm:spPr/>
    </dgm:pt>
    <dgm:pt modelId="{51C4CCDC-5572-4FD5-9DDE-C2D27861A82A}" type="pres">
      <dgm:prSet presAssocID="{FAD47518-4154-4982-B039-9C17529AFE71}" presName="vertSpace2b" presStyleCnt="0"/>
      <dgm:spPr/>
    </dgm:pt>
    <dgm:pt modelId="{AFC84E46-CD88-48CB-A9BC-43254117B25F}" type="pres">
      <dgm:prSet presAssocID="{44FC33E6-7757-4688-BB31-3EBF8F9A1366}" presName="horz2" presStyleCnt="0"/>
      <dgm:spPr/>
    </dgm:pt>
    <dgm:pt modelId="{A269DD69-9361-4D81-9EC2-921D09D04187}" type="pres">
      <dgm:prSet presAssocID="{44FC33E6-7757-4688-BB31-3EBF8F9A1366}" presName="horzSpace2" presStyleCnt="0"/>
      <dgm:spPr/>
    </dgm:pt>
    <dgm:pt modelId="{2DD521D0-F086-4D16-A081-EE2BEECACE0F}" type="pres">
      <dgm:prSet presAssocID="{44FC33E6-7757-4688-BB31-3EBF8F9A1366}" presName="tx2" presStyleLbl="revTx" presStyleIdx="2" presStyleCnt="6"/>
      <dgm:spPr/>
      <dgm:t>
        <a:bodyPr/>
        <a:lstStyle/>
        <a:p>
          <a:endParaRPr lang="es-CL"/>
        </a:p>
      </dgm:t>
    </dgm:pt>
    <dgm:pt modelId="{77965327-8CB4-43EC-AB4B-B0B900A9FCBE}" type="pres">
      <dgm:prSet presAssocID="{44FC33E6-7757-4688-BB31-3EBF8F9A1366}" presName="vert2" presStyleCnt="0"/>
      <dgm:spPr/>
    </dgm:pt>
    <dgm:pt modelId="{226B4DC4-859E-4F0D-81CD-05D8387C7BAD}" type="pres">
      <dgm:prSet presAssocID="{44FC33E6-7757-4688-BB31-3EBF8F9A1366}" presName="thinLine2b" presStyleLbl="callout" presStyleIdx="1" presStyleCnt="5"/>
      <dgm:spPr/>
    </dgm:pt>
    <dgm:pt modelId="{C855B15F-41D0-4F43-A564-9C462286A7BE}" type="pres">
      <dgm:prSet presAssocID="{44FC33E6-7757-4688-BB31-3EBF8F9A1366}" presName="vertSpace2b" presStyleCnt="0"/>
      <dgm:spPr/>
    </dgm:pt>
    <dgm:pt modelId="{59815F50-E488-410C-8976-6BA83B930C69}" type="pres">
      <dgm:prSet presAssocID="{5294864E-91EA-44E1-96B6-12728C66DAFE}" presName="horz2" presStyleCnt="0"/>
      <dgm:spPr/>
    </dgm:pt>
    <dgm:pt modelId="{4A829DBD-174F-44CC-B6C2-839AAA8AA8C7}" type="pres">
      <dgm:prSet presAssocID="{5294864E-91EA-44E1-96B6-12728C66DAFE}" presName="horzSpace2" presStyleCnt="0"/>
      <dgm:spPr/>
    </dgm:pt>
    <dgm:pt modelId="{2FCF9672-3239-440C-A1EC-23038905F24A}" type="pres">
      <dgm:prSet presAssocID="{5294864E-91EA-44E1-96B6-12728C66DAFE}" presName="tx2" presStyleLbl="revTx" presStyleIdx="3" presStyleCnt="6"/>
      <dgm:spPr/>
      <dgm:t>
        <a:bodyPr/>
        <a:lstStyle/>
        <a:p>
          <a:endParaRPr lang="es-CL"/>
        </a:p>
      </dgm:t>
    </dgm:pt>
    <dgm:pt modelId="{5A95E7E9-56C7-413B-A59C-4915412AA2F1}" type="pres">
      <dgm:prSet presAssocID="{5294864E-91EA-44E1-96B6-12728C66DAFE}" presName="vert2" presStyleCnt="0"/>
      <dgm:spPr/>
    </dgm:pt>
    <dgm:pt modelId="{96BDCC7A-6F74-432F-A037-7BE92C2C8A89}" type="pres">
      <dgm:prSet presAssocID="{5294864E-91EA-44E1-96B6-12728C66DAFE}" presName="thinLine2b" presStyleLbl="callout" presStyleIdx="2" presStyleCnt="5"/>
      <dgm:spPr/>
    </dgm:pt>
    <dgm:pt modelId="{314987BD-D70C-4E82-B4F6-436131E79912}" type="pres">
      <dgm:prSet presAssocID="{5294864E-91EA-44E1-96B6-12728C66DAFE}" presName="vertSpace2b" presStyleCnt="0"/>
      <dgm:spPr/>
    </dgm:pt>
    <dgm:pt modelId="{E82FF7C2-1FEA-4E87-A8FB-8FD6A73E73CF}" type="pres">
      <dgm:prSet presAssocID="{3F5605FD-087B-4385-9DF7-94393C98D545}" presName="horz2" presStyleCnt="0"/>
      <dgm:spPr/>
    </dgm:pt>
    <dgm:pt modelId="{383F3AD7-7F48-47E3-B369-282D16BA217B}" type="pres">
      <dgm:prSet presAssocID="{3F5605FD-087B-4385-9DF7-94393C98D545}" presName="horzSpace2" presStyleCnt="0"/>
      <dgm:spPr/>
    </dgm:pt>
    <dgm:pt modelId="{6DB102D5-DEF0-4C87-90D9-615A4663AA92}" type="pres">
      <dgm:prSet presAssocID="{3F5605FD-087B-4385-9DF7-94393C98D545}" presName="tx2" presStyleLbl="revTx" presStyleIdx="4" presStyleCnt="6"/>
      <dgm:spPr/>
      <dgm:t>
        <a:bodyPr/>
        <a:lstStyle/>
        <a:p>
          <a:endParaRPr lang="es-CL"/>
        </a:p>
      </dgm:t>
    </dgm:pt>
    <dgm:pt modelId="{4EBAF15B-61A2-43DD-B352-39E6BA18549E}" type="pres">
      <dgm:prSet presAssocID="{3F5605FD-087B-4385-9DF7-94393C98D545}" presName="vert2" presStyleCnt="0"/>
      <dgm:spPr/>
    </dgm:pt>
    <dgm:pt modelId="{BD372443-7A8C-4643-91E2-2D374C20B803}" type="pres">
      <dgm:prSet presAssocID="{3F5605FD-087B-4385-9DF7-94393C98D545}" presName="thinLine2b" presStyleLbl="callout" presStyleIdx="3" presStyleCnt="5"/>
      <dgm:spPr/>
    </dgm:pt>
    <dgm:pt modelId="{20124DEC-666E-4818-8C9E-15D91015AAE2}" type="pres">
      <dgm:prSet presAssocID="{3F5605FD-087B-4385-9DF7-94393C98D545}" presName="vertSpace2b" presStyleCnt="0"/>
      <dgm:spPr/>
    </dgm:pt>
    <dgm:pt modelId="{56625D0A-5302-461B-8B8A-76638CEF4191}" type="pres">
      <dgm:prSet presAssocID="{C20B271A-7D34-4043-98C8-9B1AAB0A614B}" presName="horz2" presStyleCnt="0"/>
      <dgm:spPr/>
    </dgm:pt>
    <dgm:pt modelId="{B2043EEE-9350-421B-B586-8C2E410AC607}" type="pres">
      <dgm:prSet presAssocID="{C20B271A-7D34-4043-98C8-9B1AAB0A614B}" presName="horzSpace2" presStyleCnt="0"/>
      <dgm:spPr/>
    </dgm:pt>
    <dgm:pt modelId="{5C36F4E9-6D4E-4380-A1E0-FC0F420365B7}" type="pres">
      <dgm:prSet presAssocID="{C20B271A-7D34-4043-98C8-9B1AAB0A614B}" presName="tx2" presStyleLbl="revTx" presStyleIdx="5" presStyleCnt="6"/>
      <dgm:spPr/>
      <dgm:t>
        <a:bodyPr/>
        <a:lstStyle/>
        <a:p>
          <a:endParaRPr lang="es-CL"/>
        </a:p>
      </dgm:t>
    </dgm:pt>
    <dgm:pt modelId="{50E138EF-8633-4B07-A07C-6A0FE98D4F1E}" type="pres">
      <dgm:prSet presAssocID="{C20B271A-7D34-4043-98C8-9B1AAB0A614B}" presName="vert2" presStyleCnt="0"/>
      <dgm:spPr/>
    </dgm:pt>
    <dgm:pt modelId="{AB18DC40-2D90-42BD-A9CB-43BC1235FBA9}" type="pres">
      <dgm:prSet presAssocID="{C20B271A-7D34-4043-98C8-9B1AAB0A614B}" presName="thinLine2b" presStyleLbl="callout" presStyleIdx="4" presStyleCnt="5"/>
      <dgm:spPr/>
    </dgm:pt>
    <dgm:pt modelId="{CA799438-80A1-4166-A3BE-BC7D3D298F14}" type="pres">
      <dgm:prSet presAssocID="{C20B271A-7D34-4043-98C8-9B1AAB0A614B}" presName="vertSpace2b" presStyleCnt="0"/>
      <dgm:spPr/>
    </dgm:pt>
  </dgm:ptLst>
  <dgm:cxnLst>
    <dgm:cxn modelId="{82E8A599-DC4B-471C-BE0F-9F8C1977F097}" srcId="{4D179F88-096F-4975-B368-66100BF69BF6}" destId="{44FC33E6-7757-4688-BB31-3EBF8F9A1366}" srcOrd="1" destOrd="0" parTransId="{725CC284-D60F-4218-9684-3A8589F00505}" sibTransId="{6BC3C565-657B-43D9-AC55-4AB7FE483391}"/>
    <dgm:cxn modelId="{08023066-5CF2-4954-971F-EF264E97467D}" type="presOf" srcId="{3F5605FD-087B-4385-9DF7-94393C98D545}" destId="{6DB102D5-DEF0-4C87-90D9-615A4663AA92}" srcOrd="0" destOrd="0" presId="urn:microsoft.com/office/officeart/2008/layout/LinedList"/>
    <dgm:cxn modelId="{A0264287-C099-4D41-A4EE-E1AF79C94F1D}" type="presOf" srcId="{5294864E-91EA-44E1-96B6-12728C66DAFE}" destId="{2FCF9672-3239-440C-A1EC-23038905F24A}" srcOrd="0" destOrd="0" presId="urn:microsoft.com/office/officeart/2008/layout/LinedList"/>
    <dgm:cxn modelId="{A31283D9-A567-4C9D-AC63-EAAE8FDC8A55}" srcId="{B94AC041-5958-40DE-81A0-9FF4B6C5BD6B}" destId="{4D179F88-096F-4975-B368-66100BF69BF6}" srcOrd="0" destOrd="0" parTransId="{7E7F79AB-DFD5-4AFF-814F-45F80B76C528}" sibTransId="{264C07EC-A961-4657-B2B4-9734ED39EFA1}"/>
    <dgm:cxn modelId="{86D073FC-8372-4F3A-989F-AFDA935EA60D}" type="presOf" srcId="{44FC33E6-7757-4688-BB31-3EBF8F9A1366}" destId="{2DD521D0-F086-4D16-A081-EE2BEECACE0F}" srcOrd="0" destOrd="0" presId="urn:microsoft.com/office/officeart/2008/layout/LinedList"/>
    <dgm:cxn modelId="{993B6C2E-1DC1-4BE4-831D-92A176C2DD7D}" srcId="{4D179F88-096F-4975-B368-66100BF69BF6}" destId="{3F5605FD-087B-4385-9DF7-94393C98D545}" srcOrd="3" destOrd="0" parTransId="{46B14B3D-82C6-43CC-99B9-BCE871AE2130}" sibTransId="{D4EB522E-756C-4BE1-8073-46490780223A}"/>
    <dgm:cxn modelId="{1F9ED06F-E93C-4E92-986F-D38671A78EC3}" srcId="{4D179F88-096F-4975-B368-66100BF69BF6}" destId="{FAD47518-4154-4982-B039-9C17529AFE71}" srcOrd="0" destOrd="0" parTransId="{05D96E1B-4D8B-41B2-8795-01D710D8D57C}" sibTransId="{0B0A4004-8CB0-47C6-B616-EE008027DC00}"/>
    <dgm:cxn modelId="{285E2E53-06D0-4376-9F47-4BC2044084F3}" type="presOf" srcId="{FAD47518-4154-4982-B039-9C17529AFE71}" destId="{F995713B-FF32-46A8-8F0A-1AEBA20E7315}" srcOrd="0" destOrd="0" presId="urn:microsoft.com/office/officeart/2008/layout/LinedList"/>
    <dgm:cxn modelId="{EB832ACE-2F7A-47A7-A256-BAD808FE502B}" type="presOf" srcId="{C20B271A-7D34-4043-98C8-9B1AAB0A614B}" destId="{5C36F4E9-6D4E-4380-A1E0-FC0F420365B7}" srcOrd="0" destOrd="0" presId="urn:microsoft.com/office/officeart/2008/layout/LinedList"/>
    <dgm:cxn modelId="{B512AA16-D35A-4FB9-908E-839856F38A90}" type="presOf" srcId="{4D179F88-096F-4975-B368-66100BF69BF6}" destId="{44CD946F-B3A5-4644-9229-58BB2C6948F7}" srcOrd="0" destOrd="0" presId="urn:microsoft.com/office/officeart/2008/layout/LinedList"/>
    <dgm:cxn modelId="{FC8FDD0C-E3EC-49D8-B898-C5E23F5B1666}" srcId="{4D179F88-096F-4975-B368-66100BF69BF6}" destId="{C20B271A-7D34-4043-98C8-9B1AAB0A614B}" srcOrd="4" destOrd="0" parTransId="{54A3EE10-47EF-4FD6-8A3C-8A0D09571FDA}" sibTransId="{36DA7710-2756-41ED-AD3A-4802B4E18BA9}"/>
    <dgm:cxn modelId="{01F6E6F3-2349-45C6-A6F0-9148CB0A7B3A}" srcId="{4D179F88-096F-4975-B368-66100BF69BF6}" destId="{5294864E-91EA-44E1-96B6-12728C66DAFE}" srcOrd="2" destOrd="0" parTransId="{AE89C2C3-EB52-4C3D-8FC3-151DB063821A}" sibTransId="{3721D2ED-8C61-4268-995A-B266385157C2}"/>
    <dgm:cxn modelId="{CD180C9D-21C4-4015-9B4A-19A27B350F07}" type="presOf" srcId="{B94AC041-5958-40DE-81A0-9FF4B6C5BD6B}" destId="{BE88120C-83AB-4637-9425-894EFFA704C9}" srcOrd="0" destOrd="0" presId="urn:microsoft.com/office/officeart/2008/layout/LinedList"/>
    <dgm:cxn modelId="{CA1B7F7C-DA34-4DA8-9EDF-CEA230BE879B}" type="presParOf" srcId="{BE88120C-83AB-4637-9425-894EFFA704C9}" destId="{486E56F3-BA41-4BE1-8089-1D07719B08DC}" srcOrd="0" destOrd="0" presId="urn:microsoft.com/office/officeart/2008/layout/LinedList"/>
    <dgm:cxn modelId="{380B1E1E-745C-4885-9A61-23E7ABB59FF8}" type="presParOf" srcId="{BE88120C-83AB-4637-9425-894EFFA704C9}" destId="{29DF1732-34EA-42B4-9D33-83FA31BCCD3A}" srcOrd="1" destOrd="0" presId="urn:microsoft.com/office/officeart/2008/layout/LinedList"/>
    <dgm:cxn modelId="{F4D46C2E-13BF-4D2B-9C59-A117EAB762AE}" type="presParOf" srcId="{29DF1732-34EA-42B4-9D33-83FA31BCCD3A}" destId="{44CD946F-B3A5-4644-9229-58BB2C6948F7}" srcOrd="0" destOrd="0" presId="urn:microsoft.com/office/officeart/2008/layout/LinedList"/>
    <dgm:cxn modelId="{8C4136D9-1800-4F73-8558-2C77C1E8C1F2}" type="presParOf" srcId="{29DF1732-34EA-42B4-9D33-83FA31BCCD3A}" destId="{EC8D09C0-0F08-44D6-9E71-B3978A27CC08}" srcOrd="1" destOrd="0" presId="urn:microsoft.com/office/officeart/2008/layout/LinedList"/>
    <dgm:cxn modelId="{CD0D05CF-5534-4AAB-8B7B-DB630E6DD2DC}" type="presParOf" srcId="{EC8D09C0-0F08-44D6-9E71-B3978A27CC08}" destId="{5BFB710F-5096-45DB-8908-5734E926F25A}" srcOrd="0" destOrd="0" presId="urn:microsoft.com/office/officeart/2008/layout/LinedList"/>
    <dgm:cxn modelId="{9939B1FF-808E-4B04-90DF-E510BF851E17}" type="presParOf" srcId="{EC8D09C0-0F08-44D6-9E71-B3978A27CC08}" destId="{865A5F5E-051B-49CF-BC98-74C18256B052}" srcOrd="1" destOrd="0" presId="urn:microsoft.com/office/officeart/2008/layout/LinedList"/>
    <dgm:cxn modelId="{4A07A3B1-50D7-4812-85F4-5A49E3DE68F7}" type="presParOf" srcId="{865A5F5E-051B-49CF-BC98-74C18256B052}" destId="{B0CBA665-1700-4313-B717-E21B798C6151}" srcOrd="0" destOrd="0" presId="urn:microsoft.com/office/officeart/2008/layout/LinedList"/>
    <dgm:cxn modelId="{14658CDA-0BD7-4E49-BFB1-68E7C67573AF}" type="presParOf" srcId="{865A5F5E-051B-49CF-BC98-74C18256B052}" destId="{F995713B-FF32-46A8-8F0A-1AEBA20E7315}" srcOrd="1" destOrd="0" presId="urn:microsoft.com/office/officeart/2008/layout/LinedList"/>
    <dgm:cxn modelId="{15DECA1C-5358-406E-BDC5-A90EA84E4BCF}" type="presParOf" srcId="{865A5F5E-051B-49CF-BC98-74C18256B052}" destId="{0FC4B24A-364C-4838-AD28-B558D81D5C94}" srcOrd="2" destOrd="0" presId="urn:microsoft.com/office/officeart/2008/layout/LinedList"/>
    <dgm:cxn modelId="{03A81605-23C2-4E7E-AD31-1CFA236F34C0}" type="presParOf" srcId="{EC8D09C0-0F08-44D6-9E71-B3978A27CC08}" destId="{7581A01A-4FE9-4EB6-B70E-B5E9C1C24600}" srcOrd="2" destOrd="0" presId="urn:microsoft.com/office/officeart/2008/layout/LinedList"/>
    <dgm:cxn modelId="{FA3F8244-CEFC-4AD8-ABA6-7B58B7CCFBD7}" type="presParOf" srcId="{EC8D09C0-0F08-44D6-9E71-B3978A27CC08}" destId="{51C4CCDC-5572-4FD5-9DDE-C2D27861A82A}" srcOrd="3" destOrd="0" presId="urn:microsoft.com/office/officeart/2008/layout/LinedList"/>
    <dgm:cxn modelId="{B8E3018B-BBA9-462D-B93F-7CAE0FCE82D6}" type="presParOf" srcId="{EC8D09C0-0F08-44D6-9E71-B3978A27CC08}" destId="{AFC84E46-CD88-48CB-A9BC-43254117B25F}" srcOrd="4" destOrd="0" presId="urn:microsoft.com/office/officeart/2008/layout/LinedList"/>
    <dgm:cxn modelId="{431D4B00-BBA2-40D1-8874-2BAE20799D6F}" type="presParOf" srcId="{AFC84E46-CD88-48CB-A9BC-43254117B25F}" destId="{A269DD69-9361-4D81-9EC2-921D09D04187}" srcOrd="0" destOrd="0" presId="urn:microsoft.com/office/officeart/2008/layout/LinedList"/>
    <dgm:cxn modelId="{36B523B9-66B6-4E3C-BB75-28599E3E075D}" type="presParOf" srcId="{AFC84E46-CD88-48CB-A9BC-43254117B25F}" destId="{2DD521D0-F086-4D16-A081-EE2BEECACE0F}" srcOrd="1" destOrd="0" presId="urn:microsoft.com/office/officeart/2008/layout/LinedList"/>
    <dgm:cxn modelId="{638B4200-9D9F-4A74-90BF-E8991DC36C27}" type="presParOf" srcId="{AFC84E46-CD88-48CB-A9BC-43254117B25F}" destId="{77965327-8CB4-43EC-AB4B-B0B900A9FCBE}" srcOrd="2" destOrd="0" presId="urn:microsoft.com/office/officeart/2008/layout/LinedList"/>
    <dgm:cxn modelId="{FEE3B741-500E-4972-97FD-514B41AE805C}" type="presParOf" srcId="{EC8D09C0-0F08-44D6-9E71-B3978A27CC08}" destId="{226B4DC4-859E-4F0D-81CD-05D8387C7BAD}" srcOrd="5" destOrd="0" presId="urn:microsoft.com/office/officeart/2008/layout/LinedList"/>
    <dgm:cxn modelId="{7166283D-C9A5-4C38-8BF5-B9F823B376F8}" type="presParOf" srcId="{EC8D09C0-0F08-44D6-9E71-B3978A27CC08}" destId="{C855B15F-41D0-4F43-A564-9C462286A7BE}" srcOrd="6" destOrd="0" presId="urn:microsoft.com/office/officeart/2008/layout/LinedList"/>
    <dgm:cxn modelId="{E707E1BF-79CC-4483-AB74-69166D45B521}" type="presParOf" srcId="{EC8D09C0-0F08-44D6-9E71-B3978A27CC08}" destId="{59815F50-E488-410C-8976-6BA83B930C69}" srcOrd="7" destOrd="0" presId="urn:microsoft.com/office/officeart/2008/layout/LinedList"/>
    <dgm:cxn modelId="{CA470D2B-0921-4D50-A010-4CB69DE3CBF6}" type="presParOf" srcId="{59815F50-E488-410C-8976-6BA83B930C69}" destId="{4A829DBD-174F-44CC-B6C2-839AAA8AA8C7}" srcOrd="0" destOrd="0" presId="urn:microsoft.com/office/officeart/2008/layout/LinedList"/>
    <dgm:cxn modelId="{8C1FD23A-3CC1-496B-B311-C0CEE18140F7}" type="presParOf" srcId="{59815F50-E488-410C-8976-6BA83B930C69}" destId="{2FCF9672-3239-440C-A1EC-23038905F24A}" srcOrd="1" destOrd="0" presId="urn:microsoft.com/office/officeart/2008/layout/LinedList"/>
    <dgm:cxn modelId="{6AE3F58D-57AB-41BB-8389-4561BA6B8F6F}" type="presParOf" srcId="{59815F50-E488-410C-8976-6BA83B930C69}" destId="{5A95E7E9-56C7-413B-A59C-4915412AA2F1}" srcOrd="2" destOrd="0" presId="urn:microsoft.com/office/officeart/2008/layout/LinedList"/>
    <dgm:cxn modelId="{0ABFD610-5AAA-4D11-B8BC-4675B72F242F}" type="presParOf" srcId="{EC8D09C0-0F08-44D6-9E71-B3978A27CC08}" destId="{96BDCC7A-6F74-432F-A037-7BE92C2C8A89}" srcOrd="8" destOrd="0" presId="urn:microsoft.com/office/officeart/2008/layout/LinedList"/>
    <dgm:cxn modelId="{3C1B3C23-AA11-486E-A690-22CB76C37829}" type="presParOf" srcId="{EC8D09C0-0F08-44D6-9E71-B3978A27CC08}" destId="{314987BD-D70C-4E82-B4F6-436131E79912}" srcOrd="9" destOrd="0" presId="urn:microsoft.com/office/officeart/2008/layout/LinedList"/>
    <dgm:cxn modelId="{A850E518-2B26-4FC5-AA6B-1759227FDB31}" type="presParOf" srcId="{EC8D09C0-0F08-44D6-9E71-B3978A27CC08}" destId="{E82FF7C2-1FEA-4E87-A8FB-8FD6A73E73CF}" srcOrd="10" destOrd="0" presId="urn:microsoft.com/office/officeart/2008/layout/LinedList"/>
    <dgm:cxn modelId="{88536B5F-4048-4A55-90E5-375620D61271}" type="presParOf" srcId="{E82FF7C2-1FEA-4E87-A8FB-8FD6A73E73CF}" destId="{383F3AD7-7F48-47E3-B369-282D16BA217B}" srcOrd="0" destOrd="0" presId="urn:microsoft.com/office/officeart/2008/layout/LinedList"/>
    <dgm:cxn modelId="{2A15C61A-BEAC-43B9-ADAD-50125977EE2F}" type="presParOf" srcId="{E82FF7C2-1FEA-4E87-A8FB-8FD6A73E73CF}" destId="{6DB102D5-DEF0-4C87-90D9-615A4663AA92}" srcOrd="1" destOrd="0" presId="urn:microsoft.com/office/officeart/2008/layout/LinedList"/>
    <dgm:cxn modelId="{88BB5506-C943-4196-8FB0-6B2CB0797E88}" type="presParOf" srcId="{E82FF7C2-1FEA-4E87-A8FB-8FD6A73E73CF}" destId="{4EBAF15B-61A2-43DD-B352-39E6BA18549E}" srcOrd="2" destOrd="0" presId="urn:microsoft.com/office/officeart/2008/layout/LinedList"/>
    <dgm:cxn modelId="{7DB36FAD-D2D8-4B0F-BA74-8853C4E52184}" type="presParOf" srcId="{EC8D09C0-0F08-44D6-9E71-B3978A27CC08}" destId="{BD372443-7A8C-4643-91E2-2D374C20B803}" srcOrd="11" destOrd="0" presId="urn:microsoft.com/office/officeart/2008/layout/LinedList"/>
    <dgm:cxn modelId="{D9183902-585E-4792-A1EC-4B13BC9EEF34}" type="presParOf" srcId="{EC8D09C0-0F08-44D6-9E71-B3978A27CC08}" destId="{20124DEC-666E-4818-8C9E-15D91015AAE2}" srcOrd="12" destOrd="0" presId="urn:microsoft.com/office/officeart/2008/layout/LinedList"/>
    <dgm:cxn modelId="{E435D8D6-408A-4946-9F56-75D9FD3C1E1F}" type="presParOf" srcId="{EC8D09C0-0F08-44D6-9E71-B3978A27CC08}" destId="{56625D0A-5302-461B-8B8A-76638CEF4191}" srcOrd="13" destOrd="0" presId="urn:microsoft.com/office/officeart/2008/layout/LinedList"/>
    <dgm:cxn modelId="{9528DDB3-C112-429E-98AC-B2E70CCE2E7C}" type="presParOf" srcId="{56625D0A-5302-461B-8B8A-76638CEF4191}" destId="{B2043EEE-9350-421B-B586-8C2E410AC607}" srcOrd="0" destOrd="0" presId="urn:microsoft.com/office/officeart/2008/layout/LinedList"/>
    <dgm:cxn modelId="{69F2D3D6-FFE1-4557-9B45-A950659E4E89}" type="presParOf" srcId="{56625D0A-5302-461B-8B8A-76638CEF4191}" destId="{5C36F4E9-6D4E-4380-A1E0-FC0F420365B7}" srcOrd="1" destOrd="0" presId="urn:microsoft.com/office/officeart/2008/layout/LinedList"/>
    <dgm:cxn modelId="{DE795C37-F936-4C71-AE42-7FF69E4D03F2}" type="presParOf" srcId="{56625D0A-5302-461B-8B8A-76638CEF4191}" destId="{50E138EF-8633-4B07-A07C-6A0FE98D4F1E}" srcOrd="2" destOrd="0" presId="urn:microsoft.com/office/officeart/2008/layout/LinedList"/>
    <dgm:cxn modelId="{397625C0-4AC7-4548-9019-47996F475E16}" type="presParOf" srcId="{EC8D09C0-0F08-44D6-9E71-B3978A27CC08}" destId="{AB18DC40-2D90-42BD-A9CB-43BC1235FBA9}" srcOrd="14" destOrd="0" presId="urn:microsoft.com/office/officeart/2008/layout/LinedList"/>
    <dgm:cxn modelId="{86DA243D-D171-4434-B469-CA08D32C27C1}" type="presParOf" srcId="{EC8D09C0-0F08-44D6-9E71-B3978A27CC08}" destId="{CA799438-80A1-4166-A3BE-BC7D3D298F14}"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9B6DBB-A139-4258-8754-D7A22E05060A}" type="doc">
      <dgm:prSet loTypeId="urn:microsoft.com/office/officeart/2009/3/layout/HorizontalOrganizationChart" loCatId="hierarchy" qsTypeId="urn:microsoft.com/office/officeart/2005/8/quickstyle/simple3" qsCatId="simple" csTypeId="urn:microsoft.com/office/officeart/2005/8/colors/accent3_2" csCatId="accent3" phldr="1"/>
      <dgm:spPr/>
      <dgm:t>
        <a:bodyPr/>
        <a:lstStyle/>
        <a:p>
          <a:endParaRPr lang="es-CL"/>
        </a:p>
      </dgm:t>
    </dgm:pt>
    <dgm:pt modelId="{19302091-BD08-498E-AA6F-617C37FCC148}">
      <dgm:prSet phldrT="[Texto]" custT="1"/>
      <dgm:spPr/>
      <dgm:t>
        <a:bodyPr/>
        <a:lstStyle/>
        <a:p>
          <a:r>
            <a:rPr lang="es-CL" sz="2000" smtClean="0">
              <a:solidFill>
                <a:srgbClr val="002060"/>
              </a:solidFill>
            </a:rPr>
            <a:t>Gestionado</a:t>
          </a:r>
          <a:endParaRPr lang="es-CL" sz="2000" dirty="0">
            <a:solidFill>
              <a:srgbClr val="002060"/>
            </a:solidFill>
          </a:endParaRPr>
        </a:p>
      </dgm:t>
    </dgm:pt>
    <dgm:pt modelId="{C5693D84-3734-4297-9E0A-60335D84D703}" type="parTrans" cxnId="{43D14FB1-C248-4539-A004-9E19DB5A20FE}">
      <dgm:prSet/>
      <dgm:spPr/>
      <dgm:t>
        <a:bodyPr/>
        <a:lstStyle/>
        <a:p>
          <a:endParaRPr lang="es-CL" sz="1200">
            <a:solidFill>
              <a:srgbClr val="002060"/>
            </a:solidFill>
          </a:endParaRPr>
        </a:p>
      </dgm:t>
    </dgm:pt>
    <dgm:pt modelId="{D41649AB-70CC-4B9A-BEDD-57845A042E74}" type="sibTrans" cxnId="{43D14FB1-C248-4539-A004-9E19DB5A20FE}">
      <dgm:prSet/>
      <dgm:spPr/>
      <dgm:t>
        <a:bodyPr/>
        <a:lstStyle/>
        <a:p>
          <a:endParaRPr lang="es-CL" sz="1200">
            <a:solidFill>
              <a:srgbClr val="002060"/>
            </a:solidFill>
          </a:endParaRPr>
        </a:p>
      </dgm:t>
    </dgm:pt>
    <dgm:pt modelId="{A91BEBB9-09BE-44CE-BE75-D9894938F6F5}">
      <dgm:prSet phldrT="[Texto]" custT="1"/>
      <dgm:spPr/>
      <dgm:t>
        <a:bodyPr/>
        <a:lstStyle/>
        <a:p>
          <a:r>
            <a:rPr lang="es-CL" sz="2000" smtClean="0">
              <a:solidFill>
                <a:srgbClr val="002060"/>
              </a:solidFill>
            </a:rPr>
            <a:t>Planificar el proyecto</a:t>
          </a:r>
          <a:endParaRPr lang="es-CL" sz="2000" dirty="0">
            <a:solidFill>
              <a:srgbClr val="002060"/>
            </a:solidFill>
          </a:endParaRPr>
        </a:p>
      </dgm:t>
    </dgm:pt>
    <dgm:pt modelId="{35E650C8-8B68-477A-A787-73A89146630B}" type="parTrans" cxnId="{CEDEA505-BD4D-4CDA-8428-1C32FE231AB0}">
      <dgm:prSet custT="1"/>
      <dgm:spPr/>
      <dgm:t>
        <a:bodyPr/>
        <a:lstStyle/>
        <a:p>
          <a:endParaRPr lang="es-CL" sz="200">
            <a:solidFill>
              <a:srgbClr val="002060"/>
            </a:solidFill>
          </a:endParaRPr>
        </a:p>
      </dgm:t>
    </dgm:pt>
    <dgm:pt modelId="{3E8DB7B0-ADB6-4672-8052-05F500192170}" type="sibTrans" cxnId="{CEDEA505-BD4D-4CDA-8428-1C32FE231AB0}">
      <dgm:prSet/>
      <dgm:spPr/>
      <dgm:t>
        <a:bodyPr/>
        <a:lstStyle/>
        <a:p>
          <a:endParaRPr lang="es-CL" sz="1200">
            <a:solidFill>
              <a:srgbClr val="002060"/>
            </a:solidFill>
          </a:endParaRPr>
        </a:p>
      </dgm:t>
    </dgm:pt>
    <dgm:pt modelId="{088FA05D-09FD-46AA-8BBE-49B53A96D04C}">
      <dgm:prSet phldrT="[Texto]" custT="1"/>
      <dgm:spPr/>
      <dgm:t>
        <a:bodyPr/>
        <a:lstStyle/>
        <a:p>
          <a:r>
            <a:rPr lang="es-CL" sz="2000" smtClean="0">
              <a:solidFill>
                <a:srgbClr val="002060"/>
              </a:solidFill>
            </a:rPr>
            <a:t>Seguimiento al proyecto</a:t>
          </a:r>
          <a:endParaRPr lang="es-CL" sz="2000" dirty="0">
            <a:solidFill>
              <a:srgbClr val="002060"/>
            </a:solidFill>
          </a:endParaRPr>
        </a:p>
      </dgm:t>
    </dgm:pt>
    <dgm:pt modelId="{5FD64579-CE25-4058-9B7E-35B99DB4A75E}" type="parTrans" cxnId="{0F2252E0-7E3A-47B7-BFFD-32C260F40BA9}">
      <dgm:prSet custT="1"/>
      <dgm:spPr/>
      <dgm:t>
        <a:bodyPr/>
        <a:lstStyle/>
        <a:p>
          <a:endParaRPr lang="es-CL" sz="200">
            <a:solidFill>
              <a:srgbClr val="002060"/>
            </a:solidFill>
          </a:endParaRPr>
        </a:p>
      </dgm:t>
    </dgm:pt>
    <dgm:pt modelId="{02599AD7-537D-4AE2-B1D3-45DEA9C9597A}" type="sibTrans" cxnId="{0F2252E0-7E3A-47B7-BFFD-32C260F40BA9}">
      <dgm:prSet/>
      <dgm:spPr/>
      <dgm:t>
        <a:bodyPr/>
        <a:lstStyle/>
        <a:p>
          <a:endParaRPr lang="es-CL" sz="1200">
            <a:solidFill>
              <a:srgbClr val="002060"/>
            </a:solidFill>
          </a:endParaRPr>
        </a:p>
      </dgm:t>
    </dgm:pt>
    <dgm:pt modelId="{F2FF554E-4789-4BD3-965E-93652B2B107B}" type="pres">
      <dgm:prSet presAssocID="{E09B6DBB-A139-4258-8754-D7A22E05060A}" presName="hierChild1" presStyleCnt="0">
        <dgm:presLayoutVars>
          <dgm:orgChart val="1"/>
          <dgm:chPref val="1"/>
          <dgm:dir/>
          <dgm:animOne val="branch"/>
          <dgm:animLvl val="lvl"/>
          <dgm:resizeHandles/>
        </dgm:presLayoutVars>
      </dgm:prSet>
      <dgm:spPr/>
      <dgm:t>
        <a:bodyPr/>
        <a:lstStyle/>
        <a:p>
          <a:endParaRPr lang="es-CL"/>
        </a:p>
      </dgm:t>
    </dgm:pt>
    <dgm:pt modelId="{F74930F7-FCCD-4854-84B5-F2247107DC15}" type="pres">
      <dgm:prSet presAssocID="{19302091-BD08-498E-AA6F-617C37FCC148}" presName="hierRoot1" presStyleCnt="0">
        <dgm:presLayoutVars>
          <dgm:hierBranch val="init"/>
        </dgm:presLayoutVars>
      </dgm:prSet>
      <dgm:spPr/>
    </dgm:pt>
    <dgm:pt modelId="{A522C87A-5E76-46DC-8841-D01AFA286312}" type="pres">
      <dgm:prSet presAssocID="{19302091-BD08-498E-AA6F-617C37FCC148}" presName="rootComposite1" presStyleCnt="0"/>
      <dgm:spPr/>
    </dgm:pt>
    <dgm:pt modelId="{38D895FD-9F90-46A7-A635-BA303123104F}" type="pres">
      <dgm:prSet presAssocID="{19302091-BD08-498E-AA6F-617C37FCC148}" presName="rootText1" presStyleLbl="node0" presStyleIdx="0" presStyleCnt="1" custScaleX="74134">
        <dgm:presLayoutVars>
          <dgm:chPref val="3"/>
        </dgm:presLayoutVars>
      </dgm:prSet>
      <dgm:spPr/>
      <dgm:t>
        <a:bodyPr/>
        <a:lstStyle/>
        <a:p>
          <a:endParaRPr lang="es-CL"/>
        </a:p>
      </dgm:t>
    </dgm:pt>
    <dgm:pt modelId="{FD151F8A-5E28-4AB6-9CFC-0FF013E0EE6A}" type="pres">
      <dgm:prSet presAssocID="{19302091-BD08-498E-AA6F-617C37FCC148}" presName="rootConnector1" presStyleLbl="node1" presStyleIdx="0" presStyleCnt="0"/>
      <dgm:spPr/>
      <dgm:t>
        <a:bodyPr/>
        <a:lstStyle/>
        <a:p>
          <a:endParaRPr lang="es-CL"/>
        </a:p>
      </dgm:t>
    </dgm:pt>
    <dgm:pt modelId="{F3B84EE4-D895-41C4-8C83-20535DC1294A}" type="pres">
      <dgm:prSet presAssocID="{19302091-BD08-498E-AA6F-617C37FCC148}" presName="hierChild2" presStyleCnt="0"/>
      <dgm:spPr/>
    </dgm:pt>
    <dgm:pt modelId="{85D1773A-DB90-41AB-B6AE-C349DB9CC27E}" type="pres">
      <dgm:prSet presAssocID="{35E650C8-8B68-477A-A787-73A89146630B}" presName="Name64" presStyleLbl="parChTrans1D2" presStyleIdx="0" presStyleCnt="2"/>
      <dgm:spPr/>
      <dgm:t>
        <a:bodyPr/>
        <a:lstStyle/>
        <a:p>
          <a:endParaRPr lang="es-CL"/>
        </a:p>
      </dgm:t>
    </dgm:pt>
    <dgm:pt modelId="{C794B907-0721-48F9-9AF9-941A624E812D}" type="pres">
      <dgm:prSet presAssocID="{A91BEBB9-09BE-44CE-BE75-D9894938F6F5}" presName="hierRoot2" presStyleCnt="0">
        <dgm:presLayoutVars>
          <dgm:hierBranch val="init"/>
        </dgm:presLayoutVars>
      </dgm:prSet>
      <dgm:spPr/>
    </dgm:pt>
    <dgm:pt modelId="{3D50B2E6-4090-46B4-87FC-A61EDC43E75C}" type="pres">
      <dgm:prSet presAssocID="{A91BEBB9-09BE-44CE-BE75-D9894938F6F5}" presName="rootComposite" presStyleCnt="0"/>
      <dgm:spPr/>
    </dgm:pt>
    <dgm:pt modelId="{5C222E27-C35E-49D6-88F7-5541ECCB9FD4}" type="pres">
      <dgm:prSet presAssocID="{A91BEBB9-09BE-44CE-BE75-D9894938F6F5}" presName="rootText" presStyleLbl="node2" presStyleIdx="0" presStyleCnt="2" custScaleX="120239">
        <dgm:presLayoutVars>
          <dgm:chPref val="3"/>
        </dgm:presLayoutVars>
      </dgm:prSet>
      <dgm:spPr/>
      <dgm:t>
        <a:bodyPr/>
        <a:lstStyle/>
        <a:p>
          <a:endParaRPr lang="es-CL"/>
        </a:p>
      </dgm:t>
    </dgm:pt>
    <dgm:pt modelId="{797262E8-AA56-4ED7-82DE-2CF517B5CE1D}" type="pres">
      <dgm:prSet presAssocID="{A91BEBB9-09BE-44CE-BE75-D9894938F6F5}" presName="rootConnector" presStyleLbl="node2" presStyleIdx="0" presStyleCnt="2"/>
      <dgm:spPr/>
      <dgm:t>
        <a:bodyPr/>
        <a:lstStyle/>
        <a:p>
          <a:endParaRPr lang="es-CL"/>
        </a:p>
      </dgm:t>
    </dgm:pt>
    <dgm:pt modelId="{1D264B22-5EAC-465A-B886-E5478949C4AA}" type="pres">
      <dgm:prSet presAssocID="{A91BEBB9-09BE-44CE-BE75-D9894938F6F5}" presName="hierChild4" presStyleCnt="0"/>
      <dgm:spPr/>
    </dgm:pt>
    <dgm:pt modelId="{24B9ABB9-89CF-466E-B750-9E4F52338D88}" type="pres">
      <dgm:prSet presAssocID="{A91BEBB9-09BE-44CE-BE75-D9894938F6F5}" presName="hierChild5" presStyleCnt="0"/>
      <dgm:spPr/>
    </dgm:pt>
    <dgm:pt modelId="{0F5E5B4D-3A25-4D9D-9443-ED81C518FDF1}" type="pres">
      <dgm:prSet presAssocID="{5FD64579-CE25-4058-9B7E-35B99DB4A75E}" presName="Name64" presStyleLbl="parChTrans1D2" presStyleIdx="1" presStyleCnt="2"/>
      <dgm:spPr/>
      <dgm:t>
        <a:bodyPr/>
        <a:lstStyle/>
        <a:p>
          <a:endParaRPr lang="es-CL"/>
        </a:p>
      </dgm:t>
    </dgm:pt>
    <dgm:pt modelId="{F8FF760A-681B-4D4B-BC21-70747BEB8675}" type="pres">
      <dgm:prSet presAssocID="{088FA05D-09FD-46AA-8BBE-49B53A96D04C}" presName="hierRoot2" presStyleCnt="0">
        <dgm:presLayoutVars>
          <dgm:hierBranch val="init"/>
        </dgm:presLayoutVars>
      </dgm:prSet>
      <dgm:spPr/>
    </dgm:pt>
    <dgm:pt modelId="{3F25B528-41D1-4732-86E5-3957A422C96C}" type="pres">
      <dgm:prSet presAssocID="{088FA05D-09FD-46AA-8BBE-49B53A96D04C}" presName="rootComposite" presStyleCnt="0"/>
      <dgm:spPr/>
    </dgm:pt>
    <dgm:pt modelId="{20C6278D-7442-4906-A05F-C9BC6041CACC}" type="pres">
      <dgm:prSet presAssocID="{088FA05D-09FD-46AA-8BBE-49B53A96D04C}" presName="rootText" presStyleLbl="node2" presStyleIdx="1" presStyleCnt="2" custScaleX="124951">
        <dgm:presLayoutVars>
          <dgm:chPref val="3"/>
        </dgm:presLayoutVars>
      </dgm:prSet>
      <dgm:spPr/>
      <dgm:t>
        <a:bodyPr/>
        <a:lstStyle/>
        <a:p>
          <a:endParaRPr lang="es-CL"/>
        </a:p>
      </dgm:t>
    </dgm:pt>
    <dgm:pt modelId="{A70121D0-0711-45AB-ACE2-F4093C991982}" type="pres">
      <dgm:prSet presAssocID="{088FA05D-09FD-46AA-8BBE-49B53A96D04C}" presName="rootConnector" presStyleLbl="node2" presStyleIdx="1" presStyleCnt="2"/>
      <dgm:spPr/>
      <dgm:t>
        <a:bodyPr/>
        <a:lstStyle/>
        <a:p>
          <a:endParaRPr lang="es-CL"/>
        </a:p>
      </dgm:t>
    </dgm:pt>
    <dgm:pt modelId="{026A5478-A5B2-4A26-83AF-BF92C0720A50}" type="pres">
      <dgm:prSet presAssocID="{088FA05D-09FD-46AA-8BBE-49B53A96D04C}" presName="hierChild4" presStyleCnt="0"/>
      <dgm:spPr/>
    </dgm:pt>
    <dgm:pt modelId="{2DEAEF15-C301-4ABD-AC0E-B5F680E6A518}" type="pres">
      <dgm:prSet presAssocID="{088FA05D-09FD-46AA-8BBE-49B53A96D04C}" presName="hierChild5" presStyleCnt="0"/>
      <dgm:spPr/>
    </dgm:pt>
    <dgm:pt modelId="{D9781F23-2323-491B-870E-2C4EF7CC8B65}" type="pres">
      <dgm:prSet presAssocID="{19302091-BD08-498E-AA6F-617C37FCC148}" presName="hierChild3" presStyleCnt="0"/>
      <dgm:spPr/>
    </dgm:pt>
  </dgm:ptLst>
  <dgm:cxnLst>
    <dgm:cxn modelId="{A64A4407-6302-46D5-828E-AF74D11EF6C4}" type="presOf" srcId="{A91BEBB9-09BE-44CE-BE75-D9894938F6F5}" destId="{5C222E27-C35E-49D6-88F7-5541ECCB9FD4}" srcOrd="0" destOrd="0" presId="urn:microsoft.com/office/officeart/2009/3/layout/HorizontalOrganizationChart"/>
    <dgm:cxn modelId="{47AC634E-E0B1-44A6-9FE2-170B88303EDE}" type="presOf" srcId="{19302091-BD08-498E-AA6F-617C37FCC148}" destId="{FD151F8A-5E28-4AB6-9CFC-0FF013E0EE6A}" srcOrd="1" destOrd="0" presId="urn:microsoft.com/office/officeart/2009/3/layout/HorizontalOrganizationChart"/>
    <dgm:cxn modelId="{EF17F4F5-A9F0-412E-9EC2-0A67BB12D294}" type="presOf" srcId="{19302091-BD08-498E-AA6F-617C37FCC148}" destId="{38D895FD-9F90-46A7-A635-BA303123104F}" srcOrd="0" destOrd="0" presId="urn:microsoft.com/office/officeart/2009/3/layout/HorizontalOrganizationChart"/>
    <dgm:cxn modelId="{29654310-2E74-43D2-9B8F-AD2915BA6184}" type="presOf" srcId="{35E650C8-8B68-477A-A787-73A89146630B}" destId="{85D1773A-DB90-41AB-B6AE-C349DB9CC27E}" srcOrd="0" destOrd="0" presId="urn:microsoft.com/office/officeart/2009/3/layout/HorizontalOrganizationChart"/>
    <dgm:cxn modelId="{3056053C-0DC6-4BBF-A4B9-B8778C366884}" type="presOf" srcId="{5FD64579-CE25-4058-9B7E-35B99DB4A75E}" destId="{0F5E5B4D-3A25-4D9D-9443-ED81C518FDF1}" srcOrd="0" destOrd="0" presId="urn:microsoft.com/office/officeart/2009/3/layout/HorizontalOrganizationChart"/>
    <dgm:cxn modelId="{43D14FB1-C248-4539-A004-9E19DB5A20FE}" srcId="{E09B6DBB-A139-4258-8754-D7A22E05060A}" destId="{19302091-BD08-498E-AA6F-617C37FCC148}" srcOrd="0" destOrd="0" parTransId="{C5693D84-3734-4297-9E0A-60335D84D703}" sibTransId="{D41649AB-70CC-4B9A-BEDD-57845A042E74}"/>
    <dgm:cxn modelId="{82937DFB-BE00-4F47-A4BB-99F3C27A8B14}" type="presOf" srcId="{088FA05D-09FD-46AA-8BBE-49B53A96D04C}" destId="{20C6278D-7442-4906-A05F-C9BC6041CACC}" srcOrd="0" destOrd="0" presId="urn:microsoft.com/office/officeart/2009/3/layout/HorizontalOrganizationChart"/>
    <dgm:cxn modelId="{9085FA46-CA25-4041-BD2F-4BD927CC7684}" type="presOf" srcId="{E09B6DBB-A139-4258-8754-D7A22E05060A}" destId="{F2FF554E-4789-4BD3-965E-93652B2B107B}" srcOrd="0" destOrd="0" presId="urn:microsoft.com/office/officeart/2009/3/layout/HorizontalOrganizationChart"/>
    <dgm:cxn modelId="{BE9DC5F3-3CE3-4CBD-B52B-A8BFA51D2DA2}" type="presOf" srcId="{A91BEBB9-09BE-44CE-BE75-D9894938F6F5}" destId="{797262E8-AA56-4ED7-82DE-2CF517B5CE1D}" srcOrd="1" destOrd="0" presId="urn:microsoft.com/office/officeart/2009/3/layout/HorizontalOrganizationChart"/>
    <dgm:cxn modelId="{CEDEA505-BD4D-4CDA-8428-1C32FE231AB0}" srcId="{19302091-BD08-498E-AA6F-617C37FCC148}" destId="{A91BEBB9-09BE-44CE-BE75-D9894938F6F5}" srcOrd="0" destOrd="0" parTransId="{35E650C8-8B68-477A-A787-73A89146630B}" sibTransId="{3E8DB7B0-ADB6-4672-8052-05F500192170}"/>
    <dgm:cxn modelId="{0F2252E0-7E3A-47B7-BFFD-32C260F40BA9}" srcId="{19302091-BD08-498E-AA6F-617C37FCC148}" destId="{088FA05D-09FD-46AA-8BBE-49B53A96D04C}" srcOrd="1" destOrd="0" parTransId="{5FD64579-CE25-4058-9B7E-35B99DB4A75E}" sibTransId="{02599AD7-537D-4AE2-B1D3-45DEA9C9597A}"/>
    <dgm:cxn modelId="{75AFC2EA-5891-4701-803E-6A33FA97ABAA}" type="presOf" srcId="{088FA05D-09FD-46AA-8BBE-49B53A96D04C}" destId="{A70121D0-0711-45AB-ACE2-F4093C991982}" srcOrd="1" destOrd="0" presId="urn:microsoft.com/office/officeart/2009/3/layout/HorizontalOrganizationChart"/>
    <dgm:cxn modelId="{7E31F2DF-B687-4748-8EED-CE8F673CEE55}" type="presParOf" srcId="{F2FF554E-4789-4BD3-965E-93652B2B107B}" destId="{F74930F7-FCCD-4854-84B5-F2247107DC15}" srcOrd="0" destOrd="0" presId="urn:microsoft.com/office/officeart/2009/3/layout/HorizontalOrganizationChart"/>
    <dgm:cxn modelId="{0349FCF8-9710-46B3-80CC-476A015CFEFF}" type="presParOf" srcId="{F74930F7-FCCD-4854-84B5-F2247107DC15}" destId="{A522C87A-5E76-46DC-8841-D01AFA286312}" srcOrd="0" destOrd="0" presId="urn:microsoft.com/office/officeart/2009/3/layout/HorizontalOrganizationChart"/>
    <dgm:cxn modelId="{C973B038-38A9-48B6-A696-D24EAB997EF2}" type="presParOf" srcId="{A522C87A-5E76-46DC-8841-D01AFA286312}" destId="{38D895FD-9F90-46A7-A635-BA303123104F}" srcOrd="0" destOrd="0" presId="urn:microsoft.com/office/officeart/2009/3/layout/HorizontalOrganizationChart"/>
    <dgm:cxn modelId="{00470B35-F150-4246-B06D-D04CB783342A}" type="presParOf" srcId="{A522C87A-5E76-46DC-8841-D01AFA286312}" destId="{FD151F8A-5E28-4AB6-9CFC-0FF013E0EE6A}" srcOrd="1" destOrd="0" presId="urn:microsoft.com/office/officeart/2009/3/layout/HorizontalOrganizationChart"/>
    <dgm:cxn modelId="{B542AB61-B7A8-4E3B-A880-A38C133F1CB2}" type="presParOf" srcId="{F74930F7-FCCD-4854-84B5-F2247107DC15}" destId="{F3B84EE4-D895-41C4-8C83-20535DC1294A}" srcOrd="1" destOrd="0" presId="urn:microsoft.com/office/officeart/2009/3/layout/HorizontalOrganizationChart"/>
    <dgm:cxn modelId="{69CDE16A-4B40-4FB0-9DDA-FEE5D95D1DBD}" type="presParOf" srcId="{F3B84EE4-D895-41C4-8C83-20535DC1294A}" destId="{85D1773A-DB90-41AB-B6AE-C349DB9CC27E}" srcOrd="0" destOrd="0" presId="urn:microsoft.com/office/officeart/2009/3/layout/HorizontalOrganizationChart"/>
    <dgm:cxn modelId="{FC3A6051-2987-44EB-8408-96E2EA533F89}" type="presParOf" srcId="{F3B84EE4-D895-41C4-8C83-20535DC1294A}" destId="{C794B907-0721-48F9-9AF9-941A624E812D}" srcOrd="1" destOrd="0" presId="urn:microsoft.com/office/officeart/2009/3/layout/HorizontalOrganizationChart"/>
    <dgm:cxn modelId="{C47E7EF2-4D1D-4104-ABE8-9FAD61AF041F}" type="presParOf" srcId="{C794B907-0721-48F9-9AF9-941A624E812D}" destId="{3D50B2E6-4090-46B4-87FC-A61EDC43E75C}" srcOrd="0" destOrd="0" presId="urn:microsoft.com/office/officeart/2009/3/layout/HorizontalOrganizationChart"/>
    <dgm:cxn modelId="{43B02303-F8C8-4587-A3EA-9EABC4E2557C}" type="presParOf" srcId="{3D50B2E6-4090-46B4-87FC-A61EDC43E75C}" destId="{5C222E27-C35E-49D6-88F7-5541ECCB9FD4}" srcOrd="0" destOrd="0" presId="urn:microsoft.com/office/officeart/2009/3/layout/HorizontalOrganizationChart"/>
    <dgm:cxn modelId="{D11E82B9-C2FD-49F5-99D3-5C3CF2DA3B37}" type="presParOf" srcId="{3D50B2E6-4090-46B4-87FC-A61EDC43E75C}" destId="{797262E8-AA56-4ED7-82DE-2CF517B5CE1D}" srcOrd="1" destOrd="0" presId="urn:microsoft.com/office/officeart/2009/3/layout/HorizontalOrganizationChart"/>
    <dgm:cxn modelId="{7A39F550-261B-4CDC-A54A-68218D5DD7B1}" type="presParOf" srcId="{C794B907-0721-48F9-9AF9-941A624E812D}" destId="{1D264B22-5EAC-465A-B886-E5478949C4AA}" srcOrd="1" destOrd="0" presId="urn:microsoft.com/office/officeart/2009/3/layout/HorizontalOrganizationChart"/>
    <dgm:cxn modelId="{5509E11E-4D9C-4C0A-819B-A40D55B8E5C3}" type="presParOf" srcId="{C794B907-0721-48F9-9AF9-941A624E812D}" destId="{24B9ABB9-89CF-466E-B750-9E4F52338D88}" srcOrd="2" destOrd="0" presId="urn:microsoft.com/office/officeart/2009/3/layout/HorizontalOrganizationChart"/>
    <dgm:cxn modelId="{B8B18B62-E095-4513-A73A-0947552F071A}" type="presParOf" srcId="{F3B84EE4-D895-41C4-8C83-20535DC1294A}" destId="{0F5E5B4D-3A25-4D9D-9443-ED81C518FDF1}" srcOrd="2" destOrd="0" presId="urn:microsoft.com/office/officeart/2009/3/layout/HorizontalOrganizationChart"/>
    <dgm:cxn modelId="{104C9740-3522-4C90-A092-F0D9916AD7F1}" type="presParOf" srcId="{F3B84EE4-D895-41C4-8C83-20535DC1294A}" destId="{F8FF760A-681B-4D4B-BC21-70747BEB8675}" srcOrd="3" destOrd="0" presId="urn:microsoft.com/office/officeart/2009/3/layout/HorizontalOrganizationChart"/>
    <dgm:cxn modelId="{AD2F88AB-7D9F-4B00-B3EA-2C91C4A84DB1}" type="presParOf" srcId="{F8FF760A-681B-4D4B-BC21-70747BEB8675}" destId="{3F25B528-41D1-4732-86E5-3957A422C96C}" srcOrd="0" destOrd="0" presId="urn:microsoft.com/office/officeart/2009/3/layout/HorizontalOrganizationChart"/>
    <dgm:cxn modelId="{FA04F9C5-20D8-4736-BF1F-510D2C055E97}" type="presParOf" srcId="{3F25B528-41D1-4732-86E5-3957A422C96C}" destId="{20C6278D-7442-4906-A05F-C9BC6041CACC}" srcOrd="0" destOrd="0" presId="urn:microsoft.com/office/officeart/2009/3/layout/HorizontalOrganizationChart"/>
    <dgm:cxn modelId="{0E95C651-B4AA-4E6C-9D39-345E9BC0137A}" type="presParOf" srcId="{3F25B528-41D1-4732-86E5-3957A422C96C}" destId="{A70121D0-0711-45AB-ACE2-F4093C991982}" srcOrd="1" destOrd="0" presId="urn:microsoft.com/office/officeart/2009/3/layout/HorizontalOrganizationChart"/>
    <dgm:cxn modelId="{51065B8A-58E2-4109-897C-A6A52220302E}" type="presParOf" srcId="{F8FF760A-681B-4D4B-BC21-70747BEB8675}" destId="{026A5478-A5B2-4A26-83AF-BF92C0720A50}" srcOrd="1" destOrd="0" presId="urn:microsoft.com/office/officeart/2009/3/layout/HorizontalOrganizationChart"/>
    <dgm:cxn modelId="{C8AE6653-56E8-4453-9D13-E174BC2816C7}" type="presParOf" srcId="{F8FF760A-681B-4D4B-BC21-70747BEB8675}" destId="{2DEAEF15-C301-4ABD-AC0E-B5F680E6A518}" srcOrd="2" destOrd="0" presId="urn:microsoft.com/office/officeart/2009/3/layout/HorizontalOrganizationChart"/>
    <dgm:cxn modelId="{3E025DAA-17FA-49DB-B394-4065D78CE75F}" type="presParOf" srcId="{F74930F7-FCCD-4854-84B5-F2247107DC15}" destId="{D9781F23-2323-491B-870E-2C4EF7CC8B65}"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E56F3-BA41-4BE1-8089-1D07719B08DC}">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D946F-B3A5-4644-9229-58BB2C6948F7}">
      <dsp:nvSpPr>
        <dsp:cNvPr id="0" name=""/>
        <dsp:cNvSpPr/>
      </dsp:nvSpPr>
      <dsp:spPr>
        <a:xfrm>
          <a:off x="0" y="0"/>
          <a:ext cx="1645920" cy="452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s-CL" sz="2900" b="1" kern="1200" smtClean="0">
              <a:solidFill>
                <a:srgbClr val="002060"/>
              </a:solidFill>
            </a:rPr>
            <a:t>Contiene prácticas que cubren:</a:t>
          </a:r>
          <a:endParaRPr lang="es-CL" sz="2900" kern="1200"/>
        </a:p>
      </dsp:txBody>
      <dsp:txXfrm>
        <a:off x="0" y="0"/>
        <a:ext cx="1645920" cy="4525963"/>
      </dsp:txXfrm>
    </dsp:sp>
    <dsp:sp modelId="{F995713B-FF32-46A8-8F0A-1AEBA20E7315}">
      <dsp:nvSpPr>
        <dsp:cNvPr id="0" name=""/>
        <dsp:cNvSpPr/>
      </dsp:nvSpPr>
      <dsp:spPr>
        <a:xfrm>
          <a:off x="1769364" y="42651"/>
          <a:ext cx="6460236"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s-CL" sz="3900" kern="1200" smtClean="0">
              <a:solidFill>
                <a:srgbClr val="002060"/>
              </a:solidFill>
            </a:rPr>
            <a:t>Gestión de proyectos.</a:t>
          </a:r>
          <a:endParaRPr lang="es-CL" sz="3900" kern="1200" dirty="0" smtClean="0">
            <a:solidFill>
              <a:srgbClr val="002060"/>
            </a:solidFill>
          </a:endParaRPr>
        </a:p>
      </dsp:txBody>
      <dsp:txXfrm>
        <a:off x="1769364" y="42651"/>
        <a:ext cx="6460236" cy="853037"/>
      </dsp:txXfrm>
    </dsp:sp>
    <dsp:sp modelId="{7581A01A-4FE9-4EB6-B70E-B5E9C1C24600}">
      <dsp:nvSpPr>
        <dsp:cNvPr id="0" name=""/>
        <dsp:cNvSpPr/>
      </dsp:nvSpPr>
      <dsp:spPr>
        <a:xfrm>
          <a:off x="1645920" y="895689"/>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D521D0-F086-4D16-A081-EE2BEECACE0F}">
      <dsp:nvSpPr>
        <dsp:cNvPr id="0" name=""/>
        <dsp:cNvSpPr/>
      </dsp:nvSpPr>
      <dsp:spPr>
        <a:xfrm>
          <a:off x="1769364" y="938341"/>
          <a:ext cx="6460236"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s-CL" sz="3900" kern="1200" smtClean="0">
              <a:solidFill>
                <a:srgbClr val="002060"/>
              </a:solidFill>
            </a:rPr>
            <a:t>Gestión de procesos.</a:t>
          </a:r>
          <a:endParaRPr lang="es-CL" sz="3900" kern="1200" dirty="0" smtClean="0">
            <a:solidFill>
              <a:srgbClr val="002060"/>
            </a:solidFill>
          </a:endParaRPr>
        </a:p>
      </dsp:txBody>
      <dsp:txXfrm>
        <a:off x="1769364" y="938341"/>
        <a:ext cx="6460236" cy="853037"/>
      </dsp:txXfrm>
    </dsp:sp>
    <dsp:sp modelId="{226B4DC4-859E-4F0D-81CD-05D8387C7BAD}">
      <dsp:nvSpPr>
        <dsp:cNvPr id="0" name=""/>
        <dsp:cNvSpPr/>
      </dsp:nvSpPr>
      <dsp:spPr>
        <a:xfrm>
          <a:off x="1645920" y="1791379"/>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CF9672-3239-440C-A1EC-23038905F24A}">
      <dsp:nvSpPr>
        <dsp:cNvPr id="0" name=""/>
        <dsp:cNvSpPr/>
      </dsp:nvSpPr>
      <dsp:spPr>
        <a:xfrm>
          <a:off x="1769364" y="1834031"/>
          <a:ext cx="6460236"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s-CL" sz="3900" kern="1200" smtClean="0">
              <a:solidFill>
                <a:srgbClr val="002060"/>
              </a:solidFill>
            </a:rPr>
            <a:t>Ingeniería de sistemas.</a:t>
          </a:r>
          <a:endParaRPr lang="es-CL" sz="3900" kern="1200" dirty="0" smtClean="0">
            <a:solidFill>
              <a:srgbClr val="002060"/>
            </a:solidFill>
          </a:endParaRPr>
        </a:p>
      </dsp:txBody>
      <dsp:txXfrm>
        <a:off x="1769364" y="1834031"/>
        <a:ext cx="6460236" cy="853037"/>
      </dsp:txXfrm>
    </dsp:sp>
    <dsp:sp modelId="{96BDCC7A-6F74-432F-A037-7BE92C2C8A89}">
      <dsp:nvSpPr>
        <dsp:cNvPr id="0" name=""/>
        <dsp:cNvSpPr/>
      </dsp:nvSpPr>
      <dsp:spPr>
        <a:xfrm>
          <a:off x="1645920" y="2687069"/>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B102D5-DEF0-4C87-90D9-615A4663AA92}">
      <dsp:nvSpPr>
        <dsp:cNvPr id="0" name=""/>
        <dsp:cNvSpPr/>
      </dsp:nvSpPr>
      <dsp:spPr>
        <a:xfrm>
          <a:off x="1769364" y="2729721"/>
          <a:ext cx="6460236"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s-CL" sz="3900" kern="1200" smtClean="0">
              <a:solidFill>
                <a:srgbClr val="002060"/>
              </a:solidFill>
            </a:rPr>
            <a:t>Ingeniería de hardware.</a:t>
          </a:r>
          <a:endParaRPr lang="es-CL" sz="3900" kern="1200" dirty="0" smtClean="0">
            <a:solidFill>
              <a:srgbClr val="002060"/>
            </a:solidFill>
          </a:endParaRPr>
        </a:p>
      </dsp:txBody>
      <dsp:txXfrm>
        <a:off x="1769364" y="2729721"/>
        <a:ext cx="6460236" cy="853037"/>
      </dsp:txXfrm>
    </dsp:sp>
    <dsp:sp modelId="{BD372443-7A8C-4643-91E2-2D374C20B803}">
      <dsp:nvSpPr>
        <dsp:cNvPr id="0" name=""/>
        <dsp:cNvSpPr/>
      </dsp:nvSpPr>
      <dsp:spPr>
        <a:xfrm>
          <a:off x="1645920" y="3582759"/>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36F4E9-6D4E-4380-A1E0-FC0F420365B7}">
      <dsp:nvSpPr>
        <dsp:cNvPr id="0" name=""/>
        <dsp:cNvSpPr/>
      </dsp:nvSpPr>
      <dsp:spPr>
        <a:xfrm>
          <a:off x="1769364" y="3625411"/>
          <a:ext cx="6460236"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s-CL" sz="3900" kern="1200" dirty="0" smtClean="0">
              <a:solidFill>
                <a:srgbClr val="002060"/>
              </a:solidFill>
            </a:rPr>
            <a:t>Ingeniería de software</a:t>
          </a:r>
          <a:endParaRPr lang="es-CL" sz="3900" kern="1200" dirty="0"/>
        </a:p>
      </dsp:txBody>
      <dsp:txXfrm>
        <a:off x="1769364" y="3625411"/>
        <a:ext cx="6460236" cy="853037"/>
      </dsp:txXfrm>
    </dsp:sp>
    <dsp:sp modelId="{AB18DC40-2D90-42BD-A9CB-43BC1235FBA9}">
      <dsp:nvSpPr>
        <dsp:cNvPr id="0" name=""/>
        <dsp:cNvSpPr/>
      </dsp:nvSpPr>
      <dsp:spPr>
        <a:xfrm>
          <a:off x="1645920" y="4478449"/>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22-12-2016</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dirty="0"/>
          </a:p>
        </p:txBody>
      </p:sp>
    </p:spTree>
    <p:extLst>
      <p:ext uri="{BB962C8B-B14F-4D97-AF65-F5344CB8AC3E}">
        <p14:creationId xmlns:p14="http://schemas.microsoft.com/office/powerpoint/2010/main" val="6461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CL" dirty="0" smtClean="0"/>
              <a:t>Lo que se</a:t>
            </a:r>
            <a:r>
              <a:rPr lang="es-CL" baseline="0" dirty="0" smtClean="0"/>
              <a:t> pretende al implementar el modelo CMMI es institucionalizar los procesos de desarrollo de la empresa.</a:t>
            </a:r>
            <a:r>
              <a:rPr lang="es-CL"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s-CL" dirty="0" smtClean="0"/>
              <a:t>Progresión de la institucionalización del proceso:</a:t>
            </a:r>
          </a:p>
          <a:p>
            <a:pPr marL="0" marR="0" lvl="1" indent="0" algn="l" defTabSz="914400" rtl="0" eaLnBrk="1" fontAlgn="auto" latinLnBrk="0" hangingPunct="1">
              <a:lnSpc>
                <a:spcPct val="100000"/>
              </a:lnSpc>
              <a:spcBef>
                <a:spcPts val="0"/>
              </a:spcBef>
              <a:spcAft>
                <a:spcPts val="0"/>
              </a:spcAft>
              <a:buClrTx/>
              <a:buSzTx/>
              <a:buFontTx/>
              <a:buNone/>
              <a:tabLst/>
              <a:defRPr/>
            </a:pPr>
            <a:r>
              <a:rPr lang="es-CL" b="1" dirty="0" smtClean="0"/>
              <a:t>Proceso realizado </a:t>
            </a:r>
            <a:r>
              <a:rPr lang="es-CL" dirty="0" smtClean="0"/>
              <a:t>es un proceso que lleva a cabo el trabajo necesario para satisfacer las metas específicas de un área de proceso.</a:t>
            </a:r>
          </a:p>
          <a:p>
            <a:r>
              <a:rPr lang="es-CL" b="1" dirty="0" smtClean="0"/>
              <a:t>Proceso gestionado </a:t>
            </a:r>
            <a:r>
              <a:rPr lang="es-CL" dirty="0" smtClean="0"/>
              <a:t>es un proceso realizado que está planificado y ejecutado de acuerdo a una política, emplea personas cualificadas que tienen los recursos adecuados para producir salidas controladas, involucra a las partes interesadas relevantes, es monitorizado, controlado y revisado, y se evalúa para determinar la adherencia a la descripción del proceso.</a:t>
            </a:r>
          </a:p>
          <a:p>
            <a:r>
              <a:rPr lang="es-CL" b="1" dirty="0" smtClean="0"/>
              <a:t>Proceso definido </a:t>
            </a:r>
            <a:r>
              <a:rPr lang="es-CL" dirty="0" smtClean="0"/>
              <a:t>es un proceso gestionado que es adaptado a partir del conjunto de procesos estándar de la organización de acuerdo a las guías de adaptación de la organización; dispone de una descripción del proceso que se mantiene; y aporta experiencias relativas al proceso a los activos de proceso de la organización.</a:t>
            </a:r>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16</a:t>
            </a:fld>
            <a:endParaRPr lang="es-CL" dirty="0"/>
          </a:p>
        </p:txBody>
      </p:sp>
    </p:spTree>
    <p:extLst>
      <p:ext uri="{BB962C8B-B14F-4D97-AF65-F5344CB8AC3E}">
        <p14:creationId xmlns:p14="http://schemas.microsoft.com/office/powerpoint/2010/main" val="4279707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i="0" kern="1200" dirty="0" smtClean="0">
                <a:solidFill>
                  <a:schemeClr val="tx1"/>
                </a:solidFill>
                <a:effectLst/>
                <a:latin typeface="+mn-lt"/>
                <a:ea typeface="+mn-ea"/>
                <a:cs typeface="+mn-cs"/>
              </a:rPr>
              <a:t>Nivel</a:t>
            </a:r>
            <a:r>
              <a:rPr lang="es-CL" sz="1200" b="0" i="0" kern="1200" dirty="0" smtClean="0">
                <a:solidFill>
                  <a:schemeClr val="tx1"/>
                </a:solidFill>
                <a:effectLst/>
                <a:latin typeface="+mn-lt"/>
                <a:ea typeface="+mn-ea"/>
                <a:cs typeface="+mn-cs"/>
              </a:rPr>
              <a:t>: </a:t>
            </a:r>
            <a:r>
              <a:rPr lang="es-CL" dirty="0" smtClean="0"/>
              <a:t>Representa la madurez o capacidad una organización en base a niveles.</a:t>
            </a:r>
          </a:p>
          <a:p>
            <a:r>
              <a:rPr lang="es-CL" sz="1200" b="1" i="0" kern="1200" dirty="0" smtClean="0">
                <a:solidFill>
                  <a:schemeClr val="tx1"/>
                </a:solidFill>
                <a:effectLst/>
                <a:latin typeface="+mn-lt"/>
                <a:ea typeface="+mn-ea"/>
                <a:cs typeface="+mn-cs"/>
              </a:rPr>
              <a:t>Meta:</a:t>
            </a:r>
            <a:r>
              <a:rPr lang="es-CL" sz="1200" b="0" i="0" kern="1200" dirty="0" smtClean="0">
                <a:solidFill>
                  <a:schemeClr val="tx1"/>
                </a:solidFill>
                <a:effectLst/>
                <a:latin typeface="+mn-lt"/>
                <a:ea typeface="+mn-ea"/>
                <a:cs typeface="+mn-cs"/>
              </a:rPr>
              <a:t> es el fin al que se dirigen las acciones o deseos de una persona.</a:t>
            </a:r>
          </a:p>
          <a:p>
            <a:r>
              <a:rPr lang="es-CL" sz="1200" b="1" i="0" kern="1200" dirty="0" smtClean="0">
                <a:solidFill>
                  <a:schemeClr val="tx1"/>
                </a:solidFill>
                <a:effectLst/>
                <a:latin typeface="+mn-lt"/>
                <a:ea typeface="+mn-ea"/>
                <a:cs typeface="+mn-cs"/>
              </a:rPr>
              <a:t>Práctica</a:t>
            </a:r>
            <a:r>
              <a:rPr lang="es-CL" sz="1200" b="0" i="0" kern="1200" dirty="0" smtClean="0">
                <a:solidFill>
                  <a:schemeClr val="tx1"/>
                </a:solidFill>
                <a:effectLst/>
                <a:latin typeface="+mn-lt"/>
                <a:ea typeface="+mn-ea"/>
                <a:cs typeface="+mn-cs"/>
              </a:rPr>
              <a:t>: </a:t>
            </a:r>
            <a:r>
              <a:rPr lang="es-CL" sz="1200" b="0" i="0" u="none" strike="noStrike" kern="1200" baseline="0" dirty="0" smtClean="0">
                <a:solidFill>
                  <a:schemeClr val="tx1"/>
                </a:solidFill>
                <a:latin typeface="+mn-lt"/>
                <a:ea typeface="+mn-ea"/>
                <a:cs typeface="+mn-cs"/>
              </a:rPr>
              <a:t>es la descripción de una actividad que se considera importante para lograr la meta.</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smtClean="0"/>
              <a:t>Área de proceso: </a:t>
            </a:r>
            <a:r>
              <a:rPr lang="es-CL" dirty="0" smtClean="0"/>
              <a:t>es un conjunto de prácticas</a:t>
            </a:r>
            <a:r>
              <a:rPr lang="es-CL" baseline="0" dirty="0" smtClean="0"/>
              <a:t> que</a:t>
            </a:r>
            <a:r>
              <a:rPr lang="es-CL" dirty="0" smtClean="0"/>
              <a:t>, cuando se implementan conjuntamente, satisface un conjunto de metas consideradas importantes para lograr una mejora en ese área. </a:t>
            </a:r>
            <a:r>
              <a:rPr lang="es-CL" smtClean="0"/>
              <a:t>Es decir, Conjunto de prácticas se deben realizar para lograr una mejora.</a:t>
            </a:r>
            <a:endParaRPr lang="es-C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dirty="0" smtClean="0"/>
              <a:t>Objetivo específico </a:t>
            </a:r>
            <a:r>
              <a:rPr lang="es-ES_tradnl" sz="1200" dirty="0" smtClean="0"/>
              <a:t>aplica a una PA e identifica las características únicas que describen lo que debe ser implantado para satisfacer  la PA.</a:t>
            </a:r>
          </a:p>
          <a:p>
            <a:endParaRPr lang="es-CL" sz="1200" b="0" i="0" u="none" strike="noStrike" kern="1200" baseline="0" dirty="0" smtClean="0">
              <a:solidFill>
                <a:schemeClr val="tx1"/>
              </a:solidFill>
              <a:latin typeface="+mn-lt"/>
              <a:ea typeface="+mn-ea"/>
              <a:cs typeface="+mn-cs"/>
            </a:endParaRPr>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17</a:t>
            </a:fld>
            <a:endParaRPr lang="es-CL" dirty="0"/>
          </a:p>
        </p:txBody>
      </p:sp>
    </p:spTree>
    <p:extLst>
      <p:ext uri="{BB962C8B-B14F-4D97-AF65-F5344CB8AC3E}">
        <p14:creationId xmlns:p14="http://schemas.microsoft.com/office/powerpoint/2010/main" val="2318180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aseline="0" dirty="0" smtClean="0"/>
              <a:t>Cada nivel de CMMI debe lograr cumplir con la meta genérica propuesta.</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18</a:t>
            </a:fld>
            <a:endParaRPr lang="es-CL" dirty="0"/>
          </a:p>
        </p:txBody>
      </p:sp>
    </p:spTree>
    <p:extLst>
      <p:ext uri="{BB962C8B-B14F-4D97-AF65-F5344CB8AC3E}">
        <p14:creationId xmlns:p14="http://schemas.microsoft.com/office/powerpoint/2010/main" val="191090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19</a:t>
            </a:fld>
            <a:endParaRPr lang="es-CL" dirty="0"/>
          </a:p>
        </p:txBody>
      </p:sp>
    </p:spTree>
    <p:extLst>
      <p:ext uri="{BB962C8B-B14F-4D97-AF65-F5344CB8AC3E}">
        <p14:creationId xmlns:p14="http://schemas.microsoft.com/office/powerpoint/2010/main" val="1187885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El contenido del plan del proyecto más un conjunto de acciones(prácticas) de formación y seguimiento de los propios procesos serán los que darán forma a la gestión del proyecto y al desarrollo de los productos.</a:t>
            </a:r>
          </a:p>
          <a:p>
            <a:endParaRPr lang="es-CL"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smtClean="0"/>
              <a:t>Las áreas de procesos en el nivel 2</a:t>
            </a:r>
            <a:r>
              <a:rPr lang="es-CL" baseline="0" dirty="0" smtClean="0"/>
              <a:t> cubren las actividades de gestión de proyectos relacionadas con la planificación, monitorización y control del proyecto y también actividades que dan soporte al desarrollo y al mantenimiento de producto.</a:t>
            </a:r>
            <a:endParaRPr lang="es-CL" dirty="0" smtClean="0"/>
          </a:p>
          <a:p>
            <a:endParaRPr lang="es-CL" dirty="0" smtClean="0"/>
          </a:p>
          <a:p>
            <a:endParaRPr lang="es-CL" dirty="0" smtClean="0"/>
          </a:p>
          <a:p>
            <a:r>
              <a:rPr lang="es-CL" dirty="0" smtClean="0"/>
              <a:t>Para lograr cumplir con</a:t>
            </a:r>
            <a:r>
              <a:rPr lang="es-CL" baseline="0" dirty="0" smtClean="0"/>
              <a:t> las metas y practicas genéricas propuestas por CMM y avanzar en la madurez de la organización se han propuesto 7 áreas de proceso:</a:t>
            </a:r>
          </a:p>
          <a:p>
            <a:r>
              <a:rPr lang="es-CL" dirty="0" smtClean="0"/>
              <a:t>Administración de Requerimientos (REQM)</a:t>
            </a:r>
          </a:p>
          <a:p>
            <a:r>
              <a:rPr lang="es-CL" dirty="0" smtClean="0"/>
              <a:t>Planificación de Proyectos (PP)</a:t>
            </a:r>
          </a:p>
          <a:p>
            <a:r>
              <a:rPr lang="es-CL" dirty="0" smtClean="0"/>
              <a:t>Monitoreo y Control de Proyectos (PMC)</a:t>
            </a:r>
          </a:p>
          <a:p>
            <a:r>
              <a:rPr lang="es-CL" dirty="0" smtClean="0"/>
              <a:t>Administración de Acuerdos con Proveedores (SAM)</a:t>
            </a:r>
          </a:p>
          <a:p>
            <a:r>
              <a:rPr lang="es-CL" dirty="0" smtClean="0"/>
              <a:t>Medidas y Análisis (MA)</a:t>
            </a:r>
          </a:p>
          <a:p>
            <a:r>
              <a:rPr lang="es-CL" dirty="0" smtClean="0"/>
              <a:t>Aseguramiento de Calidad de Proceso y Producto (PPQA)</a:t>
            </a:r>
          </a:p>
          <a:p>
            <a:r>
              <a:rPr lang="es-CL" dirty="0" smtClean="0"/>
              <a:t>Administración de Configuración (CM)</a:t>
            </a:r>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22</a:t>
            </a:fld>
            <a:endParaRPr lang="es-CL" dirty="0"/>
          </a:p>
        </p:txBody>
      </p:sp>
    </p:spTree>
    <p:extLst>
      <p:ext uri="{BB962C8B-B14F-4D97-AF65-F5344CB8AC3E}">
        <p14:creationId xmlns:p14="http://schemas.microsoft.com/office/powerpoint/2010/main" val="1944275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La planificación comienza con los requisitos que definen el producto y el proyecto, lo que hay que construir.</a:t>
            </a:r>
          </a:p>
          <a:p>
            <a:pPr marL="0" indent="0">
              <a:buFontTx/>
              <a:buNone/>
            </a:pPr>
            <a:r>
              <a:rPr lang="es-CL" b="0" baseline="0" dirty="0" smtClean="0"/>
              <a:t>El plan de proyecto abarca las diversas actividades de gestión y desarrollo de proyectos realizados por el proyecto.</a:t>
            </a:r>
          </a:p>
          <a:p>
            <a:pPr marL="0" indent="0">
              <a:buFontTx/>
              <a:buNone/>
            </a:pPr>
            <a:r>
              <a:rPr lang="es-CL" b="0" baseline="0" dirty="0" smtClean="0"/>
              <a:t>El proyecto revisa otros planes que afectan al proyecto de diversas partes interesadas o </a:t>
            </a:r>
            <a:r>
              <a:rPr lang="es-CL" b="0" baseline="0" dirty="0" err="1" smtClean="0"/>
              <a:t>stakeholders</a:t>
            </a:r>
            <a:r>
              <a:rPr lang="es-CL" b="0" baseline="0" dirty="0" smtClean="0"/>
              <a:t>, en donde se establecen compromisos con los </a:t>
            </a:r>
            <a:r>
              <a:rPr lang="es-CL" b="0" baseline="0" dirty="0" err="1" smtClean="0"/>
              <a:t>stakeholders</a:t>
            </a:r>
            <a:r>
              <a:rPr lang="es-CL" b="0" baseline="0" dirty="0" smtClean="0"/>
              <a:t> para que contribuyan al proyecto. Por ejemplo, estos planes cubren la gestión de configuración, verificación, medición y análisis.</a:t>
            </a:r>
          </a:p>
        </p:txBody>
      </p:sp>
      <p:sp>
        <p:nvSpPr>
          <p:cNvPr id="4" name="Slide Number Placeholder 3"/>
          <p:cNvSpPr>
            <a:spLocks noGrp="1"/>
          </p:cNvSpPr>
          <p:nvPr>
            <p:ph type="sldNum" sz="quarter" idx="10"/>
          </p:nvPr>
        </p:nvSpPr>
        <p:spPr/>
        <p:txBody>
          <a:bodyPr/>
          <a:lstStyle/>
          <a:p>
            <a:fld id="{3792D2CF-A01B-4515-8B40-3DC34258267A}" type="slidenum">
              <a:rPr lang="es-ES" smtClean="0"/>
              <a:pPr/>
              <a:t>23</a:t>
            </a:fld>
            <a:endParaRPr lang="es-ES" dirty="0"/>
          </a:p>
        </p:txBody>
      </p:sp>
    </p:spTree>
    <p:extLst>
      <p:ext uri="{BB962C8B-B14F-4D97-AF65-F5344CB8AC3E}">
        <p14:creationId xmlns:p14="http://schemas.microsoft.com/office/powerpoint/2010/main" val="123991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sz="1000" b="0" baseline="0" dirty="0" smtClean="0"/>
              <a:t>Las áreas de proceso básicas de soporte tratan las funciones de soporte fundamentales que se usan por todas las áreas de proceso. Aunque todas las áreas de proceso de soporte usan como entrada otras áreas de proceso, las áreas de proceso básicas de soporte proporcionan funciones de soporte que también ayudan a implementar varias prácticas genéricas.</a:t>
            </a:r>
          </a:p>
        </p:txBody>
      </p:sp>
      <p:sp>
        <p:nvSpPr>
          <p:cNvPr id="4" name="Slide Number Placeholder 3"/>
          <p:cNvSpPr>
            <a:spLocks noGrp="1"/>
          </p:cNvSpPr>
          <p:nvPr>
            <p:ph type="sldNum" sz="quarter" idx="10"/>
          </p:nvPr>
        </p:nvSpPr>
        <p:spPr/>
        <p:txBody>
          <a:bodyPr/>
          <a:lstStyle/>
          <a:p>
            <a:fld id="{3792D2CF-A01B-4515-8B40-3DC34258267A}" type="slidenum">
              <a:rPr lang="es-ES" smtClean="0"/>
              <a:pPr/>
              <a:t>24</a:t>
            </a:fld>
            <a:endParaRPr lang="es-ES" dirty="0"/>
          </a:p>
        </p:txBody>
      </p:sp>
    </p:spTree>
    <p:extLst>
      <p:ext uri="{BB962C8B-B14F-4D97-AF65-F5344CB8AC3E}">
        <p14:creationId xmlns:p14="http://schemas.microsoft.com/office/powerpoint/2010/main" val="4251427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L"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smtClean="0"/>
              <a:t>En esa unidad nos concentraremos en CMMI-</a:t>
            </a:r>
            <a:r>
              <a:rPr lang="es-CL" baseline="0" dirty="0" err="1" smtClean="0"/>
              <a:t>Dev</a:t>
            </a:r>
            <a:endParaRPr lang="es-CL" baseline="0" dirty="0" smtClean="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4</a:t>
            </a:fld>
            <a:endParaRPr lang="es-CL" dirty="0"/>
          </a:p>
        </p:txBody>
      </p:sp>
    </p:spTree>
    <p:extLst>
      <p:ext uri="{BB962C8B-B14F-4D97-AF65-F5344CB8AC3E}">
        <p14:creationId xmlns:p14="http://schemas.microsoft.com/office/powerpoint/2010/main" val="276910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baseline="0"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a:t>
            </a:fld>
            <a:endParaRPr lang="es-CL" dirty="0"/>
          </a:p>
        </p:txBody>
      </p:sp>
    </p:spTree>
    <p:extLst>
      <p:ext uri="{BB962C8B-B14F-4D97-AF65-F5344CB8AC3E}">
        <p14:creationId xmlns:p14="http://schemas.microsoft.com/office/powerpoint/2010/main" val="216499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baseline="0"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dirty="0"/>
          </a:p>
        </p:txBody>
      </p:sp>
    </p:spTree>
    <p:extLst>
      <p:ext uri="{BB962C8B-B14F-4D97-AF65-F5344CB8AC3E}">
        <p14:creationId xmlns:p14="http://schemas.microsoft.com/office/powerpoint/2010/main" val="4857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baseline="0"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dirty="0"/>
          </a:p>
        </p:txBody>
      </p:sp>
    </p:spTree>
    <p:extLst>
      <p:ext uri="{BB962C8B-B14F-4D97-AF65-F5344CB8AC3E}">
        <p14:creationId xmlns:p14="http://schemas.microsoft.com/office/powerpoint/2010/main" val="291316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baseline="0"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9</a:t>
            </a:fld>
            <a:endParaRPr lang="es-CL" dirty="0"/>
          </a:p>
        </p:txBody>
      </p:sp>
    </p:spTree>
    <p:extLst>
      <p:ext uri="{BB962C8B-B14F-4D97-AF65-F5344CB8AC3E}">
        <p14:creationId xmlns:p14="http://schemas.microsoft.com/office/powerpoint/2010/main" val="3518990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smtClean="0"/>
              <a:t>CMMI-DEV</a:t>
            </a:r>
            <a:r>
              <a:rPr lang="es-CL" sz="1200" baseline="0" smtClean="0"/>
              <a:t> </a:t>
            </a:r>
            <a:r>
              <a:rPr lang="es-CL" sz="1200" smtClean="0"/>
              <a:t>Contiene </a:t>
            </a:r>
            <a:r>
              <a:rPr lang="es-CL" sz="1200" dirty="0" smtClean="0"/>
              <a:t>prácticas ligadas a la administración de procesos, administración de proyectos, ingeniería y soporte. </a:t>
            </a:r>
          </a:p>
          <a:p>
            <a:endParaRPr lang="es-CL" baseline="0"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10</a:t>
            </a:fld>
            <a:endParaRPr lang="es-CL" dirty="0"/>
          </a:p>
        </p:txBody>
      </p:sp>
    </p:spTree>
    <p:extLst>
      <p:ext uri="{BB962C8B-B14F-4D97-AF65-F5344CB8AC3E}">
        <p14:creationId xmlns:p14="http://schemas.microsoft.com/office/powerpoint/2010/main" val="130404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baseline="0"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12</a:t>
            </a:fld>
            <a:endParaRPr lang="es-CL" dirty="0"/>
          </a:p>
        </p:txBody>
      </p:sp>
    </p:spTree>
    <p:extLst>
      <p:ext uri="{BB962C8B-B14F-4D97-AF65-F5344CB8AC3E}">
        <p14:creationId xmlns:p14="http://schemas.microsoft.com/office/powerpoint/2010/main" val="191226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aseline="0" dirty="0" smtClean="0"/>
              <a:t>En este semestre, estudiaremos la representación escalonada, es decir, trabajaremos los 5 niveles de </a:t>
            </a:r>
            <a:r>
              <a:rPr lang="es-CL" b="1" baseline="0" dirty="0" smtClean="0"/>
              <a:t>madurez</a:t>
            </a:r>
            <a:r>
              <a:rPr lang="es-CL" baseline="0" dirty="0" smtClean="0"/>
              <a:t>.</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13</a:t>
            </a:fld>
            <a:endParaRPr lang="es-CL" dirty="0"/>
          </a:p>
        </p:txBody>
      </p:sp>
    </p:spTree>
    <p:extLst>
      <p:ext uri="{BB962C8B-B14F-4D97-AF65-F5344CB8AC3E}">
        <p14:creationId xmlns:p14="http://schemas.microsoft.com/office/powerpoint/2010/main" val="2214076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22-12-2016</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22-12-2016</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22-12-2016</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22-12-2016</a:t>
            </a:fld>
            <a:endParaRPr lang="es-CL" dirty="0"/>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22-12-2016</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22-12-2016</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22-12-2016</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22-12-2016</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22-12-2016</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ES_tradnl" noProof="0" dirty="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22-12-2016</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22-12-2016</a:t>
            </a:fld>
            <a:endParaRPr lang="es-C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518862"/>
            <a:ext cx="6624736" cy="523220"/>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s-CL" sz="2800" dirty="0" smtClean="0">
                <a:latin typeface="Calibri" pitchFamily="34" charset="0"/>
              </a:rPr>
              <a:t>MDC7501 MODELOS DE CALIDAD</a:t>
            </a:r>
          </a:p>
        </p:txBody>
      </p:sp>
      <p:sp>
        <p:nvSpPr>
          <p:cNvPr id="7" name="6 Rectángulo"/>
          <p:cNvSpPr/>
          <p:nvPr/>
        </p:nvSpPr>
        <p:spPr>
          <a:xfrm>
            <a:off x="251520" y="4284385"/>
            <a:ext cx="3324500" cy="584775"/>
          </a:xfrm>
          <a:prstGeom prst="rect">
            <a:avLst/>
          </a:prstGeom>
        </p:spPr>
        <p:txBody>
          <a:bodyPr wrap="none">
            <a:spAutoFit/>
          </a:bodyPr>
          <a:lstStyle/>
          <a:p>
            <a:r>
              <a:rPr lang="es-CL" sz="3200" dirty="0" smtClean="0">
                <a:solidFill>
                  <a:schemeClr val="bg1"/>
                </a:solidFill>
                <a:latin typeface="Calibri" pitchFamily="34" charset="0"/>
              </a:rPr>
              <a:t>CMMI-DEV, Nivel 2</a:t>
            </a:r>
            <a:endParaRPr lang="es-CL" sz="32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792088"/>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Resumen Representación Escalonada</a:t>
            </a: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graphicFrame>
        <p:nvGraphicFramePr>
          <p:cNvPr id="6" name="Tabla 5"/>
          <p:cNvGraphicFramePr>
            <a:graphicFrameLocks noGrp="1"/>
          </p:cNvGraphicFramePr>
          <p:nvPr>
            <p:extLst>
              <p:ext uri="{D42A27DB-BD31-4B8C-83A1-F6EECF244321}">
                <p14:modId xmlns:p14="http://schemas.microsoft.com/office/powerpoint/2010/main" val="2880689336"/>
              </p:ext>
            </p:extLst>
          </p:nvPr>
        </p:nvGraphicFramePr>
        <p:xfrm>
          <a:off x="827584" y="1475728"/>
          <a:ext cx="7488832" cy="5187990"/>
        </p:xfrm>
        <a:graphic>
          <a:graphicData uri="http://schemas.openxmlformats.org/drawingml/2006/table">
            <a:tbl>
              <a:tblPr>
                <a:tableStyleId>{8799B23B-EC83-4686-B30A-512413B5E67A}</a:tableStyleId>
              </a:tblPr>
              <a:tblGrid>
                <a:gridCol w="4478615"/>
                <a:gridCol w="1762079"/>
                <a:gridCol w="1248138"/>
              </a:tblGrid>
              <a:tr h="107860">
                <a:tc>
                  <a:txBody>
                    <a:bodyPr/>
                    <a:lstStyle/>
                    <a:p>
                      <a:pPr algn="l" fontAlgn="b"/>
                      <a:r>
                        <a:rPr lang="es-CL" sz="1400" b="0" i="0" u="none" strike="noStrike" dirty="0">
                          <a:solidFill>
                            <a:srgbClr val="000000"/>
                          </a:solidFill>
                          <a:effectLst/>
                          <a:latin typeface="Calibri" panose="020F0502020204030204" pitchFamily="34" charset="0"/>
                        </a:rPr>
                        <a:t>Área de Proceso </a:t>
                      </a:r>
                    </a:p>
                  </a:txBody>
                  <a:tcPr marL="9525" marR="9525" marT="9525" marB="0" anchor="b">
                    <a:solidFill>
                      <a:schemeClr val="bg2">
                        <a:lumMod val="90000"/>
                      </a:schemeClr>
                    </a:solidFill>
                  </a:tcPr>
                </a:tc>
                <a:tc>
                  <a:txBody>
                    <a:bodyPr/>
                    <a:lstStyle/>
                    <a:p>
                      <a:pPr algn="l" fontAlgn="b"/>
                      <a:r>
                        <a:rPr lang="es-CL" sz="1400" b="0" i="0" u="none" strike="noStrike" dirty="0">
                          <a:solidFill>
                            <a:srgbClr val="000000"/>
                          </a:solidFill>
                          <a:effectLst/>
                          <a:latin typeface="Calibri" panose="020F0502020204030204" pitchFamily="34" charset="0"/>
                        </a:rPr>
                        <a:t>Categoría</a:t>
                      </a:r>
                    </a:p>
                  </a:txBody>
                  <a:tcPr marL="9525" marR="9525" marT="9525" marB="0" anchor="b">
                    <a:solidFill>
                      <a:schemeClr val="bg2">
                        <a:lumMod val="90000"/>
                      </a:schemeClr>
                    </a:solidFill>
                  </a:tcPr>
                </a:tc>
                <a:tc>
                  <a:txBody>
                    <a:bodyPr/>
                    <a:lstStyle/>
                    <a:p>
                      <a:pPr algn="l" fontAlgn="b"/>
                      <a:r>
                        <a:rPr lang="es-CL" sz="1400" b="0" i="0" u="none" strike="noStrike" dirty="0">
                          <a:solidFill>
                            <a:srgbClr val="000000"/>
                          </a:solidFill>
                          <a:effectLst/>
                          <a:latin typeface="Calibri" panose="020F0502020204030204" pitchFamily="34" charset="0"/>
                        </a:rPr>
                        <a:t>Nivel de Madurez</a:t>
                      </a:r>
                    </a:p>
                  </a:txBody>
                  <a:tcPr marL="9525" marR="9525" marT="9525" marB="0" anchor="b">
                    <a:solidFill>
                      <a:schemeClr val="bg2">
                        <a:lumMod val="90000"/>
                      </a:schemeClr>
                    </a:solidFill>
                  </a:tcPr>
                </a:tc>
              </a:tr>
              <a:tr h="160301">
                <a:tc>
                  <a:txBody>
                    <a:bodyPr/>
                    <a:lstStyle/>
                    <a:p>
                      <a:pPr algn="l" fontAlgn="b"/>
                      <a:r>
                        <a:rPr lang="es-CL" sz="1200" b="0" i="0" u="none" strike="noStrike">
                          <a:solidFill>
                            <a:srgbClr val="000000"/>
                          </a:solidFill>
                          <a:effectLst/>
                          <a:latin typeface="Calibri" panose="020F0502020204030204" pitchFamily="34" charset="0"/>
                        </a:rPr>
                        <a:t>Monitorización y Control del Proyecto (PMC) </a:t>
                      </a:r>
                    </a:p>
                  </a:txBody>
                  <a:tcPr marL="9525" marR="9525" marT="9525" marB="0" anchor="b">
                    <a:solidFill>
                      <a:schemeClr val="accent3">
                        <a:lumMod val="20000"/>
                        <a:lumOff val="80000"/>
                      </a:schemeClr>
                    </a:solidFill>
                  </a:tcPr>
                </a:tc>
                <a:tc>
                  <a:txBody>
                    <a:bodyPr/>
                    <a:lstStyle/>
                    <a:p>
                      <a:pPr algn="l" fontAlgn="b"/>
                      <a:r>
                        <a:rPr lang="es-CL" sz="1200" b="0" i="0" u="none" strike="noStrike">
                          <a:solidFill>
                            <a:srgbClr val="000000"/>
                          </a:solidFill>
                          <a:effectLst/>
                          <a:latin typeface="Calibri" panose="020F0502020204030204" pitchFamily="34" charset="0"/>
                        </a:rPr>
                        <a:t>Gestión de proyectos </a:t>
                      </a:r>
                    </a:p>
                  </a:txBody>
                  <a:tcPr marL="9525" marR="9525" marT="9525" marB="0" anchor="b">
                    <a:solidFill>
                      <a:schemeClr val="accent3">
                        <a:lumMod val="20000"/>
                        <a:lumOff val="80000"/>
                      </a:schemeClr>
                    </a:solidFill>
                  </a:tcPr>
                </a:tc>
                <a:tc>
                  <a:txBody>
                    <a:bodyPr/>
                    <a:lstStyle/>
                    <a:p>
                      <a:pPr algn="ctr" fontAlgn="b"/>
                      <a:r>
                        <a:rPr lang="es-CL" sz="1200" b="0" i="0" u="none" strike="noStrike">
                          <a:solidFill>
                            <a:srgbClr val="000000"/>
                          </a:solidFill>
                          <a:effectLst/>
                          <a:latin typeface="Calibri" panose="020F0502020204030204" pitchFamily="34" charset="0"/>
                        </a:rPr>
                        <a:t>2</a:t>
                      </a:r>
                    </a:p>
                  </a:txBody>
                  <a:tcPr marL="9525" marR="9525" marT="9525" marB="0" anchor="b">
                    <a:solidFill>
                      <a:schemeClr val="accent3">
                        <a:lumMod val="20000"/>
                        <a:lumOff val="80000"/>
                      </a:schemeClr>
                    </a:solidFill>
                  </a:tcPr>
                </a:tc>
              </a:tr>
              <a:tr h="160301">
                <a:tc>
                  <a:txBody>
                    <a:bodyPr/>
                    <a:lstStyle/>
                    <a:p>
                      <a:pPr algn="l" fontAlgn="b"/>
                      <a:r>
                        <a:rPr lang="es-CL" sz="1200" b="0" i="0" u="none" strike="noStrike">
                          <a:solidFill>
                            <a:srgbClr val="000000"/>
                          </a:solidFill>
                          <a:effectLst/>
                          <a:latin typeface="Calibri" panose="020F0502020204030204" pitchFamily="34" charset="0"/>
                        </a:rPr>
                        <a:t>Planificación del Proyecto (PP)</a:t>
                      </a:r>
                    </a:p>
                  </a:txBody>
                  <a:tcPr marL="9525" marR="9525" marT="9525" marB="0" anchor="b">
                    <a:solidFill>
                      <a:schemeClr val="accent3">
                        <a:lumMod val="20000"/>
                        <a:lumOff val="80000"/>
                      </a:schemeClr>
                    </a:solidFill>
                  </a:tcPr>
                </a:tc>
                <a:tc>
                  <a:txBody>
                    <a:bodyPr/>
                    <a:lstStyle/>
                    <a:p>
                      <a:pPr algn="l" fontAlgn="b"/>
                      <a:r>
                        <a:rPr lang="es-CL" sz="1200" b="0" i="0" u="none" strike="noStrike">
                          <a:solidFill>
                            <a:srgbClr val="000000"/>
                          </a:solidFill>
                          <a:effectLst/>
                          <a:latin typeface="Calibri" panose="020F0502020204030204" pitchFamily="34" charset="0"/>
                        </a:rPr>
                        <a:t>Gestión de proyectos </a:t>
                      </a:r>
                    </a:p>
                  </a:txBody>
                  <a:tcPr marL="9525" marR="9525" marT="9525" marB="0" anchor="b">
                    <a:solidFill>
                      <a:schemeClr val="accent3">
                        <a:lumMod val="20000"/>
                        <a:lumOff val="80000"/>
                      </a:schemeClr>
                    </a:solidFill>
                  </a:tcPr>
                </a:tc>
                <a:tc>
                  <a:txBody>
                    <a:bodyPr/>
                    <a:lstStyle/>
                    <a:p>
                      <a:pPr algn="ctr" fontAlgn="b"/>
                      <a:r>
                        <a:rPr lang="es-CL" sz="1200" b="0" i="0" u="none" strike="noStrike">
                          <a:solidFill>
                            <a:srgbClr val="000000"/>
                          </a:solidFill>
                          <a:effectLst/>
                          <a:latin typeface="Calibri" panose="020F0502020204030204" pitchFamily="34" charset="0"/>
                        </a:rPr>
                        <a:t>2</a:t>
                      </a:r>
                    </a:p>
                  </a:txBody>
                  <a:tcPr marL="9525" marR="9525" marT="9525" marB="0" anchor="b">
                    <a:solidFill>
                      <a:schemeClr val="accent3">
                        <a:lumMod val="20000"/>
                        <a:lumOff val="80000"/>
                      </a:schemeClr>
                    </a:solidFill>
                  </a:tcPr>
                </a:tc>
              </a:tr>
              <a:tr h="212741">
                <a:tc>
                  <a:txBody>
                    <a:bodyPr/>
                    <a:lstStyle/>
                    <a:p>
                      <a:pPr algn="l" fontAlgn="b"/>
                      <a:r>
                        <a:rPr lang="es-CL" sz="1200" b="0" i="0" u="none" strike="noStrike">
                          <a:solidFill>
                            <a:srgbClr val="000000"/>
                          </a:solidFill>
                          <a:effectLst/>
                          <a:latin typeface="Calibri" panose="020F0502020204030204" pitchFamily="34" charset="0"/>
                        </a:rPr>
                        <a:t>Gestión de Requisitos (REQM) </a:t>
                      </a:r>
                    </a:p>
                  </a:txBody>
                  <a:tcPr marL="9525" marR="9525" marT="9525" marB="0" anchor="b">
                    <a:solidFill>
                      <a:schemeClr val="accent3">
                        <a:lumMod val="20000"/>
                        <a:lumOff val="80000"/>
                      </a:schemeClr>
                    </a:solidFill>
                  </a:tcPr>
                </a:tc>
                <a:tc>
                  <a:txBody>
                    <a:bodyPr/>
                    <a:lstStyle/>
                    <a:p>
                      <a:pPr algn="l" fontAlgn="b"/>
                      <a:r>
                        <a:rPr lang="es-CL" sz="1200" b="0" i="0" u="none" strike="noStrike">
                          <a:solidFill>
                            <a:srgbClr val="000000"/>
                          </a:solidFill>
                          <a:effectLst/>
                          <a:latin typeface="Calibri" panose="020F0502020204030204" pitchFamily="34" charset="0"/>
                        </a:rPr>
                        <a:t>Gestión de proyectos </a:t>
                      </a:r>
                    </a:p>
                  </a:txBody>
                  <a:tcPr marL="9525" marR="9525" marT="9525" marB="0" anchor="b">
                    <a:solidFill>
                      <a:schemeClr val="accent3">
                        <a:lumMod val="20000"/>
                        <a:lumOff val="80000"/>
                      </a:schemeClr>
                    </a:solidFill>
                  </a:tcPr>
                </a:tc>
                <a:tc>
                  <a:txBody>
                    <a:bodyPr/>
                    <a:lstStyle/>
                    <a:p>
                      <a:pPr algn="ctr" fontAlgn="b"/>
                      <a:r>
                        <a:rPr lang="es-CL" sz="1200" b="0" i="0" u="none" strike="noStrike">
                          <a:solidFill>
                            <a:srgbClr val="000000"/>
                          </a:solidFill>
                          <a:effectLst/>
                          <a:latin typeface="Calibri" panose="020F0502020204030204" pitchFamily="34" charset="0"/>
                        </a:rPr>
                        <a:t>2</a:t>
                      </a:r>
                    </a:p>
                  </a:txBody>
                  <a:tcPr marL="9525" marR="9525" marT="9525" marB="0" anchor="b">
                    <a:solidFill>
                      <a:schemeClr val="accent3">
                        <a:lumMod val="20000"/>
                        <a:lumOff val="80000"/>
                      </a:schemeClr>
                    </a:solidFill>
                  </a:tcPr>
                </a:tc>
              </a:tr>
              <a:tr h="160301">
                <a:tc>
                  <a:txBody>
                    <a:bodyPr/>
                    <a:lstStyle/>
                    <a:p>
                      <a:pPr algn="l" fontAlgn="b"/>
                      <a:r>
                        <a:rPr lang="es-CL" sz="1200" b="0" i="0" u="none" strike="noStrike">
                          <a:solidFill>
                            <a:srgbClr val="000000"/>
                          </a:solidFill>
                          <a:effectLst/>
                          <a:latin typeface="Calibri" panose="020F0502020204030204" pitchFamily="34" charset="0"/>
                        </a:rPr>
                        <a:t>Gestión de Acuerdos con Proveedores (SAM ) </a:t>
                      </a:r>
                    </a:p>
                  </a:txBody>
                  <a:tcPr marL="9525" marR="9525" marT="9525" marB="0" anchor="b">
                    <a:solidFill>
                      <a:schemeClr val="accent3">
                        <a:lumMod val="20000"/>
                        <a:lumOff val="80000"/>
                      </a:schemeClr>
                    </a:solidFill>
                  </a:tcPr>
                </a:tc>
                <a:tc>
                  <a:txBody>
                    <a:bodyPr/>
                    <a:lstStyle/>
                    <a:p>
                      <a:pPr algn="l" fontAlgn="b"/>
                      <a:r>
                        <a:rPr lang="es-CL" sz="1200" b="0" i="0" u="none" strike="noStrike">
                          <a:solidFill>
                            <a:srgbClr val="000000"/>
                          </a:solidFill>
                          <a:effectLst/>
                          <a:latin typeface="Calibri" panose="020F0502020204030204" pitchFamily="34" charset="0"/>
                        </a:rPr>
                        <a:t>Gestión de proyectos </a:t>
                      </a:r>
                    </a:p>
                  </a:txBody>
                  <a:tcPr marL="9525" marR="9525" marT="9525" marB="0" anchor="b">
                    <a:solidFill>
                      <a:schemeClr val="accent3">
                        <a:lumMod val="20000"/>
                        <a:lumOff val="80000"/>
                      </a:schemeClr>
                    </a:solidFill>
                  </a:tcPr>
                </a:tc>
                <a:tc>
                  <a:txBody>
                    <a:bodyPr/>
                    <a:lstStyle/>
                    <a:p>
                      <a:pPr algn="ctr" fontAlgn="b"/>
                      <a:r>
                        <a:rPr lang="es-CL" sz="1200" b="0" i="0" u="none" strike="noStrike">
                          <a:solidFill>
                            <a:srgbClr val="000000"/>
                          </a:solidFill>
                          <a:effectLst/>
                          <a:latin typeface="Calibri" panose="020F0502020204030204" pitchFamily="34" charset="0"/>
                        </a:rPr>
                        <a:t>2</a:t>
                      </a:r>
                    </a:p>
                  </a:txBody>
                  <a:tcPr marL="9525" marR="9525" marT="9525" marB="0" anchor="b">
                    <a:solidFill>
                      <a:schemeClr val="accent3">
                        <a:lumMod val="20000"/>
                        <a:lumOff val="80000"/>
                      </a:schemeClr>
                    </a:solidFill>
                  </a:tcPr>
                </a:tc>
              </a:tr>
              <a:tr h="205003">
                <a:tc>
                  <a:txBody>
                    <a:bodyPr/>
                    <a:lstStyle/>
                    <a:p>
                      <a:pPr algn="l" fontAlgn="b"/>
                      <a:r>
                        <a:rPr lang="es-CL" sz="1200" b="0" i="0" u="none" strike="noStrike">
                          <a:solidFill>
                            <a:srgbClr val="000000"/>
                          </a:solidFill>
                          <a:effectLst/>
                          <a:latin typeface="Calibri" panose="020F0502020204030204" pitchFamily="34" charset="0"/>
                        </a:rPr>
                        <a:t>Gestión de Configuración (CM) </a:t>
                      </a:r>
                    </a:p>
                  </a:txBody>
                  <a:tcPr marL="9525" marR="9525" marT="9525" marB="0" anchor="b">
                    <a:solidFill>
                      <a:schemeClr val="accent3">
                        <a:lumMod val="20000"/>
                        <a:lumOff val="80000"/>
                      </a:schemeClr>
                    </a:solidFill>
                  </a:tcPr>
                </a:tc>
                <a:tc>
                  <a:txBody>
                    <a:bodyPr/>
                    <a:lstStyle/>
                    <a:p>
                      <a:pPr algn="l" fontAlgn="b"/>
                      <a:r>
                        <a:rPr lang="es-CL" sz="1200" b="0" i="0" u="none" strike="noStrike">
                          <a:solidFill>
                            <a:srgbClr val="000000"/>
                          </a:solidFill>
                          <a:effectLst/>
                          <a:latin typeface="Calibri" panose="020F0502020204030204" pitchFamily="34" charset="0"/>
                        </a:rPr>
                        <a:t>Soporte </a:t>
                      </a:r>
                    </a:p>
                  </a:txBody>
                  <a:tcPr marL="9525" marR="9525" marT="9525" marB="0" anchor="b">
                    <a:solidFill>
                      <a:schemeClr val="accent3">
                        <a:lumMod val="20000"/>
                        <a:lumOff val="80000"/>
                      </a:schemeClr>
                    </a:solidFill>
                  </a:tcPr>
                </a:tc>
                <a:tc>
                  <a:txBody>
                    <a:bodyPr/>
                    <a:lstStyle/>
                    <a:p>
                      <a:pPr algn="ctr" fontAlgn="b"/>
                      <a:r>
                        <a:rPr lang="es-CL" sz="1200" b="0" i="0" u="none" strike="noStrike">
                          <a:solidFill>
                            <a:srgbClr val="000000"/>
                          </a:solidFill>
                          <a:effectLst/>
                          <a:latin typeface="Calibri" panose="020F0502020204030204" pitchFamily="34" charset="0"/>
                        </a:rPr>
                        <a:t>2</a:t>
                      </a:r>
                    </a:p>
                  </a:txBody>
                  <a:tcPr marL="9525" marR="9525" marT="9525" marB="0" anchor="b">
                    <a:solidFill>
                      <a:schemeClr val="accent3">
                        <a:lumMod val="20000"/>
                        <a:lumOff val="80000"/>
                      </a:schemeClr>
                    </a:solidFill>
                  </a:tcPr>
                </a:tc>
              </a:tr>
              <a:tr h="160301">
                <a:tc>
                  <a:txBody>
                    <a:bodyPr/>
                    <a:lstStyle/>
                    <a:p>
                      <a:pPr algn="l" fontAlgn="b"/>
                      <a:r>
                        <a:rPr lang="es-CL" sz="1200" b="0" i="0" u="none" strike="noStrike">
                          <a:solidFill>
                            <a:srgbClr val="000000"/>
                          </a:solidFill>
                          <a:effectLst/>
                          <a:latin typeface="Calibri" panose="020F0502020204030204" pitchFamily="34" charset="0"/>
                        </a:rPr>
                        <a:t>Medición y Análisis (MA ) </a:t>
                      </a:r>
                    </a:p>
                  </a:txBody>
                  <a:tcPr marL="9525" marR="9525" marT="9525" marB="0" anchor="b">
                    <a:solidFill>
                      <a:schemeClr val="accent3">
                        <a:lumMod val="20000"/>
                        <a:lumOff val="80000"/>
                      </a:schemeClr>
                    </a:solidFill>
                  </a:tcPr>
                </a:tc>
                <a:tc>
                  <a:txBody>
                    <a:bodyPr/>
                    <a:lstStyle/>
                    <a:p>
                      <a:pPr algn="l" fontAlgn="b"/>
                      <a:r>
                        <a:rPr lang="es-CL" sz="1200" b="0" i="0" u="none" strike="noStrike">
                          <a:solidFill>
                            <a:srgbClr val="000000"/>
                          </a:solidFill>
                          <a:effectLst/>
                          <a:latin typeface="Calibri" panose="020F0502020204030204" pitchFamily="34" charset="0"/>
                        </a:rPr>
                        <a:t>Soporte </a:t>
                      </a:r>
                    </a:p>
                  </a:txBody>
                  <a:tcPr marL="9525" marR="9525" marT="9525" marB="0" anchor="b">
                    <a:solidFill>
                      <a:schemeClr val="accent3">
                        <a:lumMod val="20000"/>
                        <a:lumOff val="80000"/>
                      </a:schemeClr>
                    </a:solidFill>
                  </a:tcPr>
                </a:tc>
                <a:tc>
                  <a:txBody>
                    <a:bodyPr/>
                    <a:lstStyle/>
                    <a:p>
                      <a:pPr algn="ctr" fontAlgn="b"/>
                      <a:r>
                        <a:rPr lang="es-CL" sz="1200" b="0" i="0" u="none" strike="noStrike">
                          <a:solidFill>
                            <a:srgbClr val="000000"/>
                          </a:solidFill>
                          <a:effectLst/>
                          <a:latin typeface="Calibri" panose="020F0502020204030204" pitchFamily="34" charset="0"/>
                        </a:rPr>
                        <a:t>2</a:t>
                      </a:r>
                    </a:p>
                  </a:txBody>
                  <a:tcPr marL="9525" marR="9525" marT="9525" marB="0" anchor="b">
                    <a:solidFill>
                      <a:schemeClr val="accent3">
                        <a:lumMod val="20000"/>
                        <a:lumOff val="80000"/>
                      </a:schemeClr>
                    </a:solidFill>
                  </a:tcPr>
                </a:tc>
              </a:tr>
              <a:tr h="265182">
                <a:tc>
                  <a:txBody>
                    <a:bodyPr/>
                    <a:lstStyle/>
                    <a:p>
                      <a:pPr algn="l" fontAlgn="b"/>
                      <a:r>
                        <a:rPr lang="es-CL" sz="1200" b="0" i="0" u="none" strike="noStrike">
                          <a:solidFill>
                            <a:srgbClr val="000000"/>
                          </a:solidFill>
                          <a:effectLst/>
                          <a:latin typeface="Calibri" panose="020F0502020204030204" pitchFamily="34" charset="0"/>
                        </a:rPr>
                        <a:t>Aseguramiento de la Calidad del Proceso y del Producto (PPQA)</a:t>
                      </a:r>
                    </a:p>
                  </a:txBody>
                  <a:tcPr marL="9525" marR="9525" marT="9525" marB="0" anchor="b">
                    <a:solidFill>
                      <a:schemeClr val="accent3">
                        <a:lumMod val="20000"/>
                        <a:lumOff val="80000"/>
                      </a:schemeClr>
                    </a:solidFill>
                  </a:tcPr>
                </a:tc>
                <a:tc>
                  <a:txBody>
                    <a:bodyPr/>
                    <a:lstStyle/>
                    <a:p>
                      <a:pPr algn="l" fontAlgn="b"/>
                      <a:r>
                        <a:rPr lang="es-CL" sz="1200" b="0" i="0" u="none" strike="noStrike">
                          <a:solidFill>
                            <a:srgbClr val="000000"/>
                          </a:solidFill>
                          <a:effectLst/>
                          <a:latin typeface="Calibri" panose="020F0502020204030204" pitchFamily="34" charset="0"/>
                        </a:rPr>
                        <a:t>Soporte </a:t>
                      </a:r>
                    </a:p>
                  </a:txBody>
                  <a:tcPr marL="9525" marR="9525" marT="9525" marB="0" anchor="b">
                    <a:solidFill>
                      <a:schemeClr val="accent3">
                        <a:lumMod val="20000"/>
                        <a:lumOff val="80000"/>
                      </a:schemeClr>
                    </a:solidFill>
                  </a:tcPr>
                </a:tc>
                <a:tc>
                  <a:txBody>
                    <a:bodyPr/>
                    <a:lstStyle/>
                    <a:p>
                      <a:pPr algn="ctr" fontAlgn="b"/>
                      <a:r>
                        <a:rPr lang="es-CL" sz="1200" b="0" i="0" u="none" strike="noStrike">
                          <a:solidFill>
                            <a:srgbClr val="000000"/>
                          </a:solidFill>
                          <a:effectLst/>
                          <a:latin typeface="Calibri" panose="020F0502020204030204" pitchFamily="34" charset="0"/>
                        </a:rPr>
                        <a:t>2</a:t>
                      </a:r>
                    </a:p>
                  </a:txBody>
                  <a:tcPr marL="9525" marR="9525" marT="9525" marB="0" anchor="b">
                    <a:solidFill>
                      <a:schemeClr val="accent3">
                        <a:lumMod val="20000"/>
                        <a:lumOff val="80000"/>
                      </a:schemeClr>
                    </a:solidFill>
                  </a:tcPr>
                </a:tc>
              </a:tr>
              <a:tr h="212741">
                <a:tc>
                  <a:txBody>
                    <a:bodyPr/>
                    <a:lstStyle/>
                    <a:p>
                      <a:pPr algn="l" fontAlgn="b"/>
                      <a:r>
                        <a:rPr lang="es-CL" sz="1200" b="0" i="0" u="none" strike="noStrike">
                          <a:solidFill>
                            <a:srgbClr val="000000"/>
                          </a:solidFill>
                          <a:effectLst/>
                          <a:latin typeface="Calibri" panose="020F0502020204030204" pitchFamily="34" charset="0"/>
                        </a:rPr>
                        <a:t>Definición de Procesos de la Organización (OPD)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Gestión de procesos</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212741">
                <a:tc>
                  <a:txBody>
                    <a:bodyPr/>
                    <a:lstStyle/>
                    <a:p>
                      <a:pPr algn="l" fontAlgn="b"/>
                      <a:r>
                        <a:rPr lang="es-CL" sz="1200" b="0" i="0" u="none" strike="noStrike">
                          <a:solidFill>
                            <a:srgbClr val="000000"/>
                          </a:solidFill>
                          <a:effectLst/>
                          <a:latin typeface="Calibri" panose="020F0502020204030204" pitchFamily="34" charset="0"/>
                        </a:rPr>
                        <a:t>Enfoque en Procesos de la Organización (OPF)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Gestión de procesos</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265182">
                <a:tc>
                  <a:txBody>
                    <a:bodyPr/>
                    <a:lstStyle/>
                    <a:p>
                      <a:pPr algn="l" fontAlgn="b"/>
                      <a:r>
                        <a:rPr lang="es-CL" sz="1200" b="0" i="0" u="none" strike="noStrike">
                          <a:solidFill>
                            <a:srgbClr val="000000"/>
                          </a:solidFill>
                          <a:effectLst/>
                          <a:latin typeface="Calibri" panose="020F0502020204030204" pitchFamily="34" charset="0"/>
                        </a:rPr>
                        <a:t>Formación en la Organización (OT )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Gestión de procesos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265182">
                <a:tc>
                  <a:txBody>
                    <a:bodyPr/>
                    <a:lstStyle/>
                    <a:p>
                      <a:pPr algn="l" fontAlgn="b"/>
                      <a:r>
                        <a:rPr lang="es-CL" sz="1200" b="0" i="0" u="none" strike="noStrike">
                          <a:solidFill>
                            <a:srgbClr val="000000"/>
                          </a:solidFill>
                          <a:effectLst/>
                          <a:latin typeface="Calibri" panose="020F0502020204030204" pitchFamily="34" charset="0"/>
                        </a:rPr>
                        <a:t>Gestión Integrada del Proyecto (IPM)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Gestión de proyectos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212741">
                <a:tc>
                  <a:txBody>
                    <a:bodyPr/>
                    <a:lstStyle/>
                    <a:p>
                      <a:pPr algn="l" fontAlgn="b"/>
                      <a:r>
                        <a:rPr lang="es-CL" sz="1200" b="0" i="0" u="none" strike="noStrike">
                          <a:solidFill>
                            <a:srgbClr val="000000"/>
                          </a:solidFill>
                          <a:effectLst/>
                          <a:latin typeface="Calibri" panose="020F0502020204030204" pitchFamily="34" charset="0"/>
                        </a:rPr>
                        <a:t>Gestión de Riesgos (RSKM)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Gestión de proyectos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160301">
                <a:tc>
                  <a:txBody>
                    <a:bodyPr/>
                    <a:lstStyle/>
                    <a:p>
                      <a:pPr algn="l" fontAlgn="b"/>
                      <a:r>
                        <a:rPr lang="es-CL" sz="1200" b="0" i="0" u="none" strike="noStrike">
                          <a:solidFill>
                            <a:srgbClr val="000000"/>
                          </a:solidFill>
                          <a:effectLst/>
                          <a:latin typeface="Calibri" panose="020F0502020204030204" pitchFamily="34" charset="0"/>
                        </a:rPr>
                        <a:t>Integración del Producto (PI)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Ingeniería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212741">
                <a:tc>
                  <a:txBody>
                    <a:bodyPr/>
                    <a:lstStyle/>
                    <a:p>
                      <a:pPr algn="l" fontAlgn="b"/>
                      <a:r>
                        <a:rPr lang="es-CL" sz="1200" b="0" i="0" u="none" strike="noStrike">
                          <a:solidFill>
                            <a:srgbClr val="000000"/>
                          </a:solidFill>
                          <a:effectLst/>
                          <a:latin typeface="Calibri" panose="020F0502020204030204" pitchFamily="34" charset="0"/>
                        </a:rPr>
                        <a:t>Desarrollo de Requisitos (RD)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Ingeniería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160301">
                <a:tc>
                  <a:txBody>
                    <a:bodyPr/>
                    <a:lstStyle/>
                    <a:p>
                      <a:pPr algn="l" fontAlgn="b"/>
                      <a:r>
                        <a:rPr lang="es-CL" sz="1200" b="0" i="0" u="none" strike="noStrike">
                          <a:solidFill>
                            <a:srgbClr val="000000"/>
                          </a:solidFill>
                          <a:effectLst/>
                          <a:latin typeface="Calibri" panose="020F0502020204030204" pitchFamily="34" charset="0"/>
                        </a:rPr>
                        <a:t>Solución Técnica (TS)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Ingeniería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107860">
                <a:tc>
                  <a:txBody>
                    <a:bodyPr/>
                    <a:lstStyle/>
                    <a:p>
                      <a:pPr algn="l" fontAlgn="b"/>
                      <a:r>
                        <a:rPr lang="es-CL" sz="1200" b="0" i="0" u="none" strike="noStrike">
                          <a:solidFill>
                            <a:srgbClr val="000000"/>
                          </a:solidFill>
                          <a:effectLst/>
                          <a:latin typeface="Calibri" panose="020F0502020204030204" pitchFamily="34" charset="0"/>
                        </a:rPr>
                        <a:t>Validación (VAL )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Ingeniería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107860">
                <a:tc>
                  <a:txBody>
                    <a:bodyPr/>
                    <a:lstStyle/>
                    <a:p>
                      <a:pPr algn="l" fontAlgn="b"/>
                      <a:r>
                        <a:rPr lang="es-CL" sz="1200" b="0" i="0" u="none" strike="noStrike">
                          <a:solidFill>
                            <a:srgbClr val="000000"/>
                          </a:solidFill>
                          <a:effectLst/>
                          <a:latin typeface="Calibri" panose="020F0502020204030204" pitchFamily="34" charset="0"/>
                        </a:rPr>
                        <a:t>Verificación (VER)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Ingeniería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0">
                <a:tc>
                  <a:txBody>
                    <a:bodyPr/>
                    <a:lstStyle/>
                    <a:p>
                      <a:pPr algn="l" fontAlgn="b"/>
                      <a:r>
                        <a:rPr lang="es-CL" sz="1200" b="0" i="0" u="none" strike="noStrike">
                          <a:solidFill>
                            <a:srgbClr val="000000"/>
                          </a:solidFill>
                          <a:effectLst/>
                          <a:latin typeface="Calibri" panose="020F0502020204030204" pitchFamily="34" charset="0"/>
                        </a:rPr>
                        <a:t>Análisis de Decisiones y Resolución (DAR )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Soporte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3</a:t>
                      </a:r>
                    </a:p>
                  </a:txBody>
                  <a:tcPr marL="9525" marR="9525" marT="9525" marB="0" anchor="b"/>
                </a:tc>
              </a:tr>
              <a:tr h="265182">
                <a:tc>
                  <a:txBody>
                    <a:bodyPr/>
                    <a:lstStyle/>
                    <a:p>
                      <a:pPr algn="l" fontAlgn="b"/>
                      <a:r>
                        <a:rPr lang="es-CL" sz="1200" b="0" i="0" u="none" strike="noStrike">
                          <a:solidFill>
                            <a:srgbClr val="000000"/>
                          </a:solidFill>
                          <a:effectLst/>
                          <a:latin typeface="Calibri" panose="020F0502020204030204" pitchFamily="34" charset="0"/>
                        </a:rPr>
                        <a:t>Rendimiento de Procesos de la Organización (OPP)</a:t>
                      </a:r>
                    </a:p>
                  </a:txBody>
                  <a:tcPr marL="9525" marR="9525" marT="9525" marB="0" anchor="b">
                    <a:solidFill>
                      <a:schemeClr val="bg2"/>
                    </a:solidFill>
                  </a:tcPr>
                </a:tc>
                <a:tc>
                  <a:txBody>
                    <a:bodyPr/>
                    <a:lstStyle/>
                    <a:p>
                      <a:pPr algn="l" fontAlgn="b"/>
                      <a:r>
                        <a:rPr lang="es-CL" sz="1200" b="0" i="0" u="none" strike="noStrike">
                          <a:solidFill>
                            <a:srgbClr val="000000"/>
                          </a:solidFill>
                          <a:effectLst/>
                          <a:latin typeface="Calibri" panose="020F0502020204030204" pitchFamily="34" charset="0"/>
                        </a:rPr>
                        <a:t> Gestión de procesos </a:t>
                      </a:r>
                    </a:p>
                  </a:txBody>
                  <a:tcPr marL="9525" marR="9525" marT="9525" marB="0" anchor="b">
                    <a:solidFill>
                      <a:schemeClr val="bg2"/>
                    </a:solidFill>
                  </a:tcPr>
                </a:tc>
                <a:tc>
                  <a:txBody>
                    <a:bodyPr/>
                    <a:lstStyle/>
                    <a:p>
                      <a:pPr algn="ctr" fontAlgn="b"/>
                      <a:r>
                        <a:rPr lang="es-CL" sz="1200" b="0" i="0" u="none" strike="noStrike">
                          <a:solidFill>
                            <a:srgbClr val="000000"/>
                          </a:solidFill>
                          <a:effectLst/>
                          <a:latin typeface="Calibri" panose="020F0502020204030204" pitchFamily="34" charset="0"/>
                        </a:rPr>
                        <a:t>4</a:t>
                      </a:r>
                    </a:p>
                  </a:txBody>
                  <a:tcPr marL="9525" marR="9525" marT="9525" marB="0" anchor="b">
                    <a:solidFill>
                      <a:schemeClr val="bg2"/>
                    </a:solidFill>
                  </a:tcPr>
                </a:tc>
              </a:tr>
              <a:tr h="212741">
                <a:tc>
                  <a:txBody>
                    <a:bodyPr/>
                    <a:lstStyle/>
                    <a:p>
                      <a:pPr algn="l" fontAlgn="b"/>
                      <a:r>
                        <a:rPr lang="es-CL" sz="1200" b="0" i="0" u="none" strike="noStrike">
                          <a:solidFill>
                            <a:srgbClr val="000000"/>
                          </a:solidFill>
                          <a:effectLst/>
                          <a:latin typeface="Calibri" panose="020F0502020204030204" pitchFamily="34" charset="0"/>
                        </a:rPr>
                        <a:t>Gestión Cuantitativa del Proyecto (QPM) </a:t>
                      </a:r>
                    </a:p>
                  </a:txBody>
                  <a:tcPr marL="9525" marR="9525" marT="9525" marB="0" anchor="b">
                    <a:solidFill>
                      <a:schemeClr val="bg2"/>
                    </a:solidFill>
                  </a:tcPr>
                </a:tc>
                <a:tc>
                  <a:txBody>
                    <a:bodyPr/>
                    <a:lstStyle/>
                    <a:p>
                      <a:pPr algn="l" fontAlgn="b"/>
                      <a:r>
                        <a:rPr lang="es-CL" sz="1200" b="0" i="0" u="none" strike="noStrike">
                          <a:solidFill>
                            <a:srgbClr val="000000"/>
                          </a:solidFill>
                          <a:effectLst/>
                          <a:latin typeface="Calibri" panose="020F0502020204030204" pitchFamily="34" charset="0"/>
                        </a:rPr>
                        <a:t>Gestión de proyectos </a:t>
                      </a:r>
                    </a:p>
                  </a:txBody>
                  <a:tcPr marL="9525" marR="9525" marT="9525" marB="0" anchor="b">
                    <a:solidFill>
                      <a:schemeClr val="bg2"/>
                    </a:solidFill>
                  </a:tcPr>
                </a:tc>
                <a:tc>
                  <a:txBody>
                    <a:bodyPr/>
                    <a:lstStyle/>
                    <a:p>
                      <a:pPr algn="ctr" fontAlgn="b"/>
                      <a:r>
                        <a:rPr lang="es-CL" sz="1200" b="0" i="0" u="none" strike="noStrike">
                          <a:solidFill>
                            <a:srgbClr val="000000"/>
                          </a:solidFill>
                          <a:effectLst/>
                          <a:latin typeface="Calibri" panose="020F0502020204030204" pitchFamily="34" charset="0"/>
                        </a:rPr>
                        <a:t>4</a:t>
                      </a:r>
                    </a:p>
                  </a:txBody>
                  <a:tcPr marL="9525" marR="9525" marT="9525" marB="0" anchor="b">
                    <a:solidFill>
                      <a:schemeClr val="bg2"/>
                    </a:solidFill>
                  </a:tcPr>
                </a:tc>
              </a:tr>
              <a:tr h="212741">
                <a:tc>
                  <a:txBody>
                    <a:bodyPr/>
                    <a:lstStyle/>
                    <a:p>
                      <a:pPr algn="l" fontAlgn="b"/>
                      <a:r>
                        <a:rPr lang="es-CL" sz="1200" b="0" i="0" u="none" strike="noStrike">
                          <a:solidFill>
                            <a:srgbClr val="000000"/>
                          </a:solidFill>
                          <a:effectLst/>
                          <a:latin typeface="Calibri" panose="020F0502020204030204" pitchFamily="34" charset="0"/>
                        </a:rPr>
                        <a:t>Gestión del Rendimiento de la Organización (OPM)</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 Gestión de procesos </a:t>
                      </a:r>
                    </a:p>
                  </a:txBody>
                  <a:tcPr marL="9525" marR="9525" marT="9525" marB="0" anchor="b"/>
                </a:tc>
                <a:tc>
                  <a:txBody>
                    <a:bodyPr/>
                    <a:lstStyle/>
                    <a:p>
                      <a:pPr algn="ctr" fontAlgn="b"/>
                      <a:r>
                        <a:rPr lang="es-CL" sz="1200" b="0" i="0" u="none" strike="noStrike">
                          <a:solidFill>
                            <a:srgbClr val="000000"/>
                          </a:solidFill>
                          <a:effectLst/>
                          <a:latin typeface="Calibri" panose="020F0502020204030204" pitchFamily="34" charset="0"/>
                        </a:rPr>
                        <a:t>5</a:t>
                      </a:r>
                    </a:p>
                  </a:txBody>
                  <a:tcPr marL="9525" marR="9525" marT="9525" marB="0" anchor="b"/>
                </a:tc>
              </a:tr>
              <a:tr h="265182">
                <a:tc>
                  <a:txBody>
                    <a:bodyPr/>
                    <a:lstStyle/>
                    <a:p>
                      <a:pPr algn="l" fontAlgn="b"/>
                      <a:r>
                        <a:rPr lang="es-CL" sz="1200" b="0" i="0" u="none" strike="noStrike">
                          <a:solidFill>
                            <a:srgbClr val="000000"/>
                          </a:solidFill>
                          <a:effectLst/>
                          <a:latin typeface="Calibri" panose="020F0502020204030204" pitchFamily="34" charset="0"/>
                        </a:rPr>
                        <a:t>Análisis Causal y Resolución (CAR ) </a:t>
                      </a:r>
                    </a:p>
                  </a:txBody>
                  <a:tcPr marL="9525" marR="9525" marT="9525" marB="0" anchor="b"/>
                </a:tc>
                <a:tc>
                  <a:txBody>
                    <a:bodyPr/>
                    <a:lstStyle/>
                    <a:p>
                      <a:pPr algn="l" fontAlgn="b"/>
                      <a:r>
                        <a:rPr lang="es-CL" sz="1200" b="0" i="0" u="none" strike="noStrike">
                          <a:solidFill>
                            <a:srgbClr val="000000"/>
                          </a:solidFill>
                          <a:effectLst/>
                          <a:latin typeface="Calibri" panose="020F0502020204030204" pitchFamily="34" charset="0"/>
                        </a:rPr>
                        <a:t>Soporte </a:t>
                      </a:r>
                    </a:p>
                  </a:txBody>
                  <a:tcPr marL="9525" marR="9525" marT="9525" marB="0" anchor="b"/>
                </a:tc>
                <a:tc>
                  <a:txBody>
                    <a:bodyPr/>
                    <a:lstStyle/>
                    <a:p>
                      <a:pPr algn="ctr" fontAlgn="b"/>
                      <a:r>
                        <a:rPr lang="es-CL" sz="1200" b="0" i="0" u="none" strike="noStrike" dirty="0">
                          <a:solidFill>
                            <a:srgbClr val="000000"/>
                          </a:solidFill>
                          <a:effectLst/>
                          <a:latin typeface="Calibri" panose="020F0502020204030204" pitchFamily="34" charset="0"/>
                        </a:rPr>
                        <a:t>5</a:t>
                      </a:r>
                    </a:p>
                  </a:txBody>
                  <a:tcPr marL="9525" marR="9525" marT="9525" marB="0" anchor="b"/>
                </a:tc>
              </a:tr>
            </a:tbl>
          </a:graphicData>
        </a:graphic>
      </p:graphicFrame>
    </p:spTree>
    <p:extLst>
      <p:ext uri="{BB962C8B-B14F-4D97-AF65-F5344CB8AC3E}">
        <p14:creationId xmlns:p14="http://schemas.microsoft.com/office/powerpoint/2010/main" val="3528725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Representación Continua</a:t>
            </a:r>
            <a:endParaRPr lang="es-CL" dirty="0"/>
          </a:p>
        </p:txBody>
      </p:sp>
      <p:sp>
        <p:nvSpPr>
          <p:cNvPr id="3" name="Marcador de contenido 2"/>
          <p:cNvSpPr>
            <a:spLocks noGrp="1"/>
          </p:cNvSpPr>
          <p:nvPr>
            <p:ph idx="1"/>
          </p:nvPr>
        </p:nvSpPr>
        <p:spPr/>
        <p:txBody>
          <a:bodyPr/>
          <a:lstStyle/>
          <a:p>
            <a:r>
              <a:rPr lang="es-CL" sz="2800" dirty="0"/>
              <a:t>En la representación continua, </a:t>
            </a:r>
            <a:r>
              <a:rPr lang="es-CL" sz="2800" dirty="0" smtClean="0"/>
              <a:t>la </a:t>
            </a:r>
            <a:r>
              <a:rPr lang="es-CL" sz="2800" dirty="0"/>
              <a:t>organización puede seleccionar un área (o conjunto de áreas) de proceso y mejorar los procesos relacionados con ésta. </a:t>
            </a:r>
            <a:endParaRPr lang="es-CL" sz="2800" dirty="0" smtClean="0"/>
          </a:p>
          <a:p>
            <a:r>
              <a:rPr lang="es-CL" sz="2800" dirty="0" smtClean="0"/>
              <a:t>En </a:t>
            </a:r>
            <a:r>
              <a:rPr lang="es-CL" sz="2800" dirty="0"/>
              <a:t>este caso se caracteriza por niveles de </a:t>
            </a:r>
            <a:r>
              <a:rPr lang="es-CL" b="1" dirty="0"/>
              <a:t>capacidad</a:t>
            </a:r>
            <a:r>
              <a:rPr lang="es-CL" sz="2800" dirty="0"/>
              <a:t> de cada área de proceso. </a:t>
            </a:r>
            <a:endParaRPr lang="es-CL" sz="2800" dirty="0" smtClean="0"/>
          </a:p>
          <a:p>
            <a:r>
              <a:rPr lang="es-CL" sz="2800" dirty="0" smtClean="0"/>
              <a:t>Están </a:t>
            </a:r>
            <a:r>
              <a:rPr lang="es-CL" sz="2800" dirty="0"/>
              <a:t>organizadas por </a:t>
            </a:r>
            <a:r>
              <a:rPr lang="es-CL" sz="2800" dirty="0" smtClean="0"/>
              <a:t>categorías </a:t>
            </a:r>
            <a:r>
              <a:rPr lang="es-CL" sz="2800" dirty="0"/>
              <a:t>de </a:t>
            </a:r>
            <a:r>
              <a:rPr lang="es-CL" sz="2800" dirty="0" smtClean="0"/>
              <a:t>proceso</a:t>
            </a:r>
          </a:p>
          <a:p>
            <a:r>
              <a:rPr lang="es-CL" sz="2800" dirty="0" smtClean="0"/>
              <a:t>La </a:t>
            </a:r>
            <a:r>
              <a:rPr lang="es-CL" sz="2800" dirty="0"/>
              <a:t>representación escalonada es más sistemática y estructurada. </a:t>
            </a:r>
          </a:p>
        </p:txBody>
      </p:sp>
    </p:spTree>
    <p:extLst>
      <p:ext uri="{BB962C8B-B14F-4D97-AF65-F5344CB8AC3E}">
        <p14:creationId xmlns:p14="http://schemas.microsoft.com/office/powerpoint/2010/main" val="3909212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792088"/>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Representación Continua (</a:t>
            </a:r>
            <a:r>
              <a:rPr lang="es-ES" sz="2800" dirty="0" err="1" smtClean="0">
                <a:solidFill>
                  <a:schemeClr val="tx2">
                    <a:lumMod val="50000"/>
                  </a:schemeClr>
                </a:solidFill>
                <a:ea typeface="ＭＳ Ｐゴシック" charset="-128"/>
              </a:rPr>
              <a:t>Continuous</a:t>
            </a:r>
            <a:r>
              <a:rPr lang="es-ES" sz="2800" dirty="0" smtClean="0">
                <a:solidFill>
                  <a:schemeClr val="tx2">
                    <a:lumMod val="50000"/>
                  </a:schemeClr>
                </a:solidFill>
                <a:ea typeface="ＭＳ Ｐゴシック" charset="-128"/>
              </a:rPr>
              <a:t>)</a:t>
            </a:r>
            <a:endParaRPr lang="es-ES" sz="2800" dirty="0">
              <a:solidFill>
                <a:schemeClr val="tx2">
                  <a:lumMod val="50000"/>
                </a:schemeClr>
              </a:solidFill>
              <a:ea typeface="ＭＳ Ｐゴシック" charset="-128"/>
            </a:endParaRP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7" name="6 Rectángulo redondeado"/>
          <p:cNvSpPr/>
          <p:nvPr/>
        </p:nvSpPr>
        <p:spPr>
          <a:xfrm>
            <a:off x="323528" y="1268760"/>
            <a:ext cx="8463314" cy="5328592"/>
          </a:xfrm>
          <a:prstGeom prst="roundRect">
            <a:avLst>
              <a:gd name="adj" fmla="val 11956"/>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endParaRPr lang="es-CL" dirty="0" smtClean="0">
              <a:solidFill>
                <a:srgbClr val="002060"/>
              </a:solidFill>
            </a:endParaRPr>
          </a:p>
          <a:p>
            <a:pPr marL="285750" indent="-285750">
              <a:buFont typeface="Arial" panose="020B0604020202020204" pitchFamily="34" charset="0"/>
              <a:buChar char="•"/>
            </a:pPr>
            <a:r>
              <a:rPr lang="es-CL" sz="2400" dirty="0" smtClean="0">
                <a:solidFill>
                  <a:srgbClr val="002060"/>
                </a:solidFill>
              </a:rPr>
              <a:t>Define 6 niveles de capacidad (</a:t>
            </a:r>
            <a:r>
              <a:rPr lang="es-CL" sz="2400" dirty="0" err="1" smtClean="0">
                <a:solidFill>
                  <a:srgbClr val="002060"/>
                </a:solidFill>
              </a:rPr>
              <a:t>capability</a:t>
            </a:r>
            <a:r>
              <a:rPr lang="es-CL" sz="2400" dirty="0" smtClean="0">
                <a:solidFill>
                  <a:srgbClr val="002060"/>
                </a:solidFill>
              </a:rPr>
              <a:t> </a:t>
            </a:r>
            <a:r>
              <a:rPr lang="es-CL" sz="2400" dirty="0" err="1" smtClean="0">
                <a:solidFill>
                  <a:srgbClr val="002060"/>
                </a:solidFill>
              </a:rPr>
              <a:t>levels</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CL0: Incompleto (</a:t>
            </a:r>
            <a:r>
              <a:rPr lang="es-CL" sz="2400" dirty="0" err="1" smtClean="0">
                <a:solidFill>
                  <a:srgbClr val="002060"/>
                </a:solidFill>
              </a:rPr>
              <a:t>Incomplete</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CL1: Ejecutado (</a:t>
            </a:r>
            <a:r>
              <a:rPr lang="es-CL" sz="2400" dirty="0" err="1" smtClean="0">
                <a:solidFill>
                  <a:srgbClr val="002060"/>
                </a:solidFill>
              </a:rPr>
              <a:t>Performed</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CL2: Administrado (</a:t>
            </a:r>
            <a:r>
              <a:rPr lang="es-CL" sz="2400" dirty="0" err="1" smtClean="0">
                <a:solidFill>
                  <a:srgbClr val="002060"/>
                </a:solidFill>
              </a:rPr>
              <a:t>Managed</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CL3: Definido (</a:t>
            </a:r>
            <a:r>
              <a:rPr lang="es-CL" sz="2400" dirty="0" err="1" smtClean="0">
                <a:solidFill>
                  <a:srgbClr val="002060"/>
                </a:solidFill>
              </a:rPr>
              <a:t>Defined</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CL4: Administrado </a:t>
            </a:r>
            <a:r>
              <a:rPr lang="es-CL" sz="2400" dirty="0" err="1" smtClean="0">
                <a:solidFill>
                  <a:srgbClr val="002060"/>
                </a:solidFill>
              </a:rPr>
              <a:t>Cuantivativamente</a:t>
            </a:r>
            <a:r>
              <a:rPr lang="es-CL" sz="2400" dirty="0" smtClean="0">
                <a:solidFill>
                  <a:srgbClr val="002060"/>
                </a:solidFill>
              </a:rPr>
              <a:t> </a:t>
            </a:r>
            <a:r>
              <a:rPr lang="es-CL" sz="1600" dirty="0" smtClean="0">
                <a:solidFill>
                  <a:srgbClr val="002060"/>
                </a:solidFill>
              </a:rPr>
              <a:t>(</a:t>
            </a:r>
            <a:r>
              <a:rPr lang="es-CL" sz="1600" dirty="0" err="1" smtClean="0">
                <a:solidFill>
                  <a:srgbClr val="002060"/>
                </a:solidFill>
              </a:rPr>
              <a:t>Quiantitatively</a:t>
            </a:r>
            <a:r>
              <a:rPr lang="es-CL" sz="1600" dirty="0" smtClean="0">
                <a:solidFill>
                  <a:srgbClr val="002060"/>
                </a:solidFill>
              </a:rPr>
              <a:t> </a:t>
            </a:r>
            <a:r>
              <a:rPr lang="es-CL" sz="1600" dirty="0" err="1" smtClean="0">
                <a:solidFill>
                  <a:srgbClr val="002060"/>
                </a:solidFill>
              </a:rPr>
              <a:t>Managed</a:t>
            </a:r>
            <a:r>
              <a:rPr lang="es-CL" sz="16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CL5: En optimización (</a:t>
            </a:r>
            <a:r>
              <a:rPr lang="es-CL" sz="2400" dirty="0" err="1" smtClean="0">
                <a:solidFill>
                  <a:srgbClr val="002060"/>
                </a:solidFill>
              </a:rPr>
              <a:t>Optimizing</a:t>
            </a:r>
            <a:r>
              <a:rPr lang="es-CL" sz="2400" dirty="0" smtClean="0">
                <a:solidFill>
                  <a:srgbClr val="002060"/>
                </a:solidFill>
              </a:rPr>
              <a:t>)</a:t>
            </a:r>
          </a:p>
          <a:p>
            <a:pPr marL="342900" indent="-342900">
              <a:buFont typeface="Arial" panose="020B0604020202020204" pitchFamily="34" charset="0"/>
              <a:buChar char="•"/>
            </a:pPr>
            <a:r>
              <a:rPr lang="es-CL" sz="2400" dirty="0" smtClean="0">
                <a:solidFill>
                  <a:srgbClr val="002060"/>
                </a:solidFill>
              </a:rPr>
              <a:t>Cada nivel es una “capa” en el cimiento del proceso continuo.</a:t>
            </a:r>
          </a:p>
          <a:p>
            <a:pPr marL="342900" indent="-342900">
              <a:buFont typeface="Arial" panose="020B0604020202020204" pitchFamily="34" charset="0"/>
              <a:buChar char="•"/>
            </a:pPr>
            <a:r>
              <a:rPr lang="es-CL" sz="2400" dirty="0" smtClean="0">
                <a:solidFill>
                  <a:srgbClr val="002060"/>
                </a:solidFill>
              </a:rPr>
              <a:t>Los niveles de capacidad son acumulativos.</a:t>
            </a:r>
          </a:p>
          <a:p>
            <a:pPr marL="342900" indent="-342900">
              <a:buFont typeface="Arial" panose="020B0604020202020204" pitchFamily="34" charset="0"/>
              <a:buChar char="•"/>
            </a:pPr>
            <a:r>
              <a:rPr lang="es-CL" sz="2400" dirty="0" smtClean="0">
                <a:solidFill>
                  <a:srgbClr val="002060"/>
                </a:solidFill>
              </a:rPr>
              <a:t>El “</a:t>
            </a:r>
            <a:r>
              <a:rPr lang="es-CL" sz="2400" dirty="0" err="1" smtClean="0">
                <a:solidFill>
                  <a:srgbClr val="002060"/>
                </a:solidFill>
              </a:rPr>
              <a:t>equivalent</a:t>
            </a:r>
            <a:r>
              <a:rPr lang="es-CL" sz="2400" dirty="0" smtClean="0">
                <a:solidFill>
                  <a:srgbClr val="002060"/>
                </a:solidFill>
              </a:rPr>
              <a:t> </a:t>
            </a:r>
            <a:r>
              <a:rPr lang="es-CL" sz="2400" dirty="0" err="1" smtClean="0">
                <a:solidFill>
                  <a:srgbClr val="002060"/>
                </a:solidFill>
              </a:rPr>
              <a:t>staging</a:t>
            </a:r>
            <a:r>
              <a:rPr lang="es-CL" sz="2400" dirty="0" smtClean="0">
                <a:solidFill>
                  <a:srgbClr val="002060"/>
                </a:solidFill>
              </a:rPr>
              <a:t>” permite relacionar los </a:t>
            </a:r>
            <a:r>
              <a:rPr lang="es-CL" sz="2400" dirty="0">
                <a:solidFill>
                  <a:srgbClr val="002060"/>
                </a:solidFill>
              </a:rPr>
              <a:t>n</a:t>
            </a:r>
            <a:r>
              <a:rPr lang="es-CL" sz="2400" dirty="0" smtClean="0">
                <a:solidFill>
                  <a:srgbClr val="002060"/>
                </a:solidFill>
              </a:rPr>
              <a:t>iveles de capacidad de las </a:t>
            </a:r>
            <a:r>
              <a:rPr lang="es-CL" sz="2400" dirty="0" err="1" smtClean="0">
                <a:solidFill>
                  <a:srgbClr val="002060"/>
                </a:solidFill>
              </a:rPr>
              <a:t>PAs</a:t>
            </a:r>
            <a:r>
              <a:rPr lang="es-CL" sz="2400" dirty="0" smtClean="0">
                <a:solidFill>
                  <a:srgbClr val="002060"/>
                </a:solidFill>
              </a:rPr>
              <a:t> con los niveles de madurez de la representación escalonada</a:t>
            </a:r>
          </a:p>
        </p:txBody>
      </p:sp>
    </p:spTree>
    <p:extLst>
      <p:ext uri="{BB962C8B-B14F-4D97-AF65-F5344CB8AC3E}">
        <p14:creationId xmlns:p14="http://schemas.microsoft.com/office/powerpoint/2010/main" val="605979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792088"/>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Estructura del Modelo</a:t>
            </a:r>
            <a:endParaRPr lang="es-ES" sz="2800" dirty="0">
              <a:solidFill>
                <a:schemeClr val="tx2">
                  <a:lumMod val="50000"/>
                </a:schemeClr>
              </a:solidFill>
              <a:ea typeface="ＭＳ Ｐゴシック" charset="-128"/>
            </a:endParaRP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15" y="1108615"/>
            <a:ext cx="8202170" cy="5029902"/>
          </a:xfrm>
          <a:prstGeom prst="rect">
            <a:avLst/>
          </a:prstGeom>
        </p:spPr>
      </p:pic>
    </p:spTree>
    <p:extLst>
      <p:ext uri="{BB962C8B-B14F-4D97-AF65-F5344CB8AC3E}">
        <p14:creationId xmlns:p14="http://schemas.microsoft.com/office/powerpoint/2010/main" val="3740362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CMMI – DEV</a:t>
            </a:r>
            <a:endParaRPr lang="es-CL" dirty="0"/>
          </a:p>
        </p:txBody>
      </p:sp>
      <p:sp>
        <p:nvSpPr>
          <p:cNvPr id="3" name="Marcador de contenido 2"/>
          <p:cNvSpPr>
            <a:spLocks noGrp="1"/>
          </p:cNvSpPr>
          <p:nvPr>
            <p:ph idx="1"/>
          </p:nvPr>
        </p:nvSpPr>
        <p:spPr/>
        <p:txBody>
          <a:bodyPr/>
          <a:lstStyle/>
          <a:p>
            <a:r>
              <a:rPr lang="es-CL" sz="2400" dirty="0"/>
              <a:t>El modelo especifica que un proyecto </a:t>
            </a:r>
            <a:r>
              <a:rPr lang="es-CL" sz="2400" dirty="0" smtClean="0"/>
              <a:t>u organización </a:t>
            </a:r>
            <a:r>
              <a:rPr lang="es-CL" sz="2400" dirty="0"/>
              <a:t>debería tener procesos que traten prácticas </a:t>
            </a:r>
            <a:r>
              <a:rPr lang="es-CL" sz="2400" dirty="0" smtClean="0"/>
              <a:t>relacionadas con </a:t>
            </a:r>
            <a:r>
              <a:rPr lang="es-CL" sz="2400" dirty="0"/>
              <a:t>el desarrollo. </a:t>
            </a:r>
            <a:endParaRPr lang="es-CL" sz="2400" dirty="0" smtClean="0"/>
          </a:p>
          <a:p>
            <a:r>
              <a:rPr lang="es-CL" sz="2400" dirty="0" smtClean="0"/>
              <a:t>Para </a:t>
            </a:r>
            <a:r>
              <a:rPr lang="es-CL" sz="2400" dirty="0"/>
              <a:t>determinar si estos procesos están </a:t>
            </a:r>
            <a:r>
              <a:rPr lang="es-CL" sz="2400" dirty="0" smtClean="0"/>
              <a:t>desplegados, un </a:t>
            </a:r>
            <a:r>
              <a:rPr lang="es-CL" sz="2400" dirty="0"/>
              <a:t>proyecto u organización busca la correspondencia entre sus </a:t>
            </a:r>
            <a:r>
              <a:rPr lang="es-CL" sz="2400" dirty="0" smtClean="0"/>
              <a:t>procesos y </a:t>
            </a:r>
            <a:r>
              <a:rPr lang="es-CL" sz="2400" dirty="0"/>
              <a:t>las áreas de proceso de este modelo.</a:t>
            </a:r>
          </a:p>
          <a:p>
            <a:r>
              <a:rPr lang="es-CL" sz="2400" dirty="0"/>
              <a:t>La correspondencia de procesos con las áreas de proceso </a:t>
            </a:r>
            <a:r>
              <a:rPr lang="es-CL" sz="2400" dirty="0" smtClean="0"/>
              <a:t>permite a </a:t>
            </a:r>
            <a:r>
              <a:rPr lang="es-CL" sz="2400" dirty="0"/>
              <a:t>la organización seguir su progreso frente al modelo CMMI-DEV </a:t>
            </a:r>
            <a:r>
              <a:rPr lang="es-CL" sz="2400" dirty="0" smtClean="0"/>
              <a:t>a medida </a:t>
            </a:r>
            <a:r>
              <a:rPr lang="es-CL" sz="2400" dirty="0"/>
              <a:t>que actualiza o crea procesos. </a:t>
            </a:r>
            <a:endParaRPr lang="es-CL" sz="2400" dirty="0" smtClean="0"/>
          </a:p>
          <a:p>
            <a:r>
              <a:rPr lang="es-CL" sz="2400" dirty="0" smtClean="0"/>
              <a:t>No todas </a:t>
            </a:r>
            <a:r>
              <a:rPr lang="es-CL" sz="2400" dirty="0"/>
              <a:t>las áreas </a:t>
            </a:r>
            <a:r>
              <a:rPr lang="es-CL" sz="2400" dirty="0" smtClean="0"/>
              <a:t>de proceso </a:t>
            </a:r>
            <a:r>
              <a:rPr lang="es-CL" sz="2400" dirty="0"/>
              <a:t>de CMMI-DEV correspondan una a una con los procesos </a:t>
            </a:r>
            <a:r>
              <a:rPr lang="es-CL" sz="2400" dirty="0" smtClean="0"/>
              <a:t>de su </a:t>
            </a:r>
            <a:r>
              <a:rPr lang="es-CL" sz="2400" dirty="0"/>
              <a:t>proyecto u organización.</a:t>
            </a:r>
          </a:p>
        </p:txBody>
      </p:sp>
    </p:spTree>
    <p:extLst>
      <p:ext uri="{BB962C8B-B14F-4D97-AF65-F5344CB8AC3E}">
        <p14:creationId xmlns:p14="http://schemas.microsoft.com/office/powerpoint/2010/main" val="314687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L" sz="2400" dirty="0"/>
              <a:t>Los niveles se utilizan en CMMI-DEV para describir un camino </a:t>
            </a:r>
            <a:r>
              <a:rPr lang="es-CL" sz="2400" dirty="0" smtClean="0"/>
              <a:t>evolutivo recomendado </a:t>
            </a:r>
            <a:r>
              <a:rPr lang="es-CL" sz="2400" dirty="0"/>
              <a:t>para una organización que quiera mejorar los </a:t>
            </a:r>
            <a:r>
              <a:rPr lang="es-CL" sz="2400" dirty="0" smtClean="0"/>
              <a:t>procesos que </a:t>
            </a:r>
            <a:r>
              <a:rPr lang="es-CL" sz="2400" dirty="0"/>
              <a:t>utiliza para desarrollar productos o servicios. </a:t>
            </a:r>
            <a:endParaRPr lang="es-CL" sz="2400" dirty="0" smtClean="0"/>
          </a:p>
          <a:p>
            <a:r>
              <a:rPr lang="es-CL" sz="2400" dirty="0" smtClean="0"/>
              <a:t>Los niveles pueden </a:t>
            </a:r>
            <a:r>
              <a:rPr lang="es-CL" sz="2400" dirty="0"/>
              <a:t>también ser el resultado de la actividad de calificación en </a:t>
            </a:r>
            <a:r>
              <a:rPr lang="es-CL" sz="2400" dirty="0" smtClean="0"/>
              <a:t>las evaluaciones</a:t>
            </a:r>
          </a:p>
          <a:p>
            <a:r>
              <a:rPr lang="es-CL" sz="2400" dirty="0" smtClean="0"/>
              <a:t>Las </a:t>
            </a:r>
            <a:r>
              <a:rPr lang="es-CL" sz="2400" dirty="0"/>
              <a:t>evaluaciones se pueden aplicar a organizaciones </a:t>
            </a:r>
            <a:r>
              <a:rPr lang="es-CL" sz="2400" dirty="0" smtClean="0"/>
              <a:t>enteras o </a:t>
            </a:r>
            <a:r>
              <a:rPr lang="es-CL" sz="2400" dirty="0"/>
              <a:t>a grupos más pequeños, tales como un grupo de proyectos </a:t>
            </a:r>
            <a:r>
              <a:rPr lang="es-CL" sz="2400" dirty="0" smtClean="0"/>
              <a:t>o una </a:t>
            </a:r>
            <a:r>
              <a:rPr lang="es-CL" sz="2400" dirty="0"/>
              <a:t>división</a:t>
            </a:r>
            <a:r>
              <a:rPr lang="es-CL" sz="2400" dirty="0" smtClean="0"/>
              <a:t>.</a:t>
            </a:r>
          </a:p>
        </p:txBody>
      </p:sp>
      <p:sp>
        <p:nvSpPr>
          <p:cNvPr id="3" name="Título 2"/>
          <p:cNvSpPr>
            <a:spLocks noGrp="1"/>
          </p:cNvSpPr>
          <p:nvPr>
            <p:ph type="title"/>
          </p:nvPr>
        </p:nvSpPr>
        <p:spPr/>
        <p:txBody>
          <a:bodyPr/>
          <a:lstStyle/>
          <a:p>
            <a:r>
              <a:rPr lang="es-CL" dirty="0"/>
              <a:t>CMMI – DEV</a:t>
            </a:r>
          </a:p>
        </p:txBody>
      </p:sp>
    </p:spTree>
    <p:extLst>
      <p:ext uri="{BB962C8B-B14F-4D97-AF65-F5344CB8AC3E}">
        <p14:creationId xmlns:p14="http://schemas.microsoft.com/office/powerpoint/2010/main" val="1112515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L" dirty="0" smtClean="0"/>
              <a:t>En una organización, el </a:t>
            </a:r>
            <a:r>
              <a:rPr lang="es-CL" dirty="0"/>
              <a:t>proceso está arraigado </a:t>
            </a:r>
            <a:r>
              <a:rPr lang="es-CL" dirty="0" smtClean="0"/>
              <a:t>en la </a:t>
            </a:r>
            <a:r>
              <a:rPr lang="es-CL" dirty="0"/>
              <a:t>forma en que se realiza el trabajo y existe un compromiso y una consistencia para </a:t>
            </a:r>
            <a:r>
              <a:rPr lang="es-CL" dirty="0" smtClean="0"/>
              <a:t>ejecutar el proceso.</a:t>
            </a:r>
          </a:p>
          <a:p>
            <a:r>
              <a:rPr lang="es-CL" dirty="0" smtClean="0"/>
              <a:t>Progresión </a:t>
            </a:r>
            <a:r>
              <a:rPr lang="es-CL" dirty="0"/>
              <a:t>de la institucionalización del </a:t>
            </a:r>
            <a:r>
              <a:rPr lang="es-CL" dirty="0" smtClean="0"/>
              <a:t>proceso:</a:t>
            </a:r>
          </a:p>
          <a:p>
            <a:pPr lvl="1"/>
            <a:r>
              <a:rPr lang="es-CL" dirty="0"/>
              <a:t>Proceso realizado </a:t>
            </a:r>
          </a:p>
          <a:p>
            <a:pPr lvl="1"/>
            <a:r>
              <a:rPr lang="es-CL" dirty="0" smtClean="0"/>
              <a:t>Proceso gestionado</a:t>
            </a:r>
          </a:p>
          <a:p>
            <a:pPr lvl="1"/>
            <a:r>
              <a:rPr lang="es-CL" dirty="0"/>
              <a:t>Proceso definido </a:t>
            </a:r>
            <a:r>
              <a:rPr lang="es-CL" dirty="0" smtClean="0"/>
              <a:t> </a:t>
            </a:r>
          </a:p>
        </p:txBody>
      </p:sp>
      <p:sp>
        <p:nvSpPr>
          <p:cNvPr id="3" name="Título 2"/>
          <p:cNvSpPr>
            <a:spLocks noGrp="1"/>
          </p:cNvSpPr>
          <p:nvPr>
            <p:ph type="title"/>
          </p:nvPr>
        </p:nvSpPr>
        <p:spPr/>
        <p:txBody>
          <a:bodyPr/>
          <a:lstStyle/>
          <a:p>
            <a:r>
              <a:rPr lang="es-CL" dirty="0"/>
              <a:t>Institucionalización del proceso</a:t>
            </a:r>
            <a:br>
              <a:rPr lang="es-CL" dirty="0"/>
            </a:br>
            <a:r>
              <a:rPr lang="es-CL" dirty="0"/>
              <a:t>de desarrollo</a:t>
            </a:r>
          </a:p>
        </p:txBody>
      </p:sp>
    </p:spTree>
    <p:extLst>
      <p:ext uri="{BB962C8B-B14F-4D97-AF65-F5344CB8AC3E}">
        <p14:creationId xmlns:p14="http://schemas.microsoft.com/office/powerpoint/2010/main" val="3587856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L" dirty="0">
                <a:solidFill>
                  <a:srgbClr val="002060"/>
                </a:solidFill>
              </a:rPr>
              <a:t>El modelo </a:t>
            </a:r>
            <a:r>
              <a:rPr lang="es-CL" b="1" dirty="0">
                <a:solidFill>
                  <a:srgbClr val="002060"/>
                </a:solidFill>
              </a:rPr>
              <a:t>CMMI </a:t>
            </a:r>
            <a:r>
              <a:rPr lang="es-CL" b="1" dirty="0" smtClean="0">
                <a:solidFill>
                  <a:srgbClr val="002060"/>
                </a:solidFill>
              </a:rPr>
              <a:t>–DEV </a:t>
            </a:r>
            <a:r>
              <a:rPr lang="es-CL" dirty="0" smtClean="0">
                <a:solidFill>
                  <a:srgbClr val="002060"/>
                </a:solidFill>
              </a:rPr>
              <a:t>esta compuesto por:</a:t>
            </a:r>
          </a:p>
          <a:p>
            <a:pPr lvl="1"/>
            <a:r>
              <a:rPr lang="es-CL" dirty="0" smtClean="0">
                <a:solidFill>
                  <a:srgbClr val="002060"/>
                </a:solidFill>
              </a:rPr>
              <a:t>Niveles</a:t>
            </a:r>
          </a:p>
          <a:p>
            <a:pPr lvl="1"/>
            <a:r>
              <a:rPr lang="es-CL" dirty="0" smtClean="0">
                <a:solidFill>
                  <a:srgbClr val="002060"/>
                </a:solidFill>
              </a:rPr>
              <a:t>Metas y prácticas genéricas </a:t>
            </a:r>
          </a:p>
          <a:p>
            <a:pPr lvl="1"/>
            <a:r>
              <a:rPr lang="es-CL" dirty="0">
                <a:solidFill>
                  <a:srgbClr val="002060"/>
                </a:solidFill>
              </a:rPr>
              <a:t>Metas y prácticas </a:t>
            </a:r>
            <a:r>
              <a:rPr lang="es-CL" dirty="0" smtClean="0">
                <a:solidFill>
                  <a:srgbClr val="002060"/>
                </a:solidFill>
              </a:rPr>
              <a:t>específicas</a:t>
            </a:r>
          </a:p>
          <a:p>
            <a:pPr lvl="1"/>
            <a:r>
              <a:rPr lang="es-CL" dirty="0" smtClean="0">
                <a:solidFill>
                  <a:srgbClr val="002060"/>
                </a:solidFill>
              </a:rPr>
              <a:t>Áreas de proceso (</a:t>
            </a:r>
            <a:r>
              <a:rPr lang="es-CL" dirty="0" err="1" smtClean="0">
                <a:solidFill>
                  <a:srgbClr val="002060"/>
                </a:solidFill>
              </a:rPr>
              <a:t>PAs</a:t>
            </a:r>
            <a:r>
              <a:rPr lang="es-CL" dirty="0" smtClean="0">
                <a:solidFill>
                  <a:srgbClr val="002060"/>
                </a:solidFill>
              </a:rPr>
              <a:t>)</a:t>
            </a:r>
          </a:p>
          <a:p>
            <a:pPr lvl="1"/>
            <a:r>
              <a:rPr lang="es-CL" dirty="0" smtClean="0">
                <a:solidFill>
                  <a:srgbClr val="002060"/>
                </a:solidFill>
              </a:rPr>
              <a:t>Objetivos específicos</a:t>
            </a:r>
            <a:endParaRPr lang="es-CL" dirty="0"/>
          </a:p>
        </p:txBody>
      </p:sp>
      <p:sp>
        <p:nvSpPr>
          <p:cNvPr id="3" name="Título 2"/>
          <p:cNvSpPr>
            <a:spLocks noGrp="1"/>
          </p:cNvSpPr>
          <p:nvPr>
            <p:ph type="title"/>
          </p:nvPr>
        </p:nvSpPr>
        <p:spPr/>
        <p:txBody>
          <a:bodyPr/>
          <a:lstStyle/>
          <a:p>
            <a:r>
              <a:rPr lang="es-CL" dirty="0" smtClean="0"/>
              <a:t>Componentes</a:t>
            </a:r>
            <a:endParaRPr lang="es-CL" dirty="0"/>
          </a:p>
        </p:txBody>
      </p:sp>
    </p:spTree>
    <p:extLst>
      <p:ext uri="{BB962C8B-B14F-4D97-AF65-F5344CB8AC3E}">
        <p14:creationId xmlns:p14="http://schemas.microsoft.com/office/powerpoint/2010/main" val="3159595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792088"/>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Metas y Prácticas Genéricas (</a:t>
            </a:r>
            <a:r>
              <a:rPr lang="es-ES" sz="2800" dirty="0" err="1" smtClean="0">
                <a:solidFill>
                  <a:schemeClr val="tx2">
                    <a:lumMod val="50000"/>
                  </a:schemeClr>
                </a:solidFill>
                <a:ea typeface="ＭＳ Ｐゴシック" charset="-128"/>
              </a:rPr>
              <a:t>GGs</a:t>
            </a:r>
            <a:r>
              <a:rPr lang="es-ES" sz="2800" dirty="0" smtClean="0">
                <a:solidFill>
                  <a:schemeClr val="tx2">
                    <a:lumMod val="50000"/>
                  </a:schemeClr>
                </a:solidFill>
                <a:ea typeface="ＭＳ Ｐゴシック" charset="-128"/>
              </a:rPr>
              <a:t> – </a:t>
            </a:r>
            <a:r>
              <a:rPr lang="es-ES" sz="2800" dirty="0" err="1" smtClean="0">
                <a:solidFill>
                  <a:schemeClr val="tx2">
                    <a:lumMod val="50000"/>
                  </a:schemeClr>
                </a:solidFill>
                <a:ea typeface="ＭＳ Ｐゴシック" charset="-128"/>
              </a:rPr>
              <a:t>GPs</a:t>
            </a:r>
            <a:r>
              <a:rPr lang="es-ES" sz="2800" dirty="0" smtClean="0">
                <a:solidFill>
                  <a:schemeClr val="tx2">
                    <a:lumMod val="50000"/>
                  </a:schemeClr>
                </a:solidFill>
                <a:ea typeface="ＭＳ Ｐゴシック" charset="-128"/>
              </a:rPr>
              <a:t>)</a:t>
            </a:r>
            <a:endParaRPr lang="es-ES" sz="2800" dirty="0">
              <a:solidFill>
                <a:schemeClr val="tx2">
                  <a:lumMod val="50000"/>
                </a:schemeClr>
              </a:solidFill>
              <a:ea typeface="ＭＳ Ｐゴシック" charset="-128"/>
            </a:endParaRP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7" name="6 Rectángulo redondeado"/>
          <p:cNvSpPr/>
          <p:nvPr/>
        </p:nvSpPr>
        <p:spPr>
          <a:xfrm>
            <a:off x="323528" y="1052736"/>
            <a:ext cx="8463314" cy="5688632"/>
          </a:xfrm>
          <a:prstGeom prst="roundRect">
            <a:avLst>
              <a:gd name="adj" fmla="val 9655"/>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s-CL" sz="1600" dirty="0" smtClean="0">
                <a:solidFill>
                  <a:schemeClr val="tx1"/>
                </a:solidFill>
              </a:rPr>
              <a:t>Son la “Piedra fundamental o base” para institucionalizar los procesos que implementa una PA:</a:t>
            </a:r>
          </a:p>
          <a:p>
            <a:pPr marL="285750" indent="-285750">
              <a:buFont typeface="Arial" panose="020B0604020202020204" pitchFamily="34" charset="0"/>
              <a:buChar char="•"/>
            </a:pPr>
            <a:endParaRPr lang="es-CL" dirty="0" smtClean="0">
              <a:solidFill>
                <a:schemeClr val="tx1"/>
              </a:solidFill>
            </a:endParaRPr>
          </a:p>
          <a:p>
            <a:pPr marL="285750" indent="-285750">
              <a:buFont typeface="Arial" panose="020B0604020202020204" pitchFamily="34" charset="0"/>
              <a:buChar char="•"/>
            </a:pPr>
            <a:endParaRPr lang="es-CL" dirty="0" smtClean="0">
              <a:solidFill>
                <a:schemeClr val="tx1"/>
              </a:solidFill>
            </a:endParaRPr>
          </a:p>
          <a:p>
            <a:endParaRPr lang="es-CL" sz="2000" dirty="0">
              <a:solidFill>
                <a:schemeClr val="tx1"/>
              </a:solidFill>
            </a:endParaRPr>
          </a:p>
          <a:p>
            <a:endParaRPr lang="es-CL" sz="2000" dirty="0" smtClean="0">
              <a:solidFill>
                <a:schemeClr val="tx1"/>
              </a:solidFill>
            </a:endParaRPr>
          </a:p>
          <a:p>
            <a:endParaRPr lang="es-CL" sz="2000" dirty="0">
              <a:solidFill>
                <a:schemeClr val="tx1"/>
              </a:solidFill>
            </a:endParaRPr>
          </a:p>
          <a:p>
            <a:endParaRPr lang="es-CL" sz="2000" dirty="0" smtClean="0">
              <a:solidFill>
                <a:schemeClr val="tx1"/>
              </a:solidFill>
            </a:endParaRPr>
          </a:p>
          <a:p>
            <a:endParaRPr lang="es-CL" sz="2000" dirty="0">
              <a:solidFill>
                <a:schemeClr val="tx1"/>
              </a:solidFill>
            </a:endParaRPr>
          </a:p>
          <a:p>
            <a:endParaRPr lang="es-CL" sz="2000" dirty="0" smtClean="0">
              <a:solidFill>
                <a:schemeClr val="tx1"/>
              </a:solidFill>
            </a:endParaRPr>
          </a:p>
          <a:p>
            <a:endParaRPr lang="es-CL" sz="2000" dirty="0">
              <a:solidFill>
                <a:schemeClr val="tx1"/>
              </a:solidFill>
            </a:endParaRPr>
          </a:p>
          <a:p>
            <a:endParaRPr lang="es-CL" sz="2000" dirty="0" smtClean="0">
              <a:solidFill>
                <a:schemeClr val="tx1"/>
              </a:solidFill>
            </a:endParaRPr>
          </a:p>
          <a:p>
            <a:endParaRPr lang="es-CL" sz="2000" dirty="0">
              <a:solidFill>
                <a:schemeClr val="tx1"/>
              </a:solidFill>
            </a:endParaRPr>
          </a:p>
          <a:p>
            <a:endParaRPr lang="es-CL" sz="2000" dirty="0" smtClean="0">
              <a:solidFill>
                <a:schemeClr val="tx1"/>
              </a:solidFill>
            </a:endParaRPr>
          </a:p>
          <a:p>
            <a:endParaRPr lang="es-CL" sz="2000" dirty="0">
              <a:solidFill>
                <a:schemeClr val="tx1"/>
              </a:solidFill>
            </a:endParaRPr>
          </a:p>
          <a:p>
            <a:endParaRPr lang="es-CL" sz="2000" dirty="0" smtClean="0">
              <a:solidFill>
                <a:schemeClr val="tx1"/>
              </a:solidFill>
            </a:endParaRPr>
          </a:p>
        </p:txBody>
      </p:sp>
      <p:graphicFrame>
        <p:nvGraphicFramePr>
          <p:cNvPr id="2" name="1 Tabla"/>
          <p:cNvGraphicFramePr>
            <a:graphicFrameLocks noGrp="1"/>
          </p:cNvGraphicFramePr>
          <p:nvPr>
            <p:extLst/>
          </p:nvPr>
        </p:nvGraphicFramePr>
        <p:xfrm>
          <a:off x="673224" y="2060847"/>
          <a:ext cx="7787208" cy="4536505"/>
        </p:xfrm>
        <a:graphic>
          <a:graphicData uri="http://schemas.openxmlformats.org/drawingml/2006/table">
            <a:tbl>
              <a:tblPr firstRow="1" bandRow="1">
                <a:tableStyleId>{5C22544A-7EE6-4342-B048-85BDC9FD1C3A}</a:tableStyleId>
              </a:tblPr>
              <a:tblGrid>
                <a:gridCol w="2803395"/>
                <a:gridCol w="4983813"/>
              </a:tblGrid>
              <a:tr h="315035">
                <a:tc>
                  <a:txBody>
                    <a:bodyPr/>
                    <a:lstStyle/>
                    <a:p>
                      <a:pPr algn="ctr"/>
                      <a:r>
                        <a:rPr lang="es-CL" sz="1400" dirty="0" smtClean="0">
                          <a:solidFill>
                            <a:srgbClr val="002060"/>
                          </a:solidFill>
                        </a:rPr>
                        <a:t>Metas Genéricas</a:t>
                      </a:r>
                      <a:endParaRPr lang="es-CL" sz="1400" dirty="0">
                        <a:solidFill>
                          <a:srgbClr val="002060"/>
                        </a:solidFill>
                      </a:endParaRPr>
                    </a:p>
                  </a:txBody>
                  <a:tcPr/>
                </a:tc>
                <a:tc>
                  <a:txBody>
                    <a:bodyPr/>
                    <a:lstStyle/>
                    <a:p>
                      <a:pPr algn="ctr"/>
                      <a:r>
                        <a:rPr lang="es-CL" sz="1400" dirty="0" smtClean="0">
                          <a:solidFill>
                            <a:srgbClr val="002060"/>
                          </a:solidFill>
                        </a:rPr>
                        <a:t>Prácticas</a:t>
                      </a:r>
                      <a:r>
                        <a:rPr lang="es-CL" sz="1400" baseline="0" dirty="0" smtClean="0">
                          <a:solidFill>
                            <a:srgbClr val="002060"/>
                          </a:solidFill>
                        </a:rPr>
                        <a:t> Genéricas</a:t>
                      </a:r>
                      <a:endParaRPr lang="es-CL" sz="1400" dirty="0">
                        <a:solidFill>
                          <a:srgbClr val="002060"/>
                        </a:solidFill>
                      </a:endParaRPr>
                    </a:p>
                  </a:txBody>
                  <a:tcPr/>
                </a:tc>
              </a:tr>
              <a:tr h="315035">
                <a:tc>
                  <a:txBody>
                    <a:bodyPr/>
                    <a:lstStyle/>
                    <a:p>
                      <a:r>
                        <a:rPr lang="es-CL" sz="1400" dirty="0" smtClean="0">
                          <a:solidFill>
                            <a:srgbClr val="002060"/>
                          </a:solidFill>
                        </a:rPr>
                        <a:t>GG1:</a:t>
                      </a:r>
                      <a:r>
                        <a:rPr lang="es-CL" sz="1400" baseline="0" dirty="0" smtClean="0">
                          <a:solidFill>
                            <a:srgbClr val="002060"/>
                          </a:solidFill>
                        </a:rPr>
                        <a:t> Lograr Metas Específicas</a:t>
                      </a:r>
                      <a:endParaRPr lang="es-CL" sz="1400" dirty="0">
                        <a:solidFill>
                          <a:srgbClr val="002060"/>
                        </a:solidFill>
                      </a:endParaRPr>
                    </a:p>
                  </a:txBody>
                  <a:tcPr/>
                </a:tc>
                <a:tc>
                  <a:txBody>
                    <a:bodyPr/>
                    <a:lstStyle/>
                    <a:p>
                      <a:r>
                        <a:rPr lang="es-CL" sz="1400" dirty="0" smtClean="0">
                          <a:solidFill>
                            <a:srgbClr val="002060"/>
                          </a:solidFill>
                        </a:rPr>
                        <a:t>GP1.1 Ejecutar Prácticas Especificas</a:t>
                      </a:r>
                      <a:endParaRPr lang="es-CL" sz="1400" dirty="0">
                        <a:solidFill>
                          <a:srgbClr val="002060"/>
                        </a:solidFill>
                      </a:endParaRPr>
                    </a:p>
                  </a:txBody>
                  <a:tcPr/>
                </a:tc>
              </a:tr>
              <a:tr h="2299755">
                <a:tc>
                  <a:txBody>
                    <a:bodyPr/>
                    <a:lstStyle/>
                    <a:p>
                      <a:r>
                        <a:rPr lang="es-CL" sz="1400" dirty="0" smtClean="0">
                          <a:solidFill>
                            <a:srgbClr val="002060"/>
                          </a:solidFill>
                        </a:rPr>
                        <a:t>GG2: Institucionalizar un Proceso Administrado</a:t>
                      </a:r>
                      <a:endParaRPr lang="es-CL" sz="1400" dirty="0">
                        <a:solidFill>
                          <a:srgbClr val="002060"/>
                        </a:solidFill>
                      </a:endParaRPr>
                    </a:p>
                  </a:txBody>
                  <a:tcPr/>
                </a:tc>
                <a:tc>
                  <a:txBody>
                    <a:bodyPr/>
                    <a:lstStyle/>
                    <a:p>
                      <a:r>
                        <a:rPr lang="es-CL" sz="1400" dirty="0" smtClean="0">
                          <a:solidFill>
                            <a:srgbClr val="002060"/>
                          </a:solidFill>
                        </a:rPr>
                        <a:t>GP2.1 Establecer Política Organizacional</a:t>
                      </a:r>
                    </a:p>
                    <a:p>
                      <a:r>
                        <a:rPr lang="es-CL" sz="1400" dirty="0" smtClean="0">
                          <a:solidFill>
                            <a:srgbClr val="002060"/>
                          </a:solidFill>
                        </a:rPr>
                        <a:t>GP2.2 Planificar el Proceso</a:t>
                      </a:r>
                    </a:p>
                    <a:p>
                      <a:r>
                        <a:rPr lang="es-CL" sz="1400" dirty="0" smtClean="0">
                          <a:solidFill>
                            <a:srgbClr val="002060"/>
                          </a:solidFill>
                        </a:rPr>
                        <a:t>GP2.3 Proveer</a:t>
                      </a:r>
                      <a:r>
                        <a:rPr lang="es-CL" sz="1400" baseline="0" dirty="0" smtClean="0">
                          <a:solidFill>
                            <a:srgbClr val="002060"/>
                          </a:solidFill>
                        </a:rPr>
                        <a:t> los Recursos</a:t>
                      </a:r>
                    </a:p>
                    <a:p>
                      <a:r>
                        <a:rPr lang="es-CL" sz="1400" baseline="0" dirty="0" smtClean="0">
                          <a:solidFill>
                            <a:srgbClr val="002060"/>
                          </a:solidFill>
                        </a:rPr>
                        <a:t>GP2.4 Asignar las Responsabilidades</a:t>
                      </a:r>
                    </a:p>
                    <a:p>
                      <a:r>
                        <a:rPr lang="es-CL" sz="1400" baseline="0" dirty="0" smtClean="0">
                          <a:solidFill>
                            <a:srgbClr val="002060"/>
                          </a:solidFill>
                        </a:rPr>
                        <a:t>GP2.5 Capacitar a las Personas</a:t>
                      </a:r>
                    </a:p>
                    <a:p>
                      <a:pPr marL="0" marR="0" indent="0" algn="l" defTabSz="457200" rtl="0" eaLnBrk="1" fontAlgn="auto" latinLnBrk="0" hangingPunct="1">
                        <a:lnSpc>
                          <a:spcPct val="100000"/>
                        </a:lnSpc>
                        <a:spcBef>
                          <a:spcPts val="0"/>
                        </a:spcBef>
                        <a:spcAft>
                          <a:spcPts val="0"/>
                        </a:spcAft>
                        <a:buClrTx/>
                        <a:buSzTx/>
                        <a:buFontTx/>
                        <a:buNone/>
                        <a:tabLst/>
                        <a:defRPr/>
                      </a:pPr>
                      <a:r>
                        <a:rPr lang="es-CL" sz="1400" baseline="0" dirty="0" smtClean="0">
                          <a:solidFill>
                            <a:srgbClr val="002060"/>
                          </a:solidFill>
                        </a:rPr>
                        <a:t>GP2.6 Administrar las Configuraciones</a:t>
                      </a:r>
                      <a:endParaRPr lang="es-CL" sz="1400" dirty="0" smtClean="0">
                        <a:solidFill>
                          <a:srgbClr val="00206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s-CL" sz="1400" baseline="0" dirty="0" smtClean="0">
                          <a:solidFill>
                            <a:srgbClr val="002060"/>
                          </a:solidFill>
                        </a:rPr>
                        <a:t>GP2.7 Identificar e Involucrar a los </a:t>
                      </a:r>
                      <a:r>
                        <a:rPr lang="es-CL" sz="1400" baseline="0" dirty="0" err="1" smtClean="0">
                          <a:solidFill>
                            <a:srgbClr val="002060"/>
                          </a:solidFill>
                        </a:rPr>
                        <a:t>Stakeholders</a:t>
                      </a:r>
                      <a:r>
                        <a:rPr lang="es-CL" sz="1400" baseline="0" dirty="0" smtClean="0">
                          <a:solidFill>
                            <a:srgbClr val="002060"/>
                          </a:solidFill>
                        </a:rPr>
                        <a:t> Relevantes</a:t>
                      </a:r>
                      <a:endParaRPr lang="es-CL" sz="1400" dirty="0" smtClean="0">
                        <a:solidFill>
                          <a:srgbClr val="00206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s-CL" sz="1400" baseline="0" dirty="0" smtClean="0">
                          <a:solidFill>
                            <a:srgbClr val="002060"/>
                          </a:solidFill>
                        </a:rPr>
                        <a:t>GP2.8 Monitorear y Controlar el Proceso</a:t>
                      </a:r>
                      <a:endParaRPr lang="es-CL" sz="1400" dirty="0" smtClean="0">
                        <a:solidFill>
                          <a:srgbClr val="00206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s-CL" sz="1400" baseline="0" dirty="0" smtClean="0">
                          <a:solidFill>
                            <a:srgbClr val="002060"/>
                          </a:solidFill>
                        </a:rPr>
                        <a:t>GP2.9 Evaluar Objetivamente la Adherencia</a:t>
                      </a:r>
                      <a:endParaRPr lang="es-CL" sz="1400" dirty="0" smtClean="0">
                        <a:solidFill>
                          <a:srgbClr val="00206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s-CL" sz="1400" baseline="0" dirty="0" smtClean="0">
                          <a:solidFill>
                            <a:srgbClr val="002060"/>
                          </a:solidFill>
                        </a:rPr>
                        <a:t>GP2.10 Revisar el Estado con la Alta Gerencia</a:t>
                      </a:r>
                      <a:endParaRPr lang="es-CL" sz="1400" dirty="0" smtClean="0">
                        <a:solidFill>
                          <a:srgbClr val="002060"/>
                        </a:solidFill>
                      </a:endParaRPr>
                    </a:p>
                  </a:txBody>
                  <a:tcPr/>
                </a:tc>
              </a:tr>
              <a:tr h="535560">
                <a:tc>
                  <a:txBody>
                    <a:bodyPr/>
                    <a:lstStyle/>
                    <a:p>
                      <a:r>
                        <a:rPr lang="es-CL" sz="1400" dirty="0" smtClean="0">
                          <a:solidFill>
                            <a:srgbClr val="002060"/>
                          </a:solidFill>
                        </a:rPr>
                        <a:t>GG3: Institucionalizar un Proceso Definido</a:t>
                      </a:r>
                      <a:endParaRPr lang="es-CL" sz="1400" dirty="0">
                        <a:solidFill>
                          <a:srgbClr val="002060"/>
                        </a:solidFill>
                      </a:endParaRPr>
                    </a:p>
                  </a:txBody>
                  <a:tcPr/>
                </a:tc>
                <a:tc>
                  <a:txBody>
                    <a:bodyPr/>
                    <a:lstStyle/>
                    <a:p>
                      <a:r>
                        <a:rPr lang="es-CL" sz="1400" dirty="0" smtClean="0">
                          <a:solidFill>
                            <a:srgbClr val="002060"/>
                          </a:solidFill>
                        </a:rPr>
                        <a:t>GP3.1</a:t>
                      </a:r>
                      <a:r>
                        <a:rPr lang="es-CL" sz="1400" baseline="0" dirty="0" smtClean="0">
                          <a:solidFill>
                            <a:srgbClr val="002060"/>
                          </a:solidFill>
                        </a:rPr>
                        <a:t> Establecer un Proceso Definido</a:t>
                      </a:r>
                    </a:p>
                    <a:p>
                      <a:r>
                        <a:rPr lang="es-CL" sz="1400" baseline="0" dirty="0" smtClean="0">
                          <a:solidFill>
                            <a:srgbClr val="002060"/>
                          </a:solidFill>
                        </a:rPr>
                        <a:t>GP3.2 Recolectar Información de Mejoramiento</a:t>
                      </a:r>
                      <a:endParaRPr lang="es-CL" sz="1400" dirty="0">
                        <a:solidFill>
                          <a:srgbClr val="002060"/>
                        </a:solidFill>
                      </a:endParaRPr>
                    </a:p>
                  </a:txBody>
                  <a:tcPr/>
                </a:tc>
              </a:tr>
              <a:tr h="535560">
                <a:tc>
                  <a:txBody>
                    <a:bodyPr/>
                    <a:lstStyle/>
                    <a:p>
                      <a:r>
                        <a:rPr lang="es-CL" sz="1400" dirty="0" smtClean="0">
                          <a:solidFill>
                            <a:srgbClr val="002060"/>
                          </a:solidFill>
                        </a:rPr>
                        <a:t>GG4: Institucionalizar un Proceso</a:t>
                      </a:r>
                      <a:r>
                        <a:rPr lang="es-CL" sz="1400" baseline="0" dirty="0" smtClean="0">
                          <a:solidFill>
                            <a:srgbClr val="002060"/>
                          </a:solidFill>
                        </a:rPr>
                        <a:t> Administrado Cuantitativamente</a:t>
                      </a:r>
                      <a:endParaRPr lang="es-CL" sz="1400" dirty="0">
                        <a:solidFill>
                          <a:srgbClr val="002060"/>
                        </a:solidFill>
                      </a:endParaRPr>
                    </a:p>
                  </a:txBody>
                  <a:tcPr/>
                </a:tc>
                <a:tc>
                  <a:txBody>
                    <a:bodyPr/>
                    <a:lstStyle/>
                    <a:p>
                      <a:r>
                        <a:rPr lang="es-CL" sz="1400" dirty="0" smtClean="0">
                          <a:solidFill>
                            <a:srgbClr val="002060"/>
                          </a:solidFill>
                        </a:rPr>
                        <a:t>GP4.1</a:t>
                      </a:r>
                      <a:r>
                        <a:rPr lang="es-CL" sz="1400" baseline="0" dirty="0" smtClean="0">
                          <a:solidFill>
                            <a:srgbClr val="002060"/>
                          </a:solidFill>
                        </a:rPr>
                        <a:t> Establecer Objetivos Cuantitativos para los Procesos</a:t>
                      </a:r>
                    </a:p>
                    <a:p>
                      <a:r>
                        <a:rPr lang="es-CL" sz="1400" baseline="0" dirty="0" smtClean="0">
                          <a:solidFill>
                            <a:srgbClr val="002060"/>
                          </a:solidFill>
                        </a:rPr>
                        <a:t>GP4.2 Estabilizar el Rendimiento de los Subprocesos</a:t>
                      </a:r>
                      <a:endParaRPr lang="es-CL" sz="1400" dirty="0">
                        <a:solidFill>
                          <a:srgbClr val="002060"/>
                        </a:solidFill>
                      </a:endParaRPr>
                    </a:p>
                  </a:txBody>
                  <a:tcPr/>
                </a:tc>
              </a:tr>
              <a:tr h="535560">
                <a:tc>
                  <a:txBody>
                    <a:bodyPr/>
                    <a:lstStyle/>
                    <a:p>
                      <a:r>
                        <a:rPr lang="es-CL" sz="1400" dirty="0" smtClean="0">
                          <a:solidFill>
                            <a:srgbClr val="002060"/>
                          </a:solidFill>
                        </a:rPr>
                        <a:t>GG5: Institucionalizar</a:t>
                      </a:r>
                      <a:r>
                        <a:rPr lang="es-CL" sz="1400" baseline="0" dirty="0" smtClean="0">
                          <a:solidFill>
                            <a:srgbClr val="002060"/>
                          </a:solidFill>
                        </a:rPr>
                        <a:t> un Proceso en Optimización</a:t>
                      </a:r>
                      <a:endParaRPr lang="es-CL" sz="1400" dirty="0">
                        <a:solidFill>
                          <a:srgbClr val="002060"/>
                        </a:solidFill>
                      </a:endParaRPr>
                    </a:p>
                  </a:txBody>
                  <a:tcPr/>
                </a:tc>
                <a:tc>
                  <a:txBody>
                    <a:bodyPr/>
                    <a:lstStyle/>
                    <a:p>
                      <a:r>
                        <a:rPr lang="es-CL" sz="1400" dirty="0" smtClean="0">
                          <a:solidFill>
                            <a:srgbClr val="002060"/>
                          </a:solidFill>
                        </a:rPr>
                        <a:t>GP5.1 Asegurar</a:t>
                      </a:r>
                      <a:r>
                        <a:rPr lang="es-CL" sz="1400" baseline="0" dirty="0" smtClean="0">
                          <a:solidFill>
                            <a:srgbClr val="002060"/>
                          </a:solidFill>
                        </a:rPr>
                        <a:t> el Proceso de Mejoramiento Continuo</a:t>
                      </a:r>
                    </a:p>
                    <a:p>
                      <a:r>
                        <a:rPr lang="es-CL" sz="1400" baseline="0" dirty="0" smtClean="0">
                          <a:solidFill>
                            <a:srgbClr val="002060"/>
                          </a:solidFill>
                        </a:rPr>
                        <a:t>GP5.2 Corregir las Causas Raíces de los Problemas</a:t>
                      </a:r>
                      <a:endParaRPr lang="es-CL" sz="1400" dirty="0">
                        <a:solidFill>
                          <a:srgbClr val="002060"/>
                        </a:solidFill>
                      </a:endParaRPr>
                    </a:p>
                  </a:txBody>
                  <a:tcPr/>
                </a:tc>
              </a:tr>
            </a:tbl>
          </a:graphicData>
        </a:graphic>
      </p:graphicFrame>
    </p:spTree>
    <p:extLst>
      <p:ext uri="{BB962C8B-B14F-4D97-AF65-F5344CB8AC3E}">
        <p14:creationId xmlns:p14="http://schemas.microsoft.com/office/powerpoint/2010/main" val="1660364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L" sz="2000" dirty="0" smtClean="0"/>
              <a:t>En </a:t>
            </a:r>
            <a:r>
              <a:rPr lang="es-CL" sz="2000" dirty="0"/>
              <a:t>el nivel de madurez 1, los procesos son generalmente ad hoc </a:t>
            </a:r>
            <a:r>
              <a:rPr lang="es-CL" sz="2000" dirty="0" smtClean="0"/>
              <a:t>y caóticos</a:t>
            </a:r>
            <a:r>
              <a:rPr lang="es-CL" sz="2000" dirty="0"/>
              <a:t>. </a:t>
            </a:r>
            <a:endParaRPr lang="es-CL" sz="2000" dirty="0" smtClean="0"/>
          </a:p>
          <a:p>
            <a:r>
              <a:rPr lang="es-CL" sz="2000" dirty="0" smtClean="0"/>
              <a:t>La </a:t>
            </a:r>
            <a:r>
              <a:rPr lang="es-CL" sz="2000" dirty="0"/>
              <a:t>organización generalmente no proporciona un </a:t>
            </a:r>
            <a:r>
              <a:rPr lang="es-CL" sz="2000" dirty="0" smtClean="0"/>
              <a:t>entorno estable </a:t>
            </a:r>
            <a:r>
              <a:rPr lang="es-CL" sz="2000" dirty="0"/>
              <a:t>para dar soporte a los procesos. </a:t>
            </a:r>
            <a:endParaRPr lang="es-CL" sz="2000" dirty="0" smtClean="0"/>
          </a:p>
          <a:p>
            <a:r>
              <a:rPr lang="es-CL" sz="2000" dirty="0" smtClean="0"/>
              <a:t>El </a:t>
            </a:r>
            <a:r>
              <a:rPr lang="es-CL" sz="2000" dirty="0"/>
              <a:t>éxito en estas </a:t>
            </a:r>
            <a:r>
              <a:rPr lang="es-CL" sz="2000" dirty="0" smtClean="0"/>
              <a:t>organizaciones depende </a:t>
            </a:r>
            <a:r>
              <a:rPr lang="es-CL" sz="2000" dirty="0"/>
              <a:t>de la competencia y la heroicidad del personal de la </a:t>
            </a:r>
            <a:r>
              <a:rPr lang="es-CL" sz="2000" dirty="0" smtClean="0"/>
              <a:t>organización y </a:t>
            </a:r>
            <a:r>
              <a:rPr lang="es-CL" sz="2000" dirty="0"/>
              <a:t>no del uso de procesos probados. </a:t>
            </a:r>
            <a:endParaRPr lang="es-CL" sz="2000" dirty="0" smtClean="0"/>
          </a:p>
          <a:p>
            <a:r>
              <a:rPr lang="es-CL" sz="2000" dirty="0" smtClean="0"/>
              <a:t>A </a:t>
            </a:r>
            <a:r>
              <a:rPr lang="es-CL" sz="2000" dirty="0"/>
              <a:t>pesar de este caos, </a:t>
            </a:r>
            <a:r>
              <a:rPr lang="es-CL" sz="2000" dirty="0" smtClean="0"/>
              <a:t>las organizaciones </a:t>
            </a:r>
            <a:r>
              <a:rPr lang="es-CL" sz="2000" dirty="0"/>
              <a:t>de nivel de madurez 1 a menudo producen </a:t>
            </a:r>
            <a:r>
              <a:rPr lang="es-CL" sz="2000" dirty="0" smtClean="0"/>
              <a:t>productos y </a:t>
            </a:r>
            <a:r>
              <a:rPr lang="es-CL" sz="2000" dirty="0"/>
              <a:t>servicios que funcionan pero, sin embargo, exceden con </a:t>
            </a:r>
            <a:r>
              <a:rPr lang="es-CL" sz="2000" dirty="0" smtClean="0"/>
              <a:t>frecuencia el </a:t>
            </a:r>
            <a:r>
              <a:rPr lang="es-CL" sz="2000" dirty="0"/>
              <a:t>presupuesto y los plazos planificados.</a:t>
            </a:r>
          </a:p>
          <a:p>
            <a:r>
              <a:rPr lang="es-CL" sz="2000" dirty="0"/>
              <a:t>Las organizaciones de nivel de madurez 1 se caracterizan por </a:t>
            </a:r>
            <a:r>
              <a:rPr lang="es-CL" sz="2000" dirty="0" smtClean="0"/>
              <a:t>una tendencia </a:t>
            </a:r>
            <a:r>
              <a:rPr lang="es-CL" sz="2000" dirty="0"/>
              <a:t>a comprometerse en exceso, a abandonar sus procesos </a:t>
            </a:r>
            <a:r>
              <a:rPr lang="es-CL" sz="2000" dirty="0" smtClean="0"/>
              <a:t>en momentos </a:t>
            </a:r>
            <a:r>
              <a:rPr lang="es-CL" sz="2000" dirty="0"/>
              <a:t>de crisis y a no ser capaces de repetir sus éxitos.</a:t>
            </a:r>
          </a:p>
        </p:txBody>
      </p:sp>
      <p:sp>
        <p:nvSpPr>
          <p:cNvPr id="3" name="Título 2"/>
          <p:cNvSpPr>
            <a:spLocks noGrp="1"/>
          </p:cNvSpPr>
          <p:nvPr>
            <p:ph type="title"/>
          </p:nvPr>
        </p:nvSpPr>
        <p:spPr/>
        <p:txBody>
          <a:bodyPr/>
          <a:lstStyle/>
          <a:p>
            <a:r>
              <a:rPr lang="es-CL" dirty="0"/>
              <a:t>Nivel de madurez 1: </a:t>
            </a:r>
            <a:r>
              <a:rPr lang="es-CL" dirty="0" smtClean="0"/>
              <a:t>Inicial</a:t>
            </a:r>
            <a:endParaRPr lang="es-CL" dirty="0"/>
          </a:p>
        </p:txBody>
      </p:sp>
    </p:spTree>
    <p:extLst>
      <p:ext uri="{BB962C8B-B14F-4D97-AF65-F5344CB8AC3E}">
        <p14:creationId xmlns:p14="http://schemas.microsoft.com/office/powerpoint/2010/main" val="2257539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314120" y="1641809"/>
            <a:ext cx="8361776" cy="3625608"/>
          </a:xfrm>
          <a:prstGeom prst="rect">
            <a:avLst/>
          </a:prstGeom>
        </p:spPr>
        <p:txBody>
          <a:bodyPr wrap="non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N°2</a:t>
            </a:r>
          </a:p>
          <a:p>
            <a:pPr algn="ctr"/>
            <a:r>
              <a:rPr lang="es-CL" sz="2800" dirty="0"/>
              <a:t>El modelo de madurez CMMI nivel 2 	</a:t>
            </a:r>
            <a:endParaRPr lang="es-CL" sz="2800" dirty="0" smtClean="0">
              <a:latin typeface="Calibri" pitchFamily="34" charset="0"/>
            </a:endParaRPr>
          </a:p>
          <a:p>
            <a:pPr algn="ctr"/>
            <a:endParaRPr lang="es-CL" sz="2800" dirty="0">
              <a:latin typeface="Calibri" pitchFamily="34" charset="0"/>
            </a:endParaRPr>
          </a:p>
          <a:p>
            <a:pPr algn="ctr"/>
            <a:endParaRPr lang="es-CL" sz="2800" dirty="0" smtClean="0">
              <a:latin typeface="Calibri" pitchFamily="34" charset="0"/>
            </a:endParaRPr>
          </a:p>
          <a:p>
            <a:pPr algn="ctr"/>
            <a:r>
              <a:rPr lang="es-CL" sz="2800" b="1" dirty="0">
                <a:latin typeface="Calibri" pitchFamily="34" charset="0"/>
              </a:rPr>
              <a:t>Experiencia de Aprendizaje:</a:t>
            </a:r>
          </a:p>
          <a:p>
            <a:r>
              <a:rPr lang="es-CL" sz="2800" dirty="0" smtClean="0"/>
              <a:t>Aplicando CMMI Nivel 2 a Procesos de Desarrollo de SW</a:t>
            </a:r>
            <a:endParaRPr lang="es-CL"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L" sz="2400" dirty="0" smtClean="0"/>
              <a:t>Se pide </a:t>
            </a:r>
            <a:r>
              <a:rPr lang="es-CL" sz="2400" dirty="0"/>
              <a:t>que los proyectos </a:t>
            </a:r>
            <a:r>
              <a:rPr lang="es-CL" sz="2400" dirty="0" smtClean="0"/>
              <a:t>se administren o gestionen</a:t>
            </a:r>
            <a:r>
              <a:rPr lang="es-CL" sz="2400" dirty="0"/>
              <a:t>. </a:t>
            </a:r>
            <a:r>
              <a:rPr lang="es-CL" sz="2400" dirty="0" smtClean="0"/>
              <a:t>Es decir, </a:t>
            </a:r>
            <a:r>
              <a:rPr lang="es-CL" sz="2400" dirty="0"/>
              <a:t>que el </a:t>
            </a:r>
            <a:r>
              <a:rPr lang="es-CL" sz="2400" dirty="0" smtClean="0"/>
              <a:t>equipo de </a:t>
            </a:r>
            <a:r>
              <a:rPr lang="es-CL" sz="2400" dirty="0"/>
              <a:t>proyecto debe trabajar </a:t>
            </a:r>
            <a:r>
              <a:rPr lang="es-CL" sz="2400" b="1" dirty="0" smtClean="0"/>
              <a:t>siguiendo un </a:t>
            </a:r>
            <a:r>
              <a:rPr lang="es-CL" sz="2400" b="1" dirty="0"/>
              <a:t>plan documentado </a:t>
            </a:r>
            <a:r>
              <a:rPr lang="es-CL" sz="2400" dirty="0"/>
              <a:t>y unas </a:t>
            </a:r>
            <a:r>
              <a:rPr lang="es-CL" sz="2400" dirty="0" smtClean="0"/>
              <a:t>políticas emergidas </a:t>
            </a:r>
            <a:r>
              <a:rPr lang="es-CL" sz="2400" dirty="0"/>
              <a:t>de la dirección de la </a:t>
            </a:r>
            <a:r>
              <a:rPr lang="es-CL" sz="2400" dirty="0" smtClean="0"/>
              <a:t>organización, donde </a:t>
            </a:r>
            <a:r>
              <a:rPr lang="es-CL" sz="2400" dirty="0"/>
              <a:t>se especifiquen las </a:t>
            </a:r>
            <a:r>
              <a:rPr lang="es-CL" sz="2400" dirty="0" smtClean="0"/>
              <a:t>directrices para </a:t>
            </a:r>
            <a:r>
              <a:rPr lang="es-CL" sz="2400" dirty="0"/>
              <a:t>desarrollar software</a:t>
            </a:r>
            <a:r>
              <a:rPr lang="es-CL" sz="2400" dirty="0" smtClean="0"/>
              <a:t>.</a:t>
            </a:r>
          </a:p>
          <a:p>
            <a:r>
              <a:rPr lang="es-CL" sz="2400" dirty="0" smtClean="0"/>
              <a:t>Estas políticas </a:t>
            </a:r>
            <a:r>
              <a:rPr lang="es-CL" sz="2400" dirty="0"/>
              <a:t>no deben confundirse con </a:t>
            </a:r>
            <a:r>
              <a:rPr lang="es-CL" sz="2400" dirty="0" smtClean="0"/>
              <a:t>procesos, son </a:t>
            </a:r>
            <a:r>
              <a:rPr lang="es-CL" sz="2400" dirty="0"/>
              <a:t>indicaciones generales </a:t>
            </a:r>
            <a:r>
              <a:rPr lang="es-CL" sz="2400" dirty="0" smtClean="0"/>
              <a:t>que deben </a:t>
            </a:r>
            <a:r>
              <a:rPr lang="es-CL" sz="2400" dirty="0"/>
              <a:t>seguirse sin discusión, son </a:t>
            </a:r>
            <a:r>
              <a:rPr lang="es-CL" sz="2400" dirty="0" smtClean="0"/>
              <a:t>las leyes</a:t>
            </a:r>
            <a:r>
              <a:rPr lang="es-CL" sz="2400" dirty="0"/>
              <a:t>. </a:t>
            </a:r>
            <a:endParaRPr lang="es-CL" sz="2400" dirty="0" smtClean="0"/>
          </a:p>
          <a:p>
            <a:r>
              <a:rPr lang="es-CL" sz="2400" dirty="0" smtClean="0"/>
              <a:t>También </a:t>
            </a:r>
            <a:r>
              <a:rPr lang="es-CL" sz="2400" dirty="0"/>
              <a:t>las prácticas </a:t>
            </a:r>
            <a:r>
              <a:rPr lang="es-CL" sz="2400" dirty="0" smtClean="0"/>
              <a:t>genéricas tienen </a:t>
            </a:r>
            <a:r>
              <a:rPr lang="es-CL" sz="2400" dirty="0"/>
              <a:t>que estar implantadas en el </a:t>
            </a:r>
            <a:r>
              <a:rPr lang="es-CL" sz="2400" dirty="0" smtClean="0"/>
              <a:t>proyecto.</a:t>
            </a:r>
            <a:endParaRPr lang="es-CL" sz="2400" dirty="0"/>
          </a:p>
          <a:p>
            <a:pPr marL="0" indent="0">
              <a:buNone/>
            </a:pPr>
            <a:endParaRPr lang="es-CL" sz="2400" dirty="0"/>
          </a:p>
        </p:txBody>
      </p:sp>
      <p:sp>
        <p:nvSpPr>
          <p:cNvPr id="3" name="Título 2"/>
          <p:cNvSpPr>
            <a:spLocks noGrp="1"/>
          </p:cNvSpPr>
          <p:nvPr>
            <p:ph type="title"/>
          </p:nvPr>
        </p:nvSpPr>
        <p:spPr/>
        <p:txBody>
          <a:bodyPr/>
          <a:lstStyle/>
          <a:p>
            <a:r>
              <a:rPr lang="es-CL" dirty="0"/>
              <a:t>Nivel de madurez </a:t>
            </a:r>
            <a:r>
              <a:rPr lang="es-CL" dirty="0" smtClean="0"/>
              <a:t>2 </a:t>
            </a:r>
            <a:br>
              <a:rPr lang="es-CL" dirty="0" smtClean="0"/>
            </a:br>
            <a:r>
              <a:rPr lang="es-CL" dirty="0" smtClean="0"/>
              <a:t>Gestionado o administrado</a:t>
            </a:r>
            <a:endParaRPr lang="es-CL" dirty="0"/>
          </a:p>
        </p:txBody>
      </p:sp>
    </p:spTree>
    <p:extLst>
      <p:ext uri="{BB962C8B-B14F-4D97-AF65-F5344CB8AC3E}">
        <p14:creationId xmlns:p14="http://schemas.microsoft.com/office/powerpoint/2010/main" val="2033816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L" dirty="0" smtClean="0"/>
              <a:t>Procesos por proyecto</a:t>
            </a:r>
            <a:endParaRPr lang="es-CL" dirty="0"/>
          </a:p>
        </p:txBody>
      </p:sp>
      <p:sp>
        <p:nvSpPr>
          <p:cNvPr id="16" name="Rectángulo 15"/>
          <p:cNvSpPr/>
          <p:nvPr/>
        </p:nvSpPr>
        <p:spPr>
          <a:xfrm>
            <a:off x="3366120" y="5696088"/>
            <a:ext cx="4572000" cy="923330"/>
          </a:xfrm>
          <a:prstGeom prst="rect">
            <a:avLst/>
          </a:prstGeom>
        </p:spPr>
        <p:txBody>
          <a:bodyPr>
            <a:spAutoFit/>
          </a:bodyPr>
          <a:lstStyle/>
          <a:p>
            <a:pPr algn="ctr"/>
            <a:r>
              <a:rPr lang="es-CL" dirty="0"/>
              <a:t>En todos los proyectos hay evidencias de que se cumplen las prácticas específicas y las prácticas </a:t>
            </a:r>
            <a:r>
              <a:rPr lang="es-CL" dirty="0" smtClean="0"/>
              <a:t>genéricas </a:t>
            </a:r>
            <a:r>
              <a:rPr lang="es-CL" dirty="0"/>
              <a:t>del nivel 2.</a:t>
            </a:r>
          </a:p>
        </p:txBody>
      </p:sp>
      <p:grpSp>
        <p:nvGrpSpPr>
          <p:cNvPr id="23" name="Grupo 22"/>
          <p:cNvGrpSpPr/>
          <p:nvPr/>
        </p:nvGrpSpPr>
        <p:grpSpPr>
          <a:xfrm>
            <a:off x="673224" y="1417638"/>
            <a:ext cx="7643192" cy="4099594"/>
            <a:chOff x="673224" y="1417638"/>
            <a:chExt cx="7643192" cy="4099594"/>
          </a:xfrm>
        </p:grpSpPr>
        <p:sp>
          <p:nvSpPr>
            <p:cNvPr id="6" name="Rectángulo redondeado 5"/>
            <p:cNvSpPr/>
            <p:nvPr/>
          </p:nvSpPr>
          <p:spPr>
            <a:xfrm>
              <a:off x="673224" y="1417638"/>
              <a:ext cx="7643192" cy="40995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L" dirty="0"/>
            </a:p>
          </p:txBody>
        </p:sp>
        <p:sp>
          <p:nvSpPr>
            <p:cNvPr id="7" name="Rectángulo 6"/>
            <p:cNvSpPr/>
            <p:nvPr/>
          </p:nvSpPr>
          <p:spPr>
            <a:xfrm>
              <a:off x="1187624" y="1700808"/>
              <a:ext cx="2016224"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smtClean="0"/>
                <a:t>Proyecto 1</a:t>
              </a:r>
              <a:endParaRPr lang="es-CL" dirty="0"/>
            </a:p>
          </p:txBody>
        </p:sp>
        <p:sp>
          <p:nvSpPr>
            <p:cNvPr id="8" name="CuadroTexto 7"/>
            <p:cNvSpPr txBox="1"/>
            <p:nvPr/>
          </p:nvSpPr>
          <p:spPr>
            <a:xfrm>
              <a:off x="3465701" y="2020198"/>
              <a:ext cx="1924566" cy="369332"/>
            </a:xfrm>
            <a:prstGeom prst="rect">
              <a:avLst/>
            </a:prstGeom>
            <a:noFill/>
          </p:spPr>
          <p:txBody>
            <a:bodyPr wrap="none" rtlCol="0">
              <a:spAutoFit/>
            </a:bodyPr>
            <a:lstStyle/>
            <a:p>
              <a:r>
                <a:rPr lang="es-CL" dirty="0" smtClean="0"/>
                <a:t>Gestionado según </a:t>
              </a:r>
              <a:endParaRPr lang="es-CL" dirty="0"/>
            </a:p>
          </p:txBody>
        </p:sp>
        <p:sp>
          <p:nvSpPr>
            <p:cNvPr id="9" name="Rectángulo 8"/>
            <p:cNvSpPr/>
            <p:nvPr/>
          </p:nvSpPr>
          <p:spPr>
            <a:xfrm>
              <a:off x="5652120" y="1700808"/>
              <a:ext cx="2016224"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smtClean="0"/>
                <a:t>Políticas</a:t>
              </a:r>
            </a:p>
            <a:p>
              <a:pPr algn="ctr"/>
              <a:r>
                <a:rPr lang="es-CL" dirty="0" smtClean="0"/>
                <a:t>Plan del proyecto 1</a:t>
              </a:r>
              <a:endParaRPr lang="es-CL" dirty="0"/>
            </a:p>
          </p:txBody>
        </p:sp>
        <p:sp>
          <p:nvSpPr>
            <p:cNvPr id="10" name="Rectángulo 9"/>
            <p:cNvSpPr/>
            <p:nvPr/>
          </p:nvSpPr>
          <p:spPr>
            <a:xfrm>
              <a:off x="1217748" y="2863316"/>
              <a:ext cx="2016224" cy="100811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L" dirty="0" smtClean="0"/>
                <a:t>Proyecto 2</a:t>
              </a:r>
              <a:endParaRPr lang="es-CL" dirty="0"/>
            </a:p>
          </p:txBody>
        </p:sp>
        <p:sp>
          <p:nvSpPr>
            <p:cNvPr id="11" name="CuadroTexto 10"/>
            <p:cNvSpPr txBox="1"/>
            <p:nvPr/>
          </p:nvSpPr>
          <p:spPr>
            <a:xfrm>
              <a:off x="3495825" y="3182706"/>
              <a:ext cx="1924566" cy="369332"/>
            </a:xfrm>
            <a:prstGeom prst="rect">
              <a:avLst/>
            </a:prstGeom>
            <a:noFill/>
          </p:spPr>
          <p:txBody>
            <a:bodyPr wrap="none" rtlCol="0">
              <a:spAutoFit/>
            </a:bodyPr>
            <a:lstStyle/>
            <a:p>
              <a:r>
                <a:rPr lang="es-CL" dirty="0" smtClean="0"/>
                <a:t>Gestionado según </a:t>
              </a:r>
              <a:endParaRPr lang="es-CL" dirty="0"/>
            </a:p>
          </p:txBody>
        </p:sp>
        <p:sp>
          <p:nvSpPr>
            <p:cNvPr id="12" name="Rectángulo 11"/>
            <p:cNvSpPr/>
            <p:nvPr/>
          </p:nvSpPr>
          <p:spPr>
            <a:xfrm>
              <a:off x="5682244" y="2863316"/>
              <a:ext cx="2016224" cy="100811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L" dirty="0" smtClean="0"/>
                <a:t>Políticas</a:t>
              </a:r>
            </a:p>
            <a:p>
              <a:pPr algn="ctr"/>
              <a:r>
                <a:rPr lang="es-CL" dirty="0" smtClean="0"/>
                <a:t>Plan del proyecto 2</a:t>
              </a:r>
              <a:endParaRPr lang="es-CL" dirty="0"/>
            </a:p>
          </p:txBody>
        </p:sp>
        <p:sp>
          <p:nvSpPr>
            <p:cNvPr id="13" name="Rectángulo 12"/>
            <p:cNvSpPr/>
            <p:nvPr/>
          </p:nvSpPr>
          <p:spPr>
            <a:xfrm>
              <a:off x="1228491" y="4039271"/>
              <a:ext cx="2016224" cy="10081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L" dirty="0" smtClean="0"/>
                <a:t>Proyecto 3</a:t>
              </a:r>
              <a:endParaRPr lang="es-CL" dirty="0"/>
            </a:p>
          </p:txBody>
        </p:sp>
        <p:sp>
          <p:nvSpPr>
            <p:cNvPr id="14" name="CuadroTexto 13"/>
            <p:cNvSpPr txBox="1"/>
            <p:nvPr/>
          </p:nvSpPr>
          <p:spPr>
            <a:xfrm>
              <a:off x="3506568" y="4358661"/>
              <a:ext cx="1924566" cy="369332"/>
            </a:xfrm>
            <a:prstGeom prst="rect">
              <a:avLst/>
            </a:prstGeom>
            <a:noFill/>
          </p:spPr>
          <p:txBody>
            <a:bodyPr wrap="none" rtlCol="0">
              <a:spAutoFit/>
            </a:bodyPr>
            <a:lstStyle/>
            <a:p>
              <a:r>
                <a:rPr lang="es-CL" dirty="0" smtClean="0"/>
                <a:t>Gestionado según </a:t>
              </a:r>
              <a:endParaRPr lang="es-CL" dirty="0"/>
            </a:p>
          </p:txBody>
        </p:sp>
        <p:sp>
          <p:nvSpPr>
            <p:cNvPr id="15" name="Rectángulo 14"/>
            <p:cNvSpPr/>
            <p:nvPr/>
          </p:nvSpPr>
          <p:spPr>
            <a:xfrm>
              <a:off x="5692987" y="4039271"/>
              <a:ext cx="2016224" cy="10081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L" dirty="0" smtClean="0"/>
                <a:t>Políticas</a:t>
              </a:r>
            </a:p>
            <a:p>
              <a:pPr algn="ctr"/>
              <a:r>
                <a:rPr lang="es-CL" dirty="0" smtClean="0"/>
                <a:t>Plan del proyecto 3</a:t>
              </a:r>
              <a:endParaRPr lang="es-CL" dirty="0"/>
            </a:p>
          </p:txBody>
        </p:sp>
        <p:cxnSp>
          <p:nvCxnSpPr>
            <p:cNvPr id="20" name="Conector recto de flecha 19"/>
            <p:cNvCxnSpPr/>
            <p:nvPr/>
          </p:nvCxnSpPr>
          <p:spPr>
            <a:xfrm flipH="1">
              <a:off x="3347864" y="2389530"/>
              <a:ext cx="2186419"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21" name="Conector recto de flecha 20"/>
            <p:cNvCxnSpPr/>
            <p:nvPr/>
          </p:nvCxnSpPr>
          <p:spPr>
            <a:xfrm flipH="1">
              <a:off x="3347864" y="3573016"/>
              <a:ext cx="2186419" cy="0"/>
            </a:xfrm>
            <a:prstGeom prst="straightConnector1">
              <a:avLst/>
            </a:prstGeom>
            <a:ln w="381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p:nvPr/>
          </p:nvCxnSpPr>
          <p:spPr>
            <a:xfrm flipH="1">
              <a:off x="3347864" y="4787425"/>
              <a:ext cx="2186419"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81191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Rectangle 2"/>
          <p:cNvSpPr>
            <a:spLocks noGrp="1" noChangeArrowheads="1"/>
          </p:cNvSpPr>
          <p:nvPr>
            <p:ph type="title"/>
          </p:nvPr>
        </p:nvSpPr>
        <p:spPr>
          <a:xfrm>
            <a:off x="498862" y="404664"/>
            <a:ext cx="8229601" cy="811190"/>
          </a:xfrm>
        </p:spPr>
        <p:txBody>
          <a:bodyPr>
            <a:normAutofit/>
          </a:bodyPr>
          <a:lstStyle/>
          <a:p>
            <a:r>
              <a:rPr lang="es-ES_tradnl" dirty="0" smtClean="0">
                <a:latin typeface="Arial" charset="0"/>
              </a:rPr>
              <a:t> Áreas de Proceso de Nivel 2</a:t>
            </a:r>
            <a:endParaRPr lang="es-ES_tradnl" dirty="0"/>
          </a:p>
        </p:txBody>
      </p:sp>
      <p:sp>
        <p:nvSpPr>
          <p:cNvPr id="1290244" name="Text Box 4"/>
          <p:cNvSpPr txBox="1">
            <a:spLocks noChangeArrowheads="1"/>
          </p:cNvSpPr>
          <p:nvPr/>
        </p:nvSpPr>
        <p:spPr bwMode="auto">
          <a:xfrm>
            <a:off x="592138" y="4315033"/>
            <a:ext cx="184731" cy="303032"/>
          </a:xfrm>
          <a:prstGeom prst="rect">
            <a:avLst/>
          </a:prstGeom>
          <a:noFill/>
          <a:ln w="9525">
            <a:noFill/>
            <a:miter lim="800000"/>
            <a:headEnd/>
            <a:tailEnd/>
          </a:ln>
          <a:effectLst/>
        </p:spPr>
        <p:txBody>
          <a:bodyPr wrap="none">
            <a:spAutoFit/>
          </a:bodyPr>
          <a:lstStyle/>
          <a:p>
            <a:pPr algn="l"/>
            <a:endParaRPr lang="es-ES" sz="1369"/>
          </a:p>
        </p:txBody>
      </p:sp>
      <p:sp>
        <p:nvSpPr>
          <p:cNvPr id="1290245" name="Text Box 5"/>
          <p:cNvSpPr txBox="1">
            <a:spLocks noChangeArrowheads="1"/>
          </p:cNvSpPr>
          <p:nvPr/>
        </p:nvSpPr>
        <p:spPr bwMode="auto">
          <a:xfrm>
            <a:off x="519114" y="4533523"/>
            <a:ext cx="184731" cy="303032"/>
          </a:xfrm>
          <a:prstGeom prst="rect">
            <a:avLst/>
          </a:prstGeom>
          <a:noFill/>
          <a:ln w="9525">
            <a:noFill/>
            <a:miter lim="800000"/>
            <a:headEnd/>
            <a:tailEnd/>
          </a:ln>
          <a:effectLst/>
        </p:spPr>
        <p:txBody>
          <a:bodyPr wrap="none">
            <a:spAutoFit/>
          </a:bodyPr>
          <a:lstStyle/>
          <a:p>
            <a:pPr algn="l"/>
            <a:endParaRPr lang="es-ES" sz="1369"/>
          </a:p>
        </p:txBody>
      </p:sp>
      <p:sp>
        <p:nvSpPr>
          <p:cNvPr id="1290266" name="Text Box 26"/>
          <p:cNvSpPr txBox="1">
            <a:spLocks noChangeArrowheads="1"/>
          </p:cNvSpPr>
          <p:nvPr/>
        </p:nvSpPr>
        <p:spPr bwMode="auto">
          <a:xfrm>
            <a:off x="2689641" y="3653657"/>
            <a:ext cx="7355462" cy="2365796"/>
          </a:xfrm>
          <a:prstGeom prst="rect">
            <a:avLst/>
          </a:prstGeom>
          <a:noFill/>
          <a:ln w="12700">
            <a:noFill/>
            <a:miter lim="800000"/>
            <a:headEnd/>
            <a:tailEnd/>
          </a:ln>
          <a:effectLst/>
        </p:spPr>
        <p:txBody>
          <a:bodyPr wrap="square" lIns="47078" tIns="19314" rIns="47078" bIns="19314">
            <a:spAutoFit/>
          </a:bodyPr>
          <a:lstStyle/>
          <a:p>
            <a:pPr marL="276434" indent="-276434" algn="just" eaLnBrk="0" hangingPunct="0">
              <a:lnSpc>
                <a:spcPct val="90000"/>
              </a:lnSpc>
              <a:buFont typeface="Wingdings" pitchFamily="2" charset="2"/>
              <a:buChar char="Ø"/>
            </a:pPr>
            <a:r>
              <a:rPr lang="es-ES_tradnl" sz="2400" dirty="0">
                <a:solidFill>
                  <a:schemeClr val="tx2"/>
                </a:solidFill>
                <a:latin typeface="Arial Narrow" panose="020B0606020202030204" pitchFamily="34" charset="0"/>
              </a:rPr>
              <a:t>Administración de Requerimientos </a:t>
            </a:r>
            <a:r>
              <a:rPr lang="es-ES_tradnl" sz="2400" dirty="0">
                <a:solidFill>
                  <a:srgbClr val="CC6600"/>
                </a:solidFill>
                <a:latin typeface="Arial Narrow" panose="020B0606020202030204" pitchFamily="34" charset="0"/>
              </a:rPr>
              <a:t>(REQM</a:t>
            </a:r>
            <a:r>
              <a:rPr lang="es-ES_tradnl" sz="2400" dirty="0" smtClean="0">
                <a:solidFill>
                  <a:srgbClr val="CC6600"/>
                </a:solidFill>
                <a:latin typeface="Arial Narrow" panose="020B0606020202030204" pitchFamily="34" charset="0"/>
              </a:rPr>
              <a:t>)</a:t>
            </a:r>
          </a:p>
          <a:p>
            <a:pPr marL="276434" indent="-276434" algn="just" eaLnBrk="0" hangingPunct="0">
              <a:lnSpc>
                <a:spcPct val="90000"/>
              </a:lnSpc>
              <a:buFont typeface="Wingdings" pitchFamily="2" charset="2"/>
              <a:buChar char="Ø"/>
            </a:pPr>
            <a:r>
              <a:rPr lang="es-ES_tradnl" sz="2400" dirty="0" smtClean="0">
                <a:solidFill>
                  <a:schemeClr val="tx2"/>
                </a:solidFill>
                <a:latin typeface="Arial Narrow" panose="020B0606020202030204" pitchFamily="34" charset="0"/>
              </a:rPr>
              <a:t>Planificación </a:t>
            </a:r>
            <a:r>
              <a:rPr lang="es-ES_tradnl" sz="2400" dirty="0">
                <a:solidFill>
                  <a:schemeClr val="tx2"/>
                </a:solidFill>
                <a:latin typeface="Arial Narrow" panose="020B0606020202030204" pitchFamily="34" charset="0"/>
              </a:rPr>
              <a:t>de Proyectos </a:t>
            </a:r>
            <a:r>
              <a:rPr lang="es-ES_tradnl" sz="2400" dirty="0">
                <a:solidFill>
                  <a:srgbClr val="CC6600"/>
                </a:solidFill>
                <a:latin typeface="Arial Narrow" panose="020B0606020202030204" pitchFamily="34" charset="0"/>
              </a:rPr>
              <a:t>(PP</a:t>
            </a:r>
            <a:r>
              <a:rPr lang="es-ES_tradnl" sz="2400" dirty="0" smtClean="0">
                <a:solidFill>
                  <a:srgbClr val="CC6600"/>
                </a:solidFill>
                <a:latin typeface="Arial Narrow" panose="020B0606020202030204" pitchFamily="34" charset="0"/>
              </a:rPr>
              <a:t>)</a:t>
            </a:r>
          </a:p>
          <a:p>
            <a:pPr marL="276434" indent="-276434" algn="just" eaLnBrk="0" hangingPunct="0">
              <a:lnSpc>
                <a:spcPct val="90000"/>
              </a:lnSpc>
              <a:buFont typeface="Wingdings" pitchFamily="2" charset="2"/>
              <a:buChar char="Ø"/>
            </a:pPr>
            <a:r>
              <a:rPr lang="es-ES_tradnl" sz="2400" dirty="0" smtClean="0">
                <a:solidFill>
                  <a:schemeClr val="tx2"/>
                </a:solidFill>
                <a:latin typeface="Arial Narrow" panose="020B0606020202030204" pitchFamily="34" charset="0"/>
              </a:rPr>
              <a:t>Monitoreo </a:t>
            </a:r>
            <a:r>
              <a:rPr lang="es-ES_tradnl" sz="2400" dirty="0">
                <a:solidFill>
                  <a:schemeClr val="tx2"/>
                </a:solidFill>
                <a:latin typeface="Arial Narrow" panose="020B0606020202030204" pitchFamily="34" charset="0"/>
              </a:rPr>
              <a:t>y Control de Proyectos </a:t>
            </a:r>
            <a:r>
              <a:rPr lang="es-ES_tradnl" sz="2400" dirty="0">
                <a:solidFill>
                  <a:srgbClr val="CC6600"/>
                </a:solidFill>
                <a:latin typeface="Arial Narrow" panose="020B0606020202030204" pitchFamily="34" charset="0"/>
              </a:rPr>
              <a:t>(PMC</a:t>
            </a:r>
            <a:r>
              <a:rPr lang="es-ES_tradnl" sz="2400" dirty="0" smtClean="0">
                <a:solidFill>
                  <a:srgbClr val="CC6600"/>
                </a:solidFill>
                <a:latin typeface="Arial Narrow" panose="020B0606020202030204" pitchFamily="34" charset="0"/>
              </a:rPr>
              <a:t>)</a:t>
            </a:r>
          </a:p>
          <a:p>
            <a:pPr marL="276434" indent="-276434" algn="just" eaLnBrk="0" hangingPunct="0">
              <a:lnSpc>
                <a:spcPct val="90000"/>
              </a:lnSpc>
              <a:buFont typeface="Wingdings" pitchFamily="2" charset="2"/>
              <a:buChar char="Ø"/>
            </a:pPr>
            <a:r>
              <a:rPr lang="es-ES_tradnl" sz="2400" dirty="0" smtClean="0">
                <a:solidFill>
                  <a:schemeClr val="tx2"/>
                </a:solidFill>
                <a:latin typeface="Arial Narrow" panose="020B0606020202030204" pitchFamily="34" charset="0"/>
              </a:rPr>
              <a:t>Administración </a:t>
            </a:r>
            <a:r>
              <a:rPr lang="es-ES_tradnl" sz="2400" dirty="0">
                <a:solidFill>
                  <a:schemeClr val="tx2"/>
                </a:solidFill>
                <a:latin typeface="Arial Narrow" panose="020B0606020202030204" pitchFamily="34" charset="0"/>
              </a:rPr>
              <a:t>de Acuerdos con Proveedores </a:t>
            </a:r>
            <a:r>
              <a:rPr lang="es-ES_tradnl" sz="2400" dirty="0">
                <a:solidFill>
                  <a:srgbClr val="CC6600"/>
                </a:solidFill>
                <a:latin typeface="Arial Narrow" panose="020B0606020202030204" pitchFamily="34" charset="0"/>
              </a:rPr>
              <a:t>(SAM</a:t>
            </a:r>
            <a:r>
              <a:rPr lang="es-ES_tradnl" sz="2400" dirty="0" smtClean="0">
                <a:solidFill>
                  <a:srgbClr val="CC6600"/>
                </a:solidFill>
                <a:latin typeface="Arial Narrow" panose="020B0606020202030204" pitchFamily="34" charset="0"/>
              </a:rPr>
              <a:t>)</a:t>
            </a:r>
          </a:p>
          <a:p>
            <a:pPr marL="276434" indent="-276434" algn="just" eaLnBrk="0" hangingPunct="0">
              <a:lnSpc>
                <a:spcPct val="90000"/>
              </a:lnSpc>
              <a:buFont typeface="Wingdings" pitchFamily="2" charset="2"/>
              <a:buChar char="Ø"/>
            </a:pPr>
            <a:r>
              <a:rPr lang="es-ES_tradnl" sz="2400" dirty="0" smtClean="0">
                <a:solidFill>
                  <a:schemeClr val="tx2"/>
                </a:solidFill>
                <a:latin typeface="Arial Narrow" panose="020B0606020202030204" pitchFamily="34" charset="0"/>
              </a:rPr>
              <a:t>Medidas </a:t>
            </a:r>
            <a:r>
              <a:rPr lang="es-ES_tradnl" sz="2400" dirty="0">
                <a:solidFill>
                  <a:schemeClr val="tx2"/>
                </a:solidFill>
                <a:latin typeface="Arial Narrow" panose="020B0606020202030204" pitchFamily="34" charset="0"/>
              </a:rPr>
              <a:t>y Análisis </a:t>
            </a:r>
            <a:r>
              <a:rPr lang="es-ES_tradnl" sz="2400" dirty="0">
                <a:solidFill>
                  <a:srgbClr val="CC6600"/>
                </a:solidFill>
                <a:latin typeface="Arial Narrow" panose="020B0606020202030204" pitchFamily="34" charset="0"/>
              </a:rPr>
              <a:t>(MA</a:t>
            </a:r>
            <a:r>
              <a:rPr lang="es-ES_tradnl" sz="2400" dirty="0" smtClean="0">
                <a:solidFill>
                  <a:srgbClr val="CC6600"/>
                </a:solidFill>
                <a:latin typeface="Arial Narrow" panose="020B0606020202030204" pitchFamily="34" charset="0"/>
              </a:rPr>
              <a:t>)</a:t>
            </a:r>
          </a:p>
          <a:p>
            <a:pPr marL="276434" indent="-276434" algn="just" eaLnBrk="0" hangingPunct="0">
              <a:lnSpc>
                <a:spcPct val="90000"/>
              </a:lnSpc>
              <a:buFont typeface="Wingdings" pitchFamily="2" charset="2"/>
              <a:buChar char="Ø"/>
            </a:pPr>
            <a:r>
              <a:rPr lang="es-ES_tradnl" sz="2400" dirty="0" smtClean="0">
                <a:solidFill>
                  <a:schemeClr val="tx2"/>
                </a:solidFill>
                <a:latin typeface="Arial Narrow" panose="020B0606020202030204" pitchFamily="34" charset="0"/>
              </a:rPr>
              <a:t>Aseguramiento </a:t>
            </a:r>
            <a:r>
              <a:rPr lang="es-ES_tradnl" sz="2400" dirty="0">
                <a:solidFill>
                  <a:schemeClr val="tx2"/>
                </a:solidFill>
                <a:latin typeface="Arial Narrow" panose="020B0606020202030204" pitchFamily="34" charset="0"/>
              </a:rPr>
              <a:t>de Calidad de Proceso y Producto </a:t>
            </a:r>
            <a:r>
              <a:rPr lang="es-ES_tradnl" sz="2400" dirty="0">
                <a:solidFill>
                  <a:srgbClr val="CC6600"/>
                </a:solidFill>
                <a:latin typeface="Arial Narrow" panose="020B0606020202030204" pitchFamily="34" charset="0"/>
              </a:rPr>
              <a:t>(PPQA</a:t>
            </a:r>
            <a:r>
              <a:rPr lang="es-ES_tradnl" sz="2400" dirty="0" smtClean="0">
                <a:solidFill>
                  <a:srgbClr val="CC6600"/>
                </a:solidFill>
                <a:latin typeface="Arial Narrow" panose="020B0606020202030204" pitchFamily="34" charset="0"/>
              </a:rPr>
              <a:t>)</a:t>
            </a:r>
          </a:p>
          <a:p>
            <a:pPr marL="276434" indent="-276434" algn="just" eaLnBrk="0" hangingPunct="0">
              <a:lnSpc>
                <a:spcPct val="90000"/>
              </a:lnSpc>
              <a:buFont typeface="Wingdings" pitchFamily="2" charset="2"/>
              <a:buChar char="Ø"/>
            </a:pPr>
            <a:r>
              <a:rPr lang="es-ES_tradnl" sz="2400" dirty="0" smtClean="0">
                <a:solidFill>
                  <a:schemeClr val="tx2"/>
                </a:solidFill>
                <a:latin typeface="Arial Narrow" panose="020B0606020202030204" pitchFamily="34" charset="0"/>
              </a:rPr>
              <a:t>Administración </a:t>
            </a:r>
            <a:r>
              <a:rPr lang="es-ES_tradnl" sz="2400" dirty="0">
                <a:solidFill>
                  <a:schemeClr val="tx2"/>
                </a:solidFill>
                <a:latin typeface="Arial Narrow" panose="020B0606020202030204" pitchFamily="34" charset="0"/>
              </a:rPr>
              <a:t>de Configuración </a:t>
            </a:r>
            <a:r>
              <a:rPr lang="es-ES_tradnl" sz="2400" dirty="0">
                <a:solidFill>
                  <a:srgbClr val="CC6600"/>
                </a:solidFill>
                <a:latin typeface="Arial Narrow" panose="020B0606020202030204" pitchFamily="34" charset="0"/>
              </a:rPr>
              <a:t>(CM)</a:t>
            </a:r>
          </a:p>
        </p:txBody>
      </p:sp>
      <p:graphicFrame>
        <p:nvGraphicFramePr>
          <p:cNvPr id="6" name="Marcador de contenido 3"/>
          <p:cNvGraphicFramePr>
            <a:graphicFrameLocks noGrp="1"/>
          </p:cNvGraphicFramePr>
          <p:nvPr>
            <p:ph idx="1"/>
            <p:extLst>
              <p:ext uri="{D42A27DB-BD31-4B8C-83A1-F6EECF244321}">
                <p14:modId xmlns:p14="http://schemas.microsoft.com/office/powerpoint/2010/main" val="59181706"/>
              </p:ext>
            </p:extLst>
          </p:nvPr>
        </p:nvGraphicFramePr>
        <p:xfrm>
          <a:off x="-53825" y="1434344"/>
          <a:ext cx="6408712" cy="1594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035441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90266">
                                            <p:txEl>
                                              <p:pRg st="0" end="0"/>
                                            </p:txEl>
                                          </p:spTgt>
                                        </p:tgtEl>
                                        <p:attrNameLst>
                                          <p:attrName>style.visibility</p:attrName>
                                        </p:attrNameLst>
                                      </p:cBhvr>
                                      <p:to>
                                        <p:strVal val="visible"/>
                                      </p:to>
                                    </p:set>
                                    <p:animEffect transition="in" filter="dissolve">
                                      <p:cBhvr>
                                        <p:cTn id="7" dur="500"/>
                                        <p:tgtEl>
                                          <p:spTgt spid="129026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90266">
                                            <p:txEl>
                                              <p:pRg st="1" end="1"/>
                                            </p:txEl>
                                          </p:spTgt>
                                        </p:tgtEl>
                                        <p:attrNameLst>
                                          <p:attrName>style.visibility</p:attrName>
                                        </p:attrNameLst>
                                      </p:cBhvr>
                                      <p:to>
                                        <p:strVal val="visible"/>
                                      </p:to>
                                    </p:set>
                                    <p:animEffect transition="in" filter="dissolve">
                                      <p:cBhvr>
                                        <p:cTn id="10" dur="500"/>
                                        <p:tgtEl>
                                          <p:spTgt spid="129026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90266">
                                            <p:txEl>
                                              <p:pRg st="2" end="2"/>
                                            </p:txEl>
                                          </p:spTgt>
                                        </p:tgtEl>
                                        <p:attrNameLst>
                                          <p:attrName>style.visibility</p:attrName>
                                        </p:attrNameLst>
                                      </p:cBhvr>
                                      <p:to>
                                        <p:strVal val="visible"/>
                                      </p:to>
                                    </p:set>
                                    <p:animEffect transition="in" filter="dissolve">
                                      <p:cBhvr>
                                        <p:cTn id="13" dur="500"/>
                                        <p:tgtEl>
                                          <p:spTgt spid="129026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290266">
                                            <p:txEl>
                                              <p:pRg st="3" end="3"/>
                                            </p:txEl>
                                          </p:spTgt>
                                        </p:tgtEl>
                                        <p:attrNameLst>
                                          <p:attrName>style.visibility</p:attrName>
                                        </p:attrNameLst>
                                      </p:cBhvr>
                                      <p:to>
                                        <p:strVal val="visible"/>
                                      </p:to>
                                    </p:set>
                                    <p:animEffect transition="in" filter="dissolve">
                                      <p:cBhvr>
                                        <p:cTn id="16" dur="500"/>
                                        <p:tgtEl>
                                          <p:spTgt spid="1290266">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290266">
                                            <p:txEl>
                                              <p:pRg st="4" end="4"/>
                                            </p:txEl>
                                          </p:spTgt>
                                        </p:tgtEl>
                                        <p:attrNameLst>
                                          <p:attrName>style.visibility</p:attrName>
                                        </p:attrNameLst>
                                      </p:cBhvr>
                                      <p:to>
                                        <p:strVal val="visible"/>
                                      </p:to>
                                    </p:set>
                                    <p:animEffect transition="in" filter="dissolve">
                                      <p:cBhvr>
                                        <p:cTn id="19" dur="500"/>
                                        <p:tgtEl>
                                          <p:spTgt spid="1290266">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290266">
                                            <p:txEl>
                                              <p:pRg st="5" end="5"/>
                                            </p:txEl>
                                          </p:spTgt>
                                        </p:tgtEl>
                                        <p:attrNameLst>
                                          <p:attrName>style.visibility</p:attrName>
                                        </p:attrNameLst>
                                      </p:cBhvr>
                                      <p:to>
                                        <p:strVal val="visible"/>
                                      </p:to>
                                    </p:set>
                                    <p:animEffect transition="in" filter="dissolve">
                                      <p:cBhvr>
                                        <p:cTn id="22" dur="500"/>
                                        <p:tgtEl>
                                          <p:spTgt spid="1290266">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290266">
                                            <p:txEl>
                                              <p:pRg st="6" end="6"/>
                                            </p:txEl>
                                          </p:spTgt>
                                        </p:tgtEl>
                                        <p:attrNameLst>
                                          <p:attrName>style.visibility</p:attrName>
                                        </p:attrNameLst>
                                      </p:cBhvr>
                                      <p:to>
                                        <p:strVal val="visible"/>
                                      </p:to>
                                    </p:set>
                                    <p:animEffect transition="in" filter="dissolve">
                                      <p:cBhvr>
                                        <p:cTn id="25" dur="500"/>
                                        <p:tgtEl>
                                          <p:spTgt spid="12902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Administración de proyectos</a:t>
            </a:r>
            <a:endParaRPr lang="es-ES" sz="2800" dirty="0">
              <a:solidFill>
                <a:schemeClr val="tx2">
                  <a:lumMod val="50000"/>
                </a:schemeClr>
              </a:solidFill>
              <a:ea typeface="ＭＳ Ｐゴシック" charset="-128"/>
            </a:endParaRPr>
          </a:p>
        </p:txBody>
      </p:sp>
      <p:sp>
        <p:nvSpPr>
          <p:cNvPr id="2" name="1 Elipse"/>
          <p:cNvSpPr/>
          <p:nvPr/>
        </p:nvSpPr>
        <p:spPr>
          <a:xfrm>
            <a:off x="3574232" y="3573016"/>
            <a:ext cx="1296144" cy="115212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dirty="0" smtClean="0"/>
              <a:t>PP</a:t>
            </a:r>
            <a:endParaRPr lang="es-CL" dirty="0"/>
          </a:p>
        </p:txBody>
      </p:sp>
      <p:sp>
        <p:nvSpPr>
          <p:cNvPr id="7" name="6 Elipse"/>
          <p:cNvSpPr/>
          <p:nvPr/>
        </p:nvSpPr>
        <p:spPr>
          <a:xfrm>
            <a:off x="3574232" y="1340768"/>
            <a:ext cx="1296144" cy="115212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PMC</a:t>
            </a:r>
            <a:endParaRPr lang="es-CL" dirty="0"/>
          </a:p>
        </p:txBody>
      </p:sp>
      <p:sp>
        <p:nvSpPr>
          <p:cNvPr id="11" name="10 Elipse"/>
          <p:cNvSpPr/>
          <p:nvPr/>
        </p:nvSpPr>
        <p:spPr>
          <a:xfrm>
            <a:off x="837928" y="4293096"/>
            <a:ext cx="1296144" cy="115212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dirty="0" smtClean="0"/>
              <a:t>SAM</a:t>
            </a:r>
            <a:endParaRPr lang="es-CL" dirty="0"/>
          </a:p>
        </p:txBody>
      </p:sp>
      <p:sp>
        <p:nvSpPr>
          <p:cNvPr id="4" name="3 Rectángulo"/>
          <p:cNvSpPr/>
          <p:nvPr/>
        </p:nvSpPr>
        <p:spPr>
          <a:xfrm>
            <a:off x="251520" y="6021288"/>
            <a:ext cx="15945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Proveedor</a:t>
            </a:r>
            <a:endParaRPr lang="es-CL" dirty="0"/>
          </a:p>
        </p:txBody>
      </p:sp>
      <p:cxnSp>
        <p:nvCxnSpPr>
          <p:cNvPr id="6" name="5 Conector recto de flecha"/>
          <p:cNvCxnSpPr>
            <a:stCxn id="11" idx="4"/>
            <a:endCxn id="4" idx="0"/>
          </p:cNvCxnSpPr>
          <p:nvPr/>
        </p:nvCxnSpPr>
        <p:spPr>
          <a:xfrm flipH="1">
            <a:off x="1048780" y="5445224"/>
            <a:ext cx="437220" cy="57606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a:endCxn id="2" idx="3"/>
          </p:cNvCxnSpPr>
          <p:nvPr/>
        </p:nvCxnSpPr>
        <p:spPr>
          <a:xfrm flipV="1">
            <a:off x="2134072" y="4556419"/>
            <a:ext cx="1629976" cy="168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14 Conector recto de flecha"/>
          <p:cNvCxnSpPr>
            <a:stCxn id="11" idx="7"/>
            <a:endCxn id="7" idx="2"/>
          </p:cNvCxnSpPr>
          <p:nvPr/>
        </p:nvCxnSpPr>
        <p:spPr>
          <a:xfrm flipV="1">
            <a:off x="1944256" y="1916832"/>
            <a:ext cx="1629976" cy="2544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a:stCxn id="2" idx="0"/>
            <a:endCxn id="7" idx="4"/>
          </p:cNvCxnSpPr>
          <p:nvPr/>
        </p:nvCxnSpPr>
        <p:spPr>
          <a:xfrm flipV="1">
            <a:off x="4222304" y="2492896"/>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18 Conector angular"/>
          <p:cNvCxnSpPr>
            <a:stCxn id="7" idx="3"/>
            <a:endCxn id="2" idx="2"/>
          </p:cNvCxnSpPr>
          <p:nvPr/>
        </p:nvCxnSpPr>
        <p:spPr>
          <a:xfrm rot="5400000">
            <a:off x="2756686" y="3141717"/>
            <a:ext cx="1824909" cy="189816"/>
          </a:xfrm>
          <a:prstGeom prst="bentConnector4">
            <a:avLst>
              <a:gd name="adj1" fmla="val 29594"/>
              <a:gd name="adj2" fmla="val 36865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23 Conector angular"/>
          <p:cNvCxnSpPr>
            <a:stCxn id="7" idx="1"/>
            <a:endCxn id="11" idx="0"/>
          </p:cNvCxnSpPr>
          <p:nvPr/>
        </p:nvCxnSpPr>
        <p:spPr>
          <a:xfrm rot="16200000" flipH="1" flipV="1">
            <a:off x="1233222" y="1762270"/>
            <a:ext cx="2783603" cy="2278048"/>
          </a:xfrm>
          <a:prstGeom prst="bentConnector3">
            <a:avLst>
              <a:gd name="adj1" fmla="val -14274"/>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24 Rectángulo redondeado"/>
          <p:cNvSpPr/>
          <p:nvPr/>
        </p:nvSpPr>
        <p:spPr>
          <a:xfrm>
            <a:off x="6229150" y="3573016"/>
            <a:ext cx="2386608" cy="11521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Áreas de Procesos Ingeniería y Soporte</a:t>
            </a:r>
            <a:endParaRPr lang="es-CL" dirty="0"/>
          </a:p>
        </p:txBody>
      </p:sp>
      <p:cxnSp>
        <p:nvCxnSpPr>
          <p:cNvPr id="27" name="26 Conector angular"/>
          <p:cNvCxnSpPr>
            <a:stCxn id="25" idx="3"/>
            <a:endCxn id="7" idx="6"/>
          </p:cNvCxnSpPr>
          <p:nvPr/>
        </p:nvCxnSpPr>
        <p:spPr>
          <a:xfrm flipH="1" flipV="1">
            <a:off x="4870376" y="1916832"/>
            <a:ext cx="3745382" cy="2232248"/>
          </a:xfrm>
          <a:prstGeom prst="bentConnector3">
            <a:avLst>
              <a:gd name="adj1" fmla="val -610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37 Conector recto de flecha"/>
          <p:cNvCxnSpPr/>
          <p:nvPr/>
        </p:nvCxnSpPr>
        <p:spPr>
          <a:xfrm flipH="1">
            <a:off x="4870376" y="3573016"/>
            <a:ext cx="135877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p:nvPr/>
        </p:nvCxnSpPr>
        <p:spPr>
          <a:xfrm>
            <a:off x="4870376" y="3933056"/>
            <a:ext cx="127603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41 Conector recto de flecha"/>
          <p:cNvCxnSpPr/>
          <p:nvPr/>
        </p:nvCxnSpPr>
        <p:spPr>
          <a:xfrm flipH="1">
            <a:off x="4942384" y="4293096"/>
            <a:ext cx="12040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43 Conector angular"/>
          <p:cNvCxnSpPr>
            <a:stCxn id="2" idx="4"/>
          </p:cNvCxnSpPr>
          <p:nvPr/>
        </p:nvCxnSpPr>
        <p:spPr>
          <a:xfrm rot="5400000" flipH="1" flipV="1">
            <a:off x="5183545" y="3679540"/>
            <a:ext cx="84363" cy="2006846"/>
          </a:xfrm>
          <a:prstGeom prst="bentConnector4">
            <a:avLst>
              <a:gd name="adj1" fmla="val -270972"/>
              <a:gd name="adj2" fmla="val 661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45 Conector angular"/>
          <p:cNvCxnSpPr>
            <a:stCxn id="25" idx="2"/>
            <a:endCxn id="11" idx="5"/>
          </p:cNvCxnSpPr>
          <p:nvPr/>
        </p:nvCxnSpPr>
        <p:spPr>
          <a:xfrm rot="5400000">
            <a:off x="4407678" y="2261722"/>
            <a:ext cx="551355" cy="5478198"/>
          </a:xfrm>
          <a:prstGeom prst="bentConnector3">
            <a:avLst>
              <a:gd name="adj1" fmla="val 17206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47 Conector angular"/>
          <p:cNvCxnSpPr>
            <a:stCxn id="7" idx="5"/>
            <a:endCxn id="25" idx="0"/>
          </p:cNvCxnSpPr>
          <p:nvPr/>
        </p:nvCxnSpPr>
        <p:spPr>
          <a:xfrm rot="16200000" flipH="1">
            <a:off x="5427085" y="1577646"/>
            <a:ext cx="1248845" cy="27418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57 CuadroTexto"/>
          <p:cNvSpPr txBox="1"/>
          <p:nvPr/>
        </p:nvSpPr>
        <p:spPr>
          <a:xfrm>
            <a:off x="4942384" y="3228972"/>
            <a:ext cx="1204031" cy="276999"/>
          </a:xfrm>
          <a:prstGeom prst="rect">
            <a:avLst/>
          </a:prstGeom>
          <a:noFill/>
        </p:spPr>
        <p:txBody>
          <a:bodyPr wrap="square" rtlCol="0">
            <a:spAutoFit/>
          </a:bodyPr>
          <a:lstStyle/>
          <a:p>
            <a:r>
              <a:rPr lang="es-CL" sz="1200" dirty="0" smtClean="0">
                <a:solidFill>
                  <a:schemeClr val="accent6"/>
                </a:solidFill>
              </a:rPr>
              <a:t>¿Qué construir?</a:t>
            </a:r>
            <a:endParaRPr lang="es-CL" sz="1200" dirty="0">
              <a:solidFill>
                <a:schemeClr val="accent6"/>
              </a:solidFill>
            </a:endParaRPr>
          </a:p>
        </p:txBody>
      </p:sp>
      <p:sp>
        <p:nvSpPr>
          <p:cNvPr id="59" name="58 CuadroTexto"/>
          <p:cNvSpPr txBox="1"/>
          <p:nvPr/>
        </p:nvSpPr>
        <p:spPr>
          <a:xfrm>
            <a:off x="4973798" y="3656057"/>
            <a:ext cx="1077709" cy="276999"/>
          </a:xfrm>
          <a:prstGeom prst="rect">
            <a:avLst/>
          </a:prstGeom>
          <a:noFill/>
        </p:spPr>
        <p:txBody>
          <a:bodyPr wrap="square" rtlCol="0">
            <a:spAutoFit/>
          </a:bodyPr>
          <a:lstStyle/>
          <a:p>
            <a:r>
              <a:rPr lang="es-CL" sz="1200" dirty="0" smtClean="0">
                <a:solidFill>
                  <a:schemeClr val="accent6"/>
                </a:solidFill>
              </a:rPr>
              <a:t>¿Qué Hacer?</a:t>
            </a:r>
            <a:endParaRPr lang="es-CL" sz="1200" dirty="0">
              <a:solidFill>
                <a:schemeClr val="accent6"/>
              </a:solidFill>
            </a:endParaRPr>
          </a:p>
        </p:txBody>
      </p:sp>
      <p:sp>
        <p:nvSpPr>
          <p:cNvPr id="60" name="59 CuadroTexto"/>
          <p:cNvSpPr txBox="1"/>
          <p:nvPr/>
        </p:nvSpPr>
        <p:spPr>
          <a:xfrm>
            <a:off x="5059976" y="4010580"/>
            <a:ext cx="1077709" cy="276999"/>
          </a:xfrm>
          <a:prstGeom prst="rect">
            <a:avLst/>
          </a:prstGeom>
          <a:noFill/>
        </p:spPr>
        <p:txBody>
          <a:bodyPr wrap="square" rtlCol="0">
            <a:spAutoFit/>
          </a:bodyPr>
          <a:lstStyle/>
          <a:p>
            <a:r>
              <a:rPr lang="es-CL" sz="1200" dirty="0" smtClean="0">
                <a:solidFill>
                  <a:schemeClr val="accent6"/>
                </a:solidFill>
              </a:rPr>
              <a:t>Compromisos</a:t>
            </a:r>
            <a:endParaRPr lang="es-CL" sz="1200" dirty="0">
              <a:solidFill>
                <a:schemeClr val="accent6"/>
              </a:solidFill>
            </a:endParaRPr>
          </a:p>
        </p:txBody>
      </p:sp>
      <p:sp>
        <p:nvSpPr>
          <p:cNvPr id="61" name="60 CuadroTexto"/>
          <p:cNvSpPr txBox="1"/>
          <p:nvPr/>
        </p:nvSpPr>
        <p:spPr>
          <a:xfrm>
            <a:off x="107504" y="0"/>
            <a:ext cx="3168352" cy="830997"/>
          </a:xfrm>
          <a:prstGeom prst="rect">
            <a:avLst/>
          </a:prstGeom>
          <a:noFill/>
        </p:spPr>
        <p:txBody>
          <a:bodyPr wrap="square" rtlCol="0">
            <a:spAutoFit/>
          </a:bodyPr>
          <a:lstStyle/>
          <a:p>
            <a:r>
              <a:rPr lang="es-CL" sz="1200" dirty="0" smtClean="0"/>
              <a:t>PP: Planificación de Proyecto</a:t>
            </a:r>
          </a:p>
          <a:p>
            <a:r>
              <a:rPr lang="es-CL" sz="1200" dirty="0" smtClean="0"/>
              <a:t>PMC: Monitorización y Control del Proyecto</a:t>
            </a:r>
          </a:p>
          <a:p>
            <a:r>
              <a:rPr lang="es-CL" sz="1200" dirty="0" smtClean="0"/>
              <a:t>SAM: Administración de Acuerdos con Proveedores</a:t>
            </a:r>
            <a:endParaRPr lang="es-CL" sz="1200" dirty="0"/>
          </a:p>
        </p:txBody>
      </p:sp>
    </p:spTree>
    <p:custDataLst>
      <p:tags r:id="rId1"/>
    </p:custDataLst>
    <p:extLst>
      <p:ext uri="{BB962C8B-B14F-4D97-AF65-F5344CB8AC3E}">
        <p14:creationId xmlns:p14="http://schemas.microsoft.com/office/powerpoint/2010/main" val="354107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Soporte</a:t>
            </a:r>
            <a:endParaRPr lang="es-ES" sz="2800" dirty="0">
              <a:solidFill>
                <a:schemeClr val="tx2">
                  <a:lumMod val="50000"/>
                </a:schemeClr>
              </a:solidFill>
              <a:ea typeface="ＭＳ Ｐゴシック" charset="-128"/>
            </a:endParaRPr>
          </a:p>
        </p:txBody>
      </p:sp>
      <p:sp>
        <p:nvSpPr>
          <p:cNvPr id="25" name="24 Rectángulo redondeado"/>
          <p:cNvSpPr/>
          <p:nvPr/>
        </p:nvSpPr>
        <p:spPr>
          <a:xfrm>
            <a:off x="3242664" y="2276872"/>
            <a:ext cx="2386608" cy="93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Todas las áreas de procesos</a:t>
            </a:r>
            <a:endParaRPr lang="es-CL" dirty="0"/>
          </a:p>
        </p:txBody>
      </p:sp>
      <p:sp>
        <p:nvSpPr>
          <p:cNvPr id="61" name="60 CuadroTexto"/>
          <p:cNvSpPr txBox="1"/>
          <p:nvPr/>
        </p:nvSpPr>
        <p:spPr>
          <a:xfrm>
            <a:off x="107504" y="0"/>
            <a:ext cx="3168352" cy="830997"/>
          </a:xfrm>
          <a:prstGeom prst="rect">
            <a:avLst/>
          </a:prstGeom>
          <a:noFill/>
        </p:spPr>
        <p:txBody>
          <a:bodyPr wrap="square" rtlCol="0">
            <a:spAutoFit/>
          </a:bodyPr>
          <a:lstStyle/>
          <a:p>
            <a:r>
              <a:rPr lang="es-CL" sz="1200" dirty="0" smtClean="0"/>
              <a:t>MA: Medición y análisis</a:t>
            </a:r>
          </a:p>
          <a:p>
            <a:r>
              <a:rPr lang="es-CL" sz="1200" dirty="0" smtClean="0"/>
              <a:t>PPQA: Aseguramiento de Calidad de Procesos y Productos</a:t>
            </a:r>
          </a:p>
          <a:p>
            <a:r>
              <a:rPr lang="es-CL" sz="1200" dirty="0" smtClean="0"/>
              <a:t>CM: Administración de configuraciones</a:t>
            </a:r>
            <a:endParaRPr lang="es-CL" sz="1200" dirty="0"/>
          </a:p>
        </p:txBody>
      </p:sp>
      <p:sp>
        <p:nvSpPr>
          <p:cNvPr id="28" name="27 Elipse"/>
          <p:cNvSpPr/>
          <p:nvPr/>
        </p:nvSpPr>
        <p:spPr>
          <a:xfrm>
            <a:off x="251520" y="2168860"/>
            <a:ext cx="1296144" cy="11521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L" dirty="0" smtClean="0"/>
              <a:t>MA</a:t>
            </a:r>
            <a:endParaRPr lang="es-CL" dirty="0"/>
          </a:p>
        </p:txBody>
      </p:sp>
      <p:sp>
        <p:nvSpPr>
          <p:cNvPr id="29" name="28 Elipse"/>
          <p:cNvSpPr/>
          <p:nvPr/>
        </p:nvSpPr>
        <p:spPr>
          <a:xfrm>
            <a:off x="7668344" y="2168860"/>
            <a:ext cx="1296144" cy="115212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dirty="0" smtClean="0"/>
              <a:t>PPQA</a:t>
            </a:r>
            <a:endParaRPr lang="es-CL" dirty="0"/>
          </a:p>
        </p:txBody>
      </p:sp>
      <p:sp>
        <p:nvSpPr>
          <p:cNvPr id="30" name="29 Elipse"/>
          <p:cNvSpPr/>
          <p:nvPr/>
        </p:nvSpPr>
        <p:spPr>
          <a:xfrm>
            <a:off x="3765032" y="4725144"/>
            <a:ext cx="1296144" cy="115212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dirty="0" smtClean="0"/>
              <a:t>CM</a:t>
            </a:r>
            <a:endParaRPr lang="es-CL" dirty="0"/>
          </a:p>
        </p:txBody>
      </p:sp>
      <p:cxnSp>
        <p:nvCxnSpPr>
          <p:cNvPr id="5" name="4 Conector recto de flecha"/>
          <p:cNvCxnSpPr/>
          <p:nvPr/>
        </p:nvCxnSpPr>
        <p:spPr>
          <a:xfrm flipV="1">
            <a:off x="1547664" y="2492896"/>
            <a:ext cx="1728192" cy="87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13 Conector recto de flecha"/>
          <p:cNvCxnSpPr/>
          <p:nvPr/>
        </p:nvCxnSpPr>
        <p:spPr>
          <a:xfrm flipH="1">
            <a:off x="1547664" y="2996952"/>
            <a:ext cx="1695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15 CuadroTexto"/>
          <p:cNvSpPr txBox="1"/>
          <p:nvPr/>
        </p:nvSpPr>
        <p:spPr>
          <a:xfrm>
            <a:off x="1547664" y="1916832"/>
            <a:ext cx="1584176" cy="584775"/>
          </a:xfrm>
          <a:prstGeom prst="rect">
            <a:avLst/>
          </a:prstGeom>
          <a:noFill/>
        </p:spPr>
        <p:txBody>
          <a:bodyPr wrap="square" rtlCol="0">
            <a:spAutoFit/>
          </a:bodyPr>
          <a:lstStyle/>
          <a:p>
            <a:r>
              <a:rPr lang="es-CL" sz="1600" dirty="0" smtClean="0"/>
              <a:t>Mediciones y análisis</a:t>
            </a:r>
            <a:endParaRPr lang="es-CL" sz="1600" dirty="0"/>
          </a:p>
        </p:txBody>
      </p:sp>
      <p:sp>
        <p:nvSpPr>
          <p:cNvPr id="35" name="34 CuadroTexto"/>
          <p:cNvSpPr txBox="1"/>
          <p:nvPr/>
        </p:nvSpPr>
        <p:spPr>
          <a:xfrm>
            <a:off x="1547664" y="3212976"/>
            <a:ext cx="1639588" cy="584775"/>
          </a:xfrm>
          <a:prstGeom prst="rect">
            <a:avLst/>
          </a:prstGeom>
          <a:noFill/>
        </p:spPr>
        <p:txBody>
          <a:bodyPr wrap="square" rtlCol="0">
            <a:spAutoFit/>
          </a:bodyPr>
          <a:lstStyle/>
          <a:p>
            <a:r>
              <a:rPr lang="es-CL" sz="1600" dirty="0" smtClean="0"/>
              <a:t>Necesidades de información</a:t>
            </a:r>
            <a:endParaRPr lang="es-CL" sz="1600" dirty="0"/>
          </a:p>
        </p:txBody>
      </p:sp>
      <p:cxnSp>
        <p:nvCxnSpPr>
          <p:cNvPr id="23" name="22 Conector recto de flecha"/>
          <p:cNvCxnSpPr/>
          <p:nvPr/>
        </p:nvCxnSpPr>
        <p:spPr>
          <a:xfrm flipH="1">
            <a:off x="5629272" y="2461247"/>
            <a:ext cx="2039072" cy="403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30 Conector recto de flecha"/>
          <p:cNvCxnSpPr/>
          <p:nvPr/>
        </p:nvCxnSpPr>
        <p:spPr>
          <a:xfrm>
            <a:off x="5629272" y="2996952"/>
            <a:ext cx="203907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44 CuadroTexto"/>
          <p:cNvSpPr txBox="1"/>
          <p:nvPr/>
        </p:nvSpPr>
        <p:spPr>
          <a:xfrm>
            <a:off x="5629272" y="1720713"/>
            <a:ext cx="2039072" cy="584775"/>
          </a:xfrm>
          <a:prstGeom prst="rect">
            <a:avLst/>
          </a:prstGeom>
          <a:noFill/>
        </p:spPr>
        <p:txBody>
          <a:bodyPr wrap="square" rtlCol="0">
            <a:spAutoFit/>
          </a:bodyPr>
          <a:lstStyle/>
          <a:p>
            <a:r>
              <a:rPr lang="es-CL" sz="1600" dirty="0" smtClean="0"/>
              <a:t>Cuestiones de calidad y de no conformidad</a:t>
            </a:r>
            <a:endParaRPr lang="es-CL" sz="1600" dirty="0"/>
          </a:p>
        </p:txBody>
      </p:sp>
      <p:sp>
        <p:nvSpPr>
          <p:cNvPr id="47" name="46 CuadroTexto"/>
          <p:cNvSpPr txBox="1"/>
          <p:nvPr/>
        </p:nvSpPr>
        <p:spPr>
          <a:xfrm>
            <a:off x="5652152" y="3213360"/>
            <a:ext cx="2016192" cy="1077218"/>
          </a:xfrm>
          <a:prstGeom prst="rect">
            <a:avLst/>
          </a:prstGeom>
          <a:noFill/>
        </p:spPr>
        <p:txBody>
          <a:bodyPr wrap="square" rtlCol="0">
            <a:spAutoFit/>
          </a:bodyPr>
          <a:lstStyle/>
          <a:p>
            <a:r>
              <a:rPr lang="es-CL" sz="1600" dirty="0" smtClean="0"/>
              <a:t>Procesos y productos de trabajo, estándares y procedimientos</a:t>
            </a:r>
            <a:endParaRPr lang="es-CL" sz="1600" dirty="0"/>
          </a:p>
        </p:txBody>
      </p:sp>
      <p:cxnSp>
        <p:nvCxnSpPr>
          <p:cNvPr id="37" name="36 Conector recto de flecha"/>
          <p:cNvCxnSpPr/>
          <p:nvPr/>
        </p:nvCxnSpPr>
        <p:spPr>
          <a:xfrm>
            <a:off x="3428992" y="3320988"/>
            <a:ext cx="710960" cy="140415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40 Conector recto de flecha"/>
          <p:cNvCxnSpPr/>
          <p:nvPr/>
        </p:nvCxnSpPr>
        <p:spPr>
          <a:xfrm flipV="1">
            <a:off x="4932040" y="3320988"/>
            <a:ext cx="576064" cy="140415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51 CuadroTexto"/>
          <p:cNvSpPr txBox="1"/>
          <p:nvPr/>
        </p:nvSpPr>
        <p:spPr>
          <a:xfrm>
            <a:off x="2125444" y="3950151"/>
            <a:ext cx="1639588" cy="1077218"/>
          </a:xfrm>
          <a:prstGeom prst="rect">
            <a:avLst/>
          </a:prstGeom>
          <a:noFill/>
        </p:spPr>
        <p:txBody>
          <a:bodyPr wrap="square" rtlCol="0">
            <a:spAutoFit/>
          </a:bodyPr>
          <a:lstStyle/>
          <a:p>
            <a:r>
              <a:rPr lang="es-CL" sz="1600" dirty="0" smtClean="0"/>
              <a:t>Elementos de configuración y peticiones de cambio</a:t>
            </a:r>
            <a:endParaRPr lang="es-CL" sz="1600" dirty="0"/>
          </a:p>
        </p:txBody>
      </p:sp>
      <p:sp>
        <p:nvSpPr>
          <p:cNvPr id="53" name="52 CuadroTexto"/>
          <p:cNvSpPr txBox="1"/>
          <p:nvPr/>
        </p:nvSpPr>
        <p:spPr>
          <a:xfrm>
            <a:off x="5220072" y="4296617"/>
            <a:ext cx="2448272" cy="1077218"/>
          </a:xfrm>
          <a:prstGeom prst="rect">
            <a:avLst/>
          </a:prstGeom>
          <a:noFill/>
        </p:spPr>
        <p:txBody>
          <a:bodyPr wrap="square" rtlCol="0">
            <a:spAutoFit/>
          </a:bodyPr>
          <a:lstStyle/>
          <a:p>
            <a:r>
              <a:rPr lang="es-CL" sz="1600" dirty="0" smtClean="0"/>
              <a:t>Elementos de configuración controlados, líneas base e informes de auditoría</a:t>
            </a:r>
            <a:endParaRPr lang="es-CL" sz="1600" dirty="0"/>
          </a:p>
        </p:txBody>
      </p:sp>
    </p:spTree>
    <p:custDataLst>
      <p:tags r:id="rId1"/>
    </p:custDataLst>
    <p:extLst>
      <p:ext uri="{BB962C8B-B14F-4D97-AF65-F5344CB8AC3E}">
        <p14:creationId xmlns:p14="http://schemas.microsoft.com/office/powerpoint/2010/main" val="3375519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L" sz="2400" dirty="0" smtClean="0">
                <a:solidFill>
                  <a:srgbClr val="002060"/>
                </a:solidFill>
              </a:rPr>
              <a:t>Se </a:t>
            </a:r>
            <a:r>
              <a:rPr lang="es-CL" sz="2400" dirty="0">
                <a:solidFill>
                  <a:srgbClr val="002060"/>
                </a:solidFill>
              </a:rPr>
              <a:t>garantiza que en los proyectos los </a:t>
            </a:r>
            <a:r>
              <a:rPr lang="es-CL" sz="2400" dirty="0" smtClean="0">
                <a:solidFill>
                  <a:srgbClr val="002060"/>
                </a:solidFill>
              </a:rPr>
              <a:t>procesos se </a:t>
            </a:r>
            <a:r>
              <a:rPr lang="es-CL" sz="2400" dirty="0">
                <a:solidFill>
                  <a:srgbClr val="002060"/>
                </a:solidFill>
              </a:rPr>
              <a:t>planifican y ejecutan de acuerdo con las políticas; </a:t>
            </a:r>
            <a:endParaRPr lang="es-CL" sz="2400" dirty="0" smtClean="0">
              <a:solidFill>
                <a:srgbClr val="002060"/>
              </a:solidFill>
            </a:endParaRPr>
          </a:p>
          <a:p>
            <a:r>
              <a:rPr lang="es-CL" sz="2400" dirty="0">
                <a:solidFill>
                  <a:srgbClr val="002060"/>
                </a:solidFill>
              </a:rPr>
              <a:t>L</a:t>
            </a:r>
            <a:r>
              <a:rPr lang="es-CL" sz="2400" dirty="0" smtClean="0">
                <a:solidFill>
                  <a:srgbClr val="002060"/>
                </a:solidFill>
              </a:rPr>
              <a:t>os proyectos emplean </a:t>
            </a:r>
            <a:r>
              <a:rPr lang="es-CL" sz="2400" dirty="0">
                <a:solidFill>
                  <a:srgbClr val="002060"/>
                </a:solidFill>
              </a:rPr>
              <a:t>personal cualificado que dispone de recursos adecuados </a:t>
            </a:r>
            <a:r>
              <a:rPr lang="es-CL" sz="2400" dirty="0" smtClean="0">
                <a:solidFill>
                  <a:srgbClr val="002060"/>
                </a:solidFill>
              </a:rPr>
              <a:t>para producir </a:t>
            </a:r>
            <a:r>
              <a:rPr lang="es-CL" sz="2400" dirty="0">
                <a:solidFill>
                  <a:srgbClr val="002060"/>
                </a:solidFill>
              </a:rPr>
              <a:t>resultados controlados; </a:t>
            </a:r>
            <a:endParaRPr lang="es-CL" sz="2400" dirty="0" smtClean="0">
              <a:solidFill>
                <a:srgbClr val="002060"/>
              </a:solidFill>
            </a:endParaRPr>
          </a:p>
          <a:p>
            <a:r>
              <a:rPr lang="es-CL" sz="2400" dirty="0">
                <a:solidFill>
                  <a:srgbClr val="002060"/>
                </a:solidFill>
              </a:rPr>
              <a:t>S</a:t>
            </a:r>
            <a:r>
              <a:rPr lang="es-CL" sz="2400" dirty="0" smtClean="0">
                <a:solidFill>
                  <a:srgbClr val="002060"/>
                </a:solidFill>
              </a:rPr>
              <a:t>e </a:t>
            </a:r>
            <a:r>
              <a:rPr lang="es-CL" sz="2400" dirty="0">
                <a:solidFill>
                  <a:srgbClr val="002060"/>
                </a:solidFill>
              </a:rPr>
              <a:t>involucra a las partes </a:t>
            </a:r>
            <a:r>
              <a:rPr lang="es-CL" sz="2400" dirty="0" smtClean="0">
                <a:solidFill>
                  <a:srgbClr val="002060"/>
                </a:solidFill>
              </a:rPr>
              <a:t>interesadas relevantes</a:t>
            </a:r>
            <a:r>
              <a:rPr lang="es-CL" sz="2400" dirty="0">
                <a:solidFill>
                  <a:srgbClr val="002060"/>
                </a:solidFill>
              </a:rPr>
              <a:t>; </a:t>
            </a:r>
            <a:endParaRPr lang="es-CL" sz="2400" dirty="0" smtClean="0">
              <a:solidFill>
                <a:srgbClr val="002060"/>
              </a:solidFill>
            </a:endParaRPr>
          </a:p>
          <a:p>
            <a:r>
              <a:rPr lang="es-CL" sz="2400" dirty="0" smtClean="0">
                <a:solidFill>
                  <a:srgbClr val="002060"/>
                </a:solidFill>
              </a:rPr>
              <a:t>Se </a:t>
            </a:r>
            <a:r>
              <a:rPr lang="es-CL" sz="2400" dirty="0">
                <a:solidFill>
                  <a:srgbClr val="002060"/>
                </a:solidFill>
              </a:rPr>
              <a:t>monitorizan, controlan y revisan; y se evalúan en </a:t>
            </a:r>
            <a:r>
              <a:rPr lang="es-CL" sz="2400" dirty="0" smtClean="0">
                <a:solidFill>
                  <a:srgbClr val="002060"/>
                </a:solidFill>
              </a:rPr>
              <a:t>cuanto a </a:t>
            </a:r>
            <a:r>
              <a:rPr lang="es-CL" sz="2400" dirty="0">
                <a:solidFill>
                  <a:srgbClr val="002060"/>
                </a:solidFill>
              </a:rPr>
              <a:t>la adherencia a sus descripciones de proceso. </a:t>
            </a:r>
            <a:endParaRPr lang="es-CL" sz="2400" dirty="0" smtClean="0">
              <a:solidFill>
                <a:srgbClr val="002060"/>
              </a:solidFill>
            </a:endParaRPr>
          </a:p>
          <a:p>
            <a:r>
              <a:rPr lang="es-CL" sz="2400" dirty="0" smtClean="0">
                <a:solidFill>
                  <a:srgbClr val="002060"/>
                </a:solidFill>
              </a:rPr>
              <a:t>La </a:t>
            </a:r>
            <a:r>
              <a:rPr lang="es-CL" sz="2400" dirty="0">
                <a:solidFill>
                  <a:srgbClr val="002060"/>
                </a:solidFill>
              </a:rPr>
              <a:t>disciplina de </a:t>
            </a:r>
            <a:r>
              <a:rPr lang="es-CL" sz="2400" dirty="0" smtClean="0">
                <a:solidFill>
                  <a:srgbClr val="002060"/>
                </a:solidFill>
              </a:rPr>
              <a:t>proceso reflejada </a:t>
            </a:r>
            <a:r>
              <a:rPr lang="es-CL" sz="2400" dirty="0">
                <a:solidFill>
                  <a:srgbClr val="002060"/>
                </a:solidFill>
              </a:rPr>
              <a:t>por el nivel de madurez 2 ayuda a asegurar que las </a:t>
            </a:r>
            <a:r>
              <a:rPr lang="es-CL" sz="2400" dirty="0" smtClean="0">
                <a:solidFill>
                  <a:srgbClr val="002060"/>
                </a:solidFill>
              </a:rPr>
              <a:t>prácticas existentes </a:t>
            </a:r>
            <a:r>
              <a:rPr lang="es-CL" sz="2400" dirty="0">
                <a:solidFill>
                  <a:srgbClr val="002060"/>
                </a:solidFill>
              </a:rPr>
              <a:t>se mantienen durante periodos bajo presión. </a:t>
            </a:r>
            <a:endParaRPr lang="es-CL" sz="2400" dirty="0" smtClean="0">
              <a:solidFill>
                <a:srgbClr val="002060"/>
              </a:solidFill>
            </a:endParaRPr>
          </a:p>
        </p:txBody>
      </p:sp>
      <p:sp>
        <p:nvSpPr>
          <p:cNvPr id="3" name="Título 2"/>
          <p:cNvSpPr>
            <a:spLocks noGrp="1"/>
          </p:cNvSpPr>
          <p:nvPr>
            <p:ph type="title"/>
          </p:nvPr>
        </p:nvSpPr>
        <p:spPr/>
        <p:txBody>
          <a:bodyPr/>
          <a:lstStyle/>
          <a:p>
            <a:r>
              <a:rPr lang="es-CL" dirty="0" smtClean="0"/>
              <a:t>Beneficios</a:t>
            </a:r>
            <a:br>
              <a:rPr lang="es-CL" dirty="0" smtClean="0"/>
            </a:br>
            <a:r>
              <a:rPr lang="es-CL" dirty="0" smtClean="0"/>
              <a:t>Nivel </a:t>
            </a:r>
            <a:r>
              <a:rPr lang="es-CL" dirty="0"/>
              <a:t>de madurez 2: Gestionado</a:t>
            </a:r>
          </a:p>
        </p:txBody>
      </p:sp>
      <p:sp>
        <p:nvSpPr>
          <p:cNvPr id="4" name="CuadroTexto 3"/>
          <p:cNvSpPr txBox="1"/>
          <p:nvPr/>
        </p:nvSpPr>
        <p:spPr>
          <a:xfrm>
            <a:off x="7452320" y="5288340"/>
            <a:ext cx="1015021" cy="1569660"/>
          </a:xfrm>
          <a:prstGeom prst="rect">
            <a:avLst/>
          </a:prstGeom>
          <a:noFill/>
        </p:spPr>
        <p:txBody>
          <a:bodyPr wrap="none" rtlCol="0">
            <a:spAutoFit/>
          </a:bodyPr>
          <a:lstStyle/>
          <a:p>
            <a:r>
              <a:rPr lang="es-CL" sz="9600" dirty="0" smtClean="0">
                <a:solidFill>
                  <a:srgbClr val="00B050"/>
                </a:solidFill>
                <a:sym typeface="Wingdings" panose="05000000000000000000" pitchFamily="2" charset="2"/>
              </a:rPr>
              <a:t></a:t>
            </a:r>
            <a:endParaRPr lang="es-CL" sz="9600" dirty="0">
              <a:solidFill>
                <a:srgbClr val="00B050"/>
              </a:solidFill>
            </a:endParaRPr>
          </a:p>
        </p:txBody>
      </p:sp>
    </p:spTree>
    <p:extLst>
      <p:ext uri="{BB962C8B-B14F-4D97-AF65-F5344CB8AC3E}">
        <p14:creationId xmlns:p14="http://schemas.microsoft.com/office/powerpoint/2010/main" val="4190283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L" sz="2400" dirty="0">
                <a:solidFill>
                  <a:srgbClr val="002060"/>
                </a:solidFill>
              </a:rPr>
              <a:t>Cuando estas prácticas están desplegadas, los proyectos se realizan y gestionan de acuerdo a sus planes documentados.</a:t>
            </a:r>
          </a:p>
          <a:p>
            <a:r>
              <a:rPr lang="es-CL" sz="2400" dirty="0" smtClean="0">
                <a:solidFill>
                  <a:srgbClr val="002060"/>
                </a:solidFill>
              </a:rPr>
              <a:t>El estado </a:t>
            </a:r>
            <a:r>
              <a:rPr lang="es-CL" sz="2400" dirty="0">
                <a:solidFill>
                  <a:srgbClr val="002060"/>
                </a:solidFill>
              </a:rPr>
              <a:t>de los productos </a:t>
            </a:r>
            <a:r>
              <a:rPr lang="es-CL" sz="2400" dirty="0" smtClean="0">
                <a:solidFill>
                  <a:srgbClr val="002060"/>
                </a:solidFill>
              </a:rPr>
              <a:t>de trabajo </a:t>
            </a:r>
            <a:r>
              <a:rPr lang="es-CL" sz="2400" dirty="0">
                <a:solidFill>
                  <a:srgbClr val="002060"/>
                </a:solidFill>
              </a:rPr>
              <a:t>es visible para la dirección en puntos definidos </a:t>
            </a:r>
            <a:r>
              <a:rPr lang="es-CL" sz="2400" dirty="0" smtClean="0">
                <a:solidFill>
                  <a:srgbClr val="002060"/>
                </a:solidFill>
              </a:rPr>
              <a:t>(ej</a:t>
            </a:r>
            <a:r>
              <a:rPr lang="es-CL" sz="2400" dirty="0">
                <a:solidFill>
                  <a:srgbClr val="002060"/>
                </a:solidFill>
              </a:rPr>
              <a:t>., en </a:t>
            </a:r>
            <a:r>
              <a:rPr lang="es-CL" sz="2400" dirty="0" smtClean="0">
                <a:solidFill>
                  <a:srgbClr val="002060"/>
                </a:solidFill>
              </a:rPr>
              <a:t>los hitos </a:t>
            </a:r>
            <a:r>
              <a:rPr lang="es-CL" sz="2400" dirty="0">
                <a:solidFill>
                  <a:srgbClr val="002060"/>
                </a:solidFill>
              </a:rPr>
              <a:t>principales y al finalizar las tareas principales). </a:t>
            </a:r>
            <a:endParaRPr lang="es-CL" sz="2400" dirty="0" smtClean="0">
              <a:solidFill>
                <a:srgbClr val="002060"/>
              </a:solidFill>
            </a:endParaRPr>
          </a:p>
          <a:p>
            <a:r>
              <a:rPr lang="es-CL" sz="2400" dirty="0" smtClean="0">
                <a:solidFill>
                  <a:srgbClr val="002060"/>
                </a:solidFill>
              </a:rPr>
              <a:t>Se establecen compromisos </a:t>
            </a:r>
            <a:r>
              <a:rPr lang="es-CL" sz="2400" dirty="0">
                <a:solidFill>
                  <a:srgbClr val="002060"/>
                </a:solidFill>
              </a:rPr>
              <a:t>entre las partes interesadas relevantes y se </a:t>
            </a:r>
            <a:r>
              <a:rPr lang="es-CL" sz="2400" dirty="0" smtClean="0">
                <a:solidFill>
                  <a:srgbClr val="002060"/>
                </a:solidFill>
              </a:rPr>
              <a:t>modifican, según </a:t>
            </a:r>
            <a:r>
              <a:rPr lang="es-CL" sz="2400" dirty="0">
                <a:solidFill>
                  <a:srgbClr val="002060"/>
                </a:solidFill>
              </a:rPr>
              <a:t>sea necesario. </a:t>
            </a:r>
            <a:endParaRPr lang="es-CL" sz="2400" dirty="0" smtClean="0">
              <a:solidFill>
                <a:srgbClr val="002060"/>
              </a:solidFill>
            </a:endParaRPr>
          </a:p>
          <a:p>
            <a:r>
              <a:rPr lang="es-CL" sz="2400" dirty="0" smtClean="0">
                <a:solidFill>
                  <a:srgbClr val="002060"/>
                </a:solidFill>
              </a:rPr>
              <a:t>Los </a:t>
            </a:r>
            <a:r>
              <a:rPr lang="es-CL" sz="2400" dirty="0">
                <a:solidFill>
                  <a:srgbClr val="002060"/>
                </a:solidFill>
              </a:rPr>
              <a:t>productos de trabajo se controlan de </a:t>
            </a:r>
            <a:r>
              <a:rPr lang="es-CL" sz="2400" dirty="0" smtClean="0">
                <a:solidFill>
                  <a:srgbClr val="002060"/>
                </a:solidFill>
              </a:rPr>
              <a:t>forma apropiada</a:t>
            </a:r>
            <a:r>
              <a:rPr lang="es-CL" sz="2400" dirty="0">
                <a:solidFill>
                  <a:srgbClr val="002060"/>
                </a:solidFill>
              </a:rPr>
              <a:t>. </a:t>
            </a:r>
            <a:endParaRPr lang="es-CL" sz="2400" dirty="0" smtClean="0">
              <a:solidFill>
                <a:srgbClr val="002060"/>
              </a:solidFill>
            </a:endParaRPr>
          </a:p>
          <a:p>
            <a:r>
              <a:rPr lang="es-CL" sz="2400" dirty="0" smtClean="0">
                <a:solidFill>
                  <a:srgbClr val="002060"/>
                </a:solidFill>
              </a:rPr>
              <a:t>Los </a:t>
            </a:r>
            <a:r>
              <a:rPr lang="es-CL" sz="2400" dirty="0">
                <a:solidFill>
                  <a:srgbClr val="002060"/>
                </a:solidFill>
              </a:rPr>
              <a:t>productos de trabajo y servicios satisfacen sus </a:t>
            </a:r>
            <a:r>
              <a:rPr lang="es-CL" sz="2400" dirty="0" smtClean="0">
                <a:solidFill>
                  <a:srgbClr val="002060"/>
                </a:solidFill>
              </a:rPr>
              <a:t>descripciones de </a:t>
            </a:r>
            <a:r>
              <a:rPr lang="es-CL" sz="2400" dirty="0">
                <a:solidFill>
                  <a:srgbClr val="002060"/>
                </a:solidFill>
              </a:rPr>
              <a:t>proceso, estándares y procedimientos especificados.</a:t>
            </a:r>
          </a:p>
        </p:txBody>
      </p:sp>
      <p:sp>
        <p:nvSpPr>
          <p:cNvPr id="3" name="Título 2"/>
          <p:cNvSpPr>
            <a:spLocks noGrp="1"/>
          </p:cNvSpPr>
          <p:nvPr>
            <p:ph type="title"/>
          </p:nvPr>
        </p:nvSpPr>
        <p:spPr/>
        <p:txBody>
          <a:bodyPr/>
          <a:lstStyle/>
          <a:p>
            <a:r>
              <a:rPr lang="es-CL" dirty="0"/>
              <a:t>Beneficios</a:t>
            </a:r>
            <a:br>
              <a:rPr lang="es-CL" dirty="0"/>
            </a:br>
            <a:r>
              <a:rPr lang="es-CL" dirty="0"/>
              <a:t>Nivel de madurez 2: Gestionado</a:t>
            </a:r>
          </a:p>
        </p:txBody>
      </p:sp>
      <p:sp>
        <p:nvSpPr>
          <p:cNvPr id="4" name="CuadroTexto 3"/>
          <p:cNvSpPr txBox="1"/>
          <p:nvPr/>
        </p:nvSpPr>
        <p:spPr>
          <a:xfrm>
            <a:off x="7452320" y="5288340"/>
            <a:ext cx="1015021" cy="1569660"/>
          </a:xfrm>
          <a:prstGeom prst="rect">
            <a:avLst/>
          </a:prstGeom>
          <a:noFill/>
        </p:spPr>
        <p:txBody>
          <a:bodyPr wrap="none" rtlCol="0">
            <a:spAutoFit/>
          </a:bodyPr>
          <a:lstStyle/>
          <a:p>
            <a:r>
              <a:rPr lang="es-CL" sz="9600" dirty="0" smtClean="0">
                <a:solidFill>
                  <a:srgbClr val="00B050"/>
                </a:solidFill>
                <a:sym typeface="Wingdings" panose="05000000000000000000" pitchFamily="2" charset="2"/>
              </a:rPr>
              <a:t></a:t>
            </a:r>
            <a:endParaRPr lang="es-CL" sz="9600" dirty="0">
              <a:solidFill>
                <a:srgbClr val="00B050"/>
              </a:solidFill>
            </a:endParaRPr>
          </a:p>
        </p:txBody>
      </p:sp>
    </p:spTree>
    <p:extLst>
      <p:ext uri="{BB962C8B-B14F-4D97-AF65-F5344CB8AC3E}">
        <p14:creationId xmlns:p14="http://schemas.microsoft.com/office/powerpoint/2010/main" val="3782048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a:spLocks noGrp="1"/>
          </p:cNvSpPr>
          <p:nvPr>
            <p:ph type="title"/>
          </p:nvPr>
        </p:nvSpPr>
        <p:spPr>
          <a:xfrm>
            <a:off x="467544" y="274638"/>
            <a:ext cx="8229600" cy="1143000"/>
          </a:xfrm>
        </p:spPr>
        <p:txBody>
          <a:bodyPr/>
          <a:lstStyle/>
          <a:p>
            <a:r>
              <a:rPr lang="es-CL" sz="2800" b="1" dirty="0" smtClean="0">
                <a:effectLst>
                  <a:outerShdw blurRad="38100" dist="38100" dir="2700000" algn="tl">
                    <a:srgbClr val="000000">
                      <a:alpha val="43137"/>
                    </a:srgbClr>
                  </a:outerShdw>
                </a:effectLst>
              </a:rPr>
              <a:t>Plan de Trabajo en Clases</a:t>
            </a:r>
            <a:endParaRPr lang="es-CL" sz="2800" b="1" dirty="0">
              <a:effectLst>
                <a:outerShdw blurRad="38100" dist="38100" dir="2700000" algn="tl">
                  <a:srgbClr val="000000">
                    <a:alpha val="43137"/>
                  </a:srgbClr>
                </a:outerShdw>
              </a:effectLst>
            </a:endParaRPr>
          </a:p>
        </p:txBody>
      </p:sp>
      <p:pic>
        <p:nvPicPr>
          <p:cNvPr id="4" name="Picture 2" descr="http://miriamrochadiaz.files.wordpress.com/2013/01/trabajo-en-equipo2.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3720" y="4337720"/>
            <a:ext cx="2520280" cy="2520280"/>
          </a:xfrm>
          <a:prstGeom prst="rect">
            <a:avLst/>
          </a:prstGeom>
          <a:noFill/>
        </p:spPr>
      </p:pic>
      <p:sp>
        <p:nvSpPr>
          <p:cNvPr id="6" name="5 Rectángulo redondeado"/>
          <p:cNvSpPr/>
          <p:nvPr/>
        </p:nvSpPr>
        <p:spPr>
          <a:xfrm>
            <a:off x="539552" y="1412776"/>
            <a:ext cx="6104150" cy="4521684"/>
          </a:xfrm>
          <a:prstGeom prst="roundRect">
            <a:avLst>
              <a:gd name="adj" fmla="val 6000"/>
            </a:avLst>
          </a:prstGeom>
          <a:gradFill flip="none" rotWithShape="1">
            <a:gsLst>
              <a:gs pos="0">
                <a:schemeClr val="accent1">
                  <a:lumMod val="50000"/>
                  <a:alpha val="12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tlCol="0" anchor="t" anchorCtr="0"/>
          <a:lstStyle/>
          <a:p>
            <a:pPr>
              <a:buFont typeface="Arial" pitchFamily="34" charset="0"/>
              <a:buChar char="•"/>
            </a:pPr>
            <a:r>
              <a:rPr lang="es-ES" sz="2400" b="1" dirty="0" smtClean="0"/>
              <a:t>Introducción a CMMI – </a:t>
            </a:r>
            <a:r>
              <a:rPr lang="es-ES" sz="2400" b="1" dirty="0" err="1" smtClean="0"/>
              <a:t>Dev</a:t>
            </a:r>
            <a:endParaRPr lang="es-ES" sz="2400" b="1" dirty="0"/>
          </a:p>
          <a:p>
            <a:pPr>
              <a:buFont typeface="Arial" pitchFamily="34" charset="0"/>
              <a:buChar char="•"/>
            </a:pPr>
            <a:r>
              <a:rPr lang="es-ES" sz="2400" b="1" dirty="0" smtClean="0"/>
              <a:t>Componentes</a:t>
            </a:r>
          </a:p>
          <a:p>
            <a:pPr>
              <a:buFont typeface="Arial" pitchFamily="34" charset="0"/>
              <a:buChar char="•"/>
            </a:pPr>
            <a:r>
              <a:rPr lang="es-ES" sz="2400" b="1" dirty="0" smtClean="0"/>
              <a:t>Representaciones</a:t>
            </a:r>
          </a:p>
          <a:p>
            <a:pPr>
              <a:buFont typeface="Arial" pitchFamily="34" charset="0"/>
              <a:buChar char="•"/>
            </a:pPr>
            <a:r>
              <a:rPr lang="es-ES" sz="2400" b="1" dirty="0" smtClean="0"/>
              <a:t>Certificación</a:t>
            </a:r>
          </a:p>
          <a:p>
            <a:pPr>
              <a:buFont typeface="Arial" pitchFamily="34" charset="0"/>
              <a:buChar char="•"/>
            </a:pPr>
            <a:r>
              <a:rPr lang="es-ES" sz="2400" b="1" dirty="0" smtClean="0"/>
              <a:t>CMMI – </a:t>
            </a:r>
            <a:r>
              <a:rPr lang="es-ES" sz="2400" b="1" dirty="0" err="1" smtClean="0"/>
              <a:t>Dev</a:t>
            </a:r>
            <a:endParaRPr lang="es-ES" sz="2400" b="1" dirty="0" smtClean="0"/>
          </a:p>
          <a:p>
            <a:pPr>
              <a:buFont typeface="Arial" pitchFamily="34" charset="0"/>
              <a:buChar char="•"/>
            </a:pPr>
            <a:r>
              <a:rPr lang="es-CL" sz="2400" b="1" dirty="0"/>
              <a:t>Institucionalización del </a:t>
            </a:r>
            <a:r>
              <a:rPr lang="es-CL" sz="2400" b="1" dirty="0" smtClean="0"/>
              <a:t>proceso</a:t>
            </a:r>
            <a:r>
              <a:rPr lang="es-CL" sz="2400" b="1" dirty="0"/>
              <a:t/>
            </a:r>
            <a:br>
              <a:rPr lang="es-CL" sz="2400" b="1" dirty="0"/>
            </a:br>
            <a:r>
              <a:rPr lang="es-CL" sz="2400" b="1" dirty="0"/>
              <a:t>de desarrollo</a:t>
            </a:r>
            <a:endParaRPr lang="es-ES" sz="2400" b="1" dirty="0" smtClean="0"/>
          </a:p>
          <a:p>
            <a:endParaRPr lang="es-CL"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L" dirty="0" smtClean="0"/>
              <a:t>Consta </a:t>
            </a:r>
            <a:r>
              <a:rPr lang="es-CL" dirty="0"/>
              <a:t>de buenas prácticas que tratan las actividades </a:t>
            </a:r>
            <a:r>
              <a:rPr lang="es-CL" dirty="0" smtClean="0"/>
              <a:t>de desarrollo </a:t>
            </a:r>
            <a:r>
              <a:rPr lang="es-CL" dirty="0"/>
              <a:t>aplicadas a productos y servicios. </a:t>
            </a:r>
            <a:endParaRPr lang="es-CL" dirty="0" smtClean="0"/>
          </a:p>
          <a:p>
            <a:r>
              <a:rPr lang="es-CL" dirty="0" smtClean="0"/>
              <a:t>Aborda </a:t>
            </a:r>
            <a:r>
              <a:rPr lang="es-CL" dirty="0"/>
              <a:t>las prácticas </a:t>
            </a:r>
            <a:r>
              <a:rPr lang="es-CL" dirty="0" smtClean="0"/>
              <a:t>que cubren </a:t>
            </a:r>
            <a:r>
              <a:rPr lang="es-CL" dirty="0"/>
              <a:t>el ciclo de vida del producto desde la concepción hasta </a:t>
            </a:r>
            <a:r>
              <a:rPr lang="es-CL" dirty="0" smtClean="0"/>
              <a:t>la entrega </a:t>
            </a:r>
            <a:r>
              <a:rPr lang="es-CL" dirty="0"/>
              <a:t>y el mantenimiento.</a:t>
            </a:r>
          </a:p>
        </p:txBody>
      </p:sp>
      <p:sp>
        <p:nvSpPr>
          <p:cNvPr id="9" name="5 Marcador de número de diapositiva"/>
          <p:cNvSpPr>
            <a:spLocks noGrp="1"/>
          </p:cNvSpPr>
          <p:nvPr>
            <p:ph type="sldNum" sz="quarter" idx="11"/>
          </p:nvPr>
        </p:nvSpPr>
        <p:spPr/>
        <p:txBody>
          <a:bodyPr/>
          <a:lstStyle/>
          <a:p>
            <a:fld id="{1EA7DABA-94A1-4E23-ABEC-AC184B7DC309}" type="slidenum">
              <a:rPr lang="es-ES"/>
              <a:pPr/>
              <a:t>4</a:t>
            </a:fld>
            <a:endParaRPr lang="es-ES"/>
          </a:p>
        </p:txBody>
      </p:sp>
      <p:sp>
        <p:nvSpPr>
          <p:cNvPr id="4" name="Título 3"/>
          <p:cNvSpPr>
            <a:spLocks noGrp="1"/>
          </p:cNvSpPr>
          <p:nvPr>
            <p:ph type="title"/>
          </p:nvPr>
        </p:nvSpPr>
        <p:spPr/>
        <p:txBody>
          <a:bodyPr/>
          <a:lstStyle/>
          <a:p>
            <a:r>
              <a:rPr lang="es-ES" dirty="0"/>
              <a:t>CMMI </a:t>
            </a:r>
            <a:r>
              <a:rPr lang="es-ES" dirty="0" smtClean="0"/>
              <a:t>– DEV</a:t>
            </a:r>
            <a:br>
              <a:rPr lang="es-ES" dirty="0" smtClean="0"/>
            </a:br>
            <a:r>
              <a:rPr lang="es-ES" dirty="0" smtClean="0"/>
              <a:t>CMMI para Desarrollo </a:t>
            </a:r>
            <a:endParaRPr lang="es-ES" dirty="0"/>
          </a:p>
        </p:txBody>
      </p:sp>
      <p:sp>
        <p:nvSpPr>
          <p:cNvPr id="1169412" name="Text Box 4"/>
          <p:cNvSpPr txBox="1">
            <a:spLocks noChangeArrowheads="1"/>
          </p:cNvSpPr>
          <p:nvPr/>
        </p:nvSpPr>
        <p:spPr bwMode="auto">
          <a:xfrm>
            <a:off x="592138" y="4315033"/>
            <a:ext cx="184731" cy="303032"/>
          </a:xfrm>
          <a:prstGeom prst="rect">
            <a:avLst/>
          </a:prstGeom>
          <a:noFill/>
          <a:ln w="9525">
            <a:noFill/>
            <a:miter lim="800000"/>
            <a:headEnd/>
            <a:tailEnd/>
          </a:ln>
          <a:effectLst/>
        </p:spPr>
        <p:txBody>
          <a:bodyPr wrap="none">
            <a:spAutoFit/>
          </a:bodyPr>
          <a:lstStyle/>
          <a:p>
            <a:pPr algn="l"/>
            <a:endParaRPr lang="es-ES" sz="1369"/>
          </a:p>
        </p:txBody>
      </p:sp>
      <p:sp>
        <p:nvSpPr>
          <p:cNvPr id="1169413" name="Text Box 5"/>
          <p:cNvSpPr txBox="1">
            <a:spLocks noChangeArrowheads="1"/>
          </p:cNvSpPr>
          <p:nvPr/>
        </p:nvSpPr>
        <p:spPr bwMode="auto">
          <a:xfrm>
            <a:off x="519114" y="4533523"/>
            <a:ext cx="184731" cy="303032"/>
          </a:xfrm>
          <a:prstGeom prst="rect">
            <a:avLst/>
          </a:prstGeom>
          <a:noFill/>
          <a:ln w="9525">
            <a:noFill/>
            <a:miter lim="800000"/>
            <a:headEnd/>
            <a:tailEnd/>
          </a:ln>
          <a:effectLst/>
        </p:spPr>
        <p:txBody>
          <a:bodyPr wrap="none">
            <a:spAutoFit/>
          </a:bodyPr>
          <a:lstStyle/>
          <a:p>
            <a:pPr algn="l"/>
            <a:endParaRPr lang="es-ES" sz="1369"/>
          </a:p>
        </p:txBody>
      </p:sp>
    </p:spTree>
    <p:extLst>
      <p:ext uri="{BB962C8B-B14F-4D97-AF65-F5344CB8AC3E}">
        <p14:creationId xmlns:p14="http://schemas.microsoft.com/office/powerpoint/2010/main" val="1656249470"/>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311885" y="284585"/>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2" name="Título 1"/>
          <p:cNvSpPr>
            <a:spLocks noGrp="1"/>
          </p:cNvSpPr>
          <p:nvPr>
            <p:ph type="title"/>
          </p:nvPr>
        </p:nvSpPr>
        <p:spPr>
          <a:xfrm>
            <a:off x="541022" y="243948"/>
            <a:ext cx="8229600" cy="1143000"/>
          </a:xfrm>
        </p:spPr>
        <p:txBody>
          <a:bodyPr/>
          <a:lstStyle/>
          <a:p>
            <a:r>
              <a:rPr lang="es-CL" dirty="0" smtClean="0"/>
              <a:t>CMMI - </a:t>
            </a:r>
            <a:r>
              <a:rPr lang="es-CL" dirty="0" err="1" smtClean="0"/>
              <a:t>Dev</a:t>
            </a:r>
            <a:endParaRPr lang="es-CL" dirty="0"/>
          </a:p>
        </p:txBody>
      </p:sp>
      <p:graphicFrame>
        <p:nvGraphicFramePr>
          <p:cNvPr id="8" name="Marcador de contenido 7"/>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652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792088"/>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Representaciones</a:t>
            </a:r>
            <a:endParaRPr lang="es-ES" sz="2800" dirty="0">
              <a:solidFill>
                <a:schemeClr val="tx2">
                  <a:lumMod val="50000"/>
                </a:schemeClr>
              </a:solidFill>
              <a:ea typeface="ＭＳ Ｐゴシック" charset="-128"/>
            </a:endParaRP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7" name="6 Rectángulo redondeado"/>
          <p:cNvSpPr/>
          <p:nvPr/>
        </p:nvSpPr>
        <p:spPr>
          <a:xfrm>
            <a:off x="323528" y="1268760"/>
            <a:ext cx="8463314" cy="5040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s-CL" sz="2000" dirty="0">
                <a:solidFill>
                  <a:srgbClr val="002060"/>
                </a:solidFill>
              </a:rPr>
              <a:t>CMMI da soporte a dos caminos de mejora usando niveles. </a:t>
            </a:r>
            <a:endParaRPr lang="es-CL" sz="2000" dirty="0" smtClean="0">
              <a:solidFill>
                <a:srgbClr val="002060"/>
              </a:solidFill>
            </a:endParaRPr>
          </a:p>
          <a:p>
            <a:pPr marL="285750" indent="-285750">
              <a:buFont typeface="Arial" panose="020B0604020202020204" pitchFamily="34" charset="0"/>
              <a:buChar char="•"/>
            </a:pPr>
            <a:r>
              <a:rPr lang="es-CL" sz="2000" dirty="0" smtClean="0">
                <a:solidFill>
                  <a:srgbClr val="002060"/>
                </a:solidFill>
              </a:rPr>
              <a:t>Un camino </a:t>
            </a:r>
            <a:r>
              <a:rPr lang="es-CL" sz="2000" dirty="0">
                <a:solidFill>
                  <a:srgbClr val="002060"/>
                </a:solidFill>
              </a:rPr>
              <a:t>permite a las organizaciones mejorar de forma incremental </a:t>
            </a:r>
            <a:r>
              <a:rPr lang="es-CL" sz="2000" dirty="0" smtClean="0">
                <a:solidFill>
                  <a:srgbClr val="002060"/>
                </a:solidFill>
              </a:rPr>
              <a:t>los procesos </a:t>
            </a:r>
            <a:r>
              <a:rPr lang="es-CL" sz="2000" dirty="0">
                <a:solidFill>
                  <a:srgbClr val="002060"/>
                </a:solidFill>
              </a:rPr>
              <a:t>que corresponden a un área de proceso individual (o </a:t>
            </a:r>
            <a:r>
              <a:rPr lang="es-CL" sz="2000" dirty="0" smtClean="0">
                <a:solidFill>
                  <a:srgbClr val="002060"/>
                </a:solidFill>
              </a:rPr>
              <a:t>grupo de </a:t>
            </a:r>
            <a:r>
              <a:rPr lang="es-CL" sz="2000" dirty="0">
                <a:solidFill>
                  <a:srgbClr val="002060"/>
                </a:solidFill>
              </a:rPr>
              <a:t>áreas de proceso) seleccionada por la organización. </a:t>
            </a:r>
            <a:endParaRPr lang="es-CL" sz="2000" dirty="0" smtClean="0">
              <a:solidFill>
                <a:srgbClr val="002060"/>
              </a:solidFill>
            </a:endParaRPr>
          </a:p>
          <a:p>
            <a:pPr marL="285750" indent="-285750">
              <a:buFont typeface="Arial" panose="020B0604020202020204" pitchFamily="34" charset="0"/>
              <a:buChar char="•"/>
            </a:pPr>
            <a:r>
              <a:rPr lang="es-CL" sz="2000" dirty="0" smtClean="0">
                <a:solidFill>
                  <a:srgbClr val="002060"/>
                </a:solidFill>
              </a:rPr>
              <a:t>El </a:t>
            </a:r>
            <a:r>
              <a:rPr lang="es-CL" sz="2000" dirty="0">
                <a:solidFill>
                  <a:srgbClr val="002060"/>
                </a:solidFill>
              </a:rPr>
              <a:t>otro </a:t>
            </a:r>
            <a:r>
              <a:rPr lang="es-CL" sz="2000" dirty="0" smtClean="0">
                <a:solidFill>
                  <a:srgbClr val="002060"/>
                </a:solidFill>
              </a:rPr>
              <a:t>camino permite </a:t>
            </a:r>
            <a:r>
              <a:rPr lang="es-CL" sz="2000" dirty="0">
                <a:solidFill>
                  <a:srgbClr val="002060"/>
                </a:solidFill>
              </a:rPr>
              <a:t>a las organizaciones mejorar un conjunto de procesos </a:t>
            </a:r>
            <a:r>
              <a:rPr lang="es-CL" sz="2000" dirty="0" smtClean="0">
                <a:solidFill>
                  <a:srgbClr val="002060"/>
                </a:solidFill>
              </a:rPr>
              <a:t>relacionados tratando</a:t>
            </a:r>
            <a:r>
              <a:rPr lang="es-CL" sz="2000" dirty="0">
                <a:solidFill>
                  <a:srgbClr val="002060"/>
                </a:solidFill>
              </a:rPr>
              <a:t>, de forma incremental, conjuntos sucesivos de </a:t>
            </a:r>
            <a:r>
              <a:rPr lang="es-CL" sz="2000" dirty="0" smtClean="0">
                <a:solidFill>
                  <a:srgbClr val="002060"/>
                </a:solidFill>
              </a:rPr>
              <a:t>áreas de </a:t>
            </a:r>
            <a:r>
              <a:rPr lang="es-CL" sz="2000" dirty="0">
                <a:solidFill>
                  <a:srgbClr val="002060"/>
                </a:solidFill>
              </a:rPr>
              <a:t>proceso</a:t>
            </a:r>
            <a:r>
              <a:rPr lang="es-CL" sz="2000" dirty="0" smtClean="0">
                <a:solidFill>
                  <a:srgbClr val="002060"/>
                </a:solidFill>
              </a:rPr>
              <a:t>.</a:t>
            </a:r>
          </a:p>
          <a:p>
            <a:pPr marL="285750" indent="-285750">
              <a:buFont typeface="Arial" panose="020B0604020202020204" pitchFamily="34" charset="0"/>
              <a:buChar char="•"/>
            </a:pPr>
            <a:r>
              <a:rPr lang="es-CL" sz="2000" dirty="0" smtClean="0">
                <a:solidFill>
                  <a:srgbClr val="002060"/>
                </a:solidFill>
              </a:rPr>
              <a:t>A estos caminos los llamaos representaciones:</a:t>
            </a:r>
          </a:p>
          <a:p>
            <a:pPr marL="800100" lvl="1" indent="-342900">
              <a:buFont typeface="Wingdings" panose="05000000000000000000" pitchFamily="2" charset="2"/>
              <a:buChar char="§"/>
            </a:pPr>
            <a:r>
              <a:rPr lang="es-CL" sz="2000" b="1" dirty="0" smtClean="0">
                <a:solidFill>
                  <a:srgbClr val="002060"/>
                </a:solidFill>
              </a:rPr>
              <a:t>Escalonada o </a:t>
            </a:r>
            <a:r>
              <a:rPr lang="es-CL" sz="2000" b="1" dirty="0" err="1" smtClean="0">
                <a:solidFill>
                  <a:srgbClr val="002060"/>
                </a:solidFill>
              </a:rPr>
              <a:t>Staged</a:t>
            </a:r>
            <a:endParaRPr lang="es-CL" sz="2000" b="1" dirty="0" smtClean="0">
              <a:solidFill>
                <a:srgbClr val="002060"/>
              </a:solidFill>
            </a:endParaRPr>
          </a:p>
          <a:p>
            <a:pPr marL="800100" lvl="1" indent="-342900">
              <a:buFont typeface="Wingdings" panose="05000000000000000000" pitchFamily="2" charset="2"/>
              <a:buChar char="§"/>
            </a:pPr>
            <a:r>
              <a:rPr lang="es-CL" sz="2000" b="1" dirty="0" smtClean="0">
                <a:solidFill>
                  <a:srgbClr val="002060"/>
                </a:solidFill>
              </a:rPr>
              <a:t>Continua o </a:t>
            </a:r>
            <a:r>
              <a:rPr lang="es-CL" sz="2000" b="1" dirty="0" err="1" smtClean="0">
                <a:solidFill>
                  <a:srgbClr val="002060"/>
                </a:solidFill>
              </a:rPr>
              <a:t>Continuous</a:t>
            </a:r>
            <a:endParaRPr lang="es-CL" sz="2000" b="1" dirty="0" smtClean="0">
              <a:solidFill>
                <a:srgbClr val="002060"/>
              </a:solidFill>
            </a:endParaRPr>
          </a:p>
          <a:p>
            <a:pPr marL="800100" lvl="1" indent="-342900">
              <a:buFont typeface="Wingdings" panose="05000000000000000000" pitchFamily="2" charset="2"/>
              <a:buChar char="§"/>
            </a:pPr>
            <a:endParaRPr lang="es-CL" sz="2000" b="1" dirty="0" smtClean="0">
              <a:solidFill>
                <a:srgbClr val="002060"/>
              </a:solidFill>
            </a:endParaRPr>
          </a:p>
          <a:p>
            <a:pPr marL="342900" indent="-342900">
              <a:buFont typeface="Arial" panose="020B0604020202020204" pitchFamily="34" charset="0"/>
              <a:buChar char="•"/>
            </a:pPr>
            <a:r>
              <a:rPr lang="es-CL" sz="2000" dirty="0">
                <a:solidFill>
                  <a:srgbClr val="002060"/>
                </a:solidFill>
              </a:rPr>
              <a:t>Una </a:t>
            </a:r>
            <a:r>
              <a:rPr lang="es-CL" sz="2400" b="1" dirty="0">
                <a:solidFill>
                  <a:srgbClr val="002060"/>
                </a:solidFill>
                <a:latin typeface="Arial Narrow" panose="020B0606020202030204" pitchFamily="34" charset="0"/>
              </a:rPr>
              <a:t>representación</a:t>
            </a:r>
            <a:r>
              <a:rPr lang="es-CL" sz="2000" dirty="0">
                <a:solidFill>
                  <a:srgbClr val="002060"/>
                </a:solidFill>
              </a:rPr>
              <a:t> </a:t>
            </a:r>
            <a:r>
              <a:rPr lang="es-CL" sz="2000" dirty="0" smtClean="0">
                <a:solidFill>
                  <a:srgbClr val="002060"/>
                </a:solidFill>
              </a:rPr>
              <a:t>es una </a:t>
            </a:r>
            <a:r>
              <a:rPr lang="es-CL" sz="2000" dirty="0">
                <a:solidFill>
                  <a:srgbClr val="002060"/>
                </a:solidFill>
              </a:rPr>
              <a:t>vista diferente de la información contenida en el </a:t>
            </a:r>
            <a:r>
              <a:rPr lang="es-CL" sz="2000" dirty="0" smtClean="0">
                <a:solidFill>
                  <a:srgbClr val="002060"/>
                </a:solidFill>
              </a:rPr>
              <a:t>modelo, pero </a:t>
            </a:r>
            <a:r>
              <a:rPr lang="es-CL" sz="2000" dirty="0">
                <a:solidFill>
                  <a:srgbClr val="002060"/>
                </a:solidFill>
              </a:rPr>
              <a:t>esencialmente proporciona la misma información.</a:t>
            </a:r>
            <a:endParaRPr lang="es-CL" sz="2000" dirty="0" smtClean="0">
              <a:solidFill>
                <a:srgbClr val="002060"/>
              </a:solidFill>
            </a:endParaRPr>
          </a:p>
        </p:txBody>
      </p:sp>
    </p:spTree>
    <p:extLst>
      <p:ext uri="{BB962C8B-B14F-4D97-AF65-F5344CB8AC3E}">
        <p14:creationId xmlns:p14="http://schemas.microsoft.com/office/powerpoint/2010/main" val="171374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Representación Escalonada</a:t>
            </a:r>
            <a:endParaRPr lang="es-CL" dirty="0"/>
          </a:p>
        </p:txBody>
      </p:sp>
      <p:sp>
        <p:nvSpPr>
          <p:cNvPr id="3" name="Marcador de contenido 2"/>
          <p:cNvSpPr>
            <a:spLocks noGrp="1"/>
          </p:cNvSpPr>
          <p:nvPr>
            <p:ph idx="1"/>
          </p:nvPr>
        </p:nvSpPr>
        <p:spPr/>
        <p:txBody>
          <a:bodyPr/>
          <a:lstStyle/>
          <a:p>
            <a:r>
              <a:rPr lang="es-CL" dirty="0"/>
              <a:t>La representación escalonada utiliza un conjunto predefinido de áreas de proceso para definir una ruta hacia la mejora en la organización y que se caracteriza </a:t>
            </a:r>
            <a:r>
              <a:rPr lang="es-CL" dirty="0" smtClean="0"/>
              <a:t>por el </a:t>
            </a:r>
            <a:r>
              <a:rPr lang="es-CL" dirty="0"/>
              <a:t>logro de los diferentes niveles de madurez. </a:t>
            </a:r>
            <a:endParaRPr lang="es-CL" dirty="0" smtClean="0"/>
          </a:p>
          <a:p>
            <a:r>
              <a:rPr lang="es-CL" dirty="0" smtClean="0"/>
              <a:t>Cada </a:t>
            </a:r>
            <a:r>
              <a:rPr lang="es-CL" dirty="0"/>
              <a:t>nivel de </a:t>
            </a:r>
            <a:r>
              <a:rPr lang="es-CL" sz="3600" b="1" dirty="0"/>
              <a:t>madurez</a:t>
            </a:r>
            <a:r>
              <a:rPr lang="es-CL" dirty="0"/>
              <a:t> proporciona un conjunto de áreas de proceso que determinan el comportamiento de la organización. </a:t>
            </a:r>
            <a:endParaRPr lang="es-CL" dirty="0" smtClean="0"/>
          </a:p>
        </p:txBody>
      </p:sp>
    </p:spTree>
    <p:extLst>
      <p:ext uri="{BB962C8B-B14F-4D97-AF65-F5344CB8AC3E}">
        <p14:creationId xmlns:p14="http://schemas.microsoft.com/office/powerpoint/2010/main" val="315894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792088"/>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Representación Escalonada (</a:t>
            </a:r>
            <a:r>
              <a:rPr lang="es-ES" sz="2800" dirty="0" err="1" smtClean="0">
                <a:solidFill>
                  <a:schemeClr val="tx2">
                    <a:lumMod val="50000"/>
                  </a:schemeClr>
                </a:solidFill>
                <a:ea typeface="ＭＳ Ｐゴシック" charset="-128"/>
              </a:rPr>
              <a:t>Staged</a:t>
            </a:r>
            <a:r>
              <a:rPr lang="es-ES" sz="2800" dirty="0" smtClean="0">
                <a:solidFill>
                  <a:schemeClr val="tx2">
                    <a:lumMod val="50000"/>
                  </a:schemeClr>
                </a:solidFill>
                <a:ea typeface="ＭＳ Ｐゴシック" charset="-128"/>
              </a:rPr>
              <a:t>)</a:t>
            </a:r>
            <a:endParaRPr lang="es-ES" sz="2800" dirty="0">
              <a:solidFill>
                <a:schemeClr val="tx2">
                  <a:lumMod val="50000"/>
                </a:schemeClr>
              </a:solidFill>
              <a:ea typeface="ＭＳ Ｐゴシック" charset="-128"/>
            </a:endParaRP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7" name="6 Rectángulo redondeado"/>
          <p:cNvSpPr/>
          <p:nvPr/>
        </p:nvSpPr>
        <p:spPr>
          <a:xfrm>
            <a:off x="323528" y="1142984"/>
            <a:ext cx="8463314" cy="5715016"/>
          </a:xfrm>
          <a:prstGeom prst="roundRect">
            <a:avLst>
              <a:gd name="adj" fmla="val 7583"/>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endParaRPr lang="es-CL" dirty="0" smtClean="0">
              <a:solidFill>
                <a:srgbClr val="002060"/>
              </a:solidFill>
            </a:endParaRPr>
          </a:p>
          <a:p>
            <a:pPr marL="285750" indent="-285750">
              <a:buFont typeface="Arial" panose="020B0604020202020204" pitchFamily="34" charset="0"/>
              <a:buChar char="•"/>
            </a:pPr>
            <a:r>
              <a:rPr lang="es-CL" sz="2400" dirty="0" smtClean="0">
                <a:solidFill>
                  <a:srgbClr val="002060"/>
                </a:solidFill>
              </a:rPr>
              <a:t>Define 5 niveles de madurez (</a:t>
            </a:r>
            <a:r>
              <a:rPr lang="es-CL" sz="2400" dirty="0" err="1" smtClean="0">
                <a:solidFill>
                  <a:srgbClr val="002060"/>
                </a:solidFill>
              </a:rPr>
              <a:t>Maturity</a:t>
            </a:r>
            <a:r>
              <a:rPr lang="es-CL" sz="2400" dirty="0" smtClean="0">
                <a:solidFill>
                  <a:srgbClr val="002060"/>
                </a:solidFill>
              </a:rPr>
              <a:t> </a:t>
            </a:r>
            <a:r>
              <a:rPr lang="es-CL" sz="2400" dirty="0" err="1" smtClean="0">
                <a:solidFill>
                  <a:srgbClr val="002060"/>
                </a:solidFill>
              </a:rPr>
              <a:t>Levels</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ML1: Inicial (</a:t>
            </a:r>
            <a:r>
              <a:rPr lang="es-CL" sz="2400" dirty="0" err="1" smtClean="0">
                <a:solidFill>
                  <a:srgbClr val="002060"/>
                </a:solidFill>
              </a:rPr>
              <a:t>Initial</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ML2: Administrado (</a:t>
            </a:r>
            <a:r>
              <a:rPr lang="es-CL" sz="2400" dirty="0" err="1" smtClean="0">
                <a:solidFill>
                  <a:srgbClr val="002060"/>
                </a:solidFill>
              </a:rPr>
              <a:t>Managed</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ML3: Definido (</a:t>
            </a:r>
            <a:r>
              <a:rPr lang="es-CL" sz="2400" dirty="0" err="1" smtClean="0">
                <a:solidFill>
                  <a:srgbClr val="002060"/>
                </a:solidFill>
              </a:rPr>
              <a:t>Defined</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ML4: Administrado </a:t>
            </a:r>
            <a:r>
              <a:rPr lang="es-CL" sz="2400" dirty="0" err="1" smtClean="0">
                <a:solidFill>
                  <a:srgbClr val="002060"/>
                </a:solidFill>
              </a:rPr>
              <a:t>Cuantitativemente</a:t>
            </a:r>
            <a:r>
              <a:rPr lang="es-CL" sz="2400" dirty="0" smtClean="0">
                <a:solidFill>
                  <a:srgbClr val="002060"/>
                </a:solidFill>
              </a:rPr>
              <a:t> (</a:t>
            </a:r>
            <a:r>
              <a:rPr lang="es-CL" sz="2400" dirty="0" err="1" smtClean="0">
                <a:solidFill>
                  <a:srgbClr val="002060"/>
                </a:solidFill>
              </a:rPr>
              <a:t>Quantitatively</a:t>
            </a:r>
            <a:r>
              <a:rPr lang="es-CL" sz="2400" dirty="0" smtClean="0">
                <a:solidFill>
                  <a:srgbClr val="002060"/>
                </a:solidFill>
              </a:rPr>
              <a:t> </a:t>
            </a:r>
            <a:r>
              <a:rPr lang="es-CL" sz="2400" dirty="0" err="1" smtClean="0">
                <a:solidFill>
                  <a:srgbClr val="002060"/>
                </a:solidFill>
              </a:rPr>
              <a:t>Managed</a:t>
            </a:r>
            <a:r>
              <a:rPr lang="es-CL" sz="2400" dirty="0" smtClean="0">
                <a:solidFill>
                  <a:srgbClr val="002060"/>
                </a:solidFill>
              </a:rPr>
              <a:t>)</a:t>
            </a:r>
          </a:p>
          <a:p>
            <a:pPr marL="800100" lvl="1" indent="-342900">
              <a:buFont typeface="Wingdings" panose="05000000000000000000" pitchFamily="2" charset="2"/>
              <a:buChar char="§"/>
            </a:pPr>
            <a:r>
              <a:rPr lang="es-CL" sz="2400" dirty="0" smtClean="0">
                <a:solidFill>
                  <a:srgbClr val="002060"/>
                </a:solidFill>
              </a:rPr>
              <a:t>ML5: En optimización (</a:t>
            </a:r>
            <a:r>
              <a:rPr lang="es-CL" sz="2400" dirty="0" err="1" smtClean="0">
                <a:solidFill>
                  <a:srgbClr val="002060"/>
                </a:solidFill>
              </a:rPr>
              <a:t>Optimizing</a:t>
            </a:r>
            <a:r>
              <a:rPr lang="es-CL" sz="2400" dirty="0" smtClean="0">
                <a:solidFill>
                  <a:srgbClr val="002060"/>
                </a:solidFill>
              </a:rPr>
              <a:t>)</a:t>
            </a:r>
          </a:p>
          <a:p>
            <a:pPr marL="342900" indent="-342900">
              <a:buFont typeface="Arial" panose="020B0604020202020204" pitchFamily="34" charset="0"/>
              <a:buChar char="•"/>
            </a:pPr>
            <a:r>
              <a:rPr lang="es-CL" sz="2400" dirty="0" smtClean="0">
                <a:solidFill>
                  <a:srgbClr val="002060"/>
                </a:solidFill>
              </a:rPr>
              <a:t>Cada nivel de madurez se logra mediante la institucionalización de las Áreas de proceso (</a:t>
            </a:r>
            <a:r>
              <a:rPr lang="es-CL" sz="2400" dirty="0" err="1" smtClean="0">
                <a:solidFill>
                  <a:srgbClr val="002060"/>
                </a:solidFill>
              </a:rPr>
              <a:t>PAs</a:t>
            </a:r>
            <a:r>
              <a:rPr lang="es-CL" sz="2400" dirty="0" smtClean="0">
                <a:solidFill>
                  <a:srgbClr val="002060"/>
                </a:solidFill>
              </a:rPr>
              <a:t>) definidas para ese nivel, incluyendo los anteriores.</a:t>
            </a:r>
          </a:p>
          <a:p>
            <a:pPr marL="342900" indent="-342900">
              <a:buFont typeface="Arial" panose="020B0604020202020204" pitchFamily="34" charset="0"/>
              <a:buChar char="•"/>
            </a:pPr>
            <a:r>
              <a:rPr lang="es-CL" sz="2400" dirty="0" smtClean="0">
                <a:solidFill>
                  <a:srgbClr val="002060"/>
                </a:solidFill>
              </a:rPr>
              <a:t>Nivel de madurez (ML): Grado de implantación del mejoramiento de procesos en un conjunto de Pas determinado.</a:t>
            </a:r>
          </a:p>
          <a:p>
            <a:pPr marL="342900" indent="-342900">
              <a:buFont typeface="Arial" panose="020B0604020202020204" pitchFamily="34" charset="0"/>
              <a:buChar char="•"/>
            </a:pPr>
            <a:r>
              <a:rPr lang="es-CL" sz="2400" dirty="0" smtClean="0">
                <a:solidFill>
                  <a:srgbClr val="002060"/>
                </a:solidFill>
              </a:rPr>
              <a:t>Un nivel de madurez (ML) representa un camino para la evolución del mejoramiento de procesos.</a:t>
            </a:r>
          </a:p>
        </p:txBody>
      </p:sp>
    </p:spTree>
    <p:extLst>
      <p:ext uri="{BB962C8B-B14F-4D97-AF65-F5344CB8AC3E}">
        <p14:creationId xmlns:p14="http://schemas.microsoft.com/office/powerpoint/2010/main" val="3839703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792088"/>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Áreas de Proceso Representación Escalonada (</a:t>
            </a:r>
            <a:r>
              <a:rPr lang="es-ES" sz="2800" dirty="0" err="1" smtClean="0">
                <a:solidFill>
                  <a:schemeClr val="tx2">
                    <a:lumMod val="50000"/>
                  </a:schemeClr>
                </a:solidFill>
                <a:ea typeface="ＭＳ Ｐゴシック" charset="-128"/>
              </a:rPr>
              <a:t>Staged</a:t>
            </a:r>
            <a:r>
              <a:rPr lang="es-ES" sz="2800" dirty="0" smtClean="0">
                <a:solidFill>
                  <a:schemeClr val="tx2">
                    <a:lumMod val="50000"/>
                  </a:schemeClr>
                </a:solidFill>
                <a:ea typeface="ＭＳ Ｐゴシック" charset="-128"/>
              </a:rPr>
              <a:t>)</a:t>
            </a: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graphicFrame>
        <p:nvGraphicFramePr>
          <p:cNvPr id="2" name="1 Tabla"/>
          <p:cNvGraphicFramePr>
            <a:graphicFrameLocks noGrp="1"/>
          </p:cNvGraphicFramePr>
          <p:nvPr>
            <p:extLst/>
          </p:nvPr>
        </p:nvGraphicFramePr>
        <p:xfrm>
          <a:off x="2446784" y="1268760"/>
          <a:ext cx="6096000" cy="457200"/>
        </p:xfrm>
        <a:graphic>
          <a:graphicData uri="http://schemas.openxmlformats.org/drawingml/2006/table">
            <a:tbl>
              <a:tblPr firstRow="1" bandRow="1">
                <a:tableStyleId>{5C22544A-7EE6-4342-B048-85BDC9FD1C3A}</a:tableStyleId>
              </a:tblPr>
              <a:tblGrid>
                <a:gridCol w="1333128"/>
                <a:gridCol w="1944216"/>
                <a:gridCol w="2818656"/>
              </a:tblGrid>
              <a:tr h="370840">
                <a:tc>
                  <a:txBody>
                    <a:bodyPr/>
                    <a:lstStyle/>
                    <a:p>
                      <a:r>
                        <a:rPr lang="es-CL" sz="1200" dirty="0" smtClean="0"/>
                        <a:t>En Optimización</a:t>
                      </a:r>
                      <a:endParaRPr lang="es-CL" sz="1200" dirty="0"/>
                    </a:p>
                  </a:txBody>
                  <a:tcPr/>
                </a:tc>
                <a:tc>
                  <a:txBody>
                    <a:bodyPr/>
                    <a:lstStyle/>
                    <a:p>
                      <a:r>
                        <a:rPr lang="es-CL" sz="1200" dirty="0" smtClean="0"/>
                        <a:t>Mejora continua del proceso</a:t>
                      </a:r>
                      <a:endParaRPr lang="es-CL" sz="1200" dirty="0"/>
                    </a:p>
                  </a:txBody>
                  <a:tcPr/>
                </a:tc>
                <a:tc>
                  <a:txBody>
                    <a:bodyPr/>
                    <a:lstStyle/>
                    <a:p>
                      <a:r>
                        <a:rPr lang="es-CL" sz="1200" dirty="0" smtClean="0">
                          <a:solidFill>
                            <a:schemeClr val="accent6"/>
                          </a:solidFill>
                        </a:rPr>
                        <a:t>Innovación</a:t>
                      </a:r>
                      <a:r>
                        <a:rPr lang="es-CL" sz="1200" baseline="0" dirty="0" smtClean="0">
                          <a:solidFill>
                            <a:schemeClr val="accent6"/>
                          </a:solidFill>
                        </a:rPr>
                        <a:t> y despliegue organizacional</a:t>
                      </a:r>
                    </a:p>
                    <a:p>
                      <a:r>
                        <a:rPr lang="es-CL" sz="1200" baseline="0" dirty="0" smtClean="0">
                          <a:solidFill>
                            <a:schemeClr val="accent3"/>
                          </a:solidFill>
                        </a:rPr>
                        <a:t>Análisis y resolución de causas</a:t>
                      </a:r>
                      <a:endParaRPr lang="es-CL" sz="1200" dirty="0">
                        <a:solidFill>
                          <a:schemeClr val="accent3"/>
                        </a:solidFill>
                      </a:endParaRPr>
                    </a:p>
                  </a:txBody>
                  <a:tcPr/>
                </a:tc>
              </a:tr>
            </a:tbl>
          </a:graphicData>
        </a:graphic>
      </p:graphicFrame>
      <p:graphicFrame>
        <p:nvGraphicFramePr>
          <p:cNvPr id="9" name="8 Tabla"/>
          <p:cNvGraphicFramePr>
            <a:graphicFrameLocks noGrp="1"/>
          </p:cNvGraphicFramePr>
          <p:nvPr>
            <p:extLst/>
          </p:nvPr>
        </p:nvGraphicFramePr>
        <p:xfrm>
          <a:off x="1979712" y="1700808"/>
          <a:ext cx="6096000" cy="457200"/>
        </p:xfrm>
        <a:graphic>
          <a:graphicData uri="http://schemas.openxmlformats.org/drawingml/2006/table">
            <a:tbl>
              <a:tblPr firstRow="1" bandRow="1">
                <a:tableStyleId>{5C22544A-7EE6-4342-B048-85BDC9FD1C3A}</a:tableStyleId>
              </a:tblPr>
              <a:tblGrid>
                <a:gridCol w="1440160"/>
                <a:gridCol w="1837184"/>
                <a:gridCol w="2818656"/>
              </a:tblGrid>
              <a:tr h="370840">
                <a:tc>
                  <a:txBody>
                    <a:bodyPr/>
                    <a:lstStyle/>
                    <a:p>
                      <a:r>
                        <a:rPr lang="es-CL" sz="1200" dirty="0" smtClean="0"/>
                        <a:t>Administrado</a:t>
                      </a:r>
                      <a:r>
                        <a:rPr lang="es-CL" sz="1200" baseline="0" dirty="0" smtClean="0"/>
                        <a:t> Cuantitativamente</a:t>
                      </a:r>
                      <a:endParaRPr lang="es-CL" sz="1200" dirty="0"/>
                    </a:p>
                  </a:txBody>
                  <a:tcPr/>
                </a:tc>
                <a:tc>
                  <a:txBody>
                    <a:bodyPr/>
                    <a:lstStyle/>
                    <a:p>
                      <a:r>
                        <a:rPr lang="es-CL" sz="1200" dirty="0" smtClean="0"/>
                        <a:t>Gestión cuantitativa de los procesos</a:t>
                      </a:r>
                      <a:endParaRPr lang="es-CL" sz="1200" dirty="0"/>
                    </a:p>
                  </a:txBody>
                  <a:tcPr/>
                </a:tc>
                <a:tc>
                  <a:txBody>
                    <a:bodyPr/>
                    <a:lstStyle/>
                    <a:p>
                      <a:r>
                        <a:rPr lang="es-CL" sz="1200" dirty="0" smtClean="0">
                          <a:solidFill>
                            <a:schemeClr val="accent6"/>
                          </a:solidFill>
                        </a:rPr>
                        <a:t>Desempeño</a:t>
                      </a:r>
                      <a:r>
                        <a:rPr lang="es-CL" sz="1200" baseline="0" dirty="0" smtClean="0">
                          <a:solidFill>
                            <a:schemeClr val="accent6"/>
                          </a:solidFill>
                        </a:rPr>
                        <a:t> del proceso organizacional</a:t>
                      </a:r>
                    </a:p>
                    <a:p>
                      <a:r>
                        <a:rPr lang="es-CL" sz="1200" baseline="0" dirty="0" smtClean="0">
                          <a:solidFill>
                            <a:srgbClr val="7030A0"/>
                          </a:solidFill>
                        </a:rPr>
                        <a:t>Administración cuantitativa de proyectos</a:t>
                      </a:r>
                      <a:endParaRPr lang="es-CL" sz="1200" dirty="0">
                        <a:solidFill>
                          <a:srgbClr val="7030A0"/>
                        </a:solidFill>
                      </a:endParaRPr>
                    </a:p>
                  </a:txBody>
                  <a:tcPr/>
                </a:tc>
              </a:tr>
            </a:tbl>
          </a:graphicData>
        </a:graphic>
      </p:graphicFrame>
      <p:graphicFrame>
        <p:nvGraphicFramePr>
          <p:cNvPr id="10" name="9 Tabla"/>
          <p:cNvGraphicFramePr>
            <a:graphicFrameLocks noGrp="1"/>
          </p:cNvGraphicFramePr>
          <p:nvPr>
            <p:extLst/>
          </p:nvPr>
        </p:nvGraphicFramePr>
        <p:xfrm>
          <a:off x="1547664" y="2132856"/>
          <a:ext cx="6096000" cy="2103120"/>
        </p:xfrm>
        <a:graphic>
          <a:graphicData uri="http://schemas.openxmlformats.org/drawingml/2006/table">
            <a:tbl>
              <a:tblPr firstRow="1" bandRow="1">
                <a:tableStyleId>{5C22544A-7EE6-4342-B048-85BDC9FD1C3A}</a:tableStyleId>
              </a:tblPr>
              <a:tblGrid>
                <a:gridCol w="936104"/>
                <a:gridCol w="1944216"/>
                <a:gridCol w="3215680"/>
              </a:tblGrid>
              <a:tr h="370840">
                <a:tc>
                  <a:txBody>
                    <a:bodyPr/>
                    <a:lstStyle/>
                    <a:p>
                      <a:r>
                        <a:rPr lang="es-CL" sz="1200" dirty="0" smtClean="0"/>
                        <a:t>Definido</a:t>
                      </a:r>
                      <a:endParaRPr lang="es-CL" sz="1200" dirty="0"/>
                    </a:p>
                  </a:txBody>
                  <a:tcPr/>
                </a:tc>
                <a:tc>
                  <a:txBody>
                    <a:bodyPr/>
                    <a:lstStyle/>
                    <a:p>
                      <a:r>
                        <a:rPr lang="es-CL" sz="1200" dirty="0" smtClean="0"/>
                        <a:t>Estandarización</a:t>
                      </a:r>
                      <a:r>
                        <a:rPr lang="es-CL" sz="1200" baseline="0" dirty="0" smtClean="0"/>
                        <a:t> del proceso</a:t>
                      </a:r>
                    </a:p>
                    <a:p>
                      <a:r>
                        <a:rPr lang="es-CL" sz="1200" baseline="0" dirty="0" smtClean="0"/>
                        <a:t>Organización proactiva</a:t>
                      </a:r>
                      <a:endParaRPr lang="es-CL" sz="1200" dirty="0"/>
                    </a:p>
                  </a:txBody>
                  <a:tcPr/>
                </a:tc>
                <a:tc>
                  <a:txBody>
                    <a:bodyPr/>
                    <a:lstStyle/>
                    <a:p>
                      <a:r>
                        <a:rPr lang="es-CL" sz="1200" dirty="0" smtClean="0">
                          <a:solidFill>
                            <a:schemeClr val="tx1"/>
                          </a:solidFill>
                        </a:rPr>
                        <a:t>Desarrollo de requerimientos</a:t>
                      </a:r>
                    </a:p>
                    <a:p>
                      <a:r>
                        <a:rPr lang="es-CL" sz="1200" dirty="0" smtClean="0">
                          <a:solidFill>
                            <a:schemeClr val="tx1"/>
                          </a:solidFill>
                        </a:rPr>
                        <a:t>Solución</a:t>
                      </a:r>
                      <a:r>
                        <a:rPr lang="es-CL" sz="1200" baseline="0" dirty="0" smtClean="0">
                          <a:solidFill>
                            <a:schemeClr val="tx1"/>
                          </a:solidFill>
                        </a:rPr>
                        <a:t> técnica</a:t>
                      </a:r>
                    </a:p>
                    <a:p>
                      <a:r>
                        <a:rPr lang="es-CL" sz="1200" baseline="0" dirty="0" smtClean="0">
                          <a:solidFill>
                            <a:schemeClr val="tx1"/>
                          </a:solidFill>
                        </a:rPr>
                        <a:t>Integración de producto</a:t>
                      </a:r>
                    </a:p>
                    <a:p>
                      <a:r>
                        <a:rPr lang="es-CL" sz="1200" baseline="0" dirty="0" smtClean="0">
                          <a:solidFill>
                            <a:schemeClr val="tx1"/>
                          </a:solidFill>
                        </a:rPr>
                        <a:t>Verificación</a:t>
                      </a:r>
                    </a:p>
                    <a:p>
                      <a:r>
                        <a:rPr lang="es-CL" sz="1200" baseline="0" dirty="0" smtClean="0">
                          <a:solidFill>
                            <a:schemeClr val="tx1"/>
                          </a:solidFill>
                        </a:rPr>
                        <a:t>Validación</a:t>
                      </a:r>
                    </a:p>
                    <a:p>
                      <a:r>
                        <a:rPr lang="es-CL" sz="1200" baseline="0" dirty="0" smtClean="0">
                          <a:solidFill>
                            <a:schemeClr val="accent6"/>
                          </a:solidFill>
                        </a:rPr>
                        <a:t>Enfoque al proceso organizacional</a:t>
                      </a:r>
                    </a:p>
                    <a:p>
                      <a:r>
                        <a:rPr lang="es-CL" sz="1200" baseline="0" dirty="0" smtClean="0">
                          <a:solidFill>
                            <a:schemeClr val="accent6"/>
                          </a:solidFill>
                        </a:rPr>
                        <a:t>Definición del proceso organizacional + IPPD</a:t>
                      </a:r>
                    </a:p>
                    <a:p>
                      <a:r>
                        <a:rPr lang="es-CL" sz="1200" baseline="0" dirty="0" smtClean="0">
                          <a:solidFill>
                            <a:schemeClr val="accent6"/>
                          </a:solidFill>
                        </a:rPr>
                        <a:t>Entrenamiento organizacional</a:t>
                      </a:r>
                    </a:p>
                    <a:p>
                      <a:r>
                        <a:rPr lang="es-CL" sz="1200" baseline="0" dirty="0" smtClean="0">
                          <a:solidFill>
                            <a:srgbClr val="7030A0"/>
                          </a:solidFill>
                        </a:rPr>
                        <a:t>Administración integrada de proyectos + IPPD</a:t>
                      </a:r>
                    </a:p>
                    <a:p>
                      <a:r>
                        <a:rPr lang="es-CL" sz="1200" baseline="0" dirty="0" smtClean="0">
                          <a:solidFill>
                            <a:srgbClr val="7030A0"/>
                          </a:solidFill>
                        </a:rPr>
                        <a:t>Administración de riesgos</a:t>
                      </a:r>
                    </a:p>
                    <a:p>
                      <a:r>
                        <a:rPr lang="es-CL" sz="1200" baseline="0" dirty="0" smtClean="0">
                          <a:solidFill>
                            <a:schemeClr val="accent3"/>
                          </a:solidFill>
                        </a:rPr>
                        <a:t>Análisis de decisiones y soluciones</a:t>
                      </a:r>
                      <a:endParaRPr lang="es-CL" sz="1200" dirty="0">
                        <a:solidFill>
                          <a:schemeClr val="accent3"/>
                        </a:solidFill>
                      </a:endParaRPr>
                    </a:p>
                  </a:txBody>
                  <a:tcPr/>
                </a:tc>
              </a:tr>
            </a:tbl>
          </a:graphicData>
        </a:graphic>
      </p:graphicFrame>
      <p:graphicFrame>
        <p:nvGraphicFramePr>
          <p:cNvPr id="11" name="10 Tabla"/>
          <p:cNvGraphicFramePr>
            <a:graphicFrameLocks noGrp="1"/>
          </p:cNvGraphicFramePr>
          <p:nvPr>
            <p:extLst/>
          </p:nvPr>
        </p:nvGraphicFramePr>
        <p:xfrm>
          <a:off x="1115616" y="4221088"/>
          <a:ext cx="6096000" cy="1371600"/>
        </p:xfrm>
        <a:graphic>
          <a:graphicData uri="http://schemas.openxmlformats.org/drawingml/2006/table">
            <a:tbl>
              <a:tblPr firstRow="1" bandRow="1">
                <a:tableStyleId>{5C22544A-7EE6-4342-B048-85BDC9FD1C3A}</a:tableStyleId>
              </a:tblPr>
              <a:tblGrid>
                <a:gridCol w="1152128"/>
                <a:gridCol w="1800200"/>
                <a:gridCol w="3143672"/>
              </a:tblGrid>
              <a:tr h="370840">
                <a:tc>
                  <a:txBody>
                    <a:bodyPr/>
                    <a:lstStyle/>
                    <a:p>
                      <a:r>
                        <a:rPr lang="es-CL" sz="1200" dirty="0" smtClean="0"/>
                        <a:t>Administrado</a:t>
                      </a:r>
                      <a:endParaRPr lang="es-CL" sz="1200" dirty="0"/>
                    </a:p>
                  </a:txBody>
                  <a:tcPr/>
                </a:tc>
                <a:tc>
                  <a:txBody>
                    <a:bodyPr/>
                    <a:lstStyle/>
                    <a:p>
                      <a:r>
                        <a:rPr lang="es-CL" sz="1200" dirty="0" smtClean="0"/>
                        <a:t>Administración</a:t>
                      </a:r>
                      <a:r>
                        <a:rPr lang="es-CL" sz="1200" baseline="0" dirty="0" smtClean="0"/>
                        <a:t> de proyectos</a:t>
                      </a:r>
                    </a:p>
                    <a:p>
                      <a:r>
                        <a:rPr lang="es-CL" sz="1200" baseline="0" dirty="0" smtClean="0"/>
                        <a:t>Organización reactiva</a:t>
                      </a:r>
                      <a:endParaRPr lang="es-CL" sz="1200" dirty="0"/>
                    </a:p>
                  </a:txBody>
                  <a:tcPr/>
                </a:tc>
                <a:tc>
                  <a:txBody>
                    <a:bodyPr/>
                    <a:lstStyle/>
                    <a:p>
                      <a:r>
                        <a:rPr lang="es-CL" sz="1200" dirty="0" smtClean="0">
                          <a:solidFill>
                            <a:schemeClr val="tx1"/>
                          </a:solidFill>
                        </a:rPr>
                        <a:t>Administración de requerimientos</a:t>
                      </a:r>
                    </a:p>
                    <a:p>
                      <a:r>
                        <a:rPr lang="es-CL" sz="1200" dirty="0" smtClean="0">
                          <a:solidFill>
                            <a:srgbClr val="7030A0"/>
                          </a:solidFill>
                        </a:rPr>
                        <a:t>Planificación de proyectos</a:t>
                      </a:r>
                    </a:p>
                    <a:p>
                      <a:r>
                        <a:rPr lang="es-CL" sz="1200" dirty="0" smtClean="0">
                          <a:solidFill>
                            <a:srgbClr val="7030A0"/>
                          </a:solidFill>
                        </a:rPr>
                        <a:t>Seguimiento</a:t>
                      </a:r>
                      <a:r>
                        <a:rPr lang="es-CL" sz="1200" baseline="0" dirty="0" smtClean="0">
                          <a:solidFill>
                            <a:srgbClr val="7030A0"/>
                          </a:solidFill>
                        </a:rPr>
                        <a:t> y control de proyectos</a:t>
                      </a:r>
                    </a:p>
                    <a:p>
                      <a:r>
                        <a:rPr lang="es-CL" sz="1200" baseline="0" dirty="0" smtClean="0">
                          <a:solidFill>
                            <a:srgbClr val="7030A0"/>
                          </a:solidFill>
                        </a:rPr>
                        <a:t>Administración de acuerdos con proveedores</a:t>
                      </a:r>
                    </a:p>
                    <a:p>
                      <a:r>
                        <a:rPr lang="es-CL" sz="1200" baseline="0" dirty="0" smtClean="0">
                          <a:solidFill>
                            <a:schemeClr val="accent3"/>
                          </a:solidFill>
                        </a:rPr>
                        <a:t>Medición y análisis</a:t>
                      </a:r>
                    </a:p>
                    <a:p>
                      <a:r>
                        <a:rPr lang="es-CL" sz="1200" baseline="0" dirty="0" smtClean="0">
                          <a:solidFill>
                            <a:schemeClr val="accent3"/>
                          </a:solidFill>
                        </a:rPr>
                        <a:t>Aseguramiento calidad de proceso y producto</a:t>
                      </a:r>
                    </a:p>
                    <a:p>
                      <a:r>
                        <a:rPr lang="es-CL" sz="1200" baseline="0" dirty="0" smtClean="0">
                          <a:solidFill>
                            <a:schemeClr val="accent3"/>
                          </a:solidFill>
                        </a:rPr>
                        <a:t>Administración de la configuración</a:t>
                      </a:r>
                      <a:endParaRPr lang="es-CL" sz="1200" dirty="0">
                        <a:solidFill>
                          <a:schemeClr val="accent3"/>
                        </a:solidFill>
                      </a:endParaRPr>
                    </a:p>
                  </a:txBody>
                  <a:tcPr/>
                </a:tc>
              </a:tr>
            </a:tbl>
          </a:graphicData>
        </a:graphic>
      </p:graphicFrame>
      <p:graphicFrame>
        <p:nvGraphicFramePr>
          <p:cNvPr id="12" name="11 Tabla"/>
          <p:cNvGraphicFramePr>
            <a:graphicFrameLocks noGrp="1"/>
          </p:cNvGraphicFramePr>
          <p:nvPr>
            <p:extLst/>
          </p:nvPr>
        </p:nvGraphicFramePr>
        <p:xfrm>
          <a:off x="708248" y="5589240"/>
          <a:ext cx="6096000" cy="457200"/>
        </p:xfrm>
        <a:graphic>
          <a:graphicData uri="http://schemas.openxmlformats.org/drawingml/2006/table">
            <a:tbl>
              <a:tblPr firstRow="1" bandRow="1">
                <a:tableStyleId>{5C22544A-7EE6-4342-B048-85BDC9FD1C3A}</a:tableStyleId>
              </a:tblPr>
              <a:tblGrid>
                <a:gridCol w="1440160"/>
                <a:gridCol w="1837184"/>
                <a:gridCol w="2818656"/>
              </a:tblGrid>
              <a:tr h="370840">
                <a:tc>
                  <a:txBody>
                    <a:bodyPr/>
                    <a:lstStyle/>
                    <a:p>
                      <a:r>
                        <a:rPr lang="es-CL" sz="1200" dirty="0" smtClean="0"/>
                        <a:t>Inicial</a:t>
                      </a:r>
                      <a:endParaRPr lang="es-CL" sz="1200" dirty="0"/>
                    </a:p>
                  </a:txBody>
                  <a:tcPr/>
                </a:tc>
                <a:tc>
                  <a:txBody>
                    <a:bodyPr/>
                    <a:lstStyle/>
                    <a:p>
                      <a:r>
                        <a:rPr lang="es-CL" sz="1200" dirty="0" smtClean="0"/>
                        <a:t>Dependencia de los héroes</a:t>
                      </a:r>
                      <a:endParaRPr lang="es-CL" sz="1200" dirty="0"/>
                    </a:p>
                  </a:txBody>
                  <a:tcPr/>
                </a:tc>
                <a:tc>
                  <a:txBody>
                    <a:bodyPr/>
                    <a:lstStyle/>
                    <a:p>
                      <a:r>
                        <a:rPr lang="es-CL" sz="1200" dirty="0" smtClean="0">
                          <a:solidFill>
                            <a:schemeClr val="tx1"/>
                          </a:solidFill>
                        </a:rPr>
                        <a:t>No existen</a:t>
                      </a:r>
                      <a:r>
                        <a:rPr lang="es-CL" sz="1200" baseline="0" dirty="0" smtClean="0">
                          <a:solidFill>
                            <a:schemeClr val="tx1"/>
                          </a:solidFill>
                        </a:rPr>
                        <a:t> áreas de proceso – el trabajo se realiza de alguna manera.</a:t>
                      </a:r>
                      <a:endParaRPr lang="es-CL" sz="1200" dirty="0">
                        <a:solidFill>
                          <a:schemeClr val="tx1"/>
                        </a:solidFill>
                      </a:endParaRPr>
                    </a:p>
                  </a:txBody>
                  <a:tcPr/>
                </a:tc>
              </a:tr>
            </a:tbl>
          </a:graphicData>
        </a:graphic>
      </p:graphicFrame>
      <p:sp>
        <p:nvSpPr>
          <p:cNvPr id="6" name="5 CuadroTexto"/>
          <p:cNvSpPr txBox="1"/>
          <p:nvPr/>
        </p:nvSpPr>
        <p:spPr>
          <a:xfrm>
            <a:off x="8028384" y="1700808"/>
            <a:ext cx="1115616" cy="461665"/>
          </a:xfrm>
          <a:prstGeom prst="rect">
            <a:avLst/>
          </a:prstGeom>
          <a:noFill/>
        </p:spPr>
        <p:txBody>
          <a:bodyPr wrap="square" rtlCol="0">
            <a:spAutoFit/>
          </a:bodyPr>
          <a:lstStyle/>
          <a:p>
            <a:pPr algn="ctr"/>
            <a:r>
              <a:rPr lang="es-CL" sz="1200" b="1" dirty="0" smtClean="0">
                <a:solidFill>
                  <a:srgbClr val="FF0000"/>
                </a:solidFill>
              </a:rPr>
              <a:t>Calidad Productividad</a:t>
            </a:r>
            <a:endParaRPr lang="es-CL" sz="1200" b="1" dirty="0">
              <a:solidFill>
                <a:srgbClr val="FF0000"/>
              </a:solidFill>
            </a:endParaRPr>
          </a:p>
        </p:txBody>
      </p:sp>
      <p:sp>
        <p:nvSpPr>
          <p:cNvPr id="13" name="12 CuadroTexto"/>
          <p:cNvSpPr txBox="1"/>
          <p:nvPr/>
        </p:nvSpPr>
        <p:spPr>
          <a:xfrm>
            <a:off x="7308304" y="5589240"/>
            <a:ext cx="1115616" cy="461665"/>
          </a:xfrm>
          <a:prstGeom prst="rect">
            <a:avLst/>
          </a:prstGeom>
          <a:noFill/>
        </p:spPr>
        <p:txBody>
          <a:bodyPr wrap="square" rtlCol="0">
            <a:spAutoFit/>
          </a:bodyPr>
          <a:lstStyle/>
          <a:p>
            <a:pPr algn="ctr"/>
            <a:r>
              <a:rPr lang="es-CL" sz="1200" b="1" dirty="0" smtClean="0">
                <a:solidFill>
                  <a:srgbClr val="FF0000"/>
                </a:solidFill>
              </a:rPr>
              <a:t>Riesgo </a:t>
            </a:r>
            <a:r>
              <a:rPr lang="es-CL" sz="1200" b="1" dirty="0" err="1" smtClean="0">
                <a:solidFill>
                  <a:srgbClr val="FF0000"/>
                </a:solidFill>
              </a:rPr>
              <a:t>Retrabajo</a:t>
            </a:r>
            <a:endParaRPr lang="es-CL" sz="1200" b="1" dirty="0">
              <a:solidFill>
                <a:srgbClr val="FF0000"/>
              </a:solidFill>
            </a:endParaRPr>
          </a:p>
        </p:txBody>
      </p:sp>
      <p:sp>
        <p:nvSpPr>
          <p:cNvPr id="14" name="13 Elipse"/>
          <p:cNvSpPr/>
          <p:nvPr/>
        </p:nvSpPr>
        <p:spPr>
          <a:xfrm>
            <a:off x="35496" y="5517231"/>
            <a:ext cx="648072" cy="60568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dirty="0"/>
              <a:t>1</a:t>
            </a:r>
          </a:p>
        </p:txBody>
      </p:sp>
      <p:sp>
        <p:nvSpPr>
          <p:cNvPr id="15" name="14 Elipse"/>
          <p:cNvSpPr/>
          <p:nvPr/>
        </p:nvSpPr>
        <p:spPr>
          <a:xfrm>
            <a:off x="359532" y="4581128"/>
            <a:ext cx="648072" cy="60568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dirty="0" smtClean="0"/>
              <a:t>2</a:t>
            </a:r>
            <a:endParaRPr lang="es-CL" dirty="0"/>
          </a:p>
        </p:txBody>
      </p:sp>
      <p:sp>
        <p:nvSpPr>
          <p:cNvPr id="16" name="15 Elipse"/>
          <p:cNvSpPr/>
          <p:nvPr/>
        </p:nvSpPr>
        <p:spPr>
          <a:xfrm>
            <a:off x="683568" y="2780928"/>
            <a:ext cx="648072" cy="60568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dirty="0"/>
              <a:t>3</a:t>
            </a:r>
          </a:p>
        </p:txBody>
      </p:sp>
      <p:sp>
        <p:nvSpPr>
          <p:cNvPr id="17" name="16 Elipse"/>
          <p:cNvSpPr/>
          <p:nvPr/>
        </p:nvSpPr>
        <p:spPr>
          <a:xfrm>
            <a:off x="835968" y="1628799"/>
            <a:ext cx="648072" cy="60568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dirty="0"/>
              <a:t>4</a:t>
            </a:r>
          </a:p>
        </p:txBody>
      </p:sp>
      <p:sp>
        <p:nvSpPr>
          <p:cNvPr id="18" name="17 Elipse"/>
          <p:cNvSpPr/>
          <p:nvPr/>
        </p:nvSpPr>
        <p:spPr>
          <a:xfrm>
            <a:off x="1331640" y="1137006"/>
            <a:ext cx="648072" cy="60568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L" dirty="0" smtClean="0"/>
              <a:t>5</a:t>
            </a:r>
            <a:endParaRPr lang="es-CL" dirty="0"/>
          </a:p>
        </p:txBody>
      </p:sp>
      <p:cxnSp>
        <p:nvCxnSpPr>
          <p:cNvPr id="20" name="19 Conector recto"/>
          <p:cNvCxnSpPr>
            <a:stCxn id="14" idx="0"/>
            <a:endCxn id="15" idx="3"/>
          </p:cNvCxnSpPr>
          <p:nvPr/>
        </p:nvCxnSpPr>
        <p:spPr>
          <a:xfrm flipV="1">
            <a:off x="359532" y="5098109"/>
            <a:ext cx="94908" cy="41912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21 Conector recto"/>
          <p:cNvCxnSpPr>
            <a:stCxn id="15" idx="0"/>
            <a:endCxn id="16" idx="4"/>
          </p:cNvCxnSpPr>
          <p:nvPr/>
        </p:nvCxnSpPr>
        <p:spPr>
          <a:xfrm flipV="1">
            <a:off x="683568" y="3386609"/>
            <a:ext cx="324036" cy="119451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23 Conector recto"/>
          <p:cNvCxnSpPr>
            <a:stCxn id="16" idx="0"/>
            <a:endCxn id="17" idx="4"/>
          </p:cNvCxnSpPr>
          <p:nvPr/>
        </p:nvCxnSpPr>
        <p:spPr>
          <a:xfrm flipV="1">
            <a:off x="1007604" y="2234480"/>
            <a:ext cx="152400" cy="54644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25 Conector recto"/>
          <p:cNvCxnSpPr>
            <a:stCxn id="17" idx="7"/>
            <a:endCxn id="18" idx="3"/>
          </p:cNvCxnSpPr>
          <p:nvPr/>
        </p:nvCxnSpPr>
        <p:spPr>
          <a:xfrm flipV="1">
            <a:off x="1389132" y="1653987"/>
            <a:ext cx="37416" cy="6351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4620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2609</TotalTime>
  <Words>2580</Words>
  <Application>Microsoft Office PowerPoint</Application>
  <PresentationFormat>Presentación en pantalla (4:3)</PresentationFormat>
  <Paragraphs>364</Paragraphs>
  <Slides>26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ＭＳ Ｐゴシック</vt:lpstr>
      <vt:lpstr>Arial</vt:lpstr>
      <vt:lpstr>Arial Narrow</vt:lpstr>
      <vt:lpstr>Calibri</vt:lpstr>
      <vt:lpstr>Wingdings</vt:lpstr>
      <vt:lpstr>Tema DuocUC 2012</vt:lpstr>
      <vt:lpstr>Presentación de PowerPoint</vt:lpstr>
      <vt:lpstr>Presentación de PowerPoint</vt:lpstr>
      <vt:lpstr>Plan de Trabajo en Clases</vt:lpstr>
      <vt:lpstr>CMMI – DEV CMMI para Desarrollo </vt:lpstr>
      <vt:lpstr>CMMI - Dev</vt:lpstr>
      <vt:lpstr>Presentación de PowerPoint</vt:lpstr>
      <vt:lpstr>Representación Escalonada</vt:lpstr>
      <vt:lpstr>Presentación de PowerPoint</vt:lpstr>
      <vt:lpstr>Presentación de PowerPoint</vt:lpstr>
      <vt:lpstr>Presentación de PowerPoint</vt:lpstr>
      <vt:lpstr>Representación Continua</vt:lpstr>
      <vt:lpstr>Presentación de PowerPoint</vt:lpstr>
      <vt:lpstr>Presentación de PowerPoint</vt:lpstr>
      <vt:lpstr>CMMI – DEV</vt:lpstr>
      <vt:lpstr>CMMI – DEV</vt:lpstr>
      <vt:lpstr>Institucionalización del proceso de desarrollo</vt:lpstr>
      <vt:lpstr>Componentes</vt:lpstr>
      <vt:lpstr>Presentación de PowerPoint</vt:lpstr>
      <vt:lpstr>Nivel de madurez 1: Inicial</vt:lpstr>
      <vt:lpstr>Nivel de madurez 2  Gestionado o administrado</vt:lpstr>
      <vt:lpstr>Procesos por proyecto</vt:lpstr>
      <vt:lpstr> Áreas de Proceso de Nivel 2</vt:lpstr>
      <vt:lpstr>Presentación de PowerPoint</vt:lpstr>
      <vt:lpstr>Presentación de PowerPoint</vt:lpstr>
      <vt:lpstr>Beneficios Nivel de madurez 2: Gestionado</vt:lpstr>
      <vt:lpstr>Beneficios Nivel de madurez 2: Gestionado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evivanco@duoc.cl</dc:creator>
  <cp:lastModifiedBy>Barbara</cp:lastModifiedBy>
  <cp:revision>253</cp:revision>
  <dcterms:created xsi:type="dcterms:W3CDTF">2013-06-28T16:52:03Z</dcterms:created>
  <dcterms:modified xsi:type="dcterms:W3CDTF">2016-12-22T10:36:30Z</dcterms:modified>
</cp:coreProperties>
</file>