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3"/>
    <p:sldId id="256" r:id="rId4"/>
    <p:sldId id="257" r:id="rId5"/>
    <p:sldId id="258" r:id="rId6"/>
    <p:sldId id="266" r:id="rId7"/>
    <p:sldId id="268" r:id="rId8"/>
    <p:sldId id="270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9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43"/>
        <p:guide pos="39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79"/>
          <p:cNvSpPr txBox="1"/>
          <p:nvPr/>
        </p:nvSpPr>
        <p:spPr>
          <a:xfrm>
            <a:off x="1886700" y="302061"/>
            <a:ext cx="8609215" cy="13016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897890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en-US" altLang="ru-RU" sz="3200" dirty="0" smtClean="0">
                <a:solidFill>
                  <a:srgbClr val="000000"/>
                </a:solidFill>
                <a:latin typeface="+mn-lt"/>
              </a:rPr>
              <a:t>Development of a Project Management System Using Agile and Scrum.</a:t>
            </a:r>
            <a:endParaRPr lang="en-US" altLang="ru-RU" sz="3200" dirty="0" smtClean="0">
              <a:solidFill>
                <a:srgbClr val="000000"/>
              </a:solidFill>
              <a:latin typeface="+mn-lt"/>
            </a:endParaRPr>
          </a:p>
          <a:p>
            <a:pPr algn="ctr" defTabSz="897890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endParaRPr lang="ru-RU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372475" y="6245225"/>
            <a:ext cx="2699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b="1"/>
              <a:t> Daniil A. Prokopyev</a:t>
            </a:r>
            <a:endParaRPr lang="en-US" altLang="ru-RU" b="1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282575" y="62452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b="1"/>
              <a:t>Supervisor: A. S. Morozova</a:t>
            </a:r>
            <a:endParaRPr lang="en-US" altLang="ru-RU" b="1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0922000" y="624522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b="1"/>
              <a:t>932204</a:t>
            </a:r>
            <a:endParaRPr lang="en-US" altLang="ru-RU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101600" y="1663700"/>
            <a:ext cx="11828780" cy="448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The main idea of the project is to create a project management system that integrates Agile and Scrum methodologies to improve team efficiency and project control.</a:t>
            </a:r>
            <a:endParaRPr lang="en-US" altLang="ru-RU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The system will offer tools for sprint planning, task assignment, progress tracking, and performance analysis, allowing flexible project management and better team collaboration.</a:t>
            </a:r>
            <a:endParaRPr lang="en-US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192905" y="15113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3200" b="1">
                <a:latin typeface="Times New Roman" panose="02020603050405020304" charset="0"/>
                <a:cs typeface="Times New Roman" panose="02020603050405020304" charset="0"/>
              </a:rPr>
              <a:t>Main idea</a:t>
            </a:r>
            <a:endParaRPr lang="en-US" altLang="ru-RU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372110" y="360045"/>
            <a:ext cx="5580380" cy="6085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2200" b="1"/>
              <a:t>Objective</a:t>
            </a:r>
            <a:endParaRPr lang="en-US" altLang="ru-RU" sz="2200" b="1"/>
          </a:p>
          <a:p>
            <a:endParaRPr lang="en-US" altLang="ru-RU" sz="2200" b="1"/>
          </a:p>
          <a:p>
            <a:pPr indent="457200"/>
            <a:r>
              <a:rPr lang="en-US" altLang="ru-RU" sz="2200"/>
              <a:t>The goal of this project is to develop a project management system designed for small and medium-sized development teams working with Agile and Scrum methodologies. The system aims to optimize planning, execution, and monitoring of project tasks, ensuring flexibility, high productivity, and improved team collaboration.</a:t>
            </a:r>
            <a:endParaRPr lang="en-US" altLang="ru-RU" sz="220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322695" y="360045"/>
            <a:ext cx="5522595" cy="6470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2200" b="1"/>
              <a:t>Tasks of the project work</a:t>
            </a:r>
            <a:endParaRPr lang="en-US" altLang="ru-RU" sz="2200" b="1"/>
          </a:p>
          <a:p>
            <a:endParaRPr lang="en-US" altLang="ru-RU" sz="2200" b="1"/>
          </a:p>
          <a:p>
            <a:pPr marL="342900" indent="-342900">
              <a:buAutoNum type="arabicPeriod"/>
            </a:pPr>
            <a:r>
              <a:rPr lang="en-US" altLang="ru-RU" sz="2200"/>
              <a:t>Research and analyze existing project management systems and Agile/Scrum methodologies.</a:t>
            </a:r>
            <a:endParaRPr lang="en-US" altLang="ru-RU" sz="2200"/>
          </a:p>
          <a:p>
            <a:pPr marL="342900" indent="-342900">
              <a:buAutoNum type="arabicPeriod"/>
            </a:pPr>
            <a:r>
              <a:rPr lang="en-US" altLang="ru-RU" sz="2200"/>
              <a:t>Formulate functional and non-functional requirements for the system.</a:t>
            </a:r>
            <a:endParaRPr lang="en-US" altLang="ru-RU" sz="2200"/>
          </a:p>
          <a:p>
            <a:pPr marL="342900" indent="-342900">
              <a:buAutoNum type="arabicPeriod"/>
            </a:pPr>
            <a:r>
              <a:rPr lang="en-US" altLang="ru-RU" sz="2200"/>
              <a:t>Design the system architecture and user interface.</a:t>
            </a:r>
            <a:endParaRPr lang="en-US" altLang="ru-RU" sz="2200"/>
          </a:p>
          <a:p>
            <a:pPr marL="342900" indent="-342900">
              <a:buAutoNum type="arabicPeriod"/>
            </a:pPr>
            <a:r>
              <a:rPr lang="en-US" altLang="ru-RU" sz="2200"/>
              <a:t>Develop a minimum viable product with key project management features.</a:t>
            </a:r>
            <a:endParaRPr lang="en-US" altLang="ru-RU" sz="2200"/>
          </a:p>
          <a:p>
            <a:pPr marL="342900" indent="-342900">
              <a:buAutoNum type="arabicPeriod"/>
            </a:pPr>
            <a:r>
              <a:rPr lang="en-US" altLang="ru-RU" sz="2200"/>
              <a:t>Test the system and collect user feedback.</a:t>
            </a:r>
            <a:endParaRPr lang="en-US" altLang="ru-RU" sz="2200"/>
          </a:p>
          <a:p>
            <a:pPr marL="342900" indent="-342900">
              <a:buAutoNum type="arabicPeriod"/>
            </a:pPr>
            <a:r>
              <a:rPr lang="en-US" altLang="ru-RU" sz="2200"/>
              <a:t>Implement the system and provide user support.</a:t>
            </a:r>
            <a:endParaRPr lang="en-US" altLang="ru-RU" sz="2200"/>
          </a:p>
        </p:txBody>
      </p:sp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234315" y="613410"/>
            <a:ext cx="56267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Agile is a philosophy and set of principles outlined in the Agile Manifesto, published in 2001. The key ideas of Agile include:</a:t>
            </a:r>
            <a:endParaRPr lang="en-US" altLang="ru-RU"/>
          </a:p>
          <a:p>
            <a:endParaRPr lang="en-US" altLang="ru-RU"/>
          </a:p>
          <a:p>
            <a:pPr marL="342900" indent="-342900">
              <a:buAutoNum type="arabicPeriod"/>
            </a:pPr>
            <a:r>
              <a:rPr lang="en-US" altLang="ru-RU"/>
              <a:t>Iterative approach: Projects are divided into small, manageable parts (iterations), allowing teams to regularly deliver working product versions.</a:t>
            </a:r>
            <a:endParaRPr lang="en-US" altLang="ru-RU"/>
          </a:p>
          <a:p>
            <a:pPr marL="342900" indent="-342900">
              <a:buAutoNum type="arabicPeriod"/>
            </a:pPr>
            <a:endParaRPr lang="en-US" altLang="ru-RU"/>
          </a:p>
          <a:p>
            <a:pPr marL="342900" indent="-342900">
              <a:buAutoNum type="arabicPeriod"/>
            </a:pPr>
            <a:r>
              <a:rPr lang="en-US" altLang="ru-RU"/>
              <a:t>Flexibility: Agile allows teams to adapt to changing requirements even in the later stages of development, which is crucial in fast-changing environments.</a:t>
            </a:r>
            <a:endParaRPr lang="en-US" altLang="ru-RU"/>
          </a:p>
          <a:p>
            <a:pPr marL="342900" indent="-342900">
              <a:buAutoNum type="arabicPeriod"/>
            </a:pPr>
            <a:endParaRPr lang="en-US" altLang="ru-RU"/>
          </a:p>
          <a:p>
            <a:pPr marL="342900" indent="-342900">
              <a:buAutoNum type="arabicPeriod"/>
            </a:pPr>
            <a:r>
              <a:rPr lang="en-US" altLang="ru-RU"/>
              <a:t>Collaboration: Agile emphasizes close cooperation between development teams, clients, and other stakeholders.</a:t>
            </a:r>
            <a:endParaRPr lang="en-US" altLang="ru-RU"/>
          </a:p>
          <a:p>
            <a:pPr marL="342900" indent="-342900">
              <a:buAutoNum type="arabicPeriod"/>
            </a:pPr>
            <a:endParaRPr lang="en-US" altLang="ru-RU"/>
          </a:p>
          <a:p>
            <a:pPr marL="342900" indent="-342900">
              <a:buAutoNum type="arabicPeriod"/>
            </a:pPr>
            <a:r>
              <a:rPr lang="en-US" altLang="ru-RU"/>
              <a:t>Customer focus: Teams are focused on user needs, aiming to deliver maximum value to the customer.</a:t>
            </a:r>
            <a:endParaRPr lang="en-US" altLang="ru-RU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7226935" y="614045"/>
            <a:ext cx="477964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Scrum is one of the most widely used methodologies based on Agile principles. It focuses on managing projects through a clearly structured process. The main elements of Scrum include:</a:t>
            </a:r>
            <a:endParaRPr lang="en-US" altLang="ru-RU"/>
          </a:p>
          <a:p>
            <a:endParaRPr lang="en-US" altLang="ru-RU"/>
          </a:p>
          <a:p>
            <a:r>
              <a:rPr lang="en-US" altLang="ru-RU"/>
              <a:t>Roles:</a:t>
            </a:r>
            <a:endParaRPr lang="en-US" altLang="ru-RU"/>
          </a:p>
          <a:p>
            <a:endParaRPr lang="en-US" altLang="ru-RU"/>
          </a:p>
          <a:p>
            <a:pPr marL="342900" indent="-342900">
              <a:buAutoNum type="arabicPeriod"/>
            </a:pPr>
            <a:r>
              <a:rPr lang="en-US" altLang="ru-RU"/>
              <a:t>Product Owner: Responsible for defining product requirements and prioritizing tasks in the backlog.</a:t>
            </a:r>
            <a:endParaRPr lang="en-US" altLang="ru-RU"/>
          </a:p>
          <a:p>
            <a:pPr marL="342900" indent="-342900">
              <a:buAutoNum type="arabicPeriod"/>
            </a:pPr>
            <a:endParaRPr lang="en-US" altLang="ru-RU"/>
          </a:p>
          <a:p>
            <a:pPr marL="342900" indent="-342900">
              <a:buAutoNum type="arabicPeriod"/>
            </a:pPr>
            <a:r>
              <a:rPr lang="en-US" altLang="ru-RU"/>
              <a:t>Development Team: A self-organizing group of professionals who work on completing tasks.</a:t>
            </a:r>
            <a:endParaRPr lang="en-US" altLang="ru-RU"/>
          </a:p>
          <a:p>
            <a:pPr marL="342900" indent="-342900">
              <a:buAutoNum type="arabicPeriod"/>
            </a:pPr>
            <a:endParaRPr lang="en-US" altLang="ru-RU"/>
          </a:p>
          <a:p>
            <a:pPr marL="342900" indent="-342900">
              <a:buAutoNum type="arabicPeriod"/>
            </a:pPr>
            <a:r>
              <a:rPr lang="en-US" altLang="ru-RU"/>
              <a:t>Scrum Master: Helps the team follow Scrum principles, removes obstacles, and ensures effective collaboration.</a:t>
            </a:r>
            <a:endParaRPr lang="en-US" altLang="ru-RU"/>
          </a:p>
        </p:txBody>
      </p:sp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166870" y="1073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What are the alternatives?</a:t>
            </a:r>
            <a:endParaRPr lang="en-US" altLang="ru-RU" sz="240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27405" y="2051050"/>
            <a:ext cx="2717165" cy="2244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r>
              <a:rPr lang="ru-RU" altLang="en-US" sz="2800"/>
              <a:t>Trello</a:t>
            </a:r>
            <a:endParaRPr lang="ru-RU" altLang="en-US" sz="2800"/>
          </a:p>
          <a:p>
            <a:pPr marL="342900" indent="-342900">
              <a:buAutoNum type="arabicPeriod"/>
            </a:pPr>
            <a:r>
              <a:rPr lang="en-US" altLang="en-US" sz="2800"/>
              <a:t>Jira</a:t>
            </a:r>
            <a:endParaRPr lang="en-US" altLang="en-US" sz="2800"/>
          </a:p>
          <a:p>
            <a:pPr marL="342900" indent="-342900">
              <a:buAutoNum type="arabicPeriod"/>
            </a:pPr>
            <a:r>
              <a:rPr lang="en-US" altLang="en-US" sz="2800"/>
              <a:t>Asana</a:t>
            </a:r>
            <a:endParaRPr lang="en-US" altLang="en-US" sz="2800"/>
          </a:p>
          <a:p>
            <a:pPr marL="342900" indent="-342900">
              <a:buAutoNum type="arabicPeriod"/>
            </a:pPr>
            <a:r>
              <a:rPr lang="en-US" altLang="en-US" sz="2800"/>
              <a:t>Monday.com</a:t>
            </a:r>
            <a:endParaRPr lang="en-US" altLang="en-US" sz="2800"/>
          </a:p>
          <a:p>
            <a:pPr marL="342900" indent="-342900">
              <a:buAutoNum type="arabicPeriod"/>
            </a:pPr>
            <a:r>
              <a:rPr lang="en-US" altLang="en-US" sz="2800"/>
              <a:t>ClickUp</a:t>
            </a:r>
            <a:endParaRPr lang="en-US" altLang="en-US" sz="2800"/>
          </a:p>
          <a:p>
            <a:pPr marL="342900" indent="-342900">
              <a:buAutoNum type="arabicPeriod"/>
            </a:pPr>
            <a:r>
              <a:rPr lang="en-US" altLang="en-US" sz="2800"/>
              <a:t>Notion</a:t>
            </a:r>
            <a:endParaRPr lang="en-US" altLang="en-US" sz="280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4917440" y="709295"/>
            <a:ext cx="716407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2000"/>
              <a:t>Focus on a unique audience:</a:t>
            </a:r>
            <a:endParaRPr lang="en-US" altLang="ru-RU" sz="2000"/>
          </a:p>
          <a:p>
            <a:pPr algn="ctr"/>
            <a:r>
              <a:rPr lang="en-US" altLang="ru-RU" sz="2000"/>
              <a:t>For example, small student teams or startups.  </a:t>
            </a:r>
            <a:endParaRPr lang="en-US" altLang="ru-RU" sz="2000"/>
          </a:p>
          <a:p>
            <a:pPr algn="ctr"/>
            <a:r>
              <a:rPr lang="en-US" altLang="ru-RU" sz="2000"/>
              <a:t>Simple interface for users who are unfamiliar with professional tools.</a:t>
            </a:r>
            <a:endParaRPr lang="en-US" altLang="ru-RU" sz="2000"/>
          </a:p>
          <a:p>
            <a:pPr algn="ctr"/>
            <a:endParaRPr lang="en-US" altLang="ru-RU" sz="2000"/>
          </a:p>
          <a:p>
            <a:pPr algn="ctr"/>
            <a:r>
              <a:rPr lang="en-US" altLang="ru-RU" sz="2000"/>
              <a:t>Localization features:</a:t>
            </a:r>
            <a:endParaRPr lang="en-US" altLang="ru-RU" sz="2000"/>
          </a:p>
          <a:p>
            <a:pPr algn="ctr"/>
            <a:r>
              <a:rPr lang="en-US" altLang="ru-RU" sz="2000"/>
              <a:t>Russian-language interface and support for regional specifics.</a:t>
            </a:r>
            <a:endParaRPr lang="en-US" altLang="ru-RU" sz="2000"/>
          </a:p>
          <a:p>
            <a:pPr algn="ctr"/>
            <a:endParaRPr lang="en-US" altLang="ru-RU" sz="2000"/>
          </a:p>
          <a:p>
            <a:pPr algn="ctr"/>
            <a:r>
              <a:rPr lang="en-US" altLang="ru-RU" sz="2000"/>
              <a:t>Integration with educational platforms:</a:t>
            </a:r>
            <a:endParaRPr lang="en-US" altLang="ru-RU" sz="2000"/>
          </a:p>
          <a:p>
            <a:pPr algn="ctr"/>
            <a:r>
              <a:rPr lang="en-US" altLang="ru-RU" sz="2000"/>
              <a:t>Adding features related to educational processes, such as integration with Moodle or support for academic tasks.</a:t>
            </a:r>
            <a:endParaRPr lang="en-US" altLang="ru-RU" sz="2000"/>
          </a:p>
          <a:p>
            <a:pPr algn="ctr"/>
            <a:endParaRPr lang="en-US" altLang="ru-RU" sz="2000"/>
          </a:p>
          <a:p>
            <a:pPr algn="ctr"/>
            <a:r>
              <a:rPr lang="en-US" altLang="ru-RU" sz="2000"/>
              <a:t>Ease of use:</a:t>
            </a:r>
            <a:endParaRPr lang="en-US" altLang="ru-RU" sz="2000"/>
          </a:p>
          <a:p>
            <a:pPr algn="ctr"/>
            <a:r>
              <a:rPr lang="en-US" altLang="ru-RU" sz="2000"/>
              <a:t>Your project may be simpler to use compared to larger solutions like Jira, making it ideal for beginners.</a:t>
            </a:r>
            <a:endParaRPr lang="en-US" altLang="ru-RU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z="1600" smtClean="0"/>
            </a:fld>
            <a:endParaRPr lang="en-US" sz="1600" smtClean="0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12800" y="347980"/>
            <a:ext cx="4511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800"/>
              <a:t>Drawbacks of the project:</a:t>
            </a:r>
            <a:endParaRPr lang="en-US" altLang="ru-RU" sz="280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63550" y="2005330"/>
            <a:ext cx="55746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ru-RU" sz="2800"/>
              <a:t>Limited functionality  </a:t>
            </a:r>
            <a:endParaRPr lang="en-US" altLang="ru-RU" sz="2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ru-RU" sz="2800"/>
              <a:t>Limited audience  </a:t>
            </a:r>
            <a:endParaRPr lang="en-US" altLang="ru-RU" sz="2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ru-RU" sz="2800"/>
              <a:t>Lack of uniqueness  </a:t>
            </a:r>
            <a:endParaRPr lang="en-US" altLang="ru-RU" sz="2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ru-RU" sz="2800"/>
              <a:t>Limited interface  </a:t>
            </a:r>
            <a:endParaRPr lang="en-US" altLang="ru-RU" sz="28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ru-RU" sz="2800"/>
              <a:t>Issues with adaptation to different devices</a:t>
            </a:r>
            <a:endParaRPr lang="en-US" altLang="ru-RU" sz="280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025640" y="347980"/>
            <a:ext cx="48869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ru-RU" sz="2800"/>
              <a:t>How to compensate for the drawbacks:</a:t>
            </a:r>
            <a:endParaRPr lang="en-US" altLang="ru-RU" sz="280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866255" y="2005330"/>
            <a:ext cx="47161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altLang="ru-RU" sz="2800"/>
              <a:t>Expand functionality  </a:t>
            </a:r>
            <a:endParaRPr lang="en-US" altLang="ru-RU" sz="2800"/>
          </a:p>
          <a:p>
            <a:pPr marL="342900" indent="-342900">
              <a:buAutoNum type="arabicPeriod"/>
            </a:pPr>
            <a:r>
              <a:rPr lang="en-US" altLang="ru-RU" sz="2800"/>
              <a:t>Consider integration with other projects  </a:t>
            </a:r>
            <a:endParaRPr lang="en-US" altLang="ru-RU" sz="2800"/>
          </a:p>
          <a:p>
            <a:pPr marL="342900" indent="-342900">
              <a:buAutoNum type="arabicPeriod"/>
            </a:pPr>
            <a:r>
              <a:rPr lang="en-US" altLang="ru-RU" sz="2800"/>
              <a:t>Simplify the interface for users</a:t>
            </a:r>
            <a:endParaRPr lang="en-US" altLang="ru-RU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z="1600" smtClean="0"/>
            </a:fld>
            <a:endParaRPr lang="en-US" sz="1600" smtClean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428490" y="25209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000"/>
              <a:t>Project architecture</a:t>
            </a:r>
            <a:endParaRPr lang="en-US" altLang="ru-RU" sz="200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237490" y="1415415"/>
            <a:ext cx="4911725" cy="3845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ctr"/>
            <a:r>
              <a:rPr lang="en-US" altLang="ru-RU"/>
              <a:t>Client-side (Frontend):</a:t>
            </a:r>
            <a:endParaRPr lang="en-US" altLang="ru-RU"/>
          </a:p>
          <a:p>
            <a:pPr indent="457200" algn="ctr"/>
            <a:r>
              <a:rPr lang="en-US" altLang="ru-RU"/>
              <a:t>Responsible for user interaction through the web interface. Users can create tasks, manage their progress, and move cards on the Kanban board.</a:t>
            </a:r>
            <a:endParaRPr lang="en-US" altLang="ru-RU"/>
          </a:p>
          <a:p>
            <a:pPr indent="457200" algn="ctr"/>
            <a:endParaRPr lang="en-US" altLang="ru-RU"/>
          </a:p>
          <a:p>
            <a:pPr indent="457200" algn="ctr"/>
            <a:r>
              <a:rPr lang="en-US" altLang="ru-RU"/>
              <a:t>Server-side (Backend):</a:t>
            </a:r>
            <a:endParaRPr lang="en-US" altLang="ru-RU"/>
          </a:p>
          <a:p>
            <a:pPr indent="457200"/>
            <a:r>
              <a:rPr lang="en-US" altLang="ru-RU"/>
              <a:t>Handles data processing, business logic, and ensures data storage.</a:t>
            </a:r>
            <a:endParaRPr lang="en-US" altLang="ru-RU"/>
          </a:p>
          <a:p>
            <a:pPr indent="457200"/>
            <a:endParaRPr lang="en-US" altLang="ru-RU"/>
          </a:p>
          <a:p>
            <a:pPr indent="457200" algn="ctr"/>
            <a:r>
              <a:rPr lang="en-US" altLang="ru-RU"/>
              <a:t>Database:</a:t>
            </a:r>
            <a:endParaRPr lang="en-US" altLang="ru-RU"/>
          </a:p>
          <a:p>
            <a:pPr indent="457200"/>
            <a:r>
              <a:rPr lang="en-US" altLang="ru-RU"/>
              <a:t>Used for storing information about tasks, stages, users, and other system elements.</a:t>
            </a:r>
            <a:endParaRPr lang="en-US" altLang="ru-RU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7092315" y="1415415"/>
            <a:ext cx="4064000" cy="5255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/>
              <a:t>Pros:</a:t>
            </a:r>
            <a:endParaRPr lang="en-US" altLang="ru-RU"/>
          </a:p>
          <a:p>
            <a:r>
              <a:rPr lang="en-US" altLang="ru-RU"/>
              <a:t>- Separation of logic  </a:t>
            </a:r>
            <a:endParaRPr lang="en-US" altLang="ru-RU"/>
          </a:p>
          <a:p>
            <a:r>
              <a:rPr lang="en-US" altLang="ru-RU"/>
              <a:t>- Flexibility in development  </a:t>
            </a:r>
            <a:endParaRPr lang="en-US" altLang="ru-RU"/>
          </a:p>
          <a:p>
            <a:r>
              <a:rPr lang="en-US" altLang="ru-RU"/>
              <a:t>- Easy integration  </a:t>
            </a:r>
            <a:endParaRPr lang="en-US" altLang="ru-RU"/>
          </a:p>
          <a:p>
            <a:r>
              <a:rPr lang="en-US" altLang="ru-RU"/>
              <a:t>- Long-term perspective  </a:t>
            </a:r>
            <a:endParaRPr lang="en-US" altLang="ru-RU"/>
          </a:p>
          <a:p>
            <a:endParaRPr lang="en-US" altLang="ru-RU"/>
          </a:p>
          <a:p>
            <a:r>
              <a:rPr lang="en-US" altLang="ru-RU"/>
              <a:t>Cons:</a:t>
            </a:r>
            <a:endParaRPr lang="en-US" altLang="ru-RU"/>
          </a:p>
          <a:p>
            <a:r>
              <a:rPr lang="en-US" altLang="ru-RU"/>
              <a:t>- Implementation complexity  </a:t>
            </a:r>
            <a:endParaRPr lang="en-US" altLang="ru-RU"/>
          </a:p>
          <a:p>
            <a:r>
              <a:rPr lang="en-US" altLang="ru-RU"/>
              <a:t>- Dependence on the server-side  </a:t>
            </a:r>
            <a:endParaRPr lang="en-US" altLang="ru-RU"/>
          </a:p>
          <a:p>
            <a:r>
              <a:rPr lang="en-US" altLang="ru-RU"/>
              <a:t>- Testing complexity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1240" y="-58420"/>
            <a:ext cx="10129520" cy="7597140"/>
          </a:xfrm>
          <a:prstGeom prst="rect">
            <a:avLst/>
          </a:prstGeom>
        </p:spPr>
      </p:pic>
      <p:sp>
        <p:nvSpPr>
          <p:cNvPr id="2" name="Замещающий 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3703</Words>
  <Application>WPS Presentation</Application>
  <PresentationFormat>宽屏</PresentationFormat>
  <Paragraphs>119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fergus</cp:lastModifiedBy>
  <cp:revision>7</cp:revision>
  <dcterms:created xsi:type="dcterms:W3CDTF">2024-11-11T07:32:00Z</dcterms:created>
  <dcterms:modified xsi:type="dcterms:W3CDTF">2025-04-28T07:12:26Z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1049-12.2.0.20796</vt:lpwstr>
  </property>
  <property fmtid="{D5CDD505-2E9C-101B-9397-08002B2CF9AE}" pid="3" name="ICV">
    <vt:lpwstr>0B191518E20D47F4ACD4AB86D5C9A323_12</vt:lpwstr>
  </property>
</Properties>
</file>