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257" r:id="rId2"/>
    <p:sldId id="258" r:id="rId3"/>
    <p:sldId id="260" r:id="rId4"/>
    <p:sldId id="261" r:id="rId5"/>
    <p:sldId id="262" r:id="rId6"/>
    <p:sldId id="263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9f5cc970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9f5cc970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9f5cc970e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9f5cc970e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f9f5cc970e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f9f5cc970e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1f9f5cc970e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1f9f5cc970e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f9f5cc970e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f9f5cc970e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f9f5cc970e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f9f5cc970e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f9f5cc970e_0_4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f9f5cc970e_0_4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1f9f5cc970e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1f9f5cc970e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f9f5cc970e_0_5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f9f5cc970e_0_5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1f9f5cc970e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1f9f5cc970e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f9f5cc970e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f9f5cc970e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9f5cc970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9f5cc970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1f9f5cc970e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1f9f5cc970e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f9f5cc970e_0_7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f9f5cc970e_0_7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1f9f5cc970e_0_7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1f9f5cc970e_0_7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22836502dd1_0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22836502dd1_0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1f9f5cc970e_0_8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1f9f5cc970e_0_8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22836502d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" name="Google Shape;914;g22836502d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22836502dd1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22836502dd1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22836502dd1_0_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22836502dd1_0_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22836502dd1_0_5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22836502dd1_0_5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22836502dd1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22836502dd1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9f5cc970e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9f5cc970e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g22836502dd1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6" name="Google Shape;1096;g22836502dd1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2836502dd1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2836502dd1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g22836502dd1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" name="Google Shape;1178;g22836502dd1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" name="Google Shape;1219;g22836502dd1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0" name="Google Shape;1220;g22836502dd1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9f5cc970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f9f5cc970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9f5cc970e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9f5cc970e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f9f5cc970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f9f5cc970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f9f5cc970e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f9f5cc970e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f9f5cc970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f9f5cc970e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f9f5cc970e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f9f5cc970e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69" name="Google Shape;69;p14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4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4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0" y="417975"/>
            <a:ext cx="6345382" cy="440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>
                <a:solidFill>
                  <a:srgbClr val="FF0000"/>
                </a:solidFill>
              </a:rPr>
              <a:t>int</a:t>
            </a:r>
            <a:r>
              <a:rPr lang="en-US" sz="1000" dirty="0">
                <a:solidFill>
                  <a:srgbClr val="FF0000"/>
                </a:solidFill>
              </a:rPr>
              <a:t> P[] = { 1,2,3 };</a:t>
            </a:r>
          </a:p>
          <a:p>
            <a:r>
              <a:rPr lang="pt-BR" sz="1000" dirty="0">
                <a:solidFill>
                  <a:srgbClr val="FF0000"/>
                </a:solidFill>
              </a:rPr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</p:txBody>
      </p:sp>
      <p:sp>
        <p:nvSpPr>
          <p:cNvPr id="73" name="Google Shape;73;p14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Массив 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  </a:t>
            </a:r>
            <a:r>
              <a:rPr lang="ru" dirty="0">
                <a:highlight>
                  <a:srgbClr val="EAD1DC"/>
                </a:highlight>
              </a:rPr>
              <a:t>0 0 0</a:t>
            </a:r>
            <a:endParaRPr dirty="0">
              <a:highlight>
                <a:srgbClr val="EAD1DC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345" name="Google Shape;345;p25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346" name="Google Shape;346;p25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347" name="Google Shape;347;p25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8" name="Google Shape;348;p25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9" name="Google Shape;349;p25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0" name="Google Shape;350;p25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</a:t>
            </a:r>
            <a:r>
              <a:rPr lang="en-US" sz="1000" dirty="0">
                <a:solidFill>
                  <a:srgbClr val="FF0000"/>
                </a:solidFill>
              </a:rPr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54" name="Google Shape;354;p25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5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5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357" name="Google Shape;357;p25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25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5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25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362" name="Google Shape;362;p25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5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364" name="Google Shape;364;p25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5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5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367" name="Google Shape;367;p25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5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25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370" name="Google Shape;370;p25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cxnSp>
        <p:nvCxnSpPr>
          <p:cNvPr id="371" name="Google Shape;371;p25"/>
          <p:cNvCxnSpPr/>
          <p:nvPr/>
        </p:nvCxnSpPr>
        <p:spPr>
          <a:xfrm rot="10800000" flipH="1">
            <a:off x="1697425" y="1552450"/>
            <a:ext cx="2361600" cy="74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6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377" name="Google Shape;377;p26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378" name="Google Shape;378;p26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379" name="Google Shape;379;p26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6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6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382;p26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>
                <a:solidFill>
                  <a:srgbClr val="FF0000"/>
                </a:solidFill>
              </a:rPr>
              <a:t>P[k-1] = 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</p:txBody>
      </p:sp>
      <p:sp>
        <p:nvSpPr>
          <p:cNvPr id="383" name="Google Shape;383;p26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384" name="Google Shape;384;p26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385" name="Google Shape;385;p26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86" name="Google Shape;386;p26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6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6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389" name="Google Shape;389;p26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6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6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6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6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394" name="Google Shape;394;p26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6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396" name="Google Shape;396;p26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6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26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399" name="Google Shape;399;p26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402" name="Google Shape;402;p26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cxnSp>
        <p:nvCxnSpPr>
          <p:cNvPr id="403" name="Google Shape;403;p26"/>
          <p:cNvCxnSpPr/>
          <p:nvPr/>
        </p:nvCxnSpPr>
        <p:spPr>
          <a:xfrm rot="10800000" flipH="1">
            <a:off x="1808700" y="1058075"/>
            <a:ext cx="2324400" cy="1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4" name="Google Shape;404;p26"/>
          <p:cNvCxnSpPr/>
          <p:nvPr/>
        </p:nvCxnSpPr>
        <p:spPr>
          <a:xfrm rot="10800000" flipH="1">
            <a:off x="2377450" y="1552600"/>
            <a:ext cx="1681500" cy="10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7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410" name="Google Shape;410;p27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411" name="Google Shape;411;p27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412" name="Google Shape;412;p27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27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27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5" name="Google Shape;415;p27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      </a:t>
            </a:r>
            <a:r>
              <a:rPr lang="en-US" sz="1000" dirty="0">
                <a:solidFill>
                  <a:srgbClr val="FF0000"/>
                </a:solidFill>
              </a:rPr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16" name="Google Shape;416;p27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417" name="Google Shape;417;p27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418" name="Google Shape;418;p27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19" name="Google Shape;419;p27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7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7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422" name="Google Shape;422;p27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7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7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7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7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427" name="Google Shape;427;p27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7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429" name="Google Shape;429;p27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7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7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432" name="Google Shape;432;p27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7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7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435" name="Google Shape;435;p27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cxnSp>
        <p:nvCxnSpPr>
          <p:cNvPr id="436" name="Google Shape;436;p27"/>
          <p:cNvCxnSpPr/>
          <p:nvPr/>
        </p:nvCxnSpPr>
        <p:spPr>
          <a:xfrm>
            <a:off x="2018875" y="2751825"/>
            <a:ext cx="3894600" cy="9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8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442" name="Google Shape;442;p28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443" name="Google Shape;443;p28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444" name="Google Shape;444;p28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5" name="Google Shape;445;p28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28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28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      </a:t>
            </a:r>
            <a:r>
              <a:rPr lang="en-US" sz="1000" dirty="0">
                <a:solidFill>
                  <a:srgbClr val="FF0000"/>
                </a:solidFill>
              </a:rPr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48" name="Google Shape;448;p28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449" name="Google Shape;449;p28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450" name="Google Shape;450;p28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51" name="Google Shape;451;p28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28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8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454" name="Google Shape;454;p28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28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8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28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28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459" name="Google Shape;459;p28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28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461" name="Google Shape;461;p28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28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8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464" name="Google Shape;464;p28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8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8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467" name="Google Shape;467;p28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468" name="Google Shape;468;p28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28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28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471" name="Google Shape;471;p28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28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28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9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479" name="Google Shape;479;p29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480" name="Google Shape;480;p29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481" name="Google Shape;481;p29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29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29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4" name="Google Shape;484;p29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void per(</a:t>
            </a:r>
            <a:r>
              <a:rPr lang="en-US" sz="1000" dirty="0" err="1">
                <a:solidFill>
                  <a:srgbClr val="FF0000"/>
                </a:solidFill>
              </a:rPr>
              <a:t>int</a:t>
            </a:r>
            <a:r>
              <a:rPr lang="en-US" sz="1000" dirty="0">
                <a:solidFill>
                  <a:srgbClr val="FF0000"/>
                </a:solidFill>
              </a:rPr>
              <a:t> k)</a:t>
            </a:r>
          </a:p>
          <a:p>
            <a:r>
              <a:rPr lang="en-US" sz="1000" dirty="0">
                <a:solidFill>
                  <a:srgbClr val="FF0000"/>
                </a:solidFill>
              </a:rPr>
              <a:t>{</a:t>
            </a:r>
          </a:p>
          <a:p>
            <a:r>
              <a:rPr lang="ru-RU" sz="1000" dirty="0">
                <a:solidFill>
                  <a:srgbClr val="FF0000"/>
                </a:solidFill>
              </a:rPr>
              <a:t>	 </a:t>
            </a:r>
            <a:r>
              <a:rPr lang="nn-NO" sz="1000" dirty="0">
                <a:solidFill>
                  <a:srgbClr val="FF0000"/>
                </a:solidFill>
              </a:rPr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485" name="Google Shape;485;p29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486" name="Google Shape;486;p29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487" name="Google Shape;487;p29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488" name="Google Shape;488;p29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9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491" name="Google Shape;491;p29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9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496" name="Google Shape;496;p29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9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498" name="Google Shape;498;p29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9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501" name="Google Shape;501;p29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9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504" name="Google Shape;504;p29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505" name="Google Shape;505;p29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9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508" name="Google Shape;508;p29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511" name="Google Shape;511;p29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9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0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518" name="Google Shape;518;p30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519" name="Google Shape;519;p30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520" name="Google Shape;520;p30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1" name="Google Shape;521;p30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30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523;p30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</a:t>
            </a:r>
            <a:r>
              <a:rPr lang="en-US" sz="1000" dirty="0">
                <a:solidFill>
                  <a:srgbClr val="FF0000"/>
                </a:solidFill>
              </a:rPr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524" name="Google Shape;524;p30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525" name="Google Shape;525;p30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526" name="Google Shape;526;p30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27" name="Google Shape;527;p30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30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30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530" name="Google Shape;530;p30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0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0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0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0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535" name="Google Shape;535;p30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0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537" name="Google Shape;537;p30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30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30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540" name="Google Shape;540;p30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30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30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543" name="Google Shape;543;p30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544" name="Google Shape;544;p30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30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30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547" name="Google Shape;547;p30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30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0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550" name="Google Shape;550;p30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30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cxnSp>
        <p:nvCxnSpPr>
          <p:cNvPr id="552" name="Google Shape;552;p30"/>
          <p:cNvCxnSpPr/>
          <p:nvPr/>
        </p:nvCxnSpPr>
        <p:spPr>
          <a:xfrm rot="10800000" flipH="1">
            <a:off x="1709775" y="1552625"/>
            <a:ext cx="2139000" cy="7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1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558" name="Google Shape;558;p31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559" name="Google Shape;559;p31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560" name="Google Shape;560;p31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1" name="Google Shape;561;p31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2" name="Google Shape;562;p31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3" name="Google Shape;563;p31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</a:t>
            </a:r>
            <a:r>
              <a:rPr lang="nn-NO" sz="1000" dirty="0">
                <a:solidFill>
                  <a:srgbClr val="FF0000"/>
                </a:solidFill>
              </a:rPr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564" name="Google Shape;564;p31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565" name="Google Shape;565;p31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566" name="Google Shape;566;p31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567" name="Google Shape;567;p31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31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31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570" name="Google Shape;570;p31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31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31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31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31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575" name="Google Shape;575;p31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31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577" name="Google Shape;577;p31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31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31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580" name="Google Shape;580;p31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31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31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583" name="Google Shape;583;p31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584" name="Google Shape;584;p31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31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31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587" name="Google Shape;587;p31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31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31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590" name="Google Shape;590;p31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31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cxnSp>
        <p:nvCxnSpPr>
          <p:cNvPr id="592" name="Google Shape;592;p31"/>
          <p:cNvCxnSpPr>
            <a:endCxn id="591" idx="1"/>
          </p:cNvCxnSpPr>
          <p:nvPr/>
        </p:nvCxnSpPr>
        <p:spPr>
          <a:xfrm>
            <a:off x="1882725" y="1985300"/>
            <a:ext cx="3864000" cy="7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2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598" name="Google Shape;598;p32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599" name="Google Shape;599;p32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600" name="Google Shape;600;p32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1" name="Google Shape;601;p32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2" name="Google Shape;602;p32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3" name="Google Shape;603;p32"/>
          <p:cNvSpPr txBox="1"/>
          <p:nvPr/>
        </p:nvSpPr>
        <p:spPr>
          <a:xfrm>
            <a:off x="0" y="438382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</a:t>
            </a:r>
            <a:r>
              <a:rPr lang="en-US" sz="1000" dirty="0">
                <a:solidFill>
                  <a:srgbClr val="FF0000"/>
                </a:solidFill>
              </a:rPr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604" name="Google Shape;604;p32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605" name="Google Shape;605;p32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606" name="Google Shape;606;p32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07" name="Google Shape;607;p32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32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2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610" name="Google Shape;610;p32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32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32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32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2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615" name="Google Shape;615;p32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32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617" name="Google Shape;617;p32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32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32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620" name="Google Shape;620;p32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32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32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623" name="Google Shape;623;p32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624" name="Google Shape;624;p32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32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2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627" name="Google Shape;627;p32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2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32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630" name="Google Shape;630;p32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32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cxnSp>
        <p:nvCxnSpPr>
          <p:cNvPr id="632" name="Google Shape;632;p32"/>
          <p:cNvCxnSpPr/>
          <p:nvPr/>
        </p:nvCxnSpPr>
        <p:spPr>
          <a:xfrm rot="10800000" flipH="1">
            <a:off x="1697425" y="1589475"/>
            <a:ext cx="2411100" cy="66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33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638" name="Google Shape;638;p33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639" name="Google Shape;639;p33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640" name="Google Shape;640;p33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33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33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33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</a:t>
            </a:r>
            <a:r>
              <a:rPr lang="nn-NO" sz="1000" dirty="0">
                <a:solidFill>
                  <a:srgbClr val="FF0000"/>
                </a:solidFill>
              </a:rPr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644" name="Google Shape;644;p33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645" name="Google Shape;645;p33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646" name="Google Shape;646;p33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47" name="Google Shape;647;p33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33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650" name="Google Shape;650;p33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33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3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33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655" name="Google Shape;655;p33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33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657" name="Google Shape;657;p33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3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33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660" name="Google Shape;660;p33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33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33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663" name="Google Shape;663;p33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664" name="Google Shape;664;p33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3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33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667" name="Google Shape;667;p33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33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9" name="Google Shape;669;p33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670" name="Google Shape;670;p33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33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3</a:t>
            </a:r>
            <a:endParaRPr sz="1000"/>
          </a:p>
        </p:txBody>
      </p:sp>
      <p:cxnSp>
        <p:nvCxnSpPr>
          <p:cNvPr id="672" name="Google Shape;672;p33"/>
          <p:cNvCxnSpPr>
            <a:endCxn id="671" idx="1"/>
          </p:cNvCxnSpPr>
          <p:nvPr/>
        </p:nvCxnSpPr>
        <p:spPr>
          <a:xfrm>
            <a:off x="1882725" y="1985300"/>
            <a:ext cx="3864000" cy="7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4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678" name="Google Shape;678;p34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679" name="Google Shape;679;p34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680" name="Google Shape;680;p34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1" name="Google Shape;681;p34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2" name="Google Shape;682;p34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3" name="Google Shape;683;p34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</a:t>
            </a:r>
            <a:r>
              <a:rPr lang="en-US" sz="1000" dirty="0">
                <a:solidFill>
                  <a:srgbClr val="FF0000"/>
                </a:solidFill>
              </a:rPr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684" name="Google Shape;684;p34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685" name="Google Shape;685;p34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686" name="Google Shape;686;p34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687" name="Google Shape;687;p34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4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4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690" name="Google Shape;690;p34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4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4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4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4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695" name="Google Shape;695;p34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4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697" name="Google Shape;697;p34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4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4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700" name="Google Shape;700;p34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4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4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703" name="Google Shape;703;p34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704" name="Google Shape;704;p34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4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4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707" name="Google Shape;707;p34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4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4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710" name="Google Shape;710;p34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4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3</a:t>
            </a:r>
            <a:endParaRPr sz="1000"/>
          </a:p>
        </p:txBody>
      </p:sp>
      <p:cxnSp>
        <p:nvCxnSpPr>
          <p:cNvPr id="712" name="Google Shape;712;p34"/>
          <p:cNvCxnSpPr/>
          <p:nvPr/>
        </p:nvCxnSpPr>
        <p:spPr>
          <a:xfrm rot="10800000" flipH="1">
            <a:off x="1734500" y="1626850"/>
            <a:ext cx="2460600" cy="66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82" name="Google Shape;82;p15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5"/>
          <p:cNvSpPr txBox="1"/>
          <p:nvPr/>
        </p:nvSpPr>
        <p:spPr>
          <a:xfrm>
            <a:off x="-1" y="417975"/>
            <a:ext cx="6601691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0 0 0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9" name="Google Shape;89;p15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92" name="Google Shape;92;p15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5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718" name="Google Shape;718;p35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719" name="Google Shape;719;p35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720" name="Google Shape;720;p35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35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2" name="Google Shape;722;p35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3" name="Google Shape;723;p35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>
                <a:solidFill>
                  <a:srgbClr val="FF0000"/>
                </a:solidFill>
              </a:rPr>
              <a:t>P[k-1] = 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; R[i-1] = 1</a:t>
            </a:r>
            <a:r>
              <a:rPr lang="en-US" sz="1000" dirty="0"/>
              <a:t>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24" name="Google Shape;724;p35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25" name="Google Shape;725;p35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1 1 1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26" name="Google Shape;726;p35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27" name="Google Shape;727;p35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730" name="Google Shape;730;p35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5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5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5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735" name="Google Shape;735;p35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5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737" name="Google Shape;737;p35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5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5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740" name="Google Shape;740;p35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5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5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743" name="Google Shape;743;p35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744" name="Google Shape;744;p35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747" name="Google Shape;747;p35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750" name="Google Shape;750;p35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5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3</a:t>
            </a:r>
            <a:endParaRPr sz="1000"/>
          </a:p>
        </p:txBody>
      </p:sp>
      <p:cxnSp>
        <p:nvCxnSpPr>
          <p:cNvPr id="752" name="Google Shape;752;p35"/>
          <p:cNvCxnSpPr/>
          <p:nvPr/>
        </p:nvCxnSpPr>
        <p:spPr>
          <a:xfrm rot="10800000" flipH="1">
            <a:off x="1759225" y="1033350"/>
            <a:ext cx="2411100" cy="147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3" name="Google Shape;753;p35"/>
          <p:cNvCxnSpPr/>
          <p:nvPr/>
        </p:nvCxnSpPr>
        <p:spPr>
          <a:xfrm rot="10800000">
            <a:off x="4293925" y="1011925"/>
            <a:ext cx="2324400" cy="187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4" name="Google Shape;754;p35"/>
          <p:cNvCxnSpPr/>
          <p:nvPr/>
        </p:nvCxnSpPr>
        <p:spPr>
          <a:xfrm rot="10800000" flipH="1">
            <a:off x="2340350" y="1577250"/>
            <a:ext cx="1842300" cy="9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6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760" name="Google Shape;760;p36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761" name="Google Shape;761;p36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762" name="Google Shape;762;p36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36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36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5" name="Google Shape;765;p36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>
                <a:solidFill>
                  <a:srgbClr val="FF0000"/>
                </a:solidFill>
              </a:rPr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766" name="Google Shape;766;p36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67" name="Google Shape;767;p36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1 1 1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768" name="Google Shape;768;p36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769" name="Google Shape;769;p36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6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772" name="Google Shape;772;p36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6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6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6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777" name="Google Shape;777;p36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6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779" name="Google Shape;779;p36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6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6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782" name="Google Shape;782;p36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6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6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785" name="Google Shape;785;p36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786" name="Google Shape;786;p36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6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6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789" name="Google Shape;789;p36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6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6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792" name="Google Shape;792;p36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6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3</a:t>
            </a:r>
            <a:endParaRPr sz="1000"/>
          </a:p>
        </p:txBody>
      </p:sp>
      <p:cxnSp>
        <p:nvCxnSpPr>
          <p:cNvPr id="794" name="Google Shape;794;p36"/>
          <p:cNvCxnSpPr/>
          <p:nvPr/>
        </p:nvCxnSpPr>
        <p:spPr>
          <a:xfrm rot="10800000">
            <a:off x="2055975" y="2739475"/>
            <a:ext cx="3696900" cy="23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37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800" name="Google Shape;800;p37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801" name="Google Shape;801;p37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802" name="Google Shape;802;p37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3" name="Google Shape;803;p37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4" name="Google Shape;804;p37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5" name="Google Shape;805;p37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>
                <a:solidFill>
                  <a:srgbClr val="FF0000"/>
                </a:solidFill>
              </a:rPr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806" name="Google Shape;806;p37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07" name="Google Shape;807;p37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1 1 1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08" name="Google Shape;808;p37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09" name="Google Shape;809;p37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7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37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812" name="Google Shape;812;p37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37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37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37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37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817" name="Google Shape;817;p37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37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819" name="Google Shape;819;p37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37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37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822" name="Google Shape;822;p37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3" name="Google Shape;823;p37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7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825" name="Google Shape;825;p37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826" name="Google Shape;826;p37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7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37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829" name="Google Shape;829;p37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37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37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832" name="Google Shape;832;p37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37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3</a:t>
            </a:r>
            <a:endParaRPr sz="1000"/>
          </a:p>
        </p:txBody>
      </p:sp>
      <p:sp>
        <p:nvSpPr>
          <p:cNvPr id="834" name="Google Shape;834;p37"/>
          <p:cNvSpPr txBox="1"/>
          <p:nvPr/>
        </p:nvSpPr>
        <p:spPr>
          <a:xfrm>
            <a:off x="3069825" y="4062425"/>
            <a:ext cx="13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D9EAD3"/>
                </a:highlight>
              </a:rPr>
              <a:t>ВЫВОД: 1 2 3</a:t>
            </a:r>
            <a:endParaRPr>
              <a:highlight>
                <a:srgbClr val="D9EAD3"/>
              </a:highlight>
            </a:endParaRPr>
          </a:p>
        </p:txBody>
      </p:sp>
      <p:cxnSp>
        <p:nvCxnSpPr>
          <p:cNvPr id="835" name="Google Shape;835;p37"/>
          <p:cNvCxnSpPr>
            <a:endCxn id="834" idx="0"/>
          </p:cNvCxnSpPr>
          <p:nvPr/>
        </p:nvCxnSpPr>
        <p:spPr>
          <a:xfrm flipH="1">
            <a:off x="3743625" y="3147425"/>
            <a:ext cx="105300" cy="915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8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841" name="Google Shape;841;p38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842" name="Google Shape;842;p38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843" name="Google Shape;843;p38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38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38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6" name="Google Shape;846;p38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>
                <a:solidFill>
                  <a:schemeClr val="tx1"/>
                </a:solidFill>
              </a:rPr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            </a:t>
            </a:r>
            <a:r>
              <a:rPr lang="en-US" sz="1000" dirty="0">
                <a:solidFill>
                  <a:srgbClr val="FF0000"/>
                </a:solidFill>
              </a:rPr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847" name="Google Shape;847;p38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48" name="Google Shape;848;p38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49" name="Google Shape;849;p38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50" name="Google Shape;850;p38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8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8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853" name="Google Shape;853;p38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8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8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8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8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858" name="Google Shape;858;p38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8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860" name="Google Shape;860;p38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8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38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863" name="Google Shape;863;p38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38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5" name="Google Shape;865;p38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866" name="Google Shape;866;p38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867" name="Google Shape;867;p38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38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38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870" name="Google Shape;870;p38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38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38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873" name="Google Shape;873;p38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38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3</a:t>
            </a:r>
            <a:endParaRPr sz="1000"/>
          </a:p>
        </p:txBody>
      </p:sp>
      <p:sp>
        <p:nvSpPr>
          <p:cNvPr id="875" name="Google Shape;875;p38"/>
          <p:cNvSpPr txBox="1"/>
          <p:nvPr/>
        </p:nvSpPr>
        <p:spPr>
          <a:xfrm>
            <a:off x="3069825" y="4062425"/>
            <a:ext cx="13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D9EAD3"/>
                </a:highlight>
              </a:rPr>
              <a:t>ВЫВОД: 1 2 3</a:t>
            </a:r>
            <a:endParaRPr>
              <a:highlight>
                <a:srgbClr val="D9EAD3"/>
              </a:highlight>
            </a:endParaRPr>
          </a:p>
        </p:txBody>
      </p:sp>
      <p:cxnSp>
        <p:nvCxnSpPr>
          <p:cNvPr id="877" name="Google Shape;877;p38"/>
          <p:cNvCxnSpPr/>
          <p:nvPr/>
        </p:nvCxnSpPr>
        <p:spPr>
          <a:xfrm rot="10800000" flipH="1">
            <a:off x="1969450" y="1651375"/>
            <a:ext cx="2213100" cy="184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39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883" name="Google Shape;883;p39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884" name="Google Shape;884;p39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885" name="Google Shape;885;p39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6" name="Google Shape;886;p39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7" name="Google Shape;887;p39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8" name="Google Shape;888;p39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>
                <a:solidFill>
                  <a:srgbClr val="FF0000"/>
                </a:solidFill>
              </a:rPr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889" name="Google Shape;889;p39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90" name="Google Shape;890;p39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891" name="Google Shape;891;p39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892" name="Google Shape;892;p39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3" name="Google Shape;893;p39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39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895" name="Google Shape;895;p39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9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9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9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9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900" name="Google Shape;900;p39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9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902" name="Google Shape;902;p39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39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39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905" name="Google Shape;905;p39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39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9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908" name="Google Shape;908;p39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909" name="Google Shape;909;p39"/>
          <p:cNvSpPr txBox="1"/>
          <p:nvPr/>
        </p:nvSpPr>
        <p:spPr>
          <a:xfrm>
            <a:off x="3069825" y="4062425"/>
            <a:ext cx="13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D9EAD3"/>
                </a:highlight>
              </a:rPr>
              <a:t>ВЫВОД: 1 2 3</a:t>
            </a:r>
            <a:endParaRPr>
              <a:highlight>
                <a:srgbClr val="D9EAD3"/>
              </a:highlight>
            </a:endParaRPr>
          </a:p>
        </p:txBody>
      </p:sp>
      <p:cxnSp>
        <p:nvCxnSpPr>
          <p:cNvPr id="910" name="Google Shape;910;p39"/>
          <p:cNvCxnSpPr/>
          <p:nvPr/>
        </p:nvCxnSpPr>
        <p:spPr>
          <a:xfrm rot="10800000" flipH="1">
            <a:off x="1920000" y="1614350"/>
            <a:ext cx="2101800" cy="18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1" name="Google Shape;911;p39"/>
          <p:cNvCxnSpPr>
            <a:stCxn id="908" idx="1"/>
          </p:cNvCxnSpPr>
          <p:nvPr/>
        </p:nvCxnSpPr>
        <p:spPr>
          <a:xfrm flipH="1">
            <a:off x="1969400" y="3430300"/>
            <a:ext cx="3777300" cy="6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p40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917" name="Google Shape;917;p40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918" name="Google Shape;918;p40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919" name="Google Shape;919;p40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0" name="Google Shape;920;p40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1" name="Google Shape;921;p40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2" name="Google Shape;922;p40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</a:t>
            </a:r>
            <a:r>
              <a:rPr lang="nn-NO" sz="1000" dirty="0">
                <a:solidFill>
                  <a:srgbClr val="FF0000"/>
                </a:solidFill>
              </a:rPr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923" name="Google Shape;923;p40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924" name="Google Shape;924;p40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925" name="Google Shape;925;p40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26" name="Google Shape;926;p40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40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40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929" name="Google Shape;929;p40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0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0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0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0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934" name="Google Shape;934;p40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40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936" name="Google Shape;936;p40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0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0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939" name="Google Shape;939;p40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0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0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942" name="Google Shape;942;p40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3</a:t>
            </a:r>
            <a:endParaRPr sz="1000"/>
          </a:p>
        </p:txBody>
      </p:sp>
      <p:sp>
        <p:nvSpPr>
          <p:cNvPr id="943" name="Google Shape;943;p40"/>
          <p:cNvSpPr txBox="1"/>
          <p:nvPr/>
        </p:nvSpPr>
        <p:spPr>
          <a:xfrm>
            <a:off x="3069825" y="4062425"/>
            <a:ext cx="13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D9EAD3"/>
                </a:highlight>
              </a:rPr>
              <a:t>ВЫВОД: 1 2 3</a:t>
            </a:r>
            <a:endParaRPr>
              <a:highlight>
                <a:srgbClr val="D9EAD3"/>
              </a:highlight>
            </a:endParaRPr>
          </a:p>
        </p:txBody>
      </p:sp>
      <p:cxnSp>
        <p:nvCxnSpPr>
          <p:cNvPr id="944" name="Google Shape;944;p40"/>
          <p:cNvCxnSpPr>
            <a:endCxn id="942" idx="1"/>
          </p:cNvCxnSpPr>
          <p:nvPr/>
        </p:nvCxnSpPr>
        <p:spPr>
          <a:xfrm>
            <a:off x="1895300" y="2010100"/>
            <a:ext cx="3851400" cy="142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41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950" name="Google Shape;950;p41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951" name="Google Shape;951;p41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952" name="Google Shape;952;p41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3" name="Google Shape;953;p41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41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5" name="Google Shape;955;p41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>
                <a:solidFill>
                  <a:srgbClr val="FF0000"/>
                </a:solidFill>
              </a:rPr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956" name="Google Shape;956;p41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957" name="Google Shape;957;p41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958" name="Google Shape;958;p41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59" name="Google Shape;959;p41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41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41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962" name="Google Shape;962;p41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41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4" name="Google Shape;964;p41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41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1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967" name="Google Shape;967;p41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41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969" name="Google Shape;969;p41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41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41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972" name="Google Shape;972;p41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41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41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975" name="Google Shape;975;p41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3</a:t>
            </a:r>
            <a:endParaRPr sz="1000"/>
          </a:p>
        </p:txBody>
      </p:sp>
      <p:sp>
        <p:nvSpPr>
          <p:cNvPr id="976" name="Google Shape;976;p41"/>
          <p:cNvSpPr txBox="1"/>
          <p:nvPr/>
        </p:nvSpPr>
        <p:spPr>
          <a:xfrm>
            <a:off x="3069825" y="4062425"/>
            <a:ext cx="13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D9EAD3"/>
                </a:highlight>
              </a:rPr>
              <a:t>ВЫВОД: 1 2 3</a:t>
            </a:r>
            <a:endParaRPr>
              <a:highlight>
                <a:srgbClr val="D9EAD3"/>
              </a:highlight>
            </a:endParaRPr>
          </a:p>
        </p:txBody>
      </p:sp>
      <p:cxnSp>
        <p:nvCxnSpPr>
          <p:cNvPr id="977" name="Google Shape;977;p41"/>
          <p:cNvCxnSpPr/>
          <p:nvPr/>
        </p:nvCxnSpPr>
        <p:spPr>
          <a:xfrm rot="10800000" flipH="1">
            <a:off x="1722175" y="1589525"/>
            <a:ext cx="2472900" cy="6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42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983" name="Google Shape;983;p42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984" name="Google Shape;984;p42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985" name="Google Shape;985;p42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6" name="Google Shape;986;p42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7" name="Google Shape;987;p42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8" name="Google Shape;988;p42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>
                <a:solidFill>
                  <a:srgbClr val="FF0000"/>
                </a:solidFill>
              </a:rPr>
              <a:t>P[k-1] = 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989" name="Google Shape;989;p42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1 3 3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990" name="Google Shape;990;p42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1 0 1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991" name="Google Shape;991;p42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992" name="Google Shape;992;p42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42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42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995" name="Google Shape;995;p42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6" name="Google Shape;996;p42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42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2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2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1000" name="Google Shape;1000;p42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2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1002" name="Google Shape;1002;p42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42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4" name="Google Shape;1004;p42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1005" name="Google Shape;1005;p42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6" name="Google Shape;1006;p42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7" name="Google Shape;1007;p42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1008" name="Google Shape;1008;p42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3</a:t>
            </a:r>
            <a:endParaRPr sz="1000"/>
          </a:p>
        </p:txBody>
      </p:sp>
      <p:sp>
        <p:nvSpPr>
          <p:cNvPr id="1009" name="Google Shape;1009;p42"/>
          <p:cNvSpPr txBox="1"/>
          <p:nvPr/>
        </p:nvSpPr>
        <p:spPr>
          <a:xfrm>
            <a:off x="3063775" y="4086400"/>
            <a:ext cx="1347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rgbClr val="D9EAD3"/>
                </a:highlight>
              </a:rPr>
              <a:t>ВЫВОД: 1 2 3</a:t>
            </a:r>
            <a:endParaRPr>
              <a:highlight>
                <a:srgbClr val="D9EAD3"/>
              </a:highlight>
            </a:endParaRPr>
          </a:p>
        </p:txBody>
      </p:sp>
      <p:cxnSp>
        <p:nvCxnSpPr>
          <p:cNvPr id="1010" name="Google Shape;1010;p42"/>
          <p:cNvCxnSpPr/>
          <p:nvPr/>
        </p:nvCxnSpPr>
        <p:spPr>
          <a:xfrm rot="10800000" flipH="1">
            <a:off x="1598525" y="1082550"/>
            <a:ext cx="2522400" cy="142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1" name="Google Shape;1011;p42"/>
          <p:cNvCxnSpPr/>
          <p:nvPr/>
        </p:nvCxnSpPr>
        <p:spPr>
          <a:xfrm rot="10800000" flipH="1">
            <a:off x="2056000" y="1589600"/>
            <a:ext cx="2101800" cy="9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43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1017" name="Google Shape;1017;p43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018" name="Google Shape;1018;p43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019" name="Google Shape;1019;p43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0" name="Google Shape;1020;p43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1" name="Google Shape;1021;p43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2" name="Google Shape;1022;p43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</a:t>
            </a:r>
            <a:r>
              <a:rPr lang="nn-NO" sz="1000" dirty="0">
                <a:solidFill>
                  <a:srgbClr val="FF0000"/>
                </a:solidFill>
              </a:rPr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023" name="Google Shape;1023;p43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1 3 3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024" name="Google Shape;1024;p43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1 0 1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025" name="Google Shape;1025;p43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26" name="Google Shape;1026;p43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3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3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1029" name="Google Shape;1029;p43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3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43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43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43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1034" name="Google Shape;1034;p43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43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1036" name="Google Shape;1036;p43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3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8" name="Google Shape;1038;p43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1039" name="Google Shape;1039;p43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0" name="Google Shape;1040;p43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1" name="Google Shape;1041;p43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1042" name="Google Shape;1042;p43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1043" name="Google Shape;1043;p43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43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43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1046" name="Google Shape;1046;p43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43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43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1049" name="Google Shape;1049;p43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3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cxnSp>
        <p:nvCxnSpPr>
          <p:cNvPr id="1051" name="Google Shape;1051;p43"/>
          <p:cNvCxnSpPr>
            <a:endCxn id="1050" idx="1"/>
          </p:cNvCxnSpPr>
          <p:nvPr/>
        </p:nvCxnSpPr>
        <p:spPr>
          <a:xfrm>
            <a:off x="1882725" y="1985300"/>
            <a:ext cx="3864000" cy="72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2" name="Google Shape;1052;p43"/>
          <p:cNvSpPr txBox="1"/>
          <p:nvPr/>
        </p:nvSpPr>
        <p:spPr>
          <a:xfrm>
            <a:off x="3045175" y="4177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D9EAD3"/>
                </a:highlight>
              </a:rPr>
              <a:t>ВЫВОД: 1 2 3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44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1058" name="Google Shape;1058;p44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059" name="Google Shape;1059;p44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060" name="Google Shape;1060;p44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1" name="Google Shape;1061;p44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62" name="Google Shape;1062;p44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3" name="Google Shape;1063;p44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</a:t>
            </a:r>
            <a:r>
              <a:rPr lang="en-US" sz="1000" dirty="0">
                <a:solidFill>
                  <a:srgbClr val="FF0000"/>
                </a:solidFill>
              </a:rPr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064" name="Google Shape;1064;p44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1 3 3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065" name="Google Shape;1065;p44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1 0 1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066" name="Google Shape;1066;p44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067" name="Google Shape;1067;p44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44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44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1070" name="Google Shape;1070;p44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44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44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3" name="Google Shape;1073;p44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4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1075" name="Google Shape;1075;p44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4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1077" name="Google Shape;1077;p44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8" name="Google Shape;1078;p44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p44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1080" name="Google Shape;1080;p44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1" name="Google Shape;1081;p44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2" name="Google Shape;1082;p44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1083" name="Google Shape;1083;p44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1084" name="Google Shape;1084;p44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44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44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1087" name="Google Shape;1087;p44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44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44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1090" name="Google Shape;1090;p44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44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cxnSp>
        <p:nvCxnSpPr>
          <p:cNvPr id="1092" name="Google Shape;1092;p44"/>
          <p:cNvCxnSpPr/>
          <p:nvPr/>
        </p:nvCxnSpPr>
        <p:spPr>
          <a:xfrm rot="10800000" flipH="1">
            <a:off x="1697450" y="1577350"/>
            <a:ext cx="2188500" cy="7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93" name="Google Shape;1093;p44"/>
          <p:cNvSpPr txBox="1"/>
          <p:nvPr/>
        </p:nvSpPr>
        <p:spPr>
          <a:xfrm>
            <a:off x="3045175" y="4080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D9EAD3"/>
                </a:highlight>
              </a:rPr>
              <a:t>ВЫВОД: 1 2 3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120" name="Google Shape;120;p17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22" name="Google Shape;122;p17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7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7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" name="Google Shape;125;p17"/>
          <p:cNvSpPr txBox="1"/>
          <p:nvPr/>
        </p:nvSpPr>
        <p:spPr>
          <a:xfrm>
            <a:off x="0" y="417975"/>
            <a:ext cx="5258426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>
                <a:solidFill>
                  <a:srgbClr val="FF0000"/>
                </a:solidFill>
              </a:rPr>
              <a:t>void per(</a:t>
            </a:r>
            <a:r>
              <a:rPr lang="en-US" sz="1000" dirty="0" err="1">
                <a:solidFill>
                  <a:srgbClr val="FF0000"/>
                </a:solidFill>
              </a:rPr>
              <a:t>int</a:t>
            </a:r>
            <a:r>
              <a:rPr lang="en-US" sz="1000" dirty="0">
                <a:solidFill>
                  <a:srgbClr val="FF0000"/>
                </a:solidFill>
              </a:rPr>
              <a:t> k)</a:t>
            </a:r>
          </a:p>
          <a:p>
            <a:r>
              <a:rPr lang="en-US" sz="1000" dirty="0">
                <a:solidFill>
                  <a:srgbClr val="FF0000"/>
                </a:solidFill>
              </a:rPr>
              <a:t>{</a:t>
            </a:r>
          </a:p>
          <a:p>
            <a:r>
              <a:rPr lang="ru-RU" sz="1000" dirty="0">
                <a:solidFill>
                  <a:srgbClr val="FF0000"/>
                </a:solidFill>
              </a:rPr>
              <a:t>	 </a:t>
            </a:r>
            <a:r>
              <a:rPr lang="nn-NO" sz="1000" dirty="0">
                <a:solidFill>
                  <a:srgbClr val="FF0000"/>
                </a:solidFill>
              </a:rPr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 Массив 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highlight>
                  <a:schemeClr val="lt1"/>
                </a:highlight>
              </a:rPr>
              <a:t>    </a:t>
            </a:r>
            <a:r>
              <a:rPr lang="ru" dirty="0">
                <a:highlight>
                  <a:srgbClr val="EAD1DC"/>
                </a:highlight>
              </a:rPr>
              <a:t> </a:t>
            </a:r>
            <a:r>
              <a:rPr lang="ru" dirty="0" smtClean="0">
                <a:highlight>
                  <a:srgbClr val="EAD1DC"/>
                </a:highlight>
              </a:rPr>
              <a:t>1 2 3          </a:t>
            </a:r>
            <a:endParaRPr dirty="0">
              <a:highlight>
                <a:srgbClr val="EAD1DC"/>
              </a:highlight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0 0 0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9" name="Google Shape;129;p17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7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7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132" name="Google Shape;132;p17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7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137" name="Google Shape;137;p17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 dirty="0"/>
              <a:t>i = 1</a:t>
            </a:r>
            <a:endParaRPr sz="1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45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1099" name="Google Shape;1099;p45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100" name="Google Shape;1100;p45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101" name="Google Shape;1101;p45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2" name="Google Shape;1102;p45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3" name="Google Shape;1103;p45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4" name="Google Shape;1104;p45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</a:t>
            </a:r>
            <a:r>
              <a:rPr lang="nn-NO" sz="1000" dirty="0">
                <a:solidFill>
                  <a:srgbClr val="FF0000"/>
                </a:solidFill>
              </a:rPr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</p:txBody>
      </p:sp>
      <p:sp>
        <p:nvSpPr>
          <p:cNvPr id="1105" name="Google Shape;1105;p45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1 3 3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106" name="Google Shape;1106;p45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1 0 1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107" name="Google Shape;1107;p45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08" name="Google Shape;1108;p45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45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45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1111" name="Google Shape;1111;p45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2" name="Google Shape;1112;p45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45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4" name="Google Shape;1114;p45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5" name="Google Shape;1115;p45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1116" name="Google Shape;1116;p45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45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1118" name="Google Shape;1118;p45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45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0" name="Google Shape;1120;p45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1121" name="Google Shape;1121;p45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2" name="Google Shape;1122;p45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5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1124" name="Google Shape;1124;p45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1125" name="Google Shape;1125;p45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5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5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1128" name="Google Shape;1128;p45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5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5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1131" name="Google Shape;1131;p45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5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cxnSp>
        <p:nvCxnSpPr>
          <p:cNvPr id="1133" name="Google Shape;1133;p45"/>
          <p:cNvCxnSpPr>
            <a:endCxn id="1132" idx="1"/>
          </p:cNvCxnSpPr>
          <p:nvPr/>
        </p:nvCxnSpPr>
        <p:spPr>
          <a:xfrm>
            <a:off x="1969425" y="1973000"/>
            <a:ext cx="3777300" cy="74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34" name="Google Shape;1134;p45"/>
          <p:cNvSpPr txBox="1"/>
          <p:nvPr/>
        </p:nvSpPr>
        <p:spPr>
          <a:xfrm>
            <a:off x="2977200" y="41770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D9EAD3"/>
                </a:highlight>
              </a:rPr>
              <a:t>ВЫВОД: 1 2 3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46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1140" name="Google Shape;1140;p46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141" name="Google Shape;1141;p46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142" name="Google Shape;1142;p46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46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46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5" name="Google Shape;1145;p46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>
                <a:solidFill>
                  <a:srgbClr val="FF0000"/>
                </a:solidFill>
              </a:rPr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146" name="Google Shape;1146;p46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1 3 3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147" name="Google Shape;1147;p46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1 0 1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148" name="Google Shape;1148;p46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49" name="Google Shape;1149;p46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46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46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1152" name="Google Shape;1152;p46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46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46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46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46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1157" name="Google Shape;1157;p46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46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1159" name="Google Shape;1159;p46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46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46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1162" name="Google Shape;1162;p46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46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46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1165" name="Google Shape;1165;p46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1166" name="Google Shape;1166;p46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46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46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1169" name="Google Shape;1169;p46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0" name="Google Shape;1170;p46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1" name="Google Shape;1171;p46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1172" name="Google Shape;1172;p46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3" name="Google Shape;1173;p46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cxnSp>
        <p:nvCxnSpPr>
          <p:cNvPr id="1174" name="Google Shape;1174;p46"/>
          <p:cNvCxnSpPr/>
          <p:nvPr/>
        </p:nvCxnSpPr>
        <p:spPr>
          <a:xfrm rot="10800000" flipH="1">
            <a:off x="1697450" y="1577300"/>
            <a:ext cx="2373900" cy="70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75" name="Google Shape;1175;p46"/>
          <p:cNvSpPr txBox="1"/>
          <p:nvPr/>
        </p:nvSpPr>
        <p:spPr>
          <a:xfrm>
            <a:off x="3045175" y="42037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D9EAD3"/>
                </a:highlight>
              </a:rPr>
              <a:t>ВЫВОД: 1 2 3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p47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1181" name="Google Shape;1181;p47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182" name="Google Shape;1182;p47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183" name="Google Shape;1183;p47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47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47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p47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      </a:t>
            </a:r>
            <a:r>
              <a:rPr lang="en-US" sz="1000" dirty="0">
                <a:solidFill>
                  <a:srgbClr val="FF0000"/>
                </a:solidFill>
              </a:rPr>
              <a:t>P[k-1] = 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187" name="Google Shape;1187;p47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1 3 2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188" name="Google Shape;1188;p47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1 1 1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189" name="Google Shape;1189;p47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190" name="Google Shape;1190;p47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47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47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1193" name="Google Shape;1193;p47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4" name="Google Shape;1194;p47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5" name="Google Shape;1195;p47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6" name="Google Shape;1196;p47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47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1198" name="Google Shape;1198;p47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47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1200" name="Google Shape;1200;p47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47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2" name="Google Shape;1202;p47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1203" name="Google Shape;1203;p47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47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5" name="Google Shape;1205;p47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1206" name="Google Shape;1206;p47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1207" name="Google Shape;1207;p47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47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9" name="Google Shape;1209;p47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1210" name="Google Shape;1210;p47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1" name="Google Shape;1211;p47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2" name="Google Shape;1212;p47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1213" name="Google Shape;1213;p47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4" name="Google Shape;1214;p47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cxnSp>
        <p:nvCxnSpPr>
          <p:cNvPr id="1215" name="Google Shape;1215;p47"/>
          <p:cNvCxnSpPr/>
          <p:nvPr/>
        </p:nvCxnSpPr>
        <p:spPr>
          <a:xfrm rot="10800000" flipH="1">
            <a:off x="1685075" y="1070300"/>
            <a:ext cx="2522400" cy="144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16" name="Google Shape;1216;p47"/>
          <p:cNvCxnSpPr/>
          <p:nvPr/>
        </p:nvCxnSpPr>
        <p:spPr>
          <a:xfrm rot="10800000" flipH="1">
            <a:off x="2080725" y="1565000"/>
            <a:ext cx="1953600" cy="95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17" name="Google Shape;1217;p47"/>
          <p:cNvSpPr txBox="1"/>
          <p:nvPr/>
        </p:nvSpPr>
        <p:spPr>
          <a:xfrm>
            <a:off x="3045175" y="4264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D9EAD3"/>
                </a:highlight>
              </a:rPr>
              <a:t>ВЫВОД: 1 2 3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48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1223" name="Google Shape;1223;p48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224" name="Google Shape;1224;p48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225" name="Google Shape;1225;p48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6" name="Google Shape;1226;p48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7" name="Google Shape;1227;p48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8" name="Google Shape;1228;p48"/>
          <p:cNvSpPr txBox="1"/>
          <p:nvPr/>
        </p:nvSpPr>
        <p:spPr>
          <a:xfrm>
            <a:off x="0" y="417975"/>
            <a:ext cx="42816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>
                <a:solidFill>
                  <a:srgbClr val="FF0000"/>
                </a:solidFill>
              </a:rPr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229" name="Google Shape;1229;p48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1 3 2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230" name="Google Shape;1230;p48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1 1 1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231" name="Google Shape;1231;p48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232" name="Google Shape;1232;p48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3" name="Google Shape;1233;p48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4" name="Google Shape;1234;p48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1235" name="Google Shape;1235;p48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48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48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8" name="Google Shape;1238;p48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9" name="Google Shape;1239;p48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1240" name="Google Shape;1240;p48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1" name="Google Shape;1241;p48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1242" name="Google Shape;1242;p48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3" name="Google Shape;1243;p48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4" name="Google Shape;1244;p48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1245" name="Google Shape;1245;p48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6" name="Google Shape;1246;p48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7" name="Google Shape;1247;p48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1248" name="Google Shape;1248;p48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1249" name="Google Shape;1249;p48"/>
          <p:cNvSpPr/>
          <p:nvPr/>
        </p:nvSpPr>
        <p:spPr>
          <a:xfrm>
            <a:off x="2760725" y="3271138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0" name="Google Shape;1250;p48"/>
          <p:cNvSpPr/>
          <p:nvPr/>
        </p:nvSpPr>
        <p:spPr>
          <a:xfrm>
            <a:off x="5746700" y="3044200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1" name="Google Shape;1251;p48"/>
          <p:cNvSpPr txBox="1"/>
          <p:nvPr/>
        </p:nvSpPr>
        <p:spPr>
          <a:xfrm>
            <a:off x="5561225" y="3039950"/>
            <a:ext cx="2565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Адрес </a:t>
            </a:r>
            <a:endParaRPr sz="1000"/>
          </a:p>
        </p:txBody>
      </p:sp>
      <p:sp>
        <p:nvSpPr>
          <p:cNvPr id="1252" name="Google Shape;1252;p48"/>
          <p:cNvSpPr/>
          <p:nvPr/>
        </p:nvSpPr>
        <p:spPr>
          <a:xfrm>
            <a:off x="7091213" y="3141250"/>
            <a:ext cx="216486" cy="136080"/>
          </a:xfrm>
          <a:prstGeom prst="flowChartTerminator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3" name="Google Shape;1253;p48"/>
          <p:cNvSpPr/>
          <p:nvPr/>
        </p:nvSpPr>
        <p:spPr>
          <a:xfrm>
            <a:off x="5746700" y="2815625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4" name="Google Shape;1254;p48"/>
          <p:cNvSpPr txBox="1"/>
          <p:nvPr/>
        </p:nvSpPr>
        <p:spPr>
          <a:xfrm>
            <a:off x="5728125" y="28136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3</a:t>
            </a:r>
            <a:endParaRPr sz="1000"/>
          </a:p>
        </p:txBody>
      </p:sp>
      <p:sp>
        <p:nvSpPr>
          <p:cNvPr id="1255" name="Google Shape;1255;p48"/>
          <p:cNvSpPr/>
          <p:nvPr/>
        </p:nvSpPr>
        <p:spPr>
          <a:xfrm>
            <a:off x="5746713" y="2587388"/>
            <a:ext cx="2905500" cy="2472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6" name="Google Shape;1256;p48"/>
          <p:cNvSpPr txBox="1"/>
          <p:nvPr/>
        </p:nvSpPr>
        <p:spPr>
          <a:xfrm>
            <a:off x="5746725" y="25455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sp>
        <p:nvSpPr>
          <p:cNvPr id="1257" name="Google Shape;1257;p48"/>
          <p:cNvSpPr txBox="1"/>
          <p:nvPr/>
        </p:nvSpPr>
        <p:spPr>
          <a:xfrm>
            <a:off x="3045175" y="4264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D9EAD3"/>
                </a:highlight>
              </a:rPr>
              <a:t>ВЫВОД: 1 2 3   1 3 2  </a:t>
            </a:r>
            <a:endParaRPr/>
          </a:p>
        </p:txBody>
      </p:sp>
      <p:cxnSp>
        <p:nvCxnSpPr>
          <p:cNvPr id="1258" name="Google Shape;1258;p48"/>
          <p:cNvCxnSpPr/>
          <p:nvPr/>
        </p:nvCxnSpPr>
        <p:spPr>
          <a:xfrm>
            <a:off x="3453150" y="3135125"/>
            <a:ext cx="0" cy="10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46" name="Google Shape;146;p18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8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18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8"/>
          <p:cNvSpPr txBox="1"/>
          <p:nvPr/>
        </p:nvSpPr>
        <p:spPr>
          <a:xfrm>
            <a:off x="-1" y="417975"/>
            <a:ext cx="6068125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</a:t>
            </a:r>
            <a:r>
              <a:rPr lang="en-US" sz="1000" dirty="0">
                <a:solidFill>
                  <a:srgbClr val="FF0000"/>
                </a:solidFill>
              </a:rPr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0 0 0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53" name="Google Shape;153;p18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156" name="Google Shape;156;p18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161" name="Google Shape;161;p18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cxnSp>
        <p:nvCxnSpPr>
          <p:cNvPr id="163" name="Google Shape;163;p18"/>
          <p:cNvCxnSpPr/>
          <p:nvPr/>
        </p:nvCxnSpPr>
        <p:spPr>
          <a:xfrm flipV="1">
            <a:off x="2015836" y="1469100"/>
            <a:ext cx="1882413" cy="7510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169" name="Google Shape;169;p19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70" name="Google Shape;170;p19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71" name="Google Shape;171;p19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9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9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0" y="417975"/>
            <a:ext cx="4491776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      </a:t>
            </a:r>
            <a:r>
              <a:rPr lang="en-US" sz="1000" dirty="0">
                <a:solidFill>
                  <a:srgbClr val="FF0000"/>
                </a:solidFill>
              </a:rPr>
              <a:t>P[k-1] = </a:t>
            </a:r>
            <a:r>
              <a:rPr lang="en-US" sz="1000" dirty="0" err="1">
                <a:solidFill>
                  <a:srgbClr val="FF0000"/>
                </a:solidFill>
              </a:rPr>
              <a:t>i</a:t>
            </a:r>
            <a:r>
              <a:rPr lang="en-US" sz="1000" dirty="0">
                <a:solidFill>
                  <a:srgbClr val="FF0000"/>
                </a:solidFill>
              </a:rPr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177" name="Google Shape;177;p19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178" name="Google Shape;178;p19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9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9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181" name="Google Shape;181;p19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9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186" name="Google Shape;186;p19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cxnSp>
        <p:nvCxnSpPr>
          <p:cNvPr id="188" name="Google Shape;188;p19"/>
          <p:cNvCxnSpPr/>
          <p:nvPr/>
        </p:nvCxnSpPr>
        <p:spPr>
          <a:xfrm rot="10800000" flipH="1">
            <a:off x="1635600" y="1020950"/>
            <a:ext cx="2299800" cy="152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" name="Google Shape;189;p19"/>
          <p:cNvCxnSpPr/>
          <p:nvPr/>
        </p:nvCxnSpPr>
        <p:spPr>
          <a:xfrm rot="10800000" flipH="1">
            <a:off x="2303250" y="1564950"/>
            <a:ext cx="1533300" cy="93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195" name="Google Shape;195;p20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197" name="Google Shape;197;p20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0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9" name="Google Shape;199;p20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0" name="Google Shape;200;p20"/>
          <p:cNvSpPr txBox="1"/>
          <p:nvPr/>
        </p:nvSpPr>
        <p:spPr>
          <a:xfrm>
            <a:off x="-1" y="417975"/>
            <a:ext cx="6148525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>
                <a:solidFill>
                  <a:srgbClr val="FF0000"/>
                </a:solidFill>
              </a:rPr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04" name="Google Shape;204;p20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0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207" name="Google Shape;207;p20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0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0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212" name="Google Shape;212;p20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cxnSp>
        <p:nvCxnSpPr>
          <p:cNvPr id="214" name="Google Shape;214;p20"/>
          <p:cNvCxnSpPr/>
          <p:nvPr/>
        </p:nvCxnSpPr>
        <p:spPr>
          <a:xfrm rot="10800000">
            <a:off x="2080800" y="2764150"/>
            <a:ext cx="3659700" cy="166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2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250" name="Google Shape;250;p22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251" name="Google Shape;251;p22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252" name="Google Shape;252;p22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Google Shape;253;p22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4" name="Google Shape;254;p22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5" name="Google Shape;255;p22"/>
          <p:cNvSpPr txBox="1"/>
          <p:nvPr/>
        </p:nvSpPr>
        <p:spPr>
          <a:xfrm>
            <a:off x="0" y="417975"/>
            <a:ext cx="4281600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             </a:t>
            </a:r>
            <a:r>
              <a:rPr lang="en-US" sz="1000" dirty="0">
                <a:solidFill>
                  <a:srgbClr val="FF0000"/>
                </a:solidFill>
              </a:rPr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56" name="Google Shape;256;p22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257" name="Google Shape;257;p22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59" name="Google Shape;259;p22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2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262" name="Google Shape;262;p22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2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2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267" name="Google Shape;267;p22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269" name="Google Shape;269;p22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2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2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272" name="Google Shape;272;p22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2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2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275" name="Google Shape;275;p22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3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281" name="Google Shape;281;p23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283" name="Google Shape;283;p23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4" name="Google Shape;284;p23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5" name="Google Shape;285;p23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23"/>
          <p:cNvSpPr txBox="1"/>
          <p:nvPr/>
        </p:nvSpPr>
        <p:spPr>
          <a:xfrm>
            <a:off x="0" y="417975"/>
            <a:ext cx="4281600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 </a:t>
            </a:r>
            <a:r>
              <a:rPr lang="nn-NO" sz="1000" dirty="0"/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>
                <a:solidFill>
                  <a:srgbClr val="FF0000"/>
                </a:solidFill>
              </a:rPr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287" name="Google Shape;287;p23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289" name="Google Shape;289;p23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290" name="Google Shape;290;p23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3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293" name="Google Shape;293;p23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3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3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3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3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298" name="Google Shape;298;p23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3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300" name="Google Shape;300;p23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3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303" name="Google Shape;303;p23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3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3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306" name="Google Shape;306;p23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cxnSp>
        <p:nvCxnSpPr>
          <p:cNvPr id="307" name="Google Shape;307;p23"/>
          <p:cNvCxnSpPr/>
          <p:nvPr/>
        </p:nvCxnSpPr>
        <p:spPr>
          <a:xfrm flipV="1">
            <a:off x="2043545" y="1552400"/>
            <a:ext cx="1842305" cy="71974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/>
        </p:nvSpPr>
        <p:spPr>
          <a:xfrm>
            <a:off x="411550" y="143000"/>
            <a:ext cx="220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Программный код</a:t>
            </a:r>
            <a:endParaRPr/>
          </a:p>
        </p:txBody>
      </p:sp>
      <p:sp>
        <p:nvSpPr>
          <p:cNvPr id="313" name="Google Shape;313;p24"/>
          <p:cNvSpPr txBox="1"/>
          <p:nvPr/>
        </p:nvSpPr>
        <p:spPr>
          <a:xfrm>
            <a:off x="3255325" y="143000"/>
            <a:ext cx="200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Статическая память</a:t>
            </a:r>
            <a:endParaRPr/>
          </a:p>
        </p:txBody>
      </p:sp>
      <p:sp>
        <p:nvSpPr>
          <p:cNvPr id="314" name="Google Shape;314;p24"/>
          <p:cNvSpPr txBox="1"/>
          <p:nvPr/>
        </p:nvSpPr>
        <p:spPr>
          <a:xfrm>
            <a:off x="6123800" y="143000"/>
            <a:ext cx="244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Динамическая память</a:t>
            </a:r>
            <a:endParaRPr/>
          </a:p>
        </p:txBody>
      </p:sp>
      <p:cxnSp>
        <p:nvCxnSpPr>
          <p:cNvPr id="315" name="Google Shape;315;p24"/>
          <p:cNvCxnSpPr/>
          <p:nvPr/>
        </p:nvCxnSpPr>
        <p:spPr>
          <a:xfrm>
            <a:off x="5406675" y="6975"/>
            <a:ext cx="0" cy="53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4"/>
          <p:cNvCxnSpPr/>
          <p:nvPr/>
        </p:nvCxnSpPr>
        <p:spPr>
          <a:xfrm flipH="1">
            <a:off x="3045175" y="19350"/>
            <a:ext cx="12300" cy="22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24"/>
          <p:cNvCxnSpPr/>
          <p:nvPr/>
        </p:nvCxnSpPr>
        <p:spPr>
          <a:xfrm>
            <a:off x="3063775" y="2220150"/>
            <a:ext cx="233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8" name="Google Shape;318;p24"/>
          <p:cNvSpPr txBox="1"/>
          <p:nvPr/>
        </p:nvSpPr>
        <p:spPr>
          <a:xfrm>
            <a:off x="0" y="417975"/>
            <a:ext cx="4281600" cy="464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000" dirty="0"/>
              <a:t>#include &lt;</a:t>
            </a:r>
            <a:r>
              <a:rPr lang="en-US" sz="1000" dirty="0" err="1"/>
              <a:t>iostream</a:t>
            </a:r>
            <a:r>
              <a:rPr lang="en-US" sz="1000" dirty="0"/>
              <a:t>&gt;</a:t>
            </a:r>
          </a:p>
          <a:p>
            <a:r>
              <a:rPr lang="en-US" sz="1000" dirty="0"/>
              <a:t>using namespace </a:t>
            </a:r>
            <a:r>
              <a:rPr lang="en-US" sz="1000" dirty="0" err="1"/>
              <a:t>std</a:t>
            </a:r>
            <a:r>
              <a:rPr lang="en-US" sz="1000" dirty="0"/>
              <a:t>;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P[] = { 1,2,3 };</a:t>
            </a:r>
          </a:p>
          <a:p>
            <a:r>
              <a:rPr lang="pt-BR" sz="1000" dirty="0"/>
              <a:t>int R[] = { 0, 0, 0 };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void per(</a:t>
            </a:r>
            <a:r>
              <a:rPr lang="en-US" sz="1000" dirty="0" err="1"/>
              <a:t>int</a:t>
            </a:r>
            <a:r>
              <a:rPr lang="en-US" sz="1000" dirty="0"/>
              <a:t> k)</a:t>
            </a:r>
          </a:p>
          <a:p>
            <a:r>
              <a:rPr lang="en-US" sz="1000" dirty="0"/>
              <a:t>{</a:t>
            </a:r>
          </a:p>
          <a:p>
            <a:r>
              <a:rPr lang="ru-RU" sz="1000" dirty="0"/>
              <a:t>	</a:t>
            </a:r>
            <a:r>
              <a:rPr lang="ru-RU" sz="1000" dirty="0">
                <a:solidFill>
                  <a:srgbClr val="FF0000"/>
                </a:solidFill>
              </a:rPr>
              <a:t> </a:t>
            </a:r>
            <a:r>
              <a:rPr lang="nn-NO" sz="1000" dirty="0">
                <a:solidFill>
                  <a:srgbClr val="FF0000"/>
                </a:solidFill>
              </a:rPr>
              <a:t>for (int i = 1; i &lt;= 3; i++)</a:t>
            </a:r>
          </a:p>
          <a:p>
            <a:r>
              <a:rPr lang="ru-RU" sz="1000" dirty="0"/>
              <a:t>	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if (R[i-1] == 0)</a:t>
            </a:r>
          </a:p>
          <a:p>
            <a:r>
              <a:rPr lang="ru-RU" sz="1000" dirty="0"/>
              <a:t>	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P[k-1] = </a:t>
            </a:r>
            <a:r>
              <a:rPr lang="en-US" sz="1000" dirty="0" err="1"/>
              <a:t>i</a:t>
            </a:r>
            <a:r>
              <a:rPr lang="en-US" sz="1000" dirty="0"/>
              <a:t>; R[i-1] = 1;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if (k == 3)</a:t>
            </a:r>
          </a:p>
          <a:p>
            <a:r>
              <a:rPr lang="ru-RU" sz="1000" dirty="0"/>
              <a:t>                                         </a:t>
            </a:r>
            <a:r>
              <a:rPr lang="en-US" sz="1000" dirty="0"/>
              <a:t>{</a:t>
            </a:r>
          </a:p>
          <a:p>
            <a:r>
              <a:rPr lang="ru-RU" sz="1000" dirty="0"/>
              <a:t>  		</a:t>
            </a:r>
            <a:r>
              <a:rPr lang="nb-NO" sz="1000" dirty="0"/>
              <a:t>for (int j = 0; j &lt;= 2; j++) { cout &lt;&lt; P[j]; }</a:t>
            </a:r>
          </a:p>
          <a:p>
            <a:r>
              <a:rPr lang="ru-RU" sz="1000" dirty="0"/>
              <a:t>	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	              </a:t>
            </a:r>
            <a:r>
              <a:rPr lang="en-US" sz="1000" dirty="0"/>
              <a:t>else { per(k + 1); }</a:t>
            </a:r>
          </a:p>
          <a:p>
            <a:r>
              <a:rPr lang="ru-RU" sz="1000" dirty="0"/>
              <a:t>	                    </a:t>
            </a:r>
            <a:r>
              <a:rPr lang="en-US" sz="1000" dirty="0"/>
              <a:t>R[i-1] = 0;</a:t>
            </a:r>
          </a:p>
          <a:p>
            <a:r>
              <a:rPr lang="ru-RU" sz="1000" dirty="0"/>
              <a:t>                                             </a:t>
            </a:r>
            <a:r>
              <a:rPr lang="en-US" sz="1000" dirty="0" err="1"/>
              <a:t>cout</a:t>
            </a:r>
            <a:r>
              <a:rPr lang="en-US" sz="1000" dirty="0"/>
              <a:t> &lt;&lt; " ";</a:t>
            </a:r>
          </a:p>
          <a:p>
            <a:r>
              <a:rPr lang="ru-RU" sz="1000" dirty="0"/>
              <a:t>                                  </a:t>
            </a:r>
            <a:r>
              <a:rPr lang="en-US" sz="1000" dirty="0"/>
              <a:t>}</a:t>
            </a:r>
          </a:p>
          <a:p>
            <a:r>
              <a:rPr lang="ru-RU" sz="1000" dirty="0"/>
              <a:t>                         </a:t>
            </a:r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/>
              <a:t>}</a:t>
            </a:r>
          </a:p>
          <a:p>
            <a:endParaRPr lang="en-US" sz="1000" dirty="0"/>
          </a:p>
          <a:p>
            <a:r>
              <a:rPr lang="en-US" sz="1000" dirty="0" err="1"/>
              <a:t>int</a:t>
            </a:r>
            <a:r>
              <a:rPr lang="en-US" sz="1000" dirty="0"/>
              <a:t> main() { per(1); 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</a:endParaRPr>
          </a:p>
        </p:txBody>
      </p:sp>
      <p:sp>
        <p:nvSpPr>
          <p:cNvPr id="319" name="Google Shape;319;p24"/>
          <p:cNvSpPr txBox="1"/>
          <p:nvPr/>
        </p:nvSpPr>
        <p:spPr>
          <a:xfrm>
            <a:off x="3595450" y="543200"/>
            <a:ext cx="109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Массив 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    </a:t>
            </a:r>
            <a:r>
              <a:rPr lang="ru">
                <a:highlight>
                  <a:srgbClr val="EAD1DC"/>
                </a:highlight>
              </a:rPr>
              <a:t> 1 2 3          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3651025" y="1073875"/>
            <a:ext cx="1607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 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</a:t>
            </a:r>
            <a:r>
              <a:rPr lang="ru">
                <a:highlight>
                  <a:srgbClr val="EAD1DC"/>
                </a:highlight>
              </a:rPr>
              <a:t>1 0 0</a:t>
            </a:r>
            <a:endParaRPr>
              <a:highlight>
                <a:srgbClr val="EAD1DC"/>
              </a:highlight>
            </a:endParaRPr>
          </a:p>
        </p:txBody>
      </p:sp>
      <p:sp>
        <p:nvSpPr>
          <p:cNvPr id="321" name="Google Shape;321;p24"/>
          <p:cNvSpPr txBox="1"/>
          <p:nvPr/>
        </p:nvSpPr>
        <p:spPr>
          <a:xfrm>
            <a:off x="6148525" y="1552500"/>
            <a:ext cx="2200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  <p:sp>
        <p:nvSpPr>
          <p:cNvPr id="322" name="Google Shape;322;p24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5746700" y="47746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 txBox="1"/>
          <p:nvPr/>
        </p:nvSpPr>
        <p:spPr>
          <a:xfrm>
            <a:off x="5666300" y="4721200"/>
            <a:ext cx="2905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                         Адрес</a:t>
            </a:r>
            <a:endParaRPr sz="1000"/>
          </a:p>
        </p:txBody>
      </p:sp>
      <p:sp>
        <p:nvSpPr>
          <p:cNvPr id="325" name="Google Shape;325;p24"/>
          <p:cNvSpPr/>
          <p:nvPr/>
        </p:nvSpPr>
        <p:spPr>
          <a:xfrm>
            <a:off x="7180975" y="4817800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>
            <a:off x="1289400" y="4445725"/>
            <a:ext cx="135900" cy="160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>
            <a:off x="5746700" y="45274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>
            <a:off x="5746700" y="42802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 txBox="1"/>
          <p:nvPr/>
        </p:nvSpPr>
        <p:spPr>
          <a:xfrm>
            <a:off x="5746700" y="42344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k = 1         </a:t>
            </a:r>
            <a:endParaRPr sz="1000"/>
          </a:p>
        </p:txBody>
      </p:sp>
      <p:sp>
        <p:nvSpPr>
          <p:cNvPr id="330" name="Google Shape;330;p24"/>
          <p:cNvSpPr/>
          <p:nvPr/>
        </p:nvSpPr>
        <p:spPr>
          <a:xfrm>
            <a:off x="5746700" y="4033000"/>
            <a:ext cx="2905500" cy="2472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 txBox="1"/>
          <p:nvPr/>
        </p:nvSpPr>
        <p:spPr>
          <a:xfrm>
            <a:off x="5746700" y="3987250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1</a:t>
            </a:r>
            <a:endParaRPr sz="1000"/>
          </a:p>
        </p:txBody>
      </p:sp>
      <p:sp>
        <p:nvSpPr>
          <p:cNvPr id="332" name="Google Shape;332;p24"/>
          <p:cNvSpPr/>
          <p:nvPr/>
        </p:nvSpPr>
        <p:spPr>
          <a:xfrm flipH="1">
            <a:off x="2550650" y="3258775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/>
          <p:nvPr/>
        </p:nvSpPr>
        <p:spPr>
          <a:xfrm>
            <a:off x="5746700" y="37858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4"/>
          <p:cNvSpPr txBox="1"/>
          <p:nvPr/>
        </p:nvSpPr>
        <p:spPr>
          <a:xfrm>
            <a:off x="6618325" y="3747700"/>
            <a:ext cx="1731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Адрес</a:t>
            </a:r>
            <a:endParaRPr sz="1000"/>
          </a:p>
        </p:txBody>
      </p:sp>
      <p:sp>
        <p:nvSpPr>
          <p:cNvPr id="335" name="Google Shape;335;p24"/>
          <p:cNvSpPr/>
          <p:nvPr/>
        </p:nvSpPr>
        <p:spPr>
          <a:xfrm flipH="1">
            <a:off x="7131500" y="3872200"/>
            <a:ext cx="135900" cy="160800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4"/>
          <p:cNvSpPr/>
          <p:nvPr/>
        </p:nvSpPr>
        <p:spPr>
          <a:xfrm>
            <a:off x="5746700" y="35386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24"/>
          <p:cNvSpPr txBox="1"/>
          <p:nvPr/>
        </p:nvSpPr>
        <p:spPr>
          <a:xfrm>
            <a:off x="5777600" y="3530775"/>
            <a:ext cx="2905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 k = 2</a:t>
            </a:r>
            <a:endParaRPr sz="1000"/>
          </a:p>
        </p:txBody>
      </p:sp>
      <p:sp>
        <p:nvSpPr>
          <p:cNvPr id="338" name="Google Shape;338;p24"/>
          <p:cNvSpPr/>
          <p:nvPr/>
        </p:nvSpPr>
        <p:spPr>
          <a:xfrm>
            <a:off x="5746700" y="3306700"/>
            <a:ext cx="2905500" cy="2472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/>
              <a:t>i = 2</a:t>
            </a:r>
            <a:endParaRPr sz="1000"/>
          </a:p>
        </p:txBody>
      </p:sp>
      <p:cxnSp>
        <p:nvCxnSpPr>
          <p:cNvPr id="339" name="Google Shape;339;p24"/>
          <p:cNvCxnSpPr/>
          <p:nvPr/>
        </p:nvCxnSpPr>
        <p:spPr>
          <a:xfrm>
            <a:off x="1895250" y="1972900"/>
            <a:ext cx="4290300" cy="140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2345</Words>
  <Application>Microsoft Office PowerPoint</Application>
  <PresentationFormat>Экран (16:9)</PresentationFormat>
  <Paragraphs>1359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5" baseType="lpstr">
      <vt:lpstr>Arial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Admin</cp:lastModifiedBy>
  <cp:revision>5</cp:revision>
  <dcterms:modified xsi:type="dcterms:W3CDTF">2023-03-31T10:08:56Z</dcterms:modified>
</cp:coreProperties>
</file>