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4" r:id="rId9"/>
    <p:sldId id="262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D55AE14-0460-491A-A917-894D483588BC}" type="datetimeFigureOut">
              <a:rPr lang="ru-RU" smtClean="0"/>
            </a:fld>
            <a:endParaRPr lang="ru-RU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E2277B9B-933D-4221-A829-691B01738A6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55AE14-0460-491A-A917-894D483588BC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2277B9B-933D-4221-A829-691B01738A6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55AE14-0460-491A-A917-894D483588BC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2277B9B-933D-4221-A829-691B01738A6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55AE14-0460-491A-A917-894D483588BC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2277B9B-933D-4221-A829-691B01738A6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55AE14-0460-491A-A917-894D483588BC}" type="datetimeFigureOut">
              <a:rPr lang="ru-RU" smtClean="0"/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2277B9B-933D-4221-A829-691B01738A6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55AE14-0460-491A-A917-894D483588BC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2277B9B-933D-4221-A829-691B01738A6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55AE14-0460-491A-A917-894D483588BC}" type="datetimeFigureOut">
              <a:rPr lang="ru-RU" smtClean="0"/>
            </a:fld>
            <a:endParaRPr lang="ru-RU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2277B9B-933D-4221-A829-691B01738A6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55AE14-0460-491A-A917-894D483588BC}" type="datetimeFigureOut">
              <a:rPr lang="ru-RU" smtClean="0"/>
            </a:fld>
            <a:endParaRPr lang="ru-RU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2277B9B-933D-4221-A829-691B01738A6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55AE14-0460-491A-A917-894D483588BC}" type="datetimeFigureOut">
              <a:rPr lang="ru-RU" smtClean="0"/>
            </a:fld>
            <a:endParaRPr lang="ru-RU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2277B9B-933D-4221-A829-691B01738A6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55AE14-0460-491A-A917-894D483588BC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2277B9B-933D-4221-A829-691B01738A6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D55AE14-0460-491A-A917-894D483588BC}" type="datetimeFigureOut">
              <a:rPr lang="ru-RU" smtClean="0"/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2277B9B-933D-4221-A829-691B01738A67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CD55AE14-0460-491A-A917-894D483588BC}" type="datetimeFigureOut">
              <a:rPr lang="ru-RU" smtClean="0"/>
            </a:fld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E2277B9B-933D-4221-A829-691B01738A67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810884" y="-63704"/>
            <a:ext cx="9144000" cy="2107872"/>
          </a:xfrm>
        </p:spPr>
        <p:txBody>
          <a:bodyPr/>
          <a:lstStyle/>
          <a:p>
            <a:r>
              <a:rPr lang="ru-RU" b="1" dirty="0"/>
              <a:t>Особенности труда несовершеннолетних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09404" y="5681004"/>
            <a:ext cx="9144000" cy="1655762"/>
          </a:xfrm>
        </p:spPr>
        <p:txBody>
          <a:bodyPr/>
          <a:lstStyle/>
          <a:p>
            <a:r>
              <a:rPr lang="ru-RU" sz="2400" dirty="0" smtClean="0">
                <a:solidFill>
                  <a:schemeClr val="tx1"/>
                </a:solidFill>
              </a:rPr>
              <a:t>Выполнили: </a:t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>Повшедный Даниил 932203</a:t>
            </a:r>
            <a:br>
              <a:rPr lang="ru-RU" sz="2400" dirty="0" smtClean="0">
                <a:solidFill>
                  <a:schemeClr val="tx1"/>
                </a:solidFill>
              </a:rPr>
            </a:br>
            <a:r>
              <a:rPr lang="ru-RU" sz="2400" dirty="0" smtClean="0">
                <a:solidFill>
                  <a:schemeClr val="tx1"/>
                </a:solidFill>
              </a:rPr>
              <a:t>Прокопьев Даниил 932204</a:t>
            </a:r>
            <a:endParaRPr lang="ru-RU" sz="2400" dirty="0" smtClean="0">
              <a:solidFill>
                <a:schemeClr val="tx1"/>
              </a:solidFill>
            </a:endParaRPr>
          </a:p>
        </p:txBody>
      </p:sp>
      <p:pic>
        <p:nvPicPr>
          <p:cNvPr id="1028" name="Picture 4" descr="Hanging Aisle Sign: Number 18 - Double-Sided, SKU: S2-5353-18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71" b="19095"/>
          <a:stretch>
            <a:fillRect/>
          </a:stretch>
        </p:blipFill>
        <p:spPr bwMode="auto">
          <a:xfrm>
            <a:off x="7366389" y="0"/>
            <a:ext cx="1863006" cy="173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Дефис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096" y="388160"/>
            <a:ext cx="1000664" cy="160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8" descr="Скачать картинки Ребенок работает, стоковые фото Ребенок работает в хорошем  качестве | Depositpho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5" name="AutoShape 10" descr="Скачать картинки Ребенок работает, стоковые фото Ребенок работает в хорошем  качестве | Depositphoto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6" name="AutoShape 12" descr="Скачать картинки Ребенок работает, стоковые фото Ребенок работает в хорошем  качестве | Depositphotos"/>
          <p:cNvSpPr>
            <a:spLocks noChangeAspect="1" noChangeArrowheads="1"/>
          </p:cNvSpPr>
          <p:nvPr/>
        </p:nvSpPr>
        <p:spPr bwMode="auto">
          <a:xfrm>
            <a:off x="460374" y="160337"/>
            <a:ext cx="6190591" cy="619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sp>
        <p:nvSpPr>
          <p:cNvPr id="7" name="AutoShape 14" descr="Скачать картинки Ребенок работает, стоковые фото Ребенок работает в хорошем  качестве | Depositphoto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  <p:pic>
        <p:nvPicPr>
          <p:cNvPr id="1044" name="Picture 20" descr="МОТ: бороться с бедностью, чтобы искоренить детский труд | Новости ОО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511709"/>
            <a:ext cx="7936618" cy="359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2" descr="Скачать картинки Ребенок работает, стоковые фото Ребенок работает в хорошем  качестве | Depositphotos"/>
          <p:cNvSpPr>
            <a:spLocks noChangeAspect="1" noChangeArrowheads="1"/>
          </p:cNvSpPr>
          <p:nvPr/>
        </p:nvSpPr>
        <p:spPr bwMode="auto">
          <a:xfrm>
            <a:off x="460373" y="160335"/>
            <a:ext cx="609602" cy="60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Введение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ru-RU" dirty="0"/>
              <a:t>Цель </a:t>
            </a:r>
            <a:r>
              <a:rPr lang="ru-RU" dirty="0" smtClean="0"/>
              <a:t>выступления: </a:t>
            </a:r>
            <a:r>
              <a:rPr lang="ru-RU" dirty="0"/>
              <a:t>рассмотреть особенности, права и ограничения труда несовершеннолетних.</a:t>
            </a:r>
            <a:endParaRPr lang="ru-RU" dirty="0"/>
          </a:p>
          <a:p>
            <a:endParaRPr lang="ru-RU" dirty="0"/>
          </a:p>
        </p:txBody>
      </p:sp>
      <p:pic>
        <p:nvPicPr>
          <p:cNvPr id="4" name="Picture 24" descr="Обои на рабочий стол Малыш работает на ноутбуке, обои для рабочего стола,  скачать обои, обои бесплатно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1" y="2689194"/>
            <a:ext cx="6815174" cy="3836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Законодательная часть (в РФ)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43755" cy="4351338"/>
          </a:xfrm>
        </p:spPr>
        <p:txBody>
          <a:bodyPr>
            <a:normAutofit/>
          </a:bodyPr>
          <a:lstStyle/>
          <a:p>
            <a:r>
              <a:rPr lang="ru-RU" dirty="0"/>
              <a:t>В России основным документом, который регулирует труд несовершеннолетних, является Трудовой </a:t>
            </a:r>
            <a:r>
              <a:rPr lang="ru-RU" dirty="0" smtClean="0"/>
              <a:t>кодекс.</a:t>
            </a:r>
            <a:r>
              <a:rPr lang="ru-RU" dirty="0"/>
              <a:t> Также важны международные конвенции, такие как Конвенция ООН о правах ребенка, которые защищают права детей на труд и образование.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2050" name="Picture 2" descr="Сколько детей в России работают нелегально - Российская газета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980" y="2458528"/>
            <a:ext cx="4955285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Права несовершеннолетних работников</a:t>
            </a:r>
            <a:endParaRPr lang="ru-RU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 smtClean="0"/>
              <a:t>Право </a:t>
            </a:r>
            <a:r>
              <a:rPr lang="ru-RU" dirty="0"/>
              <a:t>на безопасные условия </a:t>
            </a:r>
            <a:r>
              <a:rPr lang="ru-RU" dirty="0" smtClean="0"/>
              <a:t>труда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/>
              <a:t>Право на получение заработной </a:t>
            </a:r>
            <a:r>
              <a:rPr lang="ru-RU" dirty="0" smtClean="0"/>
              <a:t>платы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/>
              <a:t>Право на отдых и свободное </a:t>
            </a:r>
            <a:r>
              <a:rPr lang="ru-RU" dirty="0" smtClean="0"/>
              <a:t>время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/>
              <a:t>Право на защиту от </a:t>
            </a:r>
            <a:r>
              <a:rPr lang="ru-RU" dirty="0" smtClean="0"/>
              <a:t>дискриминации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/>
              <a:t>Право на участие в </a:t>
            </a:r>
            <a:r>
              <a:rPr lang="ru-RU" dirty="0" smtClean="0"/>
              <a:t>профсоюзах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/>
              <a:t>Право на образование</a:t>
            </a:r>
            <a:endParaRPr lang="ru-RU" dirty="0"/>
          </a:p>
        </p:txBody>
      </p:sp>
      <p:pic>
        <p:nvPicPr>
          <p:cNvPr id="4098" name="Picture 2" descr="E S T R A T E G I A - Meme by ampersand2.0 :) Memedroi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868" y="3492754"/>
            <a:ext cx="4425585" cy="2819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615" y="218476"/>
            <a:ext cx="10515600" cy="1325563"/>
          </a:xfrm>
        </p:spPr>
        <p:txBody>
          <a:bodyPr/>
          <a:lstStyle/>
          <a:p>
            <a:r>
              <a:rPr lang="ru-RU" dirty="0" smtClean="0"/>
              <a:t>Ограничения</a:t>
            </a:r>
            <a:endParaRPr lang="ru-RU" dirty="0"/>
          </a:p>
        </p:txBody>
      </p:sp>
      <p:pic>
        <p:nvPicPr>
          <p:cNvPr id="5122" name="Picture 2" descr="ОГРАНИЧЕНИЯ ВСТУПИЛИ В СИЛУ - nobelvape.ru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745" y="1164566"/>
            <a:ext cx="4969255" cy="496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881332" y="1402930"/>
            <a:ext cx="6341413" cy="4351338"/>
          </a:xfrm>
        </p:spPr>
        <p:txBody>
          <a:bodyPr/>
          <a:lstStyle/>
          <a:p>
            <a:r>
              <a:rPr lang="ru-RU" dirty="0" smtClean="0"/>
              <a:t>В сравнении с совершеннолетними у несовершеннолетних работников, есть ряд ограничений связанных с разными аспектами работы, такими как: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Ограничения по видам работ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Ограничения по среде работы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Ограничения по времени работы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Обязанности работодателей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Помимо перечисленных на предыдущем слайде ограничений, работодатель обязан так же выполнить следующие условия, для найма несовершеннолетнего работника: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Обучение и наставничество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Учет учебного графика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Информирование о правах</a:t>
            </a:r>
            <a:endParaRPr lang="ru-RU" dirty="0" smtClean="0"/>
          </a:p>
          <a:p>
            <a:pPr marL="514350" indent="-514350">
              <a:buAutoNum type="arabicPeriod"/>
            </a:pPr>
            <a:r>
              <a:rPr lang="ru-RU" dirty="0" smtClean="0"/>
              <a:t>Регулярные медосмотры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1527" y="3119411"/>
            <a:ext cx="5552969" cy="37385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242295" y="6148149"/>
            <a:ext cx="4436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Подпиши трудовой, мы все сделаем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Рекомендации для несовершеннолетних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Ну вас в аудитории нет, так что и рекомендаций не будет.</a:t>
            </a:r>
            <a:br>
              <a:rPr lang="ru-RU" dirty="0" smtClean="0"/>
            </a:br>
            <a:r>
              <a:rPr lang="ru-RU" dirty="0" smtClean="0"/>
              <a:t>Ах да, не берите их на работу, пусть самокат эксплуатирует, им и так не хватает курьеров.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81068" y="3047940"/>
            <a:ext cx="10515600" cy="1325563"/>
          </a:xfrm>
        </p:spPr>
        <p:txBody>
          <a:bodyPr/>
          <a:lstStyle/>
          <a:p>
            <a:r>
              <a:rPr lang="ru-RU" dirty="0" smtClean="0"/>
              <a:t>Спасибо за внимание!!!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1394</Words>
  <Application>WPS Presentation</Application>
  <PresentationFormat>Широкоэкранный</PresentationFormat>
  <Paragraphs>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Blue Waves</vt:lpstr>
      <vt:lpstr>Особенности труда несовершеннолетних</vt:lpstr>
      <vt:lpstr>Введение</vt:lpstr>
      <vt:lpstr>Законодательная часть (в РФ)</vt:lpstr>
      <vt:lpstr>Права несовершеннолетних работников</vt:lpstr>
      <vt:lpstr>Ограничения</vt:lpstr>
      <vt:lpstr>Обязанности работодателей</vt:lpstr>
      <vt:lpstr>PowerPoint 演示文稿</vt:lpstr>
      <vt:lpstr>Рекомендации для несовершеннолетних</vt:lpstr>
      <vt:lpstr>Спасибо за внимание!!!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Особенности труда несовершеннолетних</dc:title>
  <dc:creator>Пользователь Windows</dc:creator>
  <cp:lastModifiedBy>fergus</cp:lastModifiedBy>
  <cp:revision>6</cp:revision>
  <dcterms:created xsi:type="dcterms:W3CDTF">2025-04-24T08:39:00Z</dcterms:created>
  <dcterms:modified xsi:type="dcterms:W3CDTF">2025-04-25T03:42:39Z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D403CC39628249F5973BB224BDC749FB_12</vt:lpwstr>
  </property>
  <property fmtid="{D5CDD505-2E9C-101B-9397-08002B2CF9AE}" pid="3" name="KSOProductBuildVer">
    <vt:lpwstr>1049-12.2.0.20796</vt:lpwstr>
  </property>
</Properties>
</file>