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9" r:id="rId2"/>
    <p:sldId id="268" r:id="rId3"/>
    <p:sldId id="266" r:id="rId4"/>
    <p:sldId id="279" r:id="rId5"/>
    <p:sldId id="269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67" r:id="rId1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6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852" y="126"/>
      </p:cViewPr>
      <p:guideLst>
        <p:guide orient="horz" pos="2160"/>
        <p:guide pos="38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16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3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64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26F9-B1B7-4CD1-84E0-AADEB28128F6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485674-3A50-46D7-821D-03B73699769C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5/19/2025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C772-08B9-41C4-AAA9-F82ED33EECB9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3F84-F9D6-4275-87D4-B9EB9D964FE9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0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03665-21EA-49DB-834A-23136874909C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6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C180-C1A4-46D7-B486-5205252665FA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3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5BA7D-AD6D-4EA9-ADB2-3B65788F4717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4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13E23-C751-44AF-9DAC-B513EF1AB44A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9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00EDF-D25F-4ED3-AA58-8AFB119CA9D9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5EFB5E-7C54-4C29-BEE6-9F5CF3400480}" type="datetime1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5/19/2025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631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2AE6B-33A3-44F5-AF32-9A9BD4C43B8A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B517-99D1-4783-8F57-0F7695BB67AF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4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6242" cy="52818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40" y="5424455"/>
            <a:ext cx="2665723" cy="1184877"/>
          </a:xfrm>
          <a:prstGeom prst="rect">
            <a:avLst/>
          </a:prstGeom>
        </p:spPr>
      </p:pic>
      <p:sp>
        <p:nvSpPr>
          <p:cNvPr id="11" name="Shape 179"/>
          <p:cNvSpPr txBox="1"/>
          <p:nvPr/>
        </p:nvSpPr>
        <p:spPr>
          <a:xfrm>
            <a:off x="3577027" y="5424454"/>
            <a:ext cx="8609215" cy="11589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r>
              <a:rPr lang="ru-RU" sz="2400" b="1" dirty="0">
                <a:solidFill>
                  <a:srgbClr val="000000"/>
                </a:solidFill>
              </a:rPr>
              <a:t>Создание автоматизированного инструмента отчетности для корпоративных </a:t>
            </a:r>
            <a:r>
              <a:rPr lang="ru-RU" sz="2400" b="1" dirty="0" smtClean="0">
                <a:solidFill>
                  <a:srgbClr val="000000"/>
                </a:solidFill>
              </a:rPr>
              <a:t>репозиториев</a:t>
            </a:r>
          </a:p>
          <a:p>
            <a:pPr algn="r"/>
            <a:r>
              <a:rPr lang="ru-RU" altLang="en-US" sz="1800" b="1" dirty="0"/>
              <a:t>Автор: Викторов </a:t>
            </a:r>
            <a:r>
              <a:rPr lang="ru-RU" altLang="en-US" sz="1800" b="1" dirty="0" smtClean="0"/>
              <a:t>Всеволод Андреевич, </a:t>
            </a:r>
            <a:r>
              <a:rPr lang="ru-RU" altLang="en-US" sz="1800" b="1" dirty="0"/>
              <a:t>группа 932205</a:t>
            </a:r>
          </a:p>
          <a:p>
            <a:pPr algn="r"/>
            <a:r>
              <a:rPr lang="ru-RU" altLang="en-US" sz="1800" b="1" dirty="0"/>
              <a:t>Научный руководитель: канд. </a:t>
            </a:r>
            <a:r>
              <a:rPr lang="ru-RU" altLang="en-US" sz="1800" b="1" dirty="0" err="1"/>
              <a:t>техн</a:t>
            </a:r>
            <a:r>
              <a:rPr lang="ru-RU" altLang="en-US" sz="1800" b="1" dirty="0"/>
              <a:t>. наук </a:t>
            </a:r>
            <a:r>
              <a:rPr lang="ru-RU" sz="1800" b="1" dirty="0" err="1"/>
              <a:t>Шкуркин</a:t>
            </a:r>
            <a:r>
              <a:rPr lang="ru-RU" sz="1800" b="1" dirty="0"/>
              <a:t> А. С.</a:t>
            </a:r>
            <a:endParaRPr lang="ru-RU" altLang="en-US" sz="1800" b="1" dirty="0"/>
          </a:p>
          <a:p>
            <a:pPr algn="r" defTabSz="897890">
              <a:lnSpc>
                <a:spcPts val="2300"/>
              </a:lnSpc>
              <a:defRPr sz="1800">
                <a:solidFill>
                  <a:srgbClr val="000000"/>
                </a:solidFill>
              </a:defRPr>
            </a:pPr>
            <a:endParaRPr lang="ru-RU" sz="1800" b="1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Формирование </a:t>
            </a:r>
            <a:r>
              <a:rPr lang="en-US" sz="5400" b="1" dirty="0"/>
              <a:t>Excel-</a:t>
            </a:r>
            <a:r>
              <a:rPr lang="ru-RU" sz="5400" b="1" dirty="0"/>
              <a:t>отчета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6469"/>
            <a:ext cx="10515600" cy="3085042"/>
          </a:xfrm>
        </p:spPr>
        <p:txBody>
          <a:bodyPr>
            <a:noAutofit/>
          </a:bodyPr>
          <a:lstStyle/>
          <a:p>
            <a:r>
              <a:rPr lang="ru-RU" sz="3200" dirty="0"/>
              <a:t>Данные записываются в таблицу:</a:t>
            </a:r>
          </a:p>
          <a:p>
            <a:pPr lvl="1"/>
            <a:r>
              <a:rPr lang="ru-RU" sz="3200" dirty="0"/>
              <a:t>Описание, ID </a:t>
            </a:r>
            <a:r>
              <a:rPr lang="ru-RU" sz="3200" dirty="0" err="1"/>
              <a:t>коммита</a:t>
            </a:r>
            <a:r>
              <a:rPr lang="ru-RU" sz="3200" dirty="0"/>
              <a:t>, автор, дата, рабочие элементы, требования, </a:t>
            </a:r>
            <a:r>
              <a:rPr lang="ru-RU" sz="3200" dirty="0" err="1"/>
              <a:t>фичи</a:t>
            </a:r>
            <a:r>
              <a:rPr lang="ru-RU" sz="3200" dirty="0"/>
              <a:t>.</a:t>
            </a:r>
          </a:p>
          <a:p>
            <a:r>
              <a:rPr lang="ru-RU" sz="3200" dirty="0"/>
              <a:t>Используется </a:t>
            </a:r>
            <a:r>
              <a:rPr lang="ru-RU" sz="3200" dirty="0" err="1"/>
              <a:t>openpyxl</a:t>
            </a:r>
            <a:r>
              <a:rPr lang="ru-RU" sz="3200" dirty="0"/>
              <a:t> для форматирования и гиперссылок</a:t>
            </a:r>
            <a:r>
              <a:rPr lang="ru-RU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Фрагмент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10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23" y="4850429"/>
            <a:ext cx="8016480" cy="150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01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Пример готового отчета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6469"/>
            <a:ext cx="10515600" cy="3085042"/>
          </a:xfrm>
        </p:spPr>
        <p:txBody>
          <a:bodyPr>
            <a:normAutofit/>
          </a:bodyPr>
          <a:lstStyle/>
          <a:p>
            <a:r>
              <a:rPr lang="ru-RU" sz="3200" dirty="0"/>
              <a:t>Отчет содержит таблицу с </a:t>
            </a:r>
            <a:r>
              <a:rPr lang="ru-RU" sz="3200" dirty="0" err="1"/>
              <a:t>кликабельными</a:t>
            </a:r>
            <a:r>
              <a:rPr lang="ru-RU" sz="3200" dirty="0"/>
              <a:t> ссылками на </a:t>
            </a:r>
            <a:r>
              <a:rPr lang="ru-RU" sz="3200" dirty="0" err="1"/>
              <a:t>коммиты</a:t>
            </a:r>
            <a:r>
              <a:rPr lang="ru-RU" sz="3200" dirty="0"/>
              <a:t> и задачи.</a:t>
            </a:r>
          </a:p>
          <a:p>
            <a:r>
              <a:rPr lang="ru-RU" sz="3200" dirty="0"/>
              <a:t>Удобен для анализа изменений менеджерами</a:t>
            </a:r>
            <a:r>
              <a:rPr lang="ru-RU" sz="3200" dirty="0" smtClean="0"/>
              <a:t>.</a:t>
            </a: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Изображение: Скриншот Excel-файла.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11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738318"/>
            <a:ext cx="11860607" cy="18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247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Преимущества скрипта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8604"/>
            <a:ext cx="10515600" cy="3085042"/>
          </a:xfrm>
        </p:spPr>
        <p:txBody>
          <a:bodyPr>
            <a:normAutofit/>
          </a:bodyPr>
          <a:lstStyle/>
          <a:p>
            <a:r>
              <a:rPr lang="ru-RU" sz="3200" dirty="0"/>
              <a:t>Экономия времени на сборе данных.</a:t>
            </a:r>
          </a:p>
          <a:p>
            <a:r>
              <a:rPr lang="ru-RU" sz="3200" dirty="0"/>
              <a:t>Исключение ошибок ручного ввода.</a:t>
            </a:r>
          </a:p>
          <a:p>
            <a:r>
              <a:rPr lang="ru-RU" sz="3200" dirty="0"/>
              <a:t>Гибкость: настройка под разные проекты и периоды.</a:t>
            </a:r>
          </a:p>
          <a:p>
            <a:r>
              <a:rPr lang="ru-RU" sz="3200" dirty="0"/>
              <a:t>Поддержка локального запуска или CI/CD (</a:t>
            </a:r>
            <a:r>
              <a:rPr lang="ru-RU" sz="3200" dirty="0" err="1"/>
              <a:t>TeamCity</a:t>
            </a:r>
            <a:r>
              <a:rPr lang="ru-RU" sz="3200" dirty="0"/>
              <a:t>).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12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031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Итоги и 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179612"/>
            <a:ext cx="10515600" cy="3085042"/>
          </a:xfrm>
        </p:spPr>
        <p:txBody>
          <a:bodyPr>
            <a:normAutofit/>
          </a:bodyPr>
          <a:lstStyle/>
          <a:p>
            <a:r>
              <a:rPr lang="ru-RU" sz="3200" dirty="0"/>
              <a:t>Скрипт решает задачу автоматизации отчетности по </a:t>
            </a:r>
            <a:r>
              <a:rPr lang="ru-RU" sz="3200" dirty="0" err="1"/>
              <a:t>коммитам</a:t>
            </a:r>
            <a:r>
              <a:rPr lang="ru-RU" sz="3200" dirty="0"/>
              <a:t>.</a:t>
            </a:r>
          </a:p>
          <a:p>
            <a:r>
              <a:rPr lang="ru-RU" sz="3200" dirty="0"/>
              <a:t>Дальнейшее развитие:</a:t>
            </a:r>
          </a:p>
          <a:p>
            <a:pPr lvl="1"/>
            <a:r>
              <a:rPr lang="ru-RU" sz="3200" dirty="0"/>
              <a:t>Поддержка других систем (</a:t>
            </a:r>
            <a:r>
              <a:rPr lang="ru-RU" sz="3200" dirty="0" err="1" smtClean="0"/>
              <a:t>Git</a:t>
            </a:r>
            <a:r>
              <a:rPr lang="en-US" sz="3200" dirty="0"/>
              <a:t>L</a:t>
            </a:r>
            <a:r>
              <a:rPr lang="en-US" sz="3200" dirty="0" smtClean="0"/>
              <a:t>ab, GitHub, </a:t>
            </a:r>
            <a:r>
              <a:rPr lang="en-US" sz="3200" dirty="0" err="1" smtClean="0"/>
              <a:t>Bitbucket</a:t>
            </a:r>
            <a:r>
              <a:rPr lang="ru-RU" sz="3200" dirty="0" smtClean="0"/>
              <a:t>).</a:t>
            </a:r>
            <a:endParaRPr lang="ru-RU" sz="3200" dirty="0"/>
          </a:p>
          <a:p>
            <a:pPr lvl="1"/>
            <a:r>
              <a:rPr lang="ru-RU" sz="3200" dirty="0"/>
              <a:t>Интеграция с </a:t>
            </a:r>
            <a:r>
              <a:rPr lang="ru-RU" sz="3200" dirty="0" smtClean="0"/>
              <a:t>информационными панелями для </a:t>
            </a:r>
            <a:r>
              <a:rPr lang="ru-RU" sz="3200" dirty="0"/>
              <a:t>визуализации.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13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7316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73675"/>
          </a:xfrm>
        </p:spPr>
        <p:txBody>
          <a:bodyPr>
            <a:normAutofit/>
          </a:bodyPr>
          <a:lstStyle/>
          <a:p>
            <a:pPr algn="ctr"/>
            <a:r>
              <a:rPr lang="ru-RU" sz="8000" dirty="0" smtClean="0"/>
              <a:t>Спасибо за внимание!</a:t>
            </a:r>
            <a:endParaRPr lang="ru-RU" sz="8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4481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b="1" dirty="0"/>
              <a:t>Автоматизация отчетности по </a:t>
            </a:r>
            <a:r>
              <a:rPr lang="ru-RU" sz="4800" b="1" dirty="0" err="1"/>
              <a:t>коммитам</a:t>
            </a:r>
            <a:r>
              <a:rPr lang="ru-RU" sz="4800" b="1" dirty="0"/>
              <a:t> </a:t>
            </a:r>
            <a:r>
              <a:rPr lang="ru-RU" sz="4800" b="1" dirty="0" smtClean="0"/>
              <a:t>в </a:t>
            </a:r>
            <a:r>
              <a:rPr lang="ru-RU" sz="4800" b="1" dirty="0" err="1" smtClean="0"/>
              <a:t>репозитории</a:t>
            </a:r>
            <a:endParaRPr lang="ru-RU" sz="4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ru-RU" sz="3200" dirty="0"/>
              <a:t>Курсовая работа посвящена разработке скрипта, который автоматизирует сбор данных о </a:t>
            </a:r>
            <a:r>
              <a:rPr lang="ru-RU" sz="3200" dirty="0" smtClean="0"/>
              <a:t>коммитах* </a:t>
            </a:r>
            <a:r>
              <a:rPr lang="ru-RU" sz="3200" dirty="0"/>
              <a:t>из корпоративного </a:t>
            </a:r>
            <a:r>
              <a:rPr lang="ru-RU" sz="3200" dirty="0" smtClean="0"/>
              <a:t>репозитория** </a:t>
            </a:r>
            <a:r>
              <a:rPr lang="ru-RU" sz="3200" dirty="0"/>
              <a:t>TFS.</a:t>
            </a:r>
          </a:p>
          <a:p>
            <a:r>
              <a:rPr lang="ru-RU" sz="3200" dirty="0"/>
              <a:t>Цель: облегчить работу менеджеров, избавив их от ручного анализа коммитов и связанных рабочих элементов.</a:t>
            </a:r>
          </a:p>
          <a:p>
            <a:r>
              <a:rPr lang="ru-RU" sz="3200" dirty="0"/>
              <a:t>Скрипт выгружает изменения через API и формирует удобный отчет в Excel.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2</a:t>
            </a:fld>
            <a:endParaRPr lang="en-US"/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5934670"/>
            <a:ext cx="78237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*</a:t>
            </a:r>
            <a:r>
              <a:rPr lang="ru-RU" dirty="0" err="1" smtClean="0"/>
              <a:t>Коммит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ru-RU" dirty="0" smtClean="0"/>
              <a:t>это</a:t>
            </a:r>
            <a:r>
              <a:rPr lang="ru-RU" dirty="0"/>
              <a:t> способ сохранения изменений в коде</a:t>
            </a:r>
          </a:p>
          <a:p>
            <a:r>
              <a:rPr lang="ru-RU" dirty="0" smtClean="0"/>
              <a:t>**</a:t>
            </a:r>
            <a:r>
              <a:rPr lang="ru-RU" dirty="0" err="1" smtClean="0"/>
              <a:t>Репозито́рий</a:t>
            </a:r>
            <a:r>
              <a:rPr lang="ru-RU" dirty="0"/>
              <a:t> </a:t>
            </a:r>
            <a:r>
              <a:rPr lang="ru-RU" dirty="0" smtClean="0"/>
              <a:t>— </a:t>
            </a:r>
            <a:r>
              <a:rPr lang="ru-RU" dirty="0"/>
              <a:t>место, где хранятся и поддерживаются какие-либо данные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7859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Проблема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63932"/>
            <a:ext cx="10515600" cy="3272839"/>
          </a:xfrm>
        </p:spPr>
        <p:txBody>
          <a:bodyPr>
            <a:noAutofit/>
          </a:bodyPr>
          <a:lstStyle/>
          <a:p>
            <a:r>
              <a:rPr lang="ru-RU" sz="3200" dirty="0"/>
              <a:t>Менеджеры тратят часы на ручной сбор данных о коммитах и связанных задачах из </a:t>
            </a:r>
            <a:r>
              <a:rPr lang="ru-RU" sz="3200" dirty="0" smtClean="0"/>
              <a:t>TFS.</a:t>
            </a:r>
            <a:endParaRPr lang="ru-RU" sz="3200" dirty="0"/>
          </a:p>
          <a:p>
            <a:r>
              <a:rPr lang="ru-RU" sz="3200" dirty="0"/>
              <a:t>Процесс трудоемкий, подвержен ошибкам и неэффективен при большом объеме изменений.</a:t>
            </a:r>
          </a:p>
          <a:p>
            <a:r>
              <a:rPr lang="ru-RU" sz="3200" dirty="0"/>
              <a:t>Нет автоматизированного способа связать </a:t>
            </a:r>
            <a:r>
              <a:rPr lang="ru-RU" sz="3200" dirty="0" err="1"/>
              <a:t>коммиты</a:t>
            </a:r>
            <a:r>
              <a:rPr lang="ru-RU" sz="3200" dirty="0"/>
              <a:t> с рабочими элементами и требованиями.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65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Решение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13561"/>
            <a:ext cx="10515600" cy="3272839"/>
          </a:xfrm>
        </p:spPr>
        <p:txBody>
          <a:bodyPr>
            <a:noAutofit/>
          </a:bodyPr>
          <a:lstStyle/>
          <a:p>
            <a:r>
              <a:rPr lang="ru-RU" sz="3200" dirty="0"/>
              <a:t>Разработан скрипт на Python для автоматизации сбора данных через API TFS.</a:t>
            </a:r>
          </a:p>
          <a:p>
            <a:r>
              <a:rPr lang="ru-RU" sz="3200" dirty="0"/>
              <a:t>Возможности:</a:t>
            </a:r>
          </a:p>
          <a:p>
            <a:pPr lvl="1"/>
            <a:r>
              <a:rPr lang="ru-RU" sz="3200" dirty="0"/>
              <a:t>Фильтрация коммитов по дате или веткам.</a:t>
            </a:r>
          </a:p>
          <a:p>
            <a:pPr lvl="1"/>
            <a:r>
              <a:rPr lang="ru-RU" sz="3200" dirty="0"/>
              <a:t>Сбор информации о рабочих элементах, требованиях и </a:t>
            </a:r>
            <a:r>
              <a:rPr lang="ru-RU" sz="3200" dirty="0" err="1"/>
              <a:t>фичах</a:t>
            </a:r>
            <a:r>
              <a:rPr lang="ru-RU" sz="3200" dirty="0"/>
              <a:t>.</a:t>
            </a:r>
          </a:p>
          <a:p>
            <a:pPr lvl="1"/>
            <a:r>
              <a:rPr lang="ru-RU" sz="3200" dirty="0"/>
              <a:t>Экспорт данных в Excel-отчет.</a:t>
            </a:r>
          </a:p>
          <a:p>
            <a:r>
              <a:rPr lang="ru-RU" sz="3200" dirty="0"/>
              <a:t>Работает локально или через </a:t>
            </a:r>
            <a:r>
              <a:rPr lang="en-US" sz="3200" dirty="0" smtClean="0"/>
              <a:t>CI/CD </a:t>
            </a:r>
            <a:r>
              <a:rPr lang="ru-RU" sz="3200" dirty="0" smtClean="0"/>
              <a:t>инструмент.</a:t>
            </a:r>
            <a:endParaRPr lang="ru-RU" sz="3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288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Как работает скрипт</a:t>
            </a:r>
            <a:endParaRPr lang="ru-RU" sz="6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b="1" dirty="0"/>
              <a:t>Ввод параметров:</a:t>
            </a:r>
            <a:r>
              <a:rPr lang="ru-RU" sz="3200" dirty="0"/>
              <a:t> Через командную строку задаются учетные данные, проект</a:t>
            </a:r>
            <a:r>
              <a:rPr lang="ru-RU" sz="3200" dirty="0" smtClean="0"/>
              <a:t>, </a:t>
            </a:r>
            <a:r>
              <a:rPr lang="ru-RU" sz="3200" dirty="0" err="1" smtClean="0"/>
              <a:t>репозиторий</a:t>
            </a:r>
            <a:r>
              <a:rPr lang="ru-RU" sz="3200" dirty="0" smtClean="0"/>
              <a:t>, </a:t>
            </a:r>
            <a:r>
              <a:rPr lang="ru-RU" sz="3200" dirty="0"/>
              <a:t>ветка и фильтры.</a:t>
            </a:r>
          </a:p>
          <a:p>
            <a:r>
              <a:rPr lang="ru-RU" sz="3200" b="1" dirty="0"/>
              <a:t>API TFS:</a:t>
            </a:r>
            <a:r>
              <a:rPr lang="ru-RU" sz="3200" dirty="0"/>
              <a:t> Скрипт запрашивает данные о коммитах и рабочих элементах.</a:t>
            </a:r>
          </a:p>
          <a:p>
            <a:r>
              <a:rPr lang="ru-RU" sz="3200" b="1" dirty="0"/>
              <a:t>Фильтрация:</a:t>
            </a:r>
            <a:r>
              <a:rPr lang="ru-RU" sz="3200" dirty="0"/>
              <a:t> По датам или веткам (с помощью </a:t>
            </a:r>
            <a:r>
              <a:rPr lang="ru-RU" sz="3200" dirty="0" err="1"/>
              <a:t>git</a:t>
            </a:r>
            <a:r>
              <a:rPr lang="ru-RU" sz="3200" dirty="0"/>
              <a:t> </a:t>
            </a:r>
            <a:r>
              <a:rPr lang="ru-RU" sz="3200" dirty="0" err="1"/>
              <a:t>cherry</a:t>
            </a:r>
            <a:r>
              <a:rPr lang="ru-RU" sz="3200" dirty="0"/>
              <a:t>).</a:t>
            </a:r>
          </a:p>
          <a:p>
            <a:r>
              <a:rPr lang="ru-RU" sz="3200" b="1" dirty="0"/>
              <a:t>Отчет:</a:t>
            </a:r>
            <a:r>
              <a:rPr lang="ru-RU" sz="3200" dirty="0"/>
              <a:t> Данные записываются в Excel с гиперссылками.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6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/>
              <a:t>Настройка через командную строку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429580"/>
            <a:ext cx="10515600" cy="2898776"/>
          </a:xfrm>
        </p:spPr>
        <p:txBody>
          <a:bodyPr>
            <a:normAutofit/>
          </a:bodyPr>
          <a:lstStyle/>
          <a:p>
            <a:r>
              <a:rPr lang="ru-RU" sz="3200" dirty="0"/>
              <a:t>Скрипт использует модуль </a:t>
            </a:r>
            <a:r>
              <a:rPr lang="ru-RU" sz="3200" dirty="0" err="1"/>
              <a:t>argparse</a:t>
            </a:r>
            <a:r>
              <a:rPr lang="ru-RU" sz="3200" dirty="0"/>
              <a:t> для гибкой настройки.</a:t>
            </a:r>
          </a:p>
          <a:p>
            <a:r>
              <a:rPr lang="ru-RU" sz="3200" dirty="0"/>
              <a:t>Примеры параметров: имя пользователя, пароль, </a:t>
            </a:r>
            <a:r>
              <a:rPr lang="ru-RU" sz="3200" dirty="0" smtClean="0"/>
              <a:t>проект, </a:t>
            </a:r>
            <a:r>
              <a:rPr lang="ru-RU" sz="3200" dirty="0" err="1" smtClean="0"/>
              <a:t>репозиторий</a:t>
            </a:r>
            <a:r>
              <a:rPr lang="ru-RU" sz="3200" dirty="0" smtClean="0"/>
              <a:t>, </a:t>
            </a:r>
            <a:r>
              <a:rPr lang="ru-RU" sz="3200" dirty="0"/>
              <a:t>ветка, </a:t>
            </a:r>
            <a:r>
              <a:rPr lang="ru-RU" sz="3200" dirty="0" smtClean="0"/>
              <a:t>даты.</a:t>
            </a:r>
            <a:br>
              <a:rPr lang="ru-RU" sz="3200" dirty="0" smtClean="0"/>
            </a:br>
            <a:r>
              <a:rPr lang="ru-RU" sz="3200" dirty="0" smtClean="0"/>
              <a:t>Фрагмент </a:t>
            </a:r>
            <a:r>
              <a:rPr lang="ru-RU" sz="3200" dirty="0"/>
              <a:t>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6</a:t>
            </a:fld>
            <a:endParaRPr lang="en-US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4385467"/>
            <a:ext cx="11353800" cy="215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93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Работа с </a:t>
            </a:r>
            <a:r>
              <a:rPr lang="en-US" sz="5400" b="1" dirty="0"/>
              <a:t>API TFS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745238"/>
            <a:ext cx="10515600" cy="3085042"/>
          </a:xfrm>
        </p:spPr>
        <p:txBody>
          <a:bodyPr>
            <a:normAutofit/>
          </a:bodyPr>
          <a:lstStyle/>
          <a:p>
            <a:r>
              <a:rPr lang="ru-RU" sz="3200" dirty="0"/>
              <a:t>Скрипт подключается к TFS через </a:t>
            </a:r>
            <a:r>
              <a:rPr lang="ru-RU" sz="3200" dirty="0" smtClean="0"/>
              <a:t>API.</a:t>
            </a:r>
            <a:endParaRPr lang="ru-RU" sz="3200" dirty="0"/>
          </a:p>
          <a:p>
            <a:r>
              <a:rPr lang="ru-RU" sz="3200" dirty="0"/>
              <a:t>Получает список коммитов и связанных рабочих элементов</a:t>
            </a:r>
            <a:r>
              <a:rPr lang="ru-RU" sz="3200" dirty="0" smtClean="0"/>
              <a:t>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Фрагмент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7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60" y="4625918"/>
            <a:ext cx="11498280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9620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Фильтрация коммитов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6469"/>
            <a:ext cx="10515600" cy="3085042"/>
          </a:xfrm>
        </p:spPr>
        <p:txBody>
          <a:bodyPr>
            <a:normAutofit fontScale="92500"/>
          </a:bodyPr>
          <a:lstStyle/>
          <a:p>
            <a:r>
              <a:rPr lang="ru-RU" sz="3200" dirty="0"/>
              <a:t>Два режима:</a:t>
            </a:r>
          </a:p>
          <a:p>
            <a:pPr lvl="1"/>
            <a:r>
              <a:rPr lang="ru-RU" sz="3200" dirty="0"/>
              <a:t>По диапазону дат (</a:t>
            </a:r>
            <a:r>
              <a:rPr lang="ru-RU" sz="3200" dirty="0" err="1"/>
              <a:t>start_date</a:t>
            </a:r>
            <a:r>
              <a:rPr lang="ru-RU" sz="3200" dirty="0"/>
              <a:t>, </a:t>
            </a:r>
            <a:r>
              <a:rPr lang="ru-RU" sz="3200" dirty="0" err="1"/>
              <a:t>end_date</a:t>
            </a:r>
            <a:r>
              <a:rPr lang="ru-RU" sz="3200" dirty="0"/>
              <a:t>).</a:t>
            </a:r>
          </a:p>
          <a:p>
            <a:pPr lvl="1"/>
            <a:r>
              <a:rPr lang="ru-RU" sz="3200" dirty="0"/>
              <a:t>По различиям между ветками (</a:t>
            </a:r>
            <a:r>
              <a:rPr lang="ru-RU" sz="3200" dirty="0" err="1"/>
              <a:t>git</a:t>
            </a:r>
            <a:r>
              <a:rPr lang="ru-RU" sz="3200" dirty="0"/>
              <a:t> </a:t>
            </a:r>
            <a:r>
              <a:rPr lang="ru-RU" sz="3200" dirty="0" err="1"/>
              <a:t>cherry</a:t>
            </a:r>
            <a:r>
              <a:rPr lang="ru-RU" sz="3200" dirty="0"/>
              <a:t>).</a:t>
            </a:r>
          </a:p>
          <a:p>
            <a:r>
              <a:rPr lang="ru-RU" sz="3200" dirty="0"/>
              <a:t>Выбор зависит от </a:t>
            </a:r>
            <a:r>
              <a:rPr lang="ru-RU" sz="3200" dirty="0" smtClean="0"/>
              <a:t>параметров</a:t>
            </a:r>
            <a:r>
              <a:rPr lang="en-US" sz="3200" dirty="0" smtClean="0"/>
              <a:t>, </a:t>
            </a:r>
            <a:r>
              <a:rPr lang="ru-RU" sz="3200" dirty="0" smtClean="0"/>
              <a:t>заданных в командной строке.</a:t>
            </a:r>
            <a:endParaRPr lang="en-US" sz="3200" dirty="0" smtClean="0"/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Фрагмент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8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52079"/>
            <a:ext cx="12192000" cy="11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03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0338"/>
            <a:ext cx="10515600" cy="1325563"/>
          </a:xfrm>
        </p:spPr>
        <p:txBody>
          <a:bodyPr>
            <a:normAutofit/>
          </a:bodyPr>
          <a:lstStyle/>
          <a:p>
            <a:r>
              <a:rPr lang="ru-RU" sz="5400" b="1" dirty="0"/>
              <a:t>Сбор данных о рабочих элементах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26469"/>
            <a:ext cx="10515600" cy="3085042"/>
          </a:xfrm>
        </p:spPr>
        <p:txBody>
          <a:bodyPr>
            <a:normAutofit lnSpcReduction="10000"/>
          </a:bodyPr>
          <a:lstStyle/>
          <a:p>
            <a:r>
              <a:rPr lang="ru-RU" sz="3200" dirty="0"/>
              <a:t>Для каждого </a:t>
            </a:r>
            <a:r>
              <a:rPr lang="ru-RU" sz="3200" dirty="0" err="1"/>
              <a:t>коммита</a:t>
            </a:r>
            <a:r>
              <a:rPr lang="ru-RU" sz="3200" dirty="0"/>
              <a:t> собираются данные:</a:t>
            </a:r>
          </a:p>
          <a:p>
            <a:pPr lvl="1"/>
            <a:r>
              <a:rPr lang="ru-RU" sz="3200" dirty="0"/>
              <a:t>Рабочие элементы (</a:t>
            </a:r>
            <a:r>
              <a:rPr lang="ru-RU" sz="3200" dirty="0" err="1"/>
              <a:t>tasks</a:t>
            </a:r>
            <a:r>
              <a:rPr lang="ru-RU" sz="3200" dirty="0"/>
              <a:t>).</a:t>
            </a:r>
          </a:p>
          <a:p>
            <a:pPr lvl="1"/>
            <a:r>
              <a:rPr lang="ru-RU" sz="3200" dirty="0"/>
              <a:t>Родительские элементы (</a:t>
            </a:r>
            <a:r>
              <a:rPr lang="ru-RU" sz="3200" dirty="0" err="1"/>
              <a:t>requirements</a:t>
            </a:r>
            <a:r>
              <a:rPr lang="ru-RU" sz="3200" dirty="0"/>
              <a:t>, </a:t>
            </a:r>
            <a:r>
              <a:rPr lang="ru-RU" sz="3200" dirty="0" err="1"/>
              <a:t>features</a:t>
            </a:r>
            <a:r>
              <a:rPr lang="ru-RU" sz="3200" dirty="0"/>
              <a:t>).</a:t>
            </a:r>
          </a:p>
          <a:p>
            <a:r>
              <a:rPr lang="ru-RU" sz="3200" dirty="0"/>
              <a:t>Рекурсивный запрос к API для полной структуры</a:t>
            </a:r>
            <a:r>
              <a:rPr lang="ru-RU" sz="3200" dirty="0" smtClean="0"/>
              <a:t>.</a:t>
            </a:r>
          </a:p>
          <a:p>
            <a:pPr marL="0" indent="0">
              <a:buNone/>
            </a:pPr>
            <a:r>
              <a:rPr lang="ru-RU" sz="3200" dirty="0"/>
              <a:t/>
            </a:r>
            <a:br>
              <a:rPr lang="ru-RU" sz="3200" dirty="0"/>
            </a:br>
            <a:r>
              <a:rPr lang="ru-RU" sz="3200" dirty="0"/>
              <a:t>Фрагмент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9</a:t>
            </a:fld>
            <a:endParaRPr lang="en-US"/>
          </a:p>
        </p:txBody>
      </p:sp>
      <p:sp>
        <p:nvSpPr>
          <p:cNvPr id="8" name="AutoShape 8" descr="blob:https://web.telegram.org/dd52841f-a68a-49f9-acc9-ab8fdeff6a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5150508"/>
            <a:ext cx="1173643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7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0</TotalTime>
  <Words>507</Words>
  <Application>Microsoft Office PowerPoint</Application>
  <PresentationFormat>Широкоэкранный</PresentationFormat>
  <Paragraphs>76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微软雅黑</vt:lpstr>
      <vt:lpstr>SimSun</vt:lpstr>
      <vt:lpstr>Arial</vt:lpstr>
      <vt:lpstr>Calibri</vt:lpstr>
      <vt:lpstr>Calibri Light</vt:lpstr>
      <vt:lpstr>Тема Office</vt:lpstr>
      <vt:lpstr>Презентация PowerPoint</vt:lpstr>
      <vt:lpstr>Автоматизация отчетности по коммитам в репозитории</vt:lpstr>
      <vt:lpstr>Проблема</vt:lpstr>
      <vt:lpstr>Решение</vt:lpstr>
      <vt:lpstr>Как работает скрипт</vt:lpstr>
      <vt:lpstr>Настройка через командную строку</vt:lpstr>
      <vt:lpstr>Работа с API TFS</vt:lpstr>
      <vt:lpstr>Фильтрация коммитов</vt:lpstr>
      <vt:lpstr>Сбор данных о рабочих элементах</vt:lpstr>
      <vt:lpstr>Формирование Excel-отчета</vt:lpstr>
      <vt:lpstr>Пример готового отчета</vt:lpstr>
      <vt:lpstr>Преимущества скрипта</vt:lpstr>
      <vt:lpstr>Итоги и перспективы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Viktorov Vsevolod</dc:creator>
  <cp:lastModifiedBy>Viktorov Vsevolod</cp:lastModifiedBy>
  <cp:revision>26</cp:revision>
  <dcterms:created xsi:type="dcterms:W3CDTF">2024-11-11T07:32:26Z</dcterms:created>
  <dcterms:modified xsi:type="dcterms:W3CDTF">2025-05-19T05:36:35Z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1049-12.2.0.18638</vt:lpwstr>
  </property>
  <property fmtid="{D5CDD505-2E9C-101B-9397-08002B2CF9AE}" pid="3" name="ICV">
    <vt:lpwstr>0B191518E20D47F4ACD4AB86D5C9A323_12</vt:lpwstr>
  </property>
</Properties>
</file>