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9" r:id="rId3"/>
    <p:sldId id="256" r:id="rId5"/>
    <p:sldId id="257" r:id="rId6"/>
    <p:sldId id="271" r:id="rId7"/>
    <p:sldId id="258" r:id="rId8"/>
    <p:sldId id="266" r:id="rId9"/>
    <p:sldId id="268" r:id="rId10"/>
    <p:sldId id="270" r:id="rId11"/>
    <p:sldId id="272" r:id="rId12"/>
    <p:sldId id="263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91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Заголовок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Замещающий текст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Замещающая дата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29" name="Замещающий нижний колонтитул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Замещающий номер слайда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Изображение 4" descr="DSC_7623_1200"/>
          <p:cNvPicPr>
            <a:picLocks noChangeAspect="1"/>
          </p:cNvPicPr>
          <p:nvPr/>
        </p:nvPicPr>
        <p:blipFill>
          <a:blip r:embed="rId1">
            <a:alphaModFix amt="50000"/>
          </a:blip>
          <a:stretch>
            <a:fillRect/>
          </a:stretch>
        </p:blipFill>
        <p:spPr>
          <a:xfrm>
            <a:off x="276860" y="145415"/>
            <a:ext cx="11655425" cy="6549390"/>
          </a:xfrm>
          <a:prstGeom prst="rect">
            <a:avLst/>
          </a:prstGeom>
          <a:noFill/>
        </p:spPr>
      </p:pic>
      <p:sp>
        <p:nvSpPr>
          <p:cNvPr id="2" name="Текстовое поле 1"/>
          <p:cNvSpPr txBox="1"/>
          <p:nvPr/>
        </p:nvSpPr>
        <p:spPr>
          <a:xfrm>
            <a:off x="667385" y="62153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b="1">
                <a:latin typeface="Book Antiqua" panose="02040602050305030304" charset="0"/>
                <a:cs typeface="Book Antiqua" panose="02040602050305030304" charset="0"/>
              </a:rPr>
              <a:t>Supervisor</a:t>
            </a:r>
            <a:r>
              <a:rPr lang="en-US" altLang="ru-RU" b="1">
                <a:latin typeface="Book Antiqua" panose="02040602050305030304" charset="0"/>
                <a:cs typeface="Book Antiqua" panose="02040602050305030304" charset="0"/>
              </a:rPr>
              <a:t>: A. S. Morozova</a:t>
            </a:r>
            <a:endParaRPr lang="en-US" altLang="ru-RU" b="1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11" name="Shape 179"/>
          <p:cNvSpPr txBox="1"/>
          <p:nvPr/>
        </p:nvSpPr>
        <p:spPr>
          <a:xfrm>
            <a:off x="1612900" y="1917700"/>
            <a:ext cx="8609330" cy="160782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897890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ru-RU" sz="3200" dirty="0" smtClean="0">
                <a:solidFill>
                  <a:schemeClr val="tx1"/>
                </a:solidFill>
                <a:latin typeface="Book Antiqua" panose="02040602050305030304" charset="0"/>
                <a:cs typeface="Book Antiqua" panose="02040602050305030304" charset="0"/>
              </a:rPr>
              <a:t>Development of a Project Management System Using Agile and Scrum.</a:t>
            </a:r>
            <a:endParaRPr lang="en-US" altLang="ru-RU" sz="3200" dirty="0" smtClean="0">
              <a:solidFill>
                <a:schemeClr val="tx1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algn="ctr" defTabSz="897890">
              <a:lnSpc>
                <a:spcPts val="2300"/>
              </a:lnSpc>
              <a:defRPr sz="1800">
                <a:solidFill>
                  <a:srgbClr val="000000"/>
                </a:solidFill>
              </a:defRPr>
            </a:pPr>
            <a:endParaRPr lang="en-US" altLang="ru-RU" sz="3200" dirty="0" smtClean="0">
              <a:solidFill>
                <a:schemeClr val="tx1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289925" y="6215380"/>
            <a:ext cx="2699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b="1">
                <a:latin typeface="Book Antiqua" panose="02040602050305030304" charset="0"/>
                <a:cs typeface="Book Antiqua" panose="02040602050305030304" charset="0"/>
              </a:rPr>
              <a:t> Daniil A. Prokopyev</a:t>
            </a:r>
            <a:endParaRPr lang="en-US" altLang="ru-RU" b="1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0663555" y="6215380"/>
            <a:ext cx="97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b="1">
                <a:latin typeface="Book Antiqua" panose="02040602050305030304" charset="0"/>
                <a:cs typeface="Book Antiqua" panose="02040602050305030304" charset="0"/>
              </a:rPr>
              <a:t>932204</a:t>
            </a:r>
            <a:endParaRPr lang="en-US" altLang="ru-RU" b="1">
              <a:latin typeface="Book Antiqua" panose="02040602050305030304" charset="0"/>
              <a:cs typeface="Book Antiqua" panose="0204060205030503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63000">
              <a:schemeClr val="bg1">
                <a:lumMod val="65000"/>
              </a:schemeClr>
            </a:gs>
            <a:gs pos="100000">
              <a:schemeClr val="bg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pic>
        <p:nvPicPr>
          <p:cNvPr id="7" name="Изображение 6" descr="rBVaE2K7K7WAM0JJAAF-VlZvpJ808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4665" y="2757170"/>
            <a:ext cx="3583305" cy="3583305"/>
          </a:xfrm>
          <a:prstGeom prst="rect">
            <a:avLst/>
          </a:prstGeom>
        </p:spPr>
      </p:pic>
      <p:sp>
        <p:nvSpPr>
          <p:cNvPr id="8" name="Текстовое поле 7"/>
          <p:cNvSpPr txBox="1"/>
          <p:nvPr/>
        </p:nvSpPr>
        <p:spPr>
          <a:xfrm>
            <a:off x="1036320" y="548005"/>
            <a:ext cx="10119995" cy="1814195"/>
          </a:xfrm>
          <a:prstGeom prst="rect">
            <a:avLst/>
          </a:prstGeom>
          <a:gradFill>
            <a:gsLst>
              <a:gs pos="0">
                <a:schemeClr val="bg1"/>
              </a:gs>
              <a:gs pos="65000">
                <a:schemeClr val="tx1">
                  <a:lumMod val="50000"/>
                  <a:lumOff val="50000"/>
                </a:schemeClr>
              </a:gs>
              <a:gs pos="76000">
                <a:schemeClr val="accent4">
                  <a:lumMod val="65000"/>
                  <a:lumOff val="35000"/>
                </a:schemeClr>
              </a:gs>
              <a:gs pos="100000">
                <a:schemeClr val="bg1"/>
              </a:gs>
            </a:gsLst>
            <a:lin ang="5400000" scaled="0"/>
          </a:gradFill>
        </p:spPr>
        <p:txBody>
          <a:bodyPr wrap="square" rtlCol="0">
            <a:noAutofit/>
          </a:bodyPr>
          <a:p>
            <a:pPr algn="ctr"/>
            <a:endParaRPr lang="ru-RU" altLang="ru-RU" sz="4000" b="1">
              <a:latin typeface="Book Antiqua" panose="02040602050305030304" charset="0"/>
              <a:cs typeface="Book Antiqua" panose="02040602050305030304" charset="0"/>
            </a:endParaRPr>
          </a:p>
          <a:p>
            <a:pPr algn="ctr"/>
            <a:r>
              <a:rPr lang="en-US" altLang="ru-RU" sz="4000" b="1">
                <a:latin typeface="Book Antiqua" panose="02040602050305030304" charset="0"/>
                <a:cs typeface="Book Antiqua" panose="02040602050305030304" charset="0"/>
              </a:rPr>
              <a:t>THANKS YOU FOR ATTENTION</a:t>
            </a:r>
            <a:r>
              <a:rPr lang="ru-RU" altLang="ru-RU" sz="4000" b="1">
                <a:latin typeface="Book Antiqua" panose="02040602050305030304" charset="0"/>
                <a:cs typeface="Book Antiqua" panose="02040602050305030304" charset="0"/>
              </a:rPr>
              <a:t>!</a:t>
            </a:r>
            <a:endParaRPr lang="ru-RU" altLang="ru-RU" sz="4000" b="1">
              <a:latin typeface="Book Antiqua" panose="02040602050305030304" charset="0"/>
              <a:cs typeface="Book Antiqua" panose="0204060205030503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55000">
              <a:schemeClr val="bg1">
                <a:lumMod val="50000"/>
              </a:schemeClr>
            </a:gs>
            <a:gs pos="100000">
              <a:schemeClr val="bg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" name="Текстовое поле 4"/>
          <p:cNvSpPr txBox="1"/>
          <p:nvPr/>
        </p:nvSpPr>
        <p:spPr>
          <a:xfrm>
            <a:off x="181610" y="1970405"/>
            <a:ext cx="11828780" cy="351726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74000">
                <a:schemeClr val="tx1">
                  <a:lumMod val="50000"/>
                  <a:lumOff val="50000"/>
                </a:schemeClr>
              </a:gs>
              <a:gs pos="9100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</p:spPr>
        <p:txBody>
          <a:bodyPr wrap="square" rtlCol="0">
            <a:noAutofit/>
          </a:bodyPr>
          <a:p>
            <a:pPr algn="ctr"/>
            <a:endParaRPr lang="en-US" altLang="ru-RU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ru-RU" sz="2800">
                <a:solidFill>
                  <a:schemeClr val="tx1"/>
                </a:solidFill>
                <a:latin typeface="Book Antiqua" panose="02040602050305030304" charset="0"/>
                <a:cs typeface="Book Antiqua" panose="02040602050305030304" charset="0"/>
              </a:rPr>
              <a:t>The main idea of the project is to create a project management system that integrates Agile and Scrum methodologies to improve team efficiency and project control.</a:t>
            </a:r>
            <a:endParaRPr lang="en-US" altLang="ru-RU" sz="2800">
              <a:solidFill>
                <a:schemeClr val="tx1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algn="ctr"/>
            <a:r>
              <a:rPr lang="en-US" altLang="ru-RU" sz="2800">
                <a:solidFill>
                  <a:schemeClr val="tx1"/>
                </a:solidFill>
                <a:latin typeface="Book Antiqua" panose="02040602050305030304" charset="0"/>
                <a:cs typeface="Book Antiqua" panose="02040602050305030304" charset="0"/>
              </a:rPr>
              <a:t>The system will offer tools for sprint planning, task assignment, progress tracking, and performance analysis, allowing flexible project management and better team collaboration.</a:t>
            </a:r>
            <a:endParaRPr lang="en-US" altLang="ru-RU" sz="2800">
              <a:solidFill>
                <a:schemeClr val="tx1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2" name="Замещающий 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4321175" y="629285"/>
            <a:ext cx="4064000" cy="583565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chemeClr val="bg1">
                  <a:lumMod val="65000"/>
                </a:schemeClr>
              </a:gs>
              <a:gs pos="83000">
                <a:schemeClr val="tx1">
                  <a:lumMod val="75000"/>
                  <a:lumOff val="25000"/>
                </a:schemeClr>
              </a:gs>
              <a:gs pos="100000">
                <a:schemeClr val="bg1"/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pPr algn="ctr"/>
            <a:r>
              <a:rPr lang="en-US" altLang="ru-RU" sz="3200" b="1">
                <a:solidFill>
                  <a:schemeClr val="tx1"/>
                </a:solidFill>
                <a:latin typeface="Book Antiqua" panose="02040602050305030304" charset="0"/>
                <a:cs typeface="Book Antiqua" panose="02040602050305030304" charset="0"/>
              </a:rPr>
              <a:t>Main idea</a:t>
            </a:r>
            <a:endParaRPr lang="en-US" altLang="ru-RU" sz="3200" b="1">
              <a:solidFill>
                <a:schemeClr val="tx1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55000">
              <a:schemeClr val="bg1">
                <a:lumMod val="50000"/>
              </a:schemeClr>
            </a:gs>
            <a:gs pos="100000">
              <a:schemeClr val="bg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Текстовое поле 3"/>
          <p:cNvSpPr txBox="1"/>
          <p:nvPr/>
        </p:nvSpPr>
        <p:spPr>
          <a:xfrm>
            <a:off x="484505" y="1940560"/>
            <a:ext cx="11357610" cy="352298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74000">
                <a:schemeClr val="tx1">
                  <a:lumMod val="50000"/>
                  <a:lumOff val="50000"/>
                </a:schemeClr>
              </a:gs>
              <a:gs pos="9100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</p:spPr>
        <p:txBody>
          <a:bodyPr wrap="square" rtlCol="0">
            <a:noAutofit/>
          </a:bodyPr>
          <a:p>
            <a:r>
              <a:rPr lang="en-US" altLang="ru-RU" sz="2800">
                <a:latin typeface="Book Antiqua" panose="02040602050305030304" charset="0"/>
                <a:cs typeface="Book Antiqua" panose="02040602050305030304" charset="0"/>
              </a:rPr>
              <a:t>    </a:t>
            </a:r>
            <a:endParaRPr lang="en-US" altLang="ru-RU" sz="2800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ru-RU" sz="2800">
                <a:latin typeface="Book Antiqua" panose="02040602050305030304" charset="0"/>
                <a:cs typeface="Book Antiqua" panose="02040602050305030304" charset="0"/>
              </a:rPr>
              <a:t>The goal of this project is to develop a project management system designed for  development teams working with Agile and Scrum methodologies. </a:t>
            </a:r>
            <a:br>
              <a:rPr lang="en-US" altLang="ru-RU" sz="2800">
                <a:latin typeface="Book Antiqua" panose="02040602050305030304" charset="0"/>
                <a:cs typeface="Book Antiqua" panose="02040602050305030304" charset="0"/>
              </a:rPr>
            </a:br>
            <a:r>
              <a:rPr lang="en-US" altLang="ru-RU" sz="2800">
                <a:latin typeface="Book Antiqua" panose="02040602050305030304" charset="0"/>
                <a:cs typeface="Book Antiqua" panose="02040602050305030304" charset="0"/>
              </a:rPr>
              <a:t>    The system aims to optimize planning, execution, and monitoring of project tasks, ensuring flexibility, high productivity, and improved team collaboration.</a:t>
            </a:r>
            <a:endParaRPr lang="en-US" altLang="ru-RU" sz="2800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2" name="Замещающий 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4131310" y="487680"/>
            <a:ext cx="4064000" cy="583565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chemeClr val="bg1">
                  <a:lumMod val="75000"/>
                </a:schemeClr>
              </a:gs>
              <a:gs pos="8400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</p:spPr>
        <p:txBody>
          <a:bodyPr wrap="square" rtlCol="0">
            <a:noAutofit/>
          </a:bodyPr>
          <a:p>
            <a:pPr algn="ctr"/>
            <a:r>
              <a:rPr lang="en-US" altLang="ru-RU" sz="3200" b="1">
                <a:latin typeface="Book Antiqua" panose="02040602050305030304" charset="0"/>
                <a:cs typeface="Book Antiqua" panose="02040602050305030304" charset="0"/>
                <a:sym typeface="+mn-ea"/>
              </a:rPr>
              <a:t>Objective</a:t>
            </a:r>
            <a:endParaRPr lang="ru-RU" altLang="en-US" sz="3200">
              <a:latin typeface="Book Antiqua" panose="02040602050305030304" charset="0"/>
              <a:cs typeface="Book Antiqua" panose="0204060205030503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53000">
              <a:schemeClr val="bg1">
                <a:lumMod val="50000"/>
              </a:schemeClr>
            </a:gs>
            <a:gs pos="100000">
              <a:schemeClr val="bg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89990" y="1430020"/>
            <a:ext cx="9812020" cy="481520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74000">
                <a:schemeClr val="tx1">
                  <a:lumMod val="50000"/>
                  <a:lumOff val="50000"/>
                </a:schemeClr>
              </a:gs>
              <a:gs pos="9100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</p:spPr>
        <p:txBody>
          <a:bodyPr wrap="square" rtlCol="0">
            <a:noAutofit/>
          </a:bodyPr>
          <a:p>
            <a:endParaRPr lang="en-US" altLang="ru-RU" sz="2800" b="1"/>
          </a:p>
          <a:p>
            <a:pPr marL="342900" indent="-342900">
              <a:buAutoNum type="arabicPeriod"/>
            </a:pPr>
            <a:r>
              <a:rPr lang="en-US" altLang="ru-RU" sz="2800">
                <a:latin typeface="Book Antiqua" panose="02040602050305030304" charset="0"/>
                <a:cs typeface="Book Antiqua" panose="02040602050305030304" charset="0"/>
                <a:sym typeface="+mn-ea"/>
              </a:rPr>
              <a:t>Research and analyze existing project management systems and Agile/Scrum methodologies.</a:t>
            </a:r>
            <a:endParaRPr lang="en-US" altLang="ru-RU" sz="2800">
              <a:latin typeface="Book Antiqua" panose="02040602050305030304" charset="0"/>
              <a:cs typeface="Book Antiqua" panose="02040602050305030304" charset="0"/>
            </a:endParaRPr>
          </a:p>
          <a:p>
            <a:pPr marL="342900" indent="-342900">
              <a:buAutoNum type="arabicPeriod"/>
            </a:pPr>
            <a:r>
              <a:rPr lang="en-US" altLang="ru-RU" sz="2800">
                <a:latin typeface="Book Antiqua" panose="02040602050305030304" charset="0"/>
                <a:cs typeface="Book Antiqua" panose="02040602050305030304" charset="0"/>
                <a:sym typeface="+mn-ea"/>
              </a:rPr>
              <a:t>Formulate functional and non-functional requirements for the system.</a:t>
            </a:r>
            <a:endParaRPr lang="en-US" altLang="ru-RU" sz="2800">
              <a:latin typeface="Book Antiqua" panose="02040602050305030304" charset="0"/>
              <a:cs typeface="Book Antiqua" panose="02040602050305030304" charset="0"/>
            </a:endParaRPr>
          </a:p>
          <a:p>
            <a:pPr marL="342900" indent="-342900">
              <a:buAutoNum type="arabicPeriod"/>
            </a:pPr>
            <a:r>
              <a:rPr lang="en-US" altLang="ru-RU" sz="2800">
                <a:latin typeface="Book Antiqua" panose="02040602050305030304" charset="0"/>
                <a:cs typeface="Book Antiqua" panose="02040602050305030304" charset="0"/>
                <a:sym typeface="+mn-ea"/>
              </a:rPr>
              <a:t>Design the system architecture and user interface.</a:t>
            </a:r>
            <a:endParaRPr lang="en-US" altLang="ru-RU" sz="2800">
              <a:latin typeface="Book Antiqua" panose="02040602050305030304" charset="0"/>
              <a:cs typeface="Book Antiqua" panose="02040602050305030304" charset="0"/>
            </a:endParaRPr>
          </a:p>
          <a:p>
            <a:pPr marL="342900" indent="-342900">
              <a:buAutoNum type="arabicPeriod"/>
            </a:pPr>
            <a:r>
              <a:rPr lang="en-US" altLang="ru-RU" sz="2800">
                <a:latin typeface="Book Antiqua" panose="02040602050305030304" charset="0"/>
                <a:cs typeface="Book Antiqua" panose="02040602050305030304" charset="0"/>
                <a:sym typeface="+mn-ea"/>
              </a:rPr>
              <a:t>Develop a minimum viable product with key project management features.</a:t>
            </a:r>
            <a:endParaRPr lang="en-US" altLang="ru-RU" sz="2800">
              <a:latin typeface="Book Antiqua" panose="02040602050305030304" charset="0"/>
              <a:cs typeface="Book Antiqua" panose="02040602050305030304" charset="0"/>
            </a:endParaRPr>
          </a:p>
          <a:p>
            <a:pPr marL="342900" indent="-342900">
              <a:buAutoNum type="arabicPeriod"/>
            </a:pPr>
            <a:r>
              <a:rPr lang="en-US" altLang="ru-RU" sz="2800">
                <a:latin typeface="Book Antiqua" panose="02040602050305030304" charset="0"/>
                <a:cs typeface="Book Antiqua" panose="02040602050305030304" charset="0"/>
                <a:sym typeface="+mn-ea"/>
              </a:rPr>
              <a:t>Test the system and collect user feedback.</a:t>
            </a:r>
            <a:endParaRPr lang="en-US" altLang="ru-RU" sz="2800">
              <a:latin typeface="Book Antiqua" panose="02040602050305030304" charset="0"/>
              <a:cs typeface="Book Antiqua" panose="02040602050305030304" charset="0"/>
            </a:endParaRPr>
          </a:p>
          <a:p>
            <a:pPr marL="342900" indent="-342900">
              <a:buAutoNum type="arabicPeriod"/>
            </a:pPr>
            <a:r>
              <a:rPr lang="en-US" altLang="ru-RU" sz="2800">
                <a:latin typeface="Book Antiqua" panose="02040602050305030304" charset="0"/>
                <a:cs typeface="Book Antiqua" panose="02040602050305030304" charset="0"/>
                <a:sym typeface="+mn-ea"/>
              </a:rPr>
              <a:t>Implement the system and provide user support.</a:t>
            </a:r>
            <a:endParaRPr lang="en-US" altLang="ru-RU" sz="2800">
              <a:latin typeface="Book Antiqua" panose="02040602050305030304" charset="0"/>
              <a:cs typeface="Book Antiqua" panose="02040602050305030304" charset="0"/>
            </a:endParaRPr>
          </a:p>
          <a:p>
            <a:endParaRPr lang="ru-RU" altLang="en-US" sz="280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3309620" y="426085"/>
            <a:ext cx="5572760" cy="67183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74000">
                <a:schemeClr val="bg1">
                  <a:lumMod val="75000"/>
                </a:schemeClr>
              </a:gs>
              <a:gs pos="8200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</p:spPr>
        <p:txBody>
          <a:bodyPr wrap="square" rtlCol="0">
            <a:noAutofit/>
          </a:bodyPr>
          <a:p>
            <a:pPr algn="ctr"/>
            <a:r>
              <a:rPr lang="en-US" altLang="ru-RU" sz="3200" b="1">
                <a:latin typeface="Book Antiqua" panose="02040602050305030304" charset="0"/>
                <a:cs typeface="Book Antiqua" panose="02040602050305030304" charset="0"/>
                <a:sym typeface="+mn-ea"/>
              </a:rPr>
              <a:t>Tasks of the project work</a:t>
            </a:r>
            <a:endParaRPr lang="en-US" altLang="ru-RU" sz="3200" b="1">
              <a:latin typeface="Book Antiqua" panose="02040602050305030304" charset="0"/>
              <a:cs typeface="Book Antiqua" panose="02040602050305030304" charset="0"/>
            </a:endParaRPr>
          </a:p>
          <a:p>
            <a:pPr algn="ctr"/>
            <a:endParaRPr lang="ru-RU" altLang="en-US">
              <a:latin typeface="Book Antiqua" panose="02040602050305030304" charset="0"/>
              <a:cs typeface="Book Antiqua" panose="02040602050305030304" charset="0"/>
            </a:endParaRPr>
          </a:p>
          <a:p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51000">
              <a:schemeClr val="accent3">
                <a:lumMod val="50000"/>
              </a:schemeClr>
            </a:gs>
            <a:gs pos="100000">
              <a:schemeClr val="bg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299085" y="1757680"/>
            <a:ext cx="5627370" cy="334264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74000">
                <a:schemeClr val="tx1">
                  <a:lumMod val="50000"/>
                  <a:lumOff val="50000"/>
                </a:schemeClr>
              </a:gs>
              <a:gs pos="9100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</p:spPr>
        <p:txBody>
          <a:bodyPr wrap="square" rtlCol="0">
            <a:noAutofit/>
          </a:bodyPr>
          <a:p>
            <a:pPr algn="just"/>
            <a:endParaRPr lang="en-US" altLang="ru-RU" sz="2400" u="sng">
              <a:latin typeface="Book Antiqua" panose="02040602050305030304" charset="0"/>
              <a:cs typeface="Book Antiqua" panose="02040602050305030304" charset="0"/>
              <a:sym typeface="+mn-ea"/>
            </a:endParaRPr>
          </a:p>
          <a:p>
            <a:pPr algn="just"/>
            <a:endParaRPr lang="en-US" altLang="ru-RU" sz="2400" u="sng">
              <a:latin typeface="Book Antiqua" panose="02040602050305030304" charset="0"/>
              <a:cs typeface="Book Antiqua" panose="02040602050305030304" charset="0"/>
              <a:sym typeface="+mn-ea"/>
            </a:endParaRPr>
          </a:p>
          <a:p>
            <a:pPr algn="just"/>
            <a:r>
              <a:rPr lang="en-US" altLang="ru-RU" sz="2400" u="sng">
                <a:latin typeface="Book Antiqua" panose="02040602050305030304" charset="0"/>
                <a:cs typeface="Book Antiqua" panose="02040602050305030304" charset="0"/>
                <a:sym typeface="+mn-ea"/>
              </a:rPr>
              <a:t>Agile is a philosophy and set of principles outlined in the Agile Manifesto, published in 2001. The key ideas of Agile include</a:t>
            </a:r>
            <a:r>
              <a:rPr lang="ru-RU" altLang="en-US" sz="2400" u="sng">
                <a:latin typeface="Book Antiqua" panose="02040602050305030304" charset="0"/>
                <a:cs typeface="Book Antiqua" panose="02040602050305030304" charset="0"/>
                <a:sym typeface="+mn-ea"/>
              </a:rPr>
              <a:t>.</a:t>
            </a:r>
            <a:endParaRPr lang="en-US" altLang="ru-RU" sz="2400" u="sng">
              <a:latin typeface="Book Antiqua" panose="02040602050305030304" charset="0"/>
              <a:cs typeface="Book Antiqua" panose="02040602050305030304" charset="0"/>
            </a:endParaRPr>
          </a:p>
          <a:p>
            <a:pPr algn="just"/>
            <a:endParaRPr lang="ru-RU" altLang="en-US" sz="2400" u="sng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6219825" y="1757680"/>
            <a:ext cx="5628005" cy="334327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74000">
                <a:schemeClr val="tx1">
                  <a:lumMod val="50000"/>
                  <a:lumOff val="50000"/>
                </a:schemeClr>
              </a:gs>
              <a:gs pos="9100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</p:spPr>
        <p:txBody>
          <a:bodyPr wrap="square" rtlCol="0">
            <a:noAutofit/>
          </a:bodyPr>
          <a:p>
            <a:pPr algn="just"/>
            <a:endParaRPr lang="en-US" altLang="ru-RU" sz="2400" u="sng">
              <a:latin typeface="Book Antiqua" panose="02040602050305030304" charset="0"/>
              <a:cs typeface="Book Antiqua" panose="02040602050305030304" charset="0"/>
              <a:sym typeface="+mn-ea"/>
            </a:endParaRPr>
          </a:p>
          <a:p>
            <a:pPr algn="just"/>
            <a:r>
              <a:rPr lang="en-US" altLang="ru-RU" sz="2400" u="sng">
                <a:latin typeface="Book Antiqua" panose="02040602050305030304" charset="0"/>
                <a:cs typeface="Book Antiqua" panose="02040602050305030304" charset="0"/>
                <a:sym typeface="+mn-ea"/>
              </a:rPr>
              <a:t>Scrum is one of the most widely used methodologies based on Agile principles. It focuses on managing projects through a clearly structured process. The main elements of Scrum include</a:t>
            </a:r>
            <a:r>
              <a:rPr lang="ru-RU" altLang="en-US" sz="2400" u="sng">
                <a:latin typeface="Book Antiqua" panose="02040602050305030304" charset="0"/>
                <a:cs typeface="Book Antiqua" panose="02040602050305030304" charset="0"/>
                <a:sym typeface="+mn-ea"/>
              </a:rPr>
              <a:t>.</a:t>
            </a:r>
            <a:endParaRPr lang="en-US" altLang="ru-RU" sz="2400" u="sng">
              <a:latin typeface="Book Antiqua" panose="02040602050305030304" charset="0"/>
              <a:cs typeface="Book Antiqua" panose="02040602050305030304" charset="0"/>
            </a:endParaRPr>
          </a:p>
          <a:p>
            <a:pPr algn="just"/>
            <a:endParaRPr lang="ru-RU" altLang="en-US" sz="2400" u="sng">
              <a:latin typeface="Book Antiqua" panose="02040602050305030304" charset="0"/>
              <a:cs typeface="Book Antiqua" panose="0204060205030503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53000">
              <a:schemeClr val="bg1">
                <a:lumMod val="65000"/>
              </a:schemeClr>
            </a:gs>
            <a:gs pos="100000">
              <a:schemeClr val="bg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407535" y="314325"/>
            <a:ext cx="4271010" cy="521970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chemeClr val="bg1">
                  <a:lumMod val="75000"/>
                </a:schemeClr>
              </a:gs>
              <a:gs pos="83000">
                <a:schemeClr val="accent4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pPr algn="ctr"/>
            <a:r>
              <a:rPr lang="en-US" altLang="ru-RU" sz="2800" b="1">
                <a:latin typeface="Book Antiqua" panose="02040602050305030304" charset="0"/>
                <a:cs typeface="Book Antiqua" panose="02040602050305030304" charset="0"/>
              </a:rPr>
              <a:t>What are the alternatives?</a:t>
            </a:r>
            <a:endParaRPr lang="en-US" altLang="ru-RU" sz="2800" b="1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060" y="2233295"/>
            <a:ext cx="2524125" cy="301688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74000">
                <a:schemeClr val="tx1">
                  <a:lumMod val="50000"/>
                  <a:lumOff val="50000"/>
                </a:schemeClr>
              </a:gs>
              <a:gs pos="91000">
                <a:schemeClr val="accent4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</p:spPr>
        <p:txBody>
          <a:bodyPr wrap="square" rtlCol="0">
            <a:noAutofit/>
          </a:bodyPr>
          <a:p>
            <a:pPr marL="342900" indent="-342900">
              <a:buAutoNum type="arabicPeriod"/>
            </a:pPr>
            <a:endParaRPr lang="ru-RU" altLang="en-US" sz="2400">
              <a:latin typeface="Book Antiqua" panose="02040602050305030304" charset="0"/>
              <a:cs typeface="Book Antiqua" panose="02040602050305030304" charset="0"/>
            </a:endParaRPr>
          </a:p>
          <a:p>
            <a:pPr marL="342900" indent="-342900">
              <a:buAutoNum type="arabicPeriod"/>
            </a:pPr>
            <a:r>
              <a:rPr lang="ru-RU" altLang="en-US" sz="2400">
                <a:latin typeface="Book Antiqua" panose="02040602050305030304" charset="0"/>
                <a:cs typeface="Book Antiqua" panose="02040602050305030304" charset="0"/>
              </a:rPr>
              <a:t>Trello</a:t>
            </a:r>
            <a:endParaRPr lang="ru-RU" altLang="en-US" sz="2400">
              <a:latin typeface="Book Antiqua" panose="02040602050305030304" charset="0"/>
              <a:cs typeface="Book Antiqua" panose="02040602050305030304" charset="0"/>
            </a:endParaRPr>
          </a:p>
          <a:p>
            <a:pPr marL="342900" indent="-342900">
              <a:buAutoNum type="arabicPeriod"/>
            </a:pPr>
            <a:r>
              <a:rPr lang="en-US" altLang="en-US" sz="2400">
                <a:latin typeface="Book Antiqua" panose="02040602050305030304" charset="0"/>
                <a:cs typeface="Book Antiqua" panose="02040602050305030304" charset="0"/>
              </a:rPr>
              <a:t>Jira</a:t>
            </a:r>
            <a:endParaRPr lang="en-US" altLang="en-US" sz="2400">
              <a:latin typeface="Book Antiqua" panose="02040602050305030304" charset="0"/>
              <a:cs typeface="Book Antiqua" panose="02040602050305030304" charset="0"/>
            </a:endParaRPr>
          </a:p>
          <a:p>
            <a:pPr marL="342900" indent="-342900">
              <a:buAutoNum type="arabicPeriod"/>
            </a:pPr>
            <a:r>
              <a:rPr lang="en-US" altLang="en-US" sz="2400">
                <a:latin typeface="Book Antiqua" panose="02040602050305030304" charset="0"/>
                <a:cs typeface="Book Antiqua" panose="02040602050305030304" charset="0"/>
              </a:rPr>
              <a:t>Asana</a:t>
            </a:r>
            <a:endParaRPr lang="en-US" altLang="en-US" sz="2400">
              <a:latin typeface="Book Antiqua" panose="02040602050305030304" charset="0"/>
              <a:cs typeface="Book Antiqua" panose="02040602050305030304" charset="0"/>
            </a:endParaRPr>
          </a:p>
          <a:p>
            <a:pPr marL="342900" indent="-342900">
              <a:buAutoNum type="arabicPeriod"/>
            </a:pPr>
            <a:r>
              <a:rPr lang="en-US" altLang="en-US" sz="2400">
                <a:latin typeface="Book Antiqua" panose="02040602050305030304" charset="0"/>
                <a:cs typeface="Book Antiqua" panose="02040602050305030304" charset="0"/>
              </a:rPr>
              <a:t>Monday.com</a:t>
            </a:r>
            <a:endParaRPr lang="en-US" altLang="en-US" sz="2400">
              <a:latin typeface="Book Antiqua" panose="02040602050305030304" charset="0"/>
              <a:cs typeface="Book Antiqua" panose="02040602050305030304" charset="0"/>
            </a:endParaRPr>
          </a:p>
          <a:p>
            <a:pPr marL="342900" indent="-342900">
              <a:buAutoNum type="arabicPeriod"/>
            </a:pPr>
            <a:r>
              <a:rPr lang="en-US" altLang="en-US" sz="2400">
                <a:latin typeface="Book Antiqua" panose="02040602050305030304" charset="0"/>
                <a:cs typeface="Book Antiqua" panose="02040602050305030304" charset="0"/>
              </a:rPr>
              <a:t>ClickUp</a:t>
            </a:r>
            <a:endParaRPr lang="en-US" altLang="en-US" sz="2400">
              <a:latin typeface="Book Antiqua" panose="02040602050305030304" charset="0"/>
              <a:cs typeface="Book Antiqua" panose="02040602050305030304" charset="0"/>
            </a:endParaRPr>
          </a:p>
          <a:p>
            <a:pPr marL="342900" indent="-342900">
              <a:buAutoNum type="arabicPeriod"/>
            </a:pPr>
            <a:r>
              <a:rPr lang="en-US" altLang="en-US" sz="2400">
                <a:latin typeface="Book Antiqua" panose="02040602050305030304" charset="0"/>
                <a:cs typeface="Book Antiqua" panose="02040602050305030304" charset="0"/>
              </a:rPr>
              <a:t>Notion</a:t>
            </a:r>
            <a:endParaRPr lang="en-US" altLang="en-US" sz="2400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2875915" y="1155700"/>
            <a:ext cx="9067800" cy="508952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1000">
                <a:schemeClr val="accent4">
                  <a:lumMod val="65000"/>
                  <a:lumOff val="35000"/>
                </a:schemeClr>
              </a:gs>
              <a:gs pos="82000">
                <a:schemeClr val="accent4">
                  <a:lumMod val="50000"/>
                  <a:lumOff val="50000"/>
                </a:schemeClr>
              </a:gs>
              <a:gs pos="95000">
                <a:schemeClr val="bg1">
                  <a:lumMod val="85000"/>
                </a:schemeClr>
              </a:gs>
            </a:gsLst>
            <a:lin ang="5400000" scaled="0"/>
          </a:gradFill>
        </p:spPr>
        <p:txBody>
          <a:bodyPr wrap="square" rtlCol="0">
            <a:noAutofit/>
          </a:bodyPr>
          <a:p>
            <a:pPr algn="ctr"/>
            <a:r>
              <a:rPr lang="en-US" altLang="ru-RU" sz="2400" b="1">
                <a:latin typeface="Book Antiqua" panose="02040602050305030304" charset="0"/>
                <a:cs typeface="Book Antiqua" panose="02040602050305030304" charset="0"/>
              </a:rPr>
              <a:t>Focus on a unique audience:</a:t>
            </a:r>
            <a:endParaRPr lang="en-US" altLang="ru-RU" sz="2400" b="1">
              <a:latin typeface="Book Antiqua" panose="02040602050305030304" charset="0"/>
              <a:cs typeface="Book Antiqua" panose="02040602050305030304" charset="0"/>
            </a:endParaRPr>
          </a:p>
          <a:p>
            <a:pPr algn="ctr"/>
            <a:r>
              <a:rPr lang="en-US" altLang="ru-RU" sz="2400">
                <a:latin typeface="Book Antiqua" panose="02040602050305030304" charset="0"/>
                <a:cs typeface="Book Antiqua" panose="02040602050305030304" charset="0"/>
              </a:rPr>
              <a:t> Small student teams or startups</a:t>
            </a:r>
            <a:r>
              <a:rPr lang="ru-RU" altLang="ru-RU" sz="2400">
                <a:latin typeface="Book Antiqua" panose="02040602050305030304" charset="0"/>
                <a:cs typeface="Book Antiqua" panose="02040602050305030304" charset="0"/>
              </a:rPr>
              <a:t>;</a:t>
            </a:r>
            <a:r>
              <a:rPr lang="en-US" altLang="ru-RU" sz="2400">
                <a:latin typeface="Book Antiqua" panose="02040602050305030304" charset="0"/>
                <a:cs typeface="Book Antiqua" panose="02040602050305030304" charset="0"/>
              </a:rPr>
              <a:t>  </a:t>
            </a:r>
            <a:endParaRPr lang="en-US" altLang="ru-RU" sz="2400">
              <a:latin typeface="Book Antiqua" panose="02040602050305030304" charset="0"/>
              <a:cs typeface="Book Antiqua" panose="02040602050305030304" charset="0"/>
            </a:endParaRPr>
          </a:p>
          <a:p>
            <a:pPr algn="ctr"/>
            <a:r>
              <a:rPr lang="en-US" altLang="ru-RU" sz="2400">
                <a:latin typeface="Book Antiqua" panose="02040602050305030304" charset="0"/>
                <a:cs typeface="Book Antiqua" panose="02040602050305030304" charset="0"/>
              </a:rPr>
              <a:t>Simple interface</a:t>
            </a:r>
            <a:r>
              <a:rPr lang="ru-RU" altLang="en-US" sz="2400">
                <a:latin typeface="Book Antiqua" panose="02040602050305030304" charset="0"/>
                <a:cs typeface="Book Antiqua" panose="02040602050305030304" charset="0"/>
              </a:rPr>
              <a:t>.</a:t>
            </a:r>
            <a:endParaRPr lang="ru-RU" altLang="en-US" sz="2400">
              <a:latin typeface="Book Antiqua" panose="02040602050305030304" charset="0"/>
              <a:cs typeface="Book Antiqua" panose="02040602050305030304" charset="0"/>
            </a:endParaRPr>
          </a:p>
          <a:p>
            <a:pPr algn="ctr"/>
            <a:r>
              <a:rPr lang="en-US" altLang="ru-RU" sz="2400">
                <a:latin typeface="Book Antiqua" panose="02040602050305030304" charset="0"/>
                <a:cs typeface="Book Antiqua" panose="02040602050305030304" charset="0"/>
              </a:rPr>
              <a:t> </a:t>
            </a:r>
            <a:endParaRPr lang="en-US" altLang="ru-RU" sz="2400">
              <a:latin typeface="Book Antiqua" panose="02040602050305030304" charset="0"/>
              <a:cs typeface="Book Antiqua" panose="02040602050305030304" charset="0"/>
            </a:endParaRPr>
          </a:p>
          <a:p>
            <a:pPr algn="ctr"/>
            <a:r>
              <a:rPr lang="en-US" altLang="ru-RU" sz="2400" b="1">
                <a:latin typeface="Book Antiqua" panose="02040602050305030304" charset="0"/>
                <a:cs typeface="Book Antiqua" panose="02040602050305030304" charset="0"/>
              </a:rPr>
              <a:t>Localization features:</a:t>
            </a:r>
            <a:endParaRPr lang="en-US" altLang="ru-RU" sz="2400" b="1">
              <a:latin typeface="Book Antiqua" panose="02040602050305030304" charset="0"/>
              <a:cs typeface="Book Antiqua" panose="02040602050305030304" charset="0"/>
            </a:endParaRPr>
          </a:p>
          <a:p>
            <a:pPr algn="ctr"/>
            <a:r>
              <a:rPr lang="en-US" altLang="ru-RU" sz="2400">
                <a:latin typeface="Book Antiqua" panose="02040602050305030304" charset="0"/>
                <a:cs typeface="Book Antiqua" panose="02040602050305030304" charset="0"/>
              </a:rPr>
              <a:t>Russian-language. </a:t>
            </a:r>
            <a:endParaRPr lang="en-US" altLang="ru-RU" sz="2400">
              <a:latin typeface="Book Antiqua" panose="02040602050305030304" charset="0"/>
              <a:cs typeface="Book Antiqua" panose="02040602050305030304" charset="0"/>
            </a:endParaRPr>
          </a:p>
          <a:p>
            <a:pPr algn="ctr"/>
            <a:endParaRPr lang="en-US" altLang="ru-RU" sz="2400">
              <a:latin typeface="Book Antiqua" panose="02040602050305030304" charset="0"/>
              <a:cs typeface="Book Antiqua" panose="02040602050305030304" charset="0"/>
            </a:endParaRPr>
          </a:p>
          <a:p>
            <a:pPr algn="ctr"/>
            <a:r>
              <a:rPr lang="en-US" altLang="ru-RU" sz="2400" b="1">
                <a:latin typeface="Book Antiqua" panose="02040602050305030304" charset="0"/>
                <a:cs typeface="Book Antiqua" panose="02040602050305030304" charset="0"/>
              </a:rPr>
              <a:t>Integration with educational platforms:</a:t>
            </a:r>
            <a:endParaRPr lang="en-US" altLang="ru-RU" sz="2400" b="1">
              <a:latin typeface="Book Antiqua" panose="02040602050305030304" charset="0"/>
              <a:cs typeface="Book Antiqua" panose="02040602050305030304" charset="0"/>
            </a:endParaRPr>
          </a:p>
          <a:p>
            <a:pPr algn="ctr"/>
            <a:r>
              <a:rPr lang="en-US" altLang="ru-RU" sz="2400">
                <a:latin typeface="Book Antiqua" panose="02040602050305030304" charset="0"/>
                <a:cs typeface="Book Antiqua" panose="02040602050305030304" charset="0"/>
              </a:rPr>
              <a:t>Integration with  educations platforms.</a:t>
            </a:r>
            <a:endParaRPr lang="en-US" altLang="ru-RU" sz="2400">
              <a:latin typeface="Book Antiqua" panose="02040602050305030304" charset="0"/>
              <a:cs typeface="Book Antiqua" panose="02040602050305030304" charset="0"/>
            </a:endParaRPr>
          </a:p>
          <a:p>
            <a:pPr algn="ctr"/>
            <a:endParaRPr lang="en-US" altLang="ru-RU" sz="2400">
              <a:latin typeface="Book Antiqua" panose="02040602050305030304" charset="0"/>
              <a:cs typeface="Book Antiqua" panose="02040602050305030304" charset="0"/>
            </a:endParaRPr>
          </a:p>
          <a:p>
            <a:pPr algn="ctr"/>
            <a:r>
              <a:rPr lang="en-US" altLang="ru-RU" sz="2400" b="1">
                <a:latin typeface="Book Antiqua" panose="02040602050305030304" charset="0"/>
                <a:cs typeface="Book Antiqua" panose="02040602050305030304" charset="0"/>
              </a:rPr>
              <a:t>Ease of use:</a:t>
            </a:r>
            <a:endParaRPr lang="en-US" altLang="ru-RU" sz="2400" b="1">
              <a:latin typeface="Book Antiqua" panose="02040602050305030304" charset="0"/>
              <a:cs typeface="Book Antiqua" panose="02040602050305030304" charset="0"/>
            </a:endParaRPr>
          </a:p>
          <a:p>
            <a:pPr algn="ctr"/>
            <a:r>
              <a:rPr lang="en-US" altLang="ru-RU" sz="2400">
                <a:latin typeface="Book Antiqua" panose="02040602050305030304" charset="0"/>
                <a:cs typeface="Book Antiqua" panose="02040602050305030304" charset="0"/>
              </a:rPr>
              <a:t>Simpler to uses.</a:t>
            </a:r>
            <a:endParaRPr lang="en-US" altLang="ru-RU" sz="2400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98425" y="1593850"/>
            <a:ext cx="2524760" cy="460375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chemeClr val="bg1">
                  <a:lumMod val="75000"/>
                </a:schemeClr>
              </a:gs>
              <a:gs pos="84000">
                <a:schemeClr val="accent4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pPr algn="ctr"/>
            <a:r>
              <a:rPr lang="en-US" altLang="ru-RU" sz="2400" b="1">
                <a:latin typeface="Book Antiqua" panose="02040602050305030304" charset="0"/>
                <a:cs typeface="Book Antiqua" panose="02040602050305030304" charset="0"/>
              </a:rPr>
              <a:t>Analogy</a:t>
            </a:r>
            <a:r>
              <a:rPr lang="ru-RU" altLang="ru-RU" sz="2400" b="1">
                <a:latin typeface="Book Antiqua" panose="02040602050305030304" charset="0"/>
                <a:cs typeface="Book Antiqua" panose="02040602050305030304" charset="0"/>
              </a:rPr>
              <a:t>:</a:t>
            </a:r>
            <a:endParaRPr lang="ru-RU" altLang="ru-RU" sz="2400" b="1">
              <a:latin typeface="Book Antiqua" panose="02040602050305030304" charset="0"/>
              <a:cs typeface="Book Antiqua" panose="0204060205030503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55000">
              <a:schemeClr val="bg1">
                <a:lumMod val="50000"/>
              </a:schemeClr>
            </a:gs>
            <a:gs pos="100000">
              <a:schemeClr val="bg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z="1600" smtClean="0"/>
            </a:fld>
            <a:endParaRPr lang="en-US" sz="1600" smtClean="0"/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344805" y="899795"/>
            <a:ext cx="5693410" cy="741680"/>
          </a:xfrm>
          <a:prstGeom prst="rect">
            <a:avLst/>
          </a:prstGeom>
          <a:gradFill>
            <a:gsLst>
              <a:gs pos="0">
                <a:schemeClr val="bg1"/>
              </a:gs>
              <a:gs pos="61000">
                <a:schemeClr val="bg1">
                  <a:lumMod val="75000"/>
                </a:schemeClr>
              </a:gs>
              <a:gs pos="81000">
                <a:schemeClr val="accent4">
                  <a:lumMod val="65000"/>
                  <a:lumOff val="35000"/>
                </a:schemeClr>
              </a:gs>
              <a:gs pos="100000">
                <a:schemeClr val="bg1"/>
              </a:gs>
            </a:gsLst>
            <a:lin ang="5400000" scaled="0"/>
          </a:gradFill>
        </p:spPr>
        <p:txBody>
          <a:bodyPr wrap="square" rtlCol="0">
            <a:noAutofit/>
          </a:bodyPr>
          <a:p>
            <a:pPr algn="ctr"/>
            <a:r>
              <a:rPr lang="en-US" altLang="ru-RU" sz="3200" b="1">
                <a:latin typeface="Book Antiqua" panose="02040602050305030304" charset="0"/>
                <a:cs typeface="Book Antiqua" panose="02040602050305030304" charset="0"/>
              </a:rPr>
              <a:t>Drawbacks of the project:</a:t>
            </a:r>
            <a:endParaRPr lang="en-US" altLang="ru-RU" sz="3200" b="1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344805" y="2182495"/>
            <a:ext cx="5693410" cy="369506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74000">
                <a:schemeClr val="tx1">
                  <a:lumMod val="50000"/>
                  <a:lumOff val="50000"/>
                </a:schemeClr>
              </a:gs>
              <a:gs pos="91000">
                <a:schemeClr val="accent4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</p:spPr>
        <p:txBody>
          <a:bodyPr wrap="square" rtlCol="0">
            <a:noAutofit/>
          </a:bodyPr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ru-RU" sz="2800">
              <a:latin typeface="Book Antiqua" panose="02040602050305030304" charset="0"/>
              <a:cs typeface="Book Antiqua" panose="0204060205030503030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ru-RU" sz="2800">
                <a:latin typeface="Book Antiqua" panose="02040602050305030304" charset="0"/>
                <a:cs typeface="Book Antiqua" panose="02040602050305030304" charset="0"/>
              </a:rPr>
              <a:t>Limited functionality  </a:t>
            </a:r>
            <a:endParaRPr lang="en-US" altLang="ru-RU" sz="2800">
              <a:latin typeface="Book Antiqua" panose="02040602050305030304" charset="0"/>
              <a:cs typeface="Book Antiqua" panose="0204060205030503030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ru-RU" sz="2800">
                <a:latin typeface="Book Antiqua" panose="02040602050305030304" charset="0"/>
                <a:cs typeface="Book Antiqua" panose="02040602050305030304" charset="0"/>
              </a:rPr>
              <a:t>Limited audience  </a:t>
            </a:r>
            <a:endParaRPr lang="en-US" altLang="ru-RU" sz="2800">
              <a:latin typeface="Book Antiqua" panose="02040602050305030304" charset="0"/>
              <a:cs typeface="Book Antiqua" panose="0204060205030503030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ru-RU" sz="2800">
                <a:latin typeface="Book Antiqua" panose="02040602050305030304" charset="0"/>
                <a:cs typeface="Book Antiqua" panose="02040602050305030304" charset="0"/>
              </a:rPr>
              <a:t>Lack of uniqueness  </a:t>
            </a:r>
            <a:endParaRPr lang="en-US" altLang="ru-RU" sz="2800">
              <a:latin typeface="Book Antiqua" panose="02040602050305030304" charset="0"/>
              <a:cs typeface="Book Antiqua" panose="0204060205030503030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ru-RU" sz="2800">
                <a:latin typeface="Book Antiqua" panose="02040602050305030304" charset="0"/>
                <a:cs typeface="Book Antiqua" panose="02040602050305030304" charset="0"/>
              </a:rPr>
              <a:t>Limited interface  </a:t>
            </a:r>
            <a:endParaRPr lang="en-US" altLang="ru-RU" sz="2800">
              <a:latin typeface="Book Antiqua" panose="02040602050305030304" charset="0"/>
              <a:cs typeface="Book Antiqua" panose="0204060205030503030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ru-RU" sz="2800">
                <a:latin typeface="Book Antiqua" panose="02040602050305030304" charset="0"/>
                <a:cs typeface="Book Antiqua" panose="02040602050305030304" charset="0"/>
              </a:rPr>
              <a:t>Issues with adaptation to different devices</a:t>
            </a:r>
            <a:endParaRPr lang="en-US" altLang="ru-RU" sz="2800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6219190" y="677545"/>
            <a:ext cx="5693410" cy="1186180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chemeClr val="bg1">
                  <a:lumMod val="75000"/>
                </a:schemeClr>
              </a:gs>
              <a:gs pos="91000">
                <a:schemeClr val="accent4">
                  <a:lumMod val="65000"/>
                  <a:lumOff val="35000"/>
                </a:schemeClr>
              </a:gs>
              <a:gs pos="100000">
                <a:schemeClr val="bg1"/>
              </a:gs>
            </a:gsLst>
            <a:lin ang="5400000" scaled="0"/>
          </a:gradFill>
        </p:spPr>
        <p:txBody>
          <a:bodyPr wrap="square" rtlCol="0">
            <a:noAutofit/>
          </a:bodyPr>
          <a:p>
            <a:pPr indent="457200" algn="ctr"/>
            <a:r>
              <a:rPr lang="en-US" altLang="ru-RU" sz="3200" b="1">
                <a:latin typeface="Book Antiqua" panose="02040602050305030304" charset="0"/>
                <a:cs typeface="Book Antiqua" panose="02040602050305030304" charset="0"/>
              </a:rPr>
              <a:t>How to compensate for the drawbacks:</a:t>
            </a:r>
            <a:endParaRPr lang="en-US" altLang="ru-RU" sz="3200" b="1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6219190" y="2182495"/>
            <a:ext cx="5693410" cy="369506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74000">
                <a:schemeClr val="tx1">
                  <a:lumMod val="50000"/>
                  <a:lumOff val="50000"/>
                </a:schemeClr>
              </a:gs>
              <a:gs pos="9100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</p:spPr>
        <p:txBody>
          <a:bodyPr wrap="square" rtlCol="0">
            <a:noAutofit/>
          </a:bodyPr>
          <a:p>
            <a:pPr marL="342900" indent="-342900">
              <a:buAutoNum type="arabicPeriod"/>
            </a:pPr>
            <a:endParaRPr lang="en-US" altLang="ru-RU" sz="2800">
              <a:latin typeface="Book Antiqua" panose="02040602050305030304" charset="0"/>
              <a:cs typeface="Book Antiqua" panose="02040602050305030304" charset="0"/>
            </a:endParaRPr>
          </a:p>
          <a:p>
            <a:pPr marL="342900" indent="-342900">
              <a:buAutoNum type="arabicPeriod"/>
            </a:pPr>
            <a:r>
              <a:rPr lang="en-US" altLang="ru-RU" sz="2800">
                <a:latin typeface="Book Antiqua" panose="02040602050305030304" charset="0"/>
                <a:cs typeface="Book Antiqua" panose="02040602050305030304" charset="0"/>
              </a:rPr>
              <a:t>Expand functionality  </a:t>
            </a:r>
            <a:endParaRPr lang="en-US" altLang="ru-RU" sz="2800">
              <a:latin typeface="Book Antiqua" panose="02040602050305030304" charset="0"/>
              <a:cs typeface="Book Antiqua" panose="02040602050305030304" charset="0"/>
            </a:endParaRPr>
          </a:p>
          <a:p>
            <a:pPr marL="342900" indent="-342900">
              <a:buAutoNum type="arabicPeriod"/>
            </a:pPr>
            <a:r>
              <a:rPr lang="en-US" altLang="ru-RU" sz="2800">
                <a:latin typeface="Book Antiqua" panose="02040602050305030304" charset="0"/>
                <a:cs typeface="Book Antiqua" panose="02040602050305030304" charset="0"/>
              </a:rPr>
              <a:t>Consider integration with other projects  </a:t>
            </a:r>
            <a:endParaRPr lang="en-US" altLang="ru-RU" sz="2800">
              <a:latin typeface="Book Antiqua" panose="02040602050305030304" charset="0"/>
              <a:cs typeface="Book Antiqua" panose="02040602050305030304" charset="0"/>
            </a:endParaRPr>
          </a:p>
          <a:p>
            <a:pPr marL="342900" indent="-342900">
              <a:buAutoNum type="arabicPeriod"/>
            </a:pPr>
            <a:r>
              <a:rPr lang="en-US" altLang="ru-RU" sz="2800">
                <a:latin typeface="Book Antiqua" panose="02040602050305030304" charset="0"/>
                <a:cs typeface="Book Antiqua" panose="02040602050305030304" charset="0"/>
              </a:rPr>
              <a:t>Simplify the interface for users</a:t>
            </a:r>
            <a:endParaRPr lang="en-US" altLang="ru-RU" sz="2800">
              <a:latin typeface="Book Antiqua" panose="02040602050305030304" charset="0"/>
              <a:cs typeface="Book Antiqua" panose="0204060205030503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53000">
              <a:schemeClr val="bg1">
                <a:lumMod val="65000"/>
              </a:schemeClr>
            </a:gs>
            <a:gs pos="100000">
              <a:schemeClr val="bg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z="1600" smtClean="0"/>
            </a:fld>
            <a:endParaRPr lang="en-US" sz="1600" smtClean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973830" y="281305"/>
            <a:ext cx="4500880" cy="561975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chemeClr val="bg1">
                  <a:lumMod val="75000"/>
                </a:schemeClr>
              </a:gs>
              <a:gs pos="81000">
                <a:schemeClr val="accent4">
                  <a:lumMod val="65000"/>
                  <a:lumOff val="35000"/>
                </a:schemeClr>
              </a:gs>
              <a:gs pos="100000">
                <a:schemeClr val="bg1"/>
              </a:gs>
            </a:gsLst>
            <a:lin ang="5400000" scaled="0"/>
          </a:gradFill>
        </p:spPr>
        <p:txBody>
          <a:bodyPr wrap="square" rtlCol="0">
            <a:noAutofit/>
          </a:bodyPr>
          <a:p>
            <a:pPr algn="ctr"/>
            <a:r>
              <a:rPr lang="en-US" altLang="ru-RU" sz="2800" b="1">
                <a:latin typeface="Book Antiqua" panose="02040602050305030304" charset="0"/>
                <a:cs typeface="Book Antiqua" panose="02040602050305030304" charset="0"/>
              </a:rPr>
              <a:t>Project architecture</a:t>
            </a:r>
            <a:endParaRPr lang="en-US" altLang="ru-RU" sz="2800" b="1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346075" y="1415415"/>
            <a:ext cx="5641340" cy="470281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74000">
                <a:schemeClr val="tx1">
                  <a:lumMod val="50000"/>
                  <a:lumOff val="50000"/>
                </a:schemeClr>
              </a:gs>
              <a:gs pos="91000">
                <a:schemeClr val="accent4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</p:spPr>
        <p:txBody>
          <a:bodyPr wrap="square" rtlCol="0">
            <a:noAutofit/>
          </a:bodyPr>
          <a:p>
            <a:pPr indent="457200" algn="ctr"/>
            <a:endParaRPr lang="en-US" altLang="ru-RU" sz="2000" b="1">
              <a:latin typeface="Book Antiqua" panose="02040602050305030304" charset="0"/>
              <a:cs typeface="Book Antiqua" panose="02040602050305030304" charset="0"/>
            </a:endParaRPr>
          </a:p>
          <a:p>
            <a:pPr indent="457200" algn="ctr"/>
            <a:r>
              <a:rPr lang="en-US" altLang="ru-RU" sz="2000" b="1">
                <a:latin typeface="Book Antiqua" panose="02040602050305030304" charset="0"/>
                <a:cs typeface="Book Antiqua" panose="02040602050305030304" charset="0"/>
              </a:rPr>
              <a:t>Client-side (Frontend):</a:t>
            </a:r>
            <a:endParaRPr lang="en-US" altLang="ru-RU" sz="2000" b="1">
              <a:latin typeface="Book Antiqua" panose="02040602050305030304" charset="0"/>
              <a:cs typeface="Book Antiqua" panose="02040602050305030304" charset="0"/>
            </a:endParaRPr>
          </a:p>
          <a:p>
            <a:pPr indent="457200" algn="ctr"/>
            <a:r>
              <a:rPr lang="en-US" altLang="ru-RU" sz="2000">
                <a:latin typeface="Book Antiqua" panose="02040602050305030304" charset="0"/>
                <a:cs typeface="Book Antiqua" panose="02040602050305030304" charset="0"/>
              </a:rPr>
              <a:t>Responsible for user interaction through the web interface. Users can create tasks, manage their progress, and move cards on the Kanban board.</a:t>
            </a:r>
            <a:endParaRPr lang="en-US" altLang="ru-RU" sz="2000">
              <a:latin typeface="Book Antiqua" panose="02040602050305030304" charset="0"/>
              <a:cs typeface="Book Antiqua" panose="02040602050305030304" charset="0"/>
            </a:endParaRPr>
          </a:p>
          <a:p>
            <a:pPr indent="457200" algn="ctr"/>
            <a:endParaRPr lang="en-US" altLang="ru-RU" sz="2000">
              <a:latin typeface="Book Antiqua" panose="02040602050305030304" charset="0"/>
              <a:cs typeface="Book Antiqua" panose="02040602050305030304" charset="0"/>
            </a:endParaRPr>
          </a:p>
          <a:p>
            <a:pPr indent="457200" algn="ctr"/>
            <a:r>
              <a:rPr lang="en-US" altLang="ru-RU" sz="2000" b="1">
                <a:latin typeface="Book Antiqua" panose="02040602050305030304" charset="0"/>
                <a:cs typeface="Book Antiqua" panose="02040602050305030304" charset="0"/>
              </a:rPr>
              <a:t>Server-side (Backend):</a:t>
            </a:r>
            <a:endParaRPr lang="en-US" altLang="ru-RU" sz="2000" b="1">
              <a:latin typeface="Book Antiqua" panose="02040602050305030304" charset="0"/>
              <a:cs typeface="Book Antiqua" panose="02040602050305030304" charset="0"/>
            </a:endParaRPr>
          </a:p>
          <a:p>
            <a:pPr indent="457200" algn="ctr"/>
            <a:r>
              <a:rPr lang="en-US" altLang="ru-RU" sz="2000">
                <a:latin typeface="Book Antiqua" panose="02040602050305030304" charset="0"/>
                <a:cs typeface="Book Antiqua" panose="02040602050305030304" charset="0"/>
              </a:rPr>
              <a:t>Handles data processing, business logic, and ensures data storage.</a:t>
            </a:r>
            <a:endParaRPr lang="en-US" altLang="ru-RU" sz="2000">
              <a:latin typeface="Book Antiqua" panose="02040602050305030304" charset="0"/>
              <a:cs typeface="Book Antiqua" panose="02040602050305030304" charset="0"/>
            </a:endParaRPr>
          </a:p>
          <a:p>
            <a:pPr indent="457200" algn="ctr"/>
            <a:endParaRPr lang="en-US" altLang="ru-RU" sz="2000">
              <a:latin typeface="Book Antiqua" panose="02040602050305030304" charset="0"/>
              <a:cs typeface="Book Antiqua" panose="02040602050305030304" charset="0"/>
            </a:endParaRPr>
          </a:p>
          <a:p>
            <a:pPr indent="457200" algn="ctr"/>
            <a:r>
              <a:rPr lang="en-US" altLang="ru-RU" sz="2000" b="1">
                <a:latin typeface="Book Antiqua" panose="02040602050305030304" charset="0"/>
                <a:cs typeface="Book Antiqua" panose="02040602050305030304" charset="0"/>
              </a:rPr>
              <a:t>Database:</a:t>
            </a:r>
            <a:endParaRPr lang="en-US" altLang="ru-RU" sz="2000" b="1">
              <a:latin typeface="Book Antiqua" panose="02040602050305030304" charset="0"/>
              <a:cs typeface="Book Antiqua" panose="02040602050305030304" charset="0"/>
            </a:endParaRPr>
          </a:p>
          <a:p>
            <a:pPr indent="457200" algn="ctr"/>
            <a:r>
              <a:rPr lang="en-US" altLang="ru-RU" sz="2000">
                <a:latin typeface="Book Antiqua" panose="02040602050305030304" charset="0"/>
                <a:cs typeface="Book Antiqua" panose="02040602050305030304" charset="0"/>
              </a:rPr>
              <a:t>Used for storing information about tasks, stages, users, and other system elements.</a:t>
            </a:r>
            <a:endParaRPr lang="en-US" altLang="ru-RU" sz="2000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6214110" y="1415415"/>
            <a:ext cx="5641340" cy="470281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74000">
                <a:schemeClr val="tx1">
                  <a:lumMod val="50000"/>
                  <a:lumOff val="50000"/>
                </a:schemeClr>
              </a:gs>
              <a:gs pos="89000">
                <a:schemeClr val="accent4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</p:spPr>
        <p:txBody>
          <a:bodyPr wrap="square" rtlCol="0">
            <a:noAutofit/>
          </a:bodyPr>
          <a:p>
            <a:endParaRPr lang="en-US" altLang="ru-RU" sz="2000" b="1">
              <a:latin typeface="Book Antiqua" panose="02040602050305030304" charset="0"/>
              <a:cs typeface="Book Antiqua" panose="02040602050305030304" charset="0"/>
            </a:endParaRPr>
          </a:p>
          <a:p>
            <a:pPr algn="ctr"/>
            <a:endParaRPr lang="en-US" altLang="ru-RU" sz="2000" b="1">
              <a:latin typeface="Book Antiqua" panose="02040602050305030304" charset="0"/>
              <a:cs typeface="Book Antiqua" panose="02040602050305030304" charset="0"/>
            </a:endParaRPr>
          </a:p>
          <a:p>
            <a:pPr algn="ctr"/>
            <a:r>
              <a:rPr lang="en-US" altLang="ru-RU" sz="2000" b="1">
                <a:latin typeface="Book Antiqua" panose="02040602050305030304" charset="0"/>
                <a:cs typeface="Book Antiqua" panose="02040602050305030304" charset="0"/>
              </a:rPr>
              <a:t>Pros:</a:t>
            </a:r>
            <a:endParaRPr lang="en-US" altLang="ru-RU" sz="2000" b="1">
              <a:latin typeface="Book Antiqua" panose="02040602050305030304" charset="0"/>
              <a:cs typeface="Book Antiqua" panose="02040602050305030304" charset="0"/>
            </a:endParaRPr>
          </a:p>
          <a:p>
            <a:pPr algn="ctr"/>
            <a:r>
              <a:rPr lang="en-US" altLang="ru-RU" sz="2000">
                <a:latin typeface="Book Antiqua" panose="02040602050305030304" charset="0"/>
                <a:cs typeface="Book Antiqua" panose="02040602050305030304" charset="0"/>
              </a:rPr>
              <a:t>- Separation of logic  </a:t>
            </a:r>
            <a:endParaRPr lang="en-US" altLang="ru-RU" sz="2000">
              <a:latin typeface="Book Antiqua" panose="02040602050305030304" charset="0"/>
              <a:cs typeface="Book Antiqua" panose="02040602050305030304" charset="0"/>
            </a:endParaRPr>
          </a:p>
          <a:p>
            <a:pPr algn="ctr"/>
            <a:r>
              <a:rPr lang="en-US" altLang="ru-RU" sz="2000">
                <a:latin typeface="Book Antiqua" panose="02040602050305030304" charset="0"/>
                <a:cs typeface="Book Antiqua" panose="02040602050305030304" charset="0"/>
              </a:rPr>
              <a:t>- Flexibility in development  </a:t>
            </a:r>
            <a:endParaRPr lang="en-US" altLang="ru-RU" sz="2000">
              <a:latin typeface="Book Antiqua" panose="02040602050305030304" charset="0"/>
              <a:cs typeface="Book Antiqua" panose="02040602050305030304" charset="0"/>
            </a:endParaRPr>
          </a:p>
          <a:p>
            <a:pPr algn="ctr"/>
            <a:r>
              <a:rPr lang="en-US" altLang="ru-RU" sz="2000">
                <a:latin typeface="Book Antiqua" panose="02040602050305030304" charset="0"/>
                <a:cs typeface="Book Antiqua" panose="02040602050305030304" charset="0"/>
              </a:rPr>
              <a:t>- Easy integration  </a:t>
            </a:r>
            <a:endParaRPr lang="en-US" altLang="ru-RU" sz="2000">
              <a:latin typeface="Book Antiqua" panose="02040602050305030304" charset="0"/>
              <a:cs typeface="Book Antiqua" panose="02040602050305030304" charset="0"/>
            </a:endParaRPr>
          </a:p>
          <a:p>
            <a:pPr algn="ctr"/>
            <a:r>
              <a:rPr lang="en-US" altLang="ru-RU" sz="2000">
                <a:latin typeface="Book Antiqua" panose="02040602050305030304" charset="0"/>
                <a:cs typeface="Book Antiqua" panose="02040602050305030304" charset="0"/>
              </a:rPr>
              <a:t>- Long-term perspective  </a:t>
            </a:r>
            <a:endParaRPr lang="en-US" altLang="ru-RU" sz="2000">
              <a:latin typeface="Book Antiqua" panose="02040602050305030304" charset="0"/>
              <a:cs typeface="Book Antiqua" panose="02040602050305030304" charset="0"/>
            </a:endParaRPr>
          </a:p>
          <a:p>
            <a:pPr algn="ctr"/>
            <a:endParaRPr lang="en-US" altLang="ru-RU" sz="2000">
              <a:latin typeface="Book Antiqua" panose="02040602050305030304" charset="0"/>
              <a:cs typeface="Book Antiqua" panose="02040602050305030304" charset="0"/>
            </a:endParaRPr>
          </a:p>
          <a:p>
            <a:pPr algn="ctr"/>
            <a:r>
              <a:rPr lang="en-US" altLang="ru-RU" sz="2000" b="1">
                <a:latin typeface="Book Antiqua" panose="02040602050305030304" charset="0"/>
                <a:cs typeface="Book Antiqua" panose="02040602050305030304" charset="0"/>
              </a:rPr>
              <a:t>Cons:</a:t>
            </a:r>
            <a:endParaRPr lang="en-US" altLang="ru-RU" sz="2000" b="1">
              <a:latin typeface="Book Antiqua" panose="02040602050305030304" charset="0"/>
              <a:cs typeface="Book Antiqua" panose="02040602050305030304" charset="0"/>
            </a:endParaRPr>
          </a:p>
          <a:p>
            <a:pPr algn="ctr"/>
            <a:r>
              <a:rPr lang="en-US" altLang="ru-RU" sz="2000">
                <a:latin typeface="Book Antiqua" panose="02040602050305030304" charset="0"/>
                <a:cs typeface="Book Antiqua" panose="02040602050305030304" charset="0"/>
              </a:rPr>
              <a:t>- Implementation complexity  </a:t>
            </a:r>
            <a:endParaRPr lang="en-US" altLang="ru-RU" sz="2000">
              <a:latin typeface="Book Antiqua" panose="02040602050305030304" charset="0"/>
              <a:cs typeface="Book Antiqua" panose="02040602050305030304" charset="0"/>
            </a:endParaRPr>
          </a:p>
          <a:p>
            <a:pPr algn="ctr"/>
            <a:r>
              <a:rPr lang="en-US" altLang="ru-RU" sz="2000">
                <a:latin typeface="Book Antiqua" panose="02040602050305030304" charset="0"/>
                <a:cs typeface="Book Antiqua" panose="02040602050305030304" charset="0"/>
              </a:rPr>
              <a:t>- Dependence on the server-side  </a:t>
            </a:r>
            <a:endParaRPr lang="en-US" altLang="ru-RU" sz="2000">
              <a:latin typeface="Book Antiqua" panose="02040602050305030304" charset="0"/>
              <a:cs typeface="Book Antiqua" panose="02040602050305030304" charset="0"/>
            </a:endParaRPr>
          </a:p>
          <a:p>
            <a:pPr algn="ctr"/>
            <a:r>
              <a:rPr lang="en-US" altLang="ru-RU" sz="2000">
                <a:latin typeface="Book Antiqua" panose="02040602050305030304" charset="0"/>
                <a:cs typeface="Book Antiqua" panose="02040602050305030304" charset="0"/>
              </a:rPr>
              <a:t>- Testing complexity</a:t>
            </a:r>
            <a:endParaRPr lang="en-US" altLang="ru-RU" sz="2000">
              <a:latin typeface="Book Antiqua" panose="02040602050305030304" charset="0"/>
              <a:cs typeface="Book Antiqua" panose="0204060205030503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58000">
              <a:schemeClr val="accent3">
                <a:lumMod val="50000"/>
              </a:schemeClr>
            </a:gs>
            <a:gs pos="100000">
              <a:schemeClr val="bg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064000" y="300990"/>
            <a:ext cx="4064000" cy="521970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chemeClr val="bg1">
                  <a:lumMod val="75000"/>
                </a:schemeClr>
              </a:gs>
              <a:gs pos="8200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pPr algn="ctr"/>
            <a:r>
              <a:rPr lang="en-US" altLang="en-US" sz="2800" b="1">
                <a:latin typeface="Book Antiqua" panose="02040602050305030304" charset="0"/>
                <a:cs typeface="Book Antiqua" panose="02040602050305030304" charset="0"/>
              </a:rPr>
              <a:t>Used literature</a:t>
            </a:r>
            <a:endParaRPr lang="en-US" altLang="en-US" sz="2800" b="1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658495" y="911860"/>
            <a:ext cx="10875010" cy="563118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74000">
                <a:schemeClr val="bg1">
                  <a:lumMod val="75000"/>
                </a:schemeClr>
              </a:gs>
              <a:gs pos="9600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endParaRPr lang="en-US" altLang="ru-RU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1.</a:t>
            </a:r>
            <a:r>
              <a:rPr lang="en-US" altLang="en-US">
                <a:latin typeface="Book Antiqua" panose="02040602050305030304" charset="0"/>
                <a:cs typeface="Book Antiqua" panose="02040602050305030304" charset="0"/>
              </a:rPr>
              <a:t>Бочкарёв</a:t>
            </a:r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 </a:t>
            </a:r>
            <a:r>
              <a:rPr lang="en-US" altLang="en-US">
                <a:latin typeface="Book Antiqua" panose="02040602050305030304" charset="0"/>
                <a:cs typeface="Book Antiqua" panose="02040602050305030304" charset="0"/>
              </a:rPr>
              <a:t>С</a:t>
            </a:r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. </a:t>
            </a:r>
            <a:r>
              <a:rPr lang="en-US" altLang="en-US">
                <a:latin typeface="Book Antiqua" panose="02040602050305030304" charset="0"/>
                <a:cs typeface="Book Antiqua" panose="02040602050305030304" charset="0"/>
              </a:rPr>
              <a:t>В</a:t>
            </a:r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. </a:t>
            </a:r>
            <a:r>
              <a:rPr lang="en-US" altLang="en-US">
                <a:latin typeface="Book Antiqua" panose="02040602050305030304" charset="0"/>
                <a:cs typeface="Book Antiqua" panose="02040602050305030304" charset="0"/>
              </a:rPr>
              <a:t>Управление</a:t>
            </a:r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 </a:t>
            </a:r>
            <a:r>
              <a:rPr lang="en-US" altLang="en-US">
                <a:latin typeface="Book Antiqua" panose="02040602050305030304" charset="0"/>
                <a:cs typeface="Book Antiqua" panose="02040602050305030304" charset="0"/>
              </a:rPr>
              <a:t>проектами</a:t>
            </a:r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 </a:t>
            </a:r>
            <a:r>
              <a:rPr lang="en-US" altLang="en-US">
                <a:latin typeface="Book Antiqua" panose="02040602050305030304" charset="0"/>
                <a:cs typeface="Book Antiqua" panose="02040602050305030304" charset="0"/>
              </a:rPr>
              <a:t>в</a:t>
            </a:r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 </a:t>
            </a:r>
            <a:r>
              <a:rPr lang="en-US" altLang="en-US">
                <a:latin typeface="Book Antiqua" panose="02040602050305030304" charset="0"/>
                <a:cs typeface="Book Antiqua" panose="02040602050305030304" charset="0"/>
              </a:rPr>
              <a:t>информационных</a:t>
            </a:r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 </a:t>
            </a:r>
            <a:r>
              <a:rPr lang="en-US" altLang="en-US">
                <a:latin typeface="Book Antiqua" panose="02040602050305030304" charset="0"/>
                <a:cs typeface="Book Antiqua" panose="02040602050305030304" charset="0"/>
              </a:rPr>
              <a:t>системах</a:t>
            </a:r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. — </a:t>
            </a:r>
            <a:r>
              <a:rPr lang="en-US" altLang="en-US">
                <a:latin typeface="Book Antiqua" panose="02040602050305030304" charset="0"/>
                <a:cs typeface="Book Antiqua" panose="02040602050305030304" charset="0"/>
              </a:rPr>
              <a:t>М</a:t>
            </a:r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.: </a:t>
            </a:r>
            <a:r>
              <a:rPr lang="en-US" altLang="en-US">
                <a:latin typeface="Book Antiqua" panose="02040602050305030304" charset="0"/>
                <a:cs typeface="Book Antiqua" panose="02040602050305030304" charset="0"/>
              </a:rPr>
              <a:t>Инфра</a:t>
            </a:r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-</a:t>
            </a:r>
            <a:r>
              <a:rPr lang="en-US" altLang="en-US">
                <a:latin typeface="Book Antiqua" panose="02040602050305030304" charset="0"/>
                <a:cs typeface="Book Antiqua" panose="02040602050305030304" charset="0"/>
              </a:rPr>
              <a:t>М</a:t>
            </a:r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, 2020. — 304 </a:t>
            </a:r>
            <a:r>
              <a:rPr lang="en-US" altLang="en-US">
                <a:latin typeface="Book Antiqua" panose="02040602050305030304" charset="0"/>
                <a:cs typeface="Book Antiqua" panose="02040602050305030304" charset="0"/>
              </a:rPr>
              <a:t>с</a:t>
            </a:r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.</a:t>
            </a:r>
            <a:endParaRPr lang="en-US" altLang="ru-RU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2.</a:t>
            </a:r>
            <a:r>
              <a:rPr lang="en-US" altLang="en-US">
                <a:latin typeface="Book Antiqua" panose="02040602050305030304" charset="0"/>
                <a:cs typeface="Book Antiqua" panose="02040602050305030304" charset="0"/>
              </a:rPr>
              <a:t>Кнут</a:t>
            </a:r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 </a:t>
            </a:r>
            <a:r>
              <a:rPr lang="en-US" altLang="en-US">
                <a:latin typeface="Book Antiqua" panose="02040602050305030304" charset="0"/>
                <a:cs typeface="Book Antiqua" panose="02040602050305030304" charset="0"/>
              </a:rPr>
              <a:t>Д</a:t>
            </a:r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. </a:t>
            </a:r>
            <a:r>
              <a:rPr lang="en-US" altLang="en-US">
                <a:latin typeface="Book Antiqua" panose="02040602050305030304" charset="0"/>
                <a:cs typeface="Book Antiqua" panose="02040602050305030304" charset="0"/>
              </a:rPr>
              <a:t>Э</a:t>
            </a:r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. </a:t>
            </a:r>
            <a:r>
              <a:rPr lang="en-US" altLang="en-US">
                <a:latin typeface="Book Antiqua" panose="02040602050305030304" charset="0"/>
                <a:cs typeface="Book Antiqua" panose="02040602050305030304" charset="0"/>
              </a:rPr>
              <a:t>Искусство</a:t>
            </a:r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 </a:t>
            </a:r>
            <a:r>
              <a:rPr lang="en-US" altLang="en-US">
                <a:latin typeface="Book Antiqua" panose="02040602050305030304" charset="0"/>
                <a:cs typeface="Book Antiqua" panose="02040602050305030304" charset="0"/>
              </a:rPr>
              <a:t>программирования</a:t>
            </a:r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. </a:t>
            </a:r>
            <a:r>
              <a:rPr lang="en-US" altLang="en-US">
                <a:latin typeface="Book Antiqua" panose="02040602050305030304" charset="0"/>
                <a:cs typeface="Book Antiqua" panose="02040602050305030304" charset="0"/>
              </a:rPr>
              <a:t>Том</a:t>
            </a:r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 1. </a:t>
            </a:r>
            <a:r>
              <a:rPr lang="en-US" altLang="en-US">
                <a:latin typeface="Book Antiqua" panose="02040602050305030304" charset="0"/>
                <a:cs typeface="Book Antiqua" panose="02040602050305030304" charset="0"/>
              </a:rPr>
              <a:t>Основные</a:t>
            </a:r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 </a:t>
            </a:r>
            <a:r>
              <a:rPr lang="en-US" altLang="en-US">
                <a:latin typeface="Book Antiqua" panose="02040602050305030304" charset="0"/>
                <a:cs typeface="Book Antiqua" panose="02040602050305030304" charset="0"/>
              </a:rPr>
              <a:t>алгоритмы</a:t>
            </a:r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. — </a:t>
            </a:r>
            <a:r>
              <a:rPr lang="en-US" altLang="en-US">
                <a:latin typeface="Book Antiqua" panose="02040602050305030304" charset="0"/>
                <a:cs typeface="Book Antiqua" panose="02040602050305030304" charset="0"/>
              </a:rPr>
              <a:t>М</a:t>
            </a:r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.: </a:t>
            </a:r>
            <a:r>
              <a:rPr lang="en-US" altLang="en-US">
                <a:latin typeface="Book Antiqua" panose="02040602050305030304" charset="0"/>
                <a:cs typeface="Book Antiqua" panose="02040602050305030304" charset="0"/>
              </a:rPr>
              <a:t>Вильямс</a:t>
            </a:r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, 2019. — 672 </a:t>
            </a:r>
            <a:r>
              <a:rPr lang="en-US" altLang="en-US">
                <a:latin typeface="Book Antiqua" panose="02040602050305030304" charset="0"/>
                <a:cs typeface="Book Antiqua" panose="02040602050305030304" charset="0"/>
              </a:rPr>
              <a:t>с</a:t>
            </a:r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.</a:t>
            </a:r>
            <a:endParaRPr lang="en-US" altLang="ru-RU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3.Schwaber K., Sutherland J. The Scrum Guide: The Definitive Guide to Scrum: The Rules of the Game, 2020.</a:t>
            </a:r>
            <a:endParaRPr lang="en-US" altLang="ru-RU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URL: https://scrumguides.org (</a:t>
            </a:r>
            <a:r>
              <a:rPr lang="en-US" altLang="en-US">
                <a:latin typeface="Book Antiqua" panose="02040602050305030304" charset="0"/>
                <a:cs typeface="Book Antiqua" panose="02040602050305030304" charset="0"/>
              </a:rPr>
              <a:t>дата</a:t>
            </a:r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 </a:t>
            </a:r>
            <a:r>
              <a:rPr lang="en-US" altLang="en-US">
                <a:latin typeface="Book Antiqua" panose="02040602050305030304" charset="0"/>
                <a:cs typeface="Book Antiqua" panose="02040602050305030304" charset="0"/>
              </a:rPr>
              <a:t>обращения</a:t>
            </a:r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: 15.04.2025).</a:t>
            </a:r>
            <a:endParaRPr lang="en-US" altLang="ru-RU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4.Manifesto for Agile Software Development. URL: https://agilemanifesto.org (</a:t>
            </a:r>
            <a:r>
              <a:rPr lang="en-US" altLang="en-US">
                <a:latin typeface="Book Antiqua" panose="02040602050305030304" charset="0"/>
                <a:cs typeface="Book Antiqua" panose="02040602050305030304" charset="0"/>
              </a:rPr>
              <a:t>дата</a:t>
            </a:r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 </a:t>
            </a:r>
            <a:r>
              <a:rPr lang="en-US" altLang="en-US">
                <a:latin typeface="Book Antiqua" panose="02040602050305030304" charset="0"/>
                <a:cs typeface="Book Antiqua" panose="02040602050305030304" charset="0"/>
              </a:rPr>
              <a:t>обращения</a:t>
            </a:r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: 15.04.2025).</a:t>
            </a:r>
            <a:endParaRPr lang="en-US" altLang="ru-RU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5.Fowler M. Patterns of Enterprise Application Architecture. — Addison-Wesley, 2003. — 560 p.</a:t>
            </a:r>
            <a:endParaRPr lang="en-US" altLang="ru-RU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6.Freeman E., Robson E. Head First Design Patterns. — O’Reilly Media, 2021. — 694 p.</a:t>
            </a:r>
            <a:endParaRPr lang="en-US" altLang="ru-RU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7.Microsoft Docs. ASP.NET Core Web API documentation.</a:t>
            </a:r>
            <a:endParaRPr lang="en-US" altLang="ru-RU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URL: https://learn.microsoft.com/aspnet/core/web-api (</a:t>
            </a:r>
            <a:r>
              <a:rPr lang="en-US" altLang="en-US">
                <a:latin typeface="Book Antiqua" panose="02040602050305030304" charset="0"/>
                <a:cs typeface="Book Antiqua" panose="02040602050305030304" charset="0"/>
              </a:rPr>
              <a:t>дата</a:t>
            </a:r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 </a:t>
            </a:r>
            <a:r>
              <a:rPr lang="en-US" altLang="en-US">
                <a:latin typeface="Book Antiqua" panose="02040602050305030304" charset="0"/>
                <a:cs typeface="Book Antiqua" panose="02040602050305030304" charset="0"/>
              </a:rPr>
              <a:t>обращения</a:t>
            </a:r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: 15.04.2025).</a:t>
            </a:r>
            <a:endParaRPr lang="en-US" altLang="ru-RU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8.PostgreSQL Documentation. URL: https://www.postgresql.org/docs/ (</a:t>
            </a:r>
            <a:r>
              <a:rPr lang="en-US" altLang="en-US">
                <a:latin typeface="Book Antiqua" panose="02040602050305030304" charset="0"/>
                <a:cs typeface="Book Antiqua" panose="02040602050305030304" charset="0"/>
              </a:rPr>
              <a:t>дата</a:t>
            </a:r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 </a:t>
            </a:r>
            <a:r>
              <a:rPr lang="en-US" altLang="en-US">
                <a:latin typeface="Book Antiqua" panose="02040602050305030304" charset="0"/>
                <a:cs typeface="Book Antiqua" panose="02040602050305030304" charset="0"/>
              </a:rPr>
              <a:t>обращения</a:t>
            </a:r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: 15.04.2025).</a:t>
            </a:r>
            <a:endParaRPr lang="en-US" altLang="ru-RU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9.Atlassian Jira Software documentation.</a:t>
            </a:r>
            <a:endParaRPr lang="en-US" altLang="ru-RU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URL: https://support.atlassian.com/jira-software (</a:t>
            </a:r>
            <a:r>
              <a:rPr lang="en-US" altLang="en-US">
                <a:latin typeface="Book Antiqua" panose="02040602050305030304" charset="0"/>
                <a:cs typeface="Book Antiqua" panose="02040602050305030304" charset="0"/>
              </a:rPr>
              <a:t>дата</a:t>
            </a:r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 </a:t>
            </a:r>
            <a:r>
              <a:rPr lang="en-US" altLang="en-US">
                <a:latin typeface="Book Antiqua" panose="02040602050305030304" charset="0"/>
                <a:cs typeface="Book Antiqua" panose="02040602050305030304" charset="0"/>
              </a:rPr>
              <a:t>обращения</a:t>
            </a:r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: 15.04.2025).</a:t>
            </a:r>
            <a:endParaRPr lang="en-US" altLang="ru-RU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10.JetBrains YouTrack Documentation.</a:t>
            </a:r>
            <a:endParaRPr lang="en-US" altLang="ru-RU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URL: https://www.jetbrains.com/help/youtrack (</a:t>
            </a:r>
            <a:r>
              <a:rPr lang="en-US" altLang="en-US">
                <a:latin typeface="Book Antiqua" panose="02040602050305030304" charset="0"/>
                <a:cs typeface="Book Antiqua" panose="02040602050305030304" charset="0"/>
              </a:rPr>
              <a:t>дата</a:t>
            </a:r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 </a:t>
            </a:r>
            <a:r>
              <a:rPr lang="en-US" altLang="en-US">
                <a:latin typeface="Book Antiqua" panose="02040602050305030304" charset="0"/>
                <a:cs typeface="Book Antiqua" panose="02040602050305030304" charset="0"/>
              </a:rPr>
              <a:t>обращения</a:t>
            </a:r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: 15.04.2025).</a:t>
            </a:r>
            <a:endParaRPr lang="en-US" altLang="ru-RU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US" altLang="ru-RU">
                <a:latin typeface="Book Antiqua" panose="02040602050305030304" charset="0"/>
                <a:cs typeface="Book Antiqua" panose="02040602050305030304" charset="0"/>
              </a:rPr>
              <a:t>  </a:t>
            </a:r>
            <a:endParaRPr lang="en-US" altLang="ru-RU">
              <a:latin typeface="Book Antiqua" panose="02040602050305030304" charset="0"/>
              <a:cs typeface="Book Antiqua" panose="0204060205030503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3770</Words>
  <Application>WPS Presentation</Application>
  <PresentationFormat>宽屏</PresentationFormat>
  <Paragraphs>137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Book Antiqua</vt:lpstr>
      <vt:lpstr>Times New Roman</vt:lpstr>
      <vt:lpstr>Microsoft YaHei</vt:lpstr>
      <vt:lpstr>Arial Unicode MS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ВЫХУХОЛЬ</cp:lastModifiedBy>
  <cp:revision>15</cp:revision>
  <dcterms:created xsi:type="dcterms:W3CDTF">2024-11-11T07:32:00Z</dcterms:created>
  <dcterms:modified xsi:type="dcterms:W3CDTF">2025-05-22T11:59:01Z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1049-12.2.0.20796</vt:lpwstr>
  </property>
  <property fmtid="{D5CDD505-2E9C-101B-9397-08002B2CF9AE}" pid="3" name="ICV">
    <vt:lpwstr>853CC05590AF40F3ADF5CD788AEF2011_13</vt:lpwstr>
  </property>
</Properties>
</file>