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9" r:id="rId3"/>
    <p:sldId id="268" r:id="rId5"/>
    <p:sldId id="266" r:id="rId6"/>
    <p:sldId id="279" r:id="rId7"/>
    <p:sldId id="269" r:id="rId8"/>
    <p:sldId id="289" r:id="rId9"/>
    <p:sldId id="290" r:id="rId10"/>
    <p:sldId id="282" r:id="rId11"/>
    <p:sldId id="277" r:id="rId12"/>
    <p:sldId id="291" r:id="rId13"/>
    <p:sldId id="281" r:id="rId14"/>
    <p:sldId id="280" r:id="rId15"/>
    <p:sldId id="285" r:id="rId16"/>
    <p:sldId id="278" r:id="rId17"/>
    <p:sldId id="267" r:id="rId18"/>
    <p:sldId id="286" r:id="rId19"/>
    <p:sldId id="287" r:id="rId20"/>
    <p:sldId id="288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852" y="126"/>
      </p:cViewPr>
      <p:guideLst>
        <p:guide orient="horz" pos="217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26F9-B1B7-4CD1-84E0-AADEB28128F6}" type="datetime1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2485674-3A50-46D7-821D-03B73699769C}" type="datetime1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C772-08B9-41C4-AAA9-F82ED33EECB9}" type="datetime1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3F84-F9D6-4275-87D4-B9EB9D964FE9}" type="datetime1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3665-21EA-49DB-834A-23136874909C}" type="datetime1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C180-C1A4-46D7-B486-5205252665FA}" type="datetime1">
              <a:rPr lang="en-US" smtClean="0"/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BA7D-AD6D-4EA9-ADB2-3B65788F4717}" type="datetime1">
              <a:rPr lang="en-US" smtClean="0"/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3E23-C751-44AF-9DAC-B513EF1AB44A}" type="datetime1">
              <a:rPr lang="en-US" smtClean="0"/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0EDF-D25F-4ED3-AA58-8AFB119CA9D9}" type="datetime1">
              <a:rPr lang="en-US" smtClean="0"/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5EFB5E-7C54-4C29-BEE6-9F5CF3400480}" type="datetime1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AE6B-33A3-44F5-AF32-9A9BD4C43B8A}" type="datetime1">
              <a:rPr lang="en-US" smtClean="0"/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FB517-99D1-4783-8F57-0F7695BB67AF}" type="datetime1">
              <a:rPr lang="en-US" smtClean="0"/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86242" cy="528186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40" y="5424455"/>
            <a:ext cx="2665723" cy="1184877"/>
          </a:xfrm>
          <a:prstGeom prst="rect">
            <a:avLst/>
          </a:prstGeom>
        </p:spPr>
      </p:pic>
      <p:sp>
        <p:nvSpPr>
          <p:cNvPr id="11" name="Shape 179"/>
          <p:cNvSpPr txBox="1"/>
          <p:nvPr/>
        </p:nvSpPr>
        <p:spPr>
          <a:xfrm>
            <a:off x="3577027" y="5424454"/>
            <a:ext cx="8609215" cy="11589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lvl="1" indent="457200" algn="r" defTabSz="897890">
              <a:lnSpc>
                <a:spcPts val="2300"/>
              </a:lnSpc>
              <a:defRPr sz="1800">
                <a:solidFill>
                  <a:srgbClr val="000000"/>
                </a:solidFill>
              </a:defRPr>
            </a:pPr>
            <a:r>
              <a:rPr lang="en-US" altLang="en-US" sz="2400" dirty="0" smtClean="0">
                <a:solidFill>
                  <a:srgbClr val="000000"/>
                </a:solidFill>
              </a:rPr>
              <a:t>Разработка</a:t>
            </a:r>
            <a:r>
              <a:rPr lang="en-US" altLang="ru-RU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</a:rPr>
              <a:t>системы</a:t>
            </a:r>
            <a:r>
              <a:rPr lang="en-US" altLang="ru-RU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</a:rPr>
              <a:t>управления</a:t>
            </a:r>
            <a:r>
              <a:rPr lang="en-US" altLang="ru-RU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</a:rPr>
              <a:t>проектами</a:t>
            </a:r>
            <a:r>
              <a:rPr lang="en-US" altLang="ru-RU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</a:rPr>
              <a:t>с</a:t>
            </a:r>
            <a:r>
              <a:rPr lang="en-US" altLang="ru-RU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</a:rPr>
              <a:t>применением</a:t>
            </a:r>
            <a:r>
              <a:rPr lang="en-US" altLang="ru-RU" sz="2400" dirty="0" smtClean="0">
                <a:solidFill>
                  <a:srgbClr val="000000"/>
                </a:solidFill>
              </a:rPr>
              <a:t> Agile </a:t>
            </a:r>
            <a:r>
              <a:rPr lang="en-US" altLang="en-US" sz="2400" dirty="0" smtClean="0">
                <a:solidFill>
                  <a:srgbClr val="000000"/>
                </a:solidFill>
              </a:rPr>
              <a:t>и</a:t>
            </a:r>
            <a:r>
              <a:rPr lang="en-US" altLang="ru-RU" sz="2400" dirty="0" smtClean="0">
                <a:solidFill>
                  <a:srgbClr val="000000"/>
                </a:solidFill>
              </a:rPr>
              <a:t> Scrum</a:t>
            </a:r>
            <a:endParaRPr lang="en-US" altLang="ru-RU" sz="2400" b="1" dirty="0" smtClean="0">
              <a:solidFill>
                <a:srgbClr val="000000"/>
              </a:solidFill>
            </a:endParaRPr>
          </a:p>
          <a:p>
            <a:pPr algn="r"/>
            <a:r>
              <a:rPr lang="ru-RU" altLang="en-US" sz="1800" b="1" dirty="0"/>
              <a:t>Автор: Прокопьев Даниил Андреевич</a:t>
            </a:r>
            <a:r>
              <a:rPr lang="ru-RU" altLang="en-US" sz="1800" b="1" dirty="0" smtClean="0"/>
              <a:t>, </a:t>
            </a:r>
            <a:r>
              <a:rPr lang="ru-RU" altLang="en-US" sz="1800" b="1" dirty="0"/>
              <a:t>группа 932204</a:t>
            </a:r>
            <a:endParaRPr lang="ru-RU" altLang="en-US" sz="1800" b="1" dirty="0"/>
          </a:p>
          <a:p>
            <a:pPr algn="r"/>
            <a:r>
              <a:rPr lang="ru-RU" altLang="en-US" sz="1800" b="1" dirty="0"/>
              <a:t>Научный руководитель: канд. физ.-мат. наук Морозова А. С.</a:t>
            </a:r>
            <a:endParaRPr lang="ru-RU" altLang="en-US" sz="1800" b="1" dirty="0"/>
          </a:p>
          <a:p>
            <a:pPr algn="r" defTabSz="897890">
              <a:lnSpc>
                <a:spcPts val="2300"/>
              </a:lnSpc>
              <a:defRPr sz="1800">
                <a:solidFill>
                  <a:srgbClr val="000000"/>
                </a:solidFill>
              </a:defRPr>
            </a:pPr>
            <a:endParaRPr lang="ru-RU" sz="1800" b="1" dirty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Как были реализованны модули</a:t>
            </a:r>
            <a:endParaRPr lang="ru-RU" altLang="en-US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5470" y="1519555"/>
            <a:ext cx="5371465" cy="5307330"/>
          </a:xfrm>
          <a:prstGeom prst="rect">
            <a:avLst/>
          </a:prstGeom>
        </p:spPr>
      </p:pic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7772400" y="169100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2400"/>
              <a:t>/register — </a:t>
            </a:r>
            <a:r>
              <a:rPr lang="en-US" altLang="en-US" sz="2400"/>
              <a:t>Регистрация</a:t>
            </a:r>
            <a:endParaRPr lang="en-US" altLang="en-US" sz="2400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7772400" y="254317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2400"/>
              <a:t>/login — </a:t>
            </a:r>
            <a:r>
              <a:rPr lang="en-US" altLang="en-US" sz="2400"/>
              <a:t>Авторизация</a:t>
            </a:r>
            <a:endParaRPr lang="en-US" altLang="en-US" sz="2400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7772400" y="3763645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2400"/>
              <a:t>/me — </a:t>
            </a:r>
            <a:r>
              <a:rPr lang="en-US" altLang="en-US" sz="2400"/>
              <a:t>Информация</a:t>
            </a:r>
            <a:r>
              <a:rPr lang="en-US" altLang="ru-RU" sz="2400"/>
              <a:t> </a:t>
            </a:r>
            <a:r>
              <a:rPr lang="en-US" altLang="en-US" sz="2400"/>
              <a:t>о</a:t>
            </a:r>
            <a:r>
              <a:rPr lang="en-US" altLang="ru-RU" sz="2400"/>
              <a:t> </a:t>
            </a:r>
            <a:r>
              <a:rPr lang="en-US" altLang="en-US" sz="2400"/>
              <a:t>пользователе</a:t>
            </a:r>
            <a:endParaRPr lang="en-US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0"/>
            <a:ext cx="10515600" cy="1325563"/>
          </a:xfrm>
        </p:spPr>
        <p:txBody>
          <a:bodyPr/>
          <a:p>
            <a:r>
              <a:rPr lang="en-US" altLang="en-US"/>
              <a:t>Безопасность</a:t>
            </a:r>
            <a:endParaRPr lang="en-US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28650" y="1035050"/>
            <a:ext cx="5181600" cy="4351338"/>
          </a:xfrm>
        </p:spPr>
        <p:txBody>
          <a:bodyPr/>
          <a:p>
            <a:r>
              <a:rPr lang="en-US" altLang="en-US"/>
              <a:t>Уровни</a:t>
            </a:r>
            <a:r>
              <a:rPr lang="en-US" altLang="ru-RU"/>
              <a:t> </a:t>
            </a:r>
            <a:r>
              <a:rPr lang="en-US" altLang="en-US"/>
              <a:t>безопасности</a:t>
            </a:r>
            <a:endParaRPr lang="en-US" altLang="en-US"/>
          </a:p>
          <a:p>
            <a:r>
              <a:rPr lang="en-US" altLang="en-US"/>
              <a:t>Аутентификация</a:t>
            </a:r>
            <a:endParaRPr lang="en-US" altLang="en-US"/>
          </a:p>
          <a:p>
            <a:r>
              <a:rPr lang="en-US" altLang="en-US"/>
              <a:t>Авторизация</a:t>
            </a:r>
            <a:endParaRPr lang="en-US" altLang="en-US"/>
          </a:p>
          <a:p>
            <a:r>
              <a:rPr lang="en-US" altLang="en-US"/>
              <a:t>Защита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endParaRPr lang="en-US" altLang="en-US"/>
          </a:p>
          <a:p>
            <a:r>
              <a:rPr lang="en-US" altLang="ru-RU"/>
              <a:t>CORS </a:t>
            </a:r>
            <a:r>
              <a:rPr lang="en-US" altLang="en-US"/>
              <a:t>политики</a:t>
            </a:r>
            <a:endParaRPr lang="en-US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8200" y="3743325"/>
            <a:ext cx="10953115" cy="30575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1"/>
              <a:t>Преимущества</a:t>
            </a:r>
            <a:endParaRPr lang="ru-RU" altLang="en-US" b="1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b="1"/>
              <a:t>Технические</a:t>
            </a:r>
            <a:r>
              <a:rPr lang="en-US" altLang="ru-RU" b="1"/>
              <a:t> </a:t>
            </a:r>
            <a:r>
              <a:rPr lang="en-US" altLang="en-US" b="1"/>
              <a:t>преимущества</a:t>
            </a:r>
            <a:endParaRPr lang="en-US" altLang="en-US" b="1"/>
          </a:p>
          <a:p>
            <a:r>
              <a:rPr lang="en-US" altLang="en-US" b="1"/>
              <a:t>Современный</a:t>
            </a:r>
            <a:r>
              <a:rPr lang="en-US" altLang="ru-RU" b="1"/>
              <a:t> </a:t>
            </a:r>
            <a:r>
              <a:rPr lang="en-US" altLang="en-US" b="1"/>
              <a:t>стек</a:t>
            </a:r>
            <a:r>
              <a:rPr lang="en-US" altLang="ru-RU" b="1"/>
              <a:t> </a:t>
            </a:r>
            <a:r>
              <a:rPr lang="en-US" altLang="en-US" b="1"/>
              <a:t>технологий</a:t>
            </a:r>
            <a:endParaRPr lang="en-US" altLang="en-US" b="1"/>
          </a:p>
          <a:p>
            <a:r>
              <a:rPr lang="en-US" altLang="en-US" b="1"/>
              <a:t>Архитектурные</a:t>
            </a:r>
            <a:r>
              <a:rPr lang="en-US" altLang="ru-RU" b="1"/>
              <a:t> </a:t>
            </a:r>
            <a:r>
              <a:rPr lang="en-US" altLang="en-US" b="1"/>
              <a:t>решения</a:t>
            </a:r>
            <a:endParaRPr lang="en-US" altLang="en-US" b="1"/>
          </a:p>
          <a:p>
            <a:pPr marL="0" indent="0">
              <a:buNone/>
            </a:pPr>
            <a:r>
              <a:rPr lang="en-US" altLang="en-US" b="1"/>
              <a:t>Функциональные</a:t>
            </a:r>
            <a:r>
              <a:rPr lang="en-US" altLang="ru-RU" b="1"/>
              <a:t> </a:t>
            </a:r>
            <a:r>
              <a:rPr lang="en-US" altLang="en-US" b="1"/>
              <a:t>преимущества</a:t>
            </a:r>
            <a:r>
              <a:rPr lang="en-US" altLang="ru-RU" b="1"/>
              <a:t>:</a:t>
            </a:r>
            <a:endParaRPr lang="en-US" altLang="ru-RU" b="1"/>
          </a:p>
          <a:p>
            <a:pPr algn="l"/>
            <a:r>
              <a:rPr lang="en-US" altLang="en-US" b="1"/>
              <a:t>Управление</a:t>
            </a:r>
            <a:r>
              <a:rPr lang="en-US" altLang="ru-RU" b="1"/>
              <a:t> </a:t>
            </a:r>
            <a:r>
              <a:rPr lang="en-US" altLang="en-US" b="1"/>
              <a:t>проектами</a:t>
            </a:r>
            <a:r>
              <a:rPr lang="en-US" altLang="ru-RU" b="1"/>
              <a:t>:</a:t>
            </a:r>
            <a:endParaRPr lang="en-US" altLang="ru-RU" b="1"/>
          </a:p>
          <a:p>
            <a:pPr algn="l"/>
            <a:r>
              <a:rPr lang="en-US" altLang="en-US" b="1"/>
              <a:t>Управление</a:t>
            </a:r>
            <a:r>
              <a:rPr lang="en-US" altLang="ru-RU" b="1"/>
              <a:t> </a:t>
            </a:r>
            <a:r>
              <a:rPr lang="en-US" altLang="en-US" b="1"/>
              <a:t>спринтами</a:t>
            </a:r>
            <a:r>
              <a:rPr lang="en-US" altLang="ru-RU" b="1"/>
              <a:t>:</a:t>
            </a:r>
            <a:endParaRPr lang="en-US" altLang="ru-RU" b="1"/>
          </a:p>
          <a:p>
            <a:pPr algn="l"/>
            <a:r>
              <a:rPr lang="en-US" altLang="en-US" b="1"/>
              <a:t>Управление</a:t>
            </a:r>
            <a:r>
              <a:rPr lang="en-US" altLang="ru-RU" b="1"/>
              <a:t> </a:t>
            </a:r>
            <a:r>
              <a:rPr lang="en-US" altLang="en-US" b="1"/>
              <a:t>задачами</a:t>
            </a:r>
            <a:r>
              <a:rPr lang="en-US" altLang="ru-RU" b="1"/>
              <a:t>:</a:t>
            </a:r>
            <a:endParaRPr lang="en-US" altLang="ru-RU" b="1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5325" y="107950"/>
            <a:ext cx="10515600" cy="764540"/>
          </a:xfrm>
        </p:spPr>
        <p:txBody>
          <a:bodyPr/>
          <a:p>
            <a:r>
              <a:rPr lang="ru-RU" altLang="en-US"/>
              <a:t>Итоговое решение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71475" y="958850"/>
            <a:ext cx="11734800" cy="4351655"/>
          </a:xfrm>
        </p:spPr>
        <p:txBody>
          <a:bodyPr>
            <a:normAutofit lnSpcReduction="10000"/>
          </a:bodyPr>
          <a:p>
            <a:r>
              <a:rPr lang="ru-RU" altLang="en-US"/>
              <a:t>Я</a:t>
            </a:r>
            <a:r>
              <a:rPr lang="en-US" altLang="ru-RU"/>
              <a:t> </a:t>
            </a:r>
            <a:r>
              <a:rPr lang="en-US" altLang="en-US"/>
              <a:t>разработал</a:t>
            </a:r>
            <a:r>
              <a:rPr lang="en-US" altLang="ru-RU"/>
              <a:t> </a:t>
            </a:r>
            <a:r>
              <a:rPr lang="en-US" altLang="en-US"/>
              <a:t>систему</a:t>
            </a:r>
            <a:r>
              <a:rPr lang="en-US" altLang="ru-RU"/>
              <a:t> </a:t>
            </a:r>
            <a:r>
              <a:rPr lang="en-US" altLang="en-US"/>
              <a:t>управления</a:t>
            </a:r>
            <a:r>
              <a:rPr lang="en-US" altLang="ru-RU"/>
              <a:t> </a:t>
            </a:r>
            <a:r>
              <a:rPr lang="en-US" altLang="en-US"/>
              <a:t>проектами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стиле</a:t>
            </a:r>
            <a:r>
              <a:rPr lang="en-US" altLang="ru-RU"/>
              <a:t> Agile, </a:t>
            </a:r>
            <a:r>
              <a:rPr lang="en-US" altLang="en-US"/>
              <a:t>включающую</a:t>
            </a:r>
            <a:r>
              <a:rPr lang="en-US" altLang="ru-RU"/>
              <a:t>:</a:t>
            </a:r>
            <a:endParaRPr lang="en-US" altLang="ru-RU"/>
          </a:p>
          <a:p>
            <a:r>
              <a:rPr lang="en-US" altLang="en-US"/>
              <a:t>Функции</a:t>
            </a:r>
            <a:r>
              <a:rPr lang="en-US" altLang="ru-RU"/>
              <a:t>: </a:t>
            </a:r>
            <a:r>
              <a:rPr lang="en-US" altLang="en-US"/>
              <a:t>управление</a:t>
            </a:r>
            <a:r>
              <a:rPr lang="en-US" altLang="ru-RU"/>
              <a:t> </a:t>
            </a:r>
            <a:r>
              <a:rPr lang="en-US" altLang="en-US"/>
              <a:t>проектами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задачами</a:t>
            </a:r>
            <a:r>
              <a:rPr lang="en-US" altLang="ru-RU"/>
              <a:t>, </a:t>
            </a:r>
            <a:r>
              <a:rPr lang="en-US" altLang="en-US"/>
              <a:t>спринты</a:t>
            </a:r>
            <a:r>
              <a:rPr lang="en-US" altLang="ru-RU"/>
              <a:t>, </a:t>
            </a:r>
            <a:r>
              <a:rPr lang="en-US" altLang="en-US"/>
              <a:t>чат</a:t>
            </a:r>
            <a:r>
              <a:rPr lang="en-US" altLang="ru-RU"/>
              <a:t>, </a:t>
            </a:r>
            <a:r>
              <a:rPr lang="en-US" altLang="en-US"/>
              <a:t>уведомления</a:t>
            </a:r>
            <a:r>
              <a:rPr lang="en-US" altLang="ru-RU"/>
              <a:t>, </a:t>
            </a:r>
            <a:r>
              <a:rPr lang="en-US" altLang="en-US"/>
              <a:t>отчёты</a:t>
            </a:r>
            <a:r>
              <a:rPr lang="ru-RU" altLang="en-US"/>
              <a:t>.</a:t>
            </a:r>
            <a:endParaRPr lang="en-US" altLang="ru-RU"/>
          </a:p>
          <a:p>
            <a:r>
              <a:rPr lang="en-US" altLang="en-US"/>
              <a:t>Архитектуру</a:t>
            </a:r>
            <a:r>
              <a:rPr lang="en-US" altLang="ru-RU"/>
              <a:t>: </a:t>
            </a:r>
            <a:r>
              <a:rPr lang="en-US" altLang="en-US"/>
              <a:t>клиент</a:t>
            </a:r>
            <a:r>
              <a:rPr lang="en-US" altLang="ru-RU"/>
              <a:t>-</a:t>
            </a:r>
            <a:r>
              <a:rPr lang="en-US" altLang="en-US"/>
              <a:t>серверная</a:t>
            </a:r>
            <a:r>
              <a:rPr lang="en-US" altLang="ru-RU"/>
              <a:t> </a:t>
            </a:r>
            <a:r>
              <a:rPr lang="en-US" altLang="en-US"/>
              <a:t>модель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REST API, WebSocket, MongoDB </a:t>
            </a:r>
            <a:r>
              <a:rPr lang="en-US" altLang="en-US"/>
              <a:t>и</a:t>
            </a:r>
            <a:r>
              <a:rPr lang="en-US" altLang="ru-RU"/>
              <a:t> JWT</a:t>
            </a:r>
            <a:endParaRPr lang="en-US" altLang="ru-RU"/>
          </a:p>
          <a:p>
            <a:r>
              <a:rPr lang="en-US" altLang="ru-RU"/>
              <a:t>UI: </a:t>
            </a:r>
            <a:r>
              <a:rPr lang="en-US" altLang="en-US"/>
              <a:t>адаптивный</a:t>
            </a:r>
            <a:r>
              <a:rPr lang="en-US" altLang="ru-RU"/>
              <a:t> </a:t>
            </a:r>
            <a:r>
              <a:rPr lang="en-US" altLang="en-US"/>
              <a:t>интерфейс</a:t>
            </a:r>
            <a:r>
              <a:rPr lang="en-US" altLang="ru-RU"/>
              <a:t>, </a:t>
            </a:r>
            <a:r>
              <a:rPr lang="en-US" altLang="en-US"/>
              <a:t>тёмная</a:t>
            </a:r>
            <a:r>
              <a:rPr lang="en-US" altLang="ru-RU"/>
              <a:t>/</a:t>
            </a:r>
            <a:r>
              <a:rPr lang="en-US" altLang="en-US"/>
              <a:t>светлая</a:t>
            </a:r>
            <a:r>
              <a:rPr lang="en-US" altLang="ru-RU"/>
              <a:t> </a:t>
            </a:r>
            <a:r>
              <a:rPr lang="en-US" altLang="en-US"/>
              <a:t>тема</a:t>
            </a:r>
            <a:r>
              <a:rPr lang="en-US" altLang="ru-RU"/>
              <a:t>, Kanban-</a:t>
            </a:r>
            <a:r>
              <a:rPr lang="en-US" altLang="en-US"/>
              <a:t>доска</a:t>
            </a:r>
            <a:r>
              <a:rPr lang="en-US" altLang="ru-RU"/>
              <a:t>, </a:t>
            </a:r>
            <a:r>
              <a:rPr lang="en-US" altLang="en-US"/>
              <a:t>диаграммы</a:t>
            </a:r>
            <a:endParaRPr lang="en-US" altLang="ru-RU"/>
          </a:p>
          <a:p>
            <a:r>
              <a:rPr lang="en-US" altLang="en-US"/>
              <a:t>Безопасность</a:t>
            </a:r>
            <a:r>
              <a:rPr lang="en-US" altLang="ru-RU"/>
              <a:t>: JWT-</a:t>
            </a:r>
            <a:r>
              <a:rPr lang="en-US" altLang="en-US"/>
              <a:t>аутентификация</a:t>
            </a:r>
            <a:r>
              <a:rPr lang="en-US" altLang="ru-RU"/>
              <a:t>, </a:t>
            </a:r>
            <a:r>
              <a:rPr lang="en-US" altLang="en-US"/>
              <a:t>контроль</a:t>
            </a:r>
            <a:r>
              <a:rPr lang="en-US" altLang="ru-RU"/>
              <a:t> </a:t>
            </a:r>
            <a:r>
              <a:rPr lang="en-US" altLang="en-US"/>
              <a:t>доступа</a:t>
            </a:r>
            <a:r>
              <a:rPr lang="en-US" altLang="ru-RU"/>
              <a:t>, </a:t>
            </a:r>
            <a:r>
              <a:rPr lang="en-US" altLang="en-US"/>
              <a:t>защита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endParaRPr lang="en-US" altLang="ru-RU"/>
          </a:p>
          <a:p>
            <a:r>
              <a:rPr lang="en-US" altLang="en-US"/>
              <a:t>Аналитику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отчёты</a:t>
            </a:r>
            <a:r>
              <a:rPr lang="en-US" altLang="ru-RU"/>
              <a:t>: </a:t>
            </a:r>
            <a:r>
              <a:rPr lang="en-US" altLang="en-US"/>
              <a:t>генерация</a:t>
            </a:r>
            <a:r>
              <a:rPr lang="en-US" altLang="ru-RU"/>
              <a:t> </a:t>
            </a:r>
            <a:r>
              <a:rPr lang="en-US" altLang="en-US"/>
              <a:t>метрик</a:t>
            </a:r>
            <a:r>
              <a:rPr lang="en-US" altLang="ru-RU"/>
              <a:t>, </a:t>
            </a:r>
            <a:r>
              <a:rPr lang="en-US" altLang="en-US"/>
              <a:t>аналитика</a:t>
            </a:r>
            <a:r>
              <a:rPr lang="en-US" altLang="ru-RU"/>
              <a:t> </a:t>
            </a:r>
            <a:r>
              <a:rPr lang="en-US" altLang="en-US"/>
              <a:t>прогресса</a:t>
            </a:r>
            <a:endParaRPr lang="en-US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638175" y="5000625"/>
            <a:ext cx="1071626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Это</a:t>
            </a:r>
            <a:r>
              <a:rPr lang="en-US" altLang="ru-RU" sz="2800"/>
              <a:t> </a:t>
            </a:r>
            <a:r>
              <a:rPr lang="en-US" altLang="en-US" sz="2800"/>
              <a:t>решение</a:t>
            </a:r>
            <a:r>
              <a:rPr lang="en-US" altLang="ru-RU" sz="2800"/>
              <a:t> </a:t>
            </a:r>
            <a:r>
              <a:rPr lang="en-US" altLang="en-US" sz="2800"/>
              <a:t>помогает</a:t>
            </a:r>
            <a:r>
              <a:rPr lang="en-US" altLang="ru-RU" sz="2800"/>
              <a:t> </a:t>
            </a:r>
            <a:r>
              <a:rPr lang="en-US" altLang="en-US" sz="2800"/>
              <a:t>командам</a:t>
            </a:r>
            <a:r>
              <a:rPr lang="en-US" altLang="ru-RU" sz="2800"/>
              <a:t> </a:t>
            </a:r>
            <a:r>
              <a:rPr lang="en-US" altLang="en-US" sz="2800"/>
              <a:t>планировать</a:t>
            </a:r>
            <a:r>
              <a:rPr lang="en-US" altLang="ru-RU" sz="2800"/>
              <a:t>, </a:t>
            </a:r>
            <a:r>
              <a:rPr lang="en-US" altLang="en-US" sz="2800"/>
              <a:t>отслеживать</a:t>
            </a:r>
            <a:r>
              <a:rPr lang="en-US" altLang="ru-RU" sz="2800"/>
              <a:t>, </a:t>
            </a:r>
            <a:r>
              <a:rPr lang="en-US" altLang="en-US" sz="2800"/>
              <a:t>коммуницировать</a:t>
            </a:r>
            <a:r>
              <a:rPr lang="en-US" altLang="ru-RU" sz="2800"/>
              <a:t> </a:t>
            </a:r>
            <a:r>
              <a:rPr lang="en-US" altLang="en-US" sz="2800"/>
              <a:t>и</a:t>
            </a:r>
            <a:r>
              <a:rPr lang="en-US" altLang="ru-RU" sz="2800"/>
              <a:t> </a:t>
            </a:r>
            <a:r>
              <a:rPr lang="en-US" altLang="en-US" sz="2800"/>
              <a:t>анализировать</a:t>
            </a:r>
            <a:r>
              <a:rPr lang="en-US" altLang="ru-RU" sz="2800"/>
              <a:t> </a:t>
            </a:r>
            <a:r>
              <a:rPr lang="en-US" altLang="en-US" sz="2800"/>
              <a:t>проектную</a:t>
            </a:r>
            <a:r>
              <a:rPr lang="en-US" altLang="ru-RU" sz="2800"/>
              <a:t> </a:t>
            </a:r>
            <a:r>
              <a:rPr lang="en-US" altLang="en-US" sz="2800"/>
              <a:t>деятельность</a:t>
            </a:r>
            <a:r>
              <a:rPr lang="en-US" altLang="ru-RU" sz="2800"/>
              <a:t> </a:t>
            </a:r>
            <a:r>
              <a:rPr lang="en-US" altLang="en-US" sz="2800"/>
              <a:t>в</a:t>
            </a:r>
            <a:r>
              <a:rPr lang="en-US" altLang="ru-RU" sz="2800"/>
              <a:t> </a:t>
            </a:r>
            <a:r>
              <a:rPr lang="en-US" altLang="en-US" sz="2800"/>
              <a:t>едином</a:t>
            </a:r>
            <a:r>
              <a:rPr lang="en-US" altLang="ru-RU" sz="2800"/>
              <a:t> </a:t>
            </a:r>
            <a:r>
              <a:rPr lang="en-US" altLang="en-US" sz="2800"/>
              <a:t>пространстве</a:t>
            </a:r>
            <a:r>
              <a:rPr lang="en-US" altLang="ru-RU" sz="2800"/>
              <a:t>.</a:t>
            </a:r>
            <a:endParaRPr lang="en-US" altLang="ru-RU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81300" y="-344487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b="1" dirty="0"/>
              <a:t>			Итоги</a:t>
            </a:r>
            <a:endParaRPr lang="ru-RU" sz="5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50" y="868045"/>
            <a:ext cx="4182745" cy="5989955"/>
          </a:xfrm>
        </p:spPr>
        <p:txBody>
          <a:bodyPr>
            <a:normAutofit fontScale="95000"/>
          </a:bodyPr>
          <a:lstStyle/>
          <a:p>
            <a:pPr marL="0" indent="0">
              <a:buNone/>
            </a:pPr>
            <a:r>
              <a:rPr lang="en-US" altLang="en-US" sz="3200" dirty="0"/>
              <a:t>Архитектурные</a:t>
            </a:r>
            <a:r>
              <a:rPr lang="en-US" altLang="ru-RU" sz="3200" dirty="0"/>
              <a:t> </a:t>
            </a:r>
            <a:r>
              <a:rPr lang="en-US" altLang="en-US" sz="3200" dirty="0"/>
              <a:t>решения</a:t>
            </a:r>
            <a:r>
              <a:rPr lang="en-US" altLang="ru-RU" sz="3200" dirty="0"/>
              <a:t>:</a:t>
            </a:r>
            <a:endParaRPr lang="en-US" altLang="ru-RU" sz="3200" dirty="0"/>
          </a:p>
          <a:p>
            <a:r>
              <a:rPr lang="en-US" altLang="en-US" sz="3200" dirty="0"/>
              <a:t>Модульная</a:t>
            </a:r>
            <a:r>
              <a:rPr lang="en-US" altLang="ru-RU" sz="3200" dirty="0"/>
              <a:t> </a:t>
            </a:r>
            <a:r>
              <a:rPr lang="en-US" altLang="en-US" sz="3200" dirty="0"/>
              <a:t>структура</a:t>
            </a:r>
            <a:r>
              <a:rPr lang="en-US" altLang="ru-RU" sz="3200" dirty="0"/>
              <a:t> </a:t>
            </a:r>
            <a:r>
              <a:rPr lang="en-US" altLang="en-US" sz="3200" dirty="0"/>
              <a:t>приложения</a:t>
            </a:r>
            <a:endParaRPr lang="en-US" altLang="en-US" sz="3200" dirty="0"/>
          </a:p>
          <a:p>
            <a:r>
              <a:rPr lang="en-US" altLang="en-US" sz="3200" dirty="0"/>
              <a:t>Типизированные</a:t>
            </a:r>
            <a:r>
              <a:rPr lang="en-US" altLang="ru-RU" sz="3200" dirty="0"/>
              <a:t> </a:t>
            </a:r>
            <a:r>
              <a:rPr lang="en-US" altLang="en-US" sz="3200" dirty="0"/>
              <a:t>модели</a:t>
            </a:r>
            <a:r>
              <a:rPr lang="en-US" altLang="ru-RU" sz="3200" dirty="0"/>
              <a:t> </a:t>
            </a:r>
            <a:r>
              <a:rPr lang="en-US" altLang="en-US" sz="3200" dirty="0"/>
              <a:t>данных</a:t>
            </a:r>
            <a:endParaRPr lang="en-US" altLang="en-US" sz="3200" dirty="0"/>
          </a:p>
          <a:p>
            <a:r>
              <a:rPr lang="en-US" altLang="en-US" sz="3200" dirty="0"/>
              <a:t>Оптимизированная</a:t>
            </a:r>
            <a:r>
              <a:rPr lang="en-US" altLang="ru-RU" sz="3200" dirty="0"/>
              <a:t> </a:t>
            </a:r>
            <a:r>
              <a:rPr lang="en-US" altLang="en-US" sz="3200" dirty="0"/>
              <a:t>производительность</a:t>
            </a:r>
            <a:endParaRPr lang="en-US" altLang="en-US" sz="3200" dirty="0"/>
          </a:p>
          <a:p>
            <a:r>
              <a:rPr lang="en-US" altLang="en-US" sz="3200" dirty="0"/>
              <a:t>Масштабируемая</a:t>
            </a:r>
            <a:r>
              <a:rPr lang="en-US" altLang="ru-RU" sz="3200" dirty="0"/>
              <a:t> </a:t>
            </a:r>
            <a:r>
              <a:rPr lang="en-US" altLang="en-US" sz="3200" dirty="0"/>
              <a:t>архитектура</a:t>
            </a:r>
            <a:endParaRPr lang="en-US" altLang="en-US" sz="3200" dirty="0"/>
          </a:p>
          <a:p>
            <a:r>
              <a:rPr lang="en-US" altLang="en-US" sz="3200" dirty="0"/>
              <a:t>Безопасное</a:t>
            </a:r>
            <a:r>
              <a:rPr lang="en-US" altLang="ru-RU" sz="3200" dirty="0"/>
              <a:t> </a:t>
            </a:r>
            <a:r>
              <a:rPr lang="en-US" altLang="en-US" sz="3200" dirty="0"/>
              <a:t>хранение</a:t>
            </a:r>
            <a:r>
              <a:rPr lang="en-US" altLang="ru-RU" sz="3200" dirty="0"/>
              <a:t> </a:t>
            </a:r>
            <a:r>
              <a:rPr lang="en-US" altLang="en-US" sz="3200" dirty="0"/>
              <a:t>данных</a:t>
            </a:r>
            <a:endParaRPr lang="en-US" altLang="en-US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8" name="AutoShape 8" descr="blob:https://web.telegram.org/dd52841f-a68a-49f9-acc9-ab8fdeff6a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8385175" y="868045"/>
            <a:ext cx="3866515" cy="5160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buNone/>
            </a:pPr>
            <a:r>
              <a:rPr lang="en-US" altLang="en-US" sz="2400" dirty="0">
                <a:sym typeface="+mn-ea"/>
              </a:rPr>
              <a:t>Технические</a:t>
            </a:r>
            <a:r>
              <a:rPr lang="en-US" altLang="ru-RU" sz="2400" dirty="0">
                <a:sym typeface="+mn-ea"/>
              </a:rPr>
              <a:t> </a:t>
            </a:r>
            <a:r>
              <a:rPr lang="en-US" altLang="en-US" sz="2400" dirty="0">
                <a:sym typeface="+mn-ea"/>
              </a:rPr>
              <a:t>достижения</a:t>
            </a:r>
            <a:r>
              <a:rPr lang="en-US" altLang="ru-RU" sz="2400" dirty="0">
                <a:sym typeface="+mn-ea"/>
              </a:rPr>
              <a:t>:</a:t>
            </a:r>
            <a:endParaRPr lang="en-US" alt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ym typeface="+mn-ea"/>
              </a:rPr>
              <a:t>Реализована</a:t>
            </a:r>
            <a:r>
              <a:rPr lang="en-US" altLang="ru-RU" sz="2400" dirty="0">
                <a:sym typeface="+mn-ea"/>
              </a:rPr>
              <a:t> </a:t>
            </a:r>
            <a:r>
              <a:rPr lang="en-US" altLang="en-US" sz="2400" dirty="0">
                <a:sym typeface="+mn-ea"/>
              </a:rPr>
              <a:t>полноценная</a:t>
            </a:r>
            <a:r>
              <a:rPr lang="en-US" altLang="ru-RU" sz="2400" dirty="0">
                <a:sym typeface="+mn-ea"/>
              </a:rPr>
              <a:t> </a:t>
            </a:r>
            <a:r>
              <a:rPr lang="en-US" altLang="en-US" sz="2400" dirty="0">
                <a:sym typeface="+mn-ea"/>
              </a:rPr>
              <a:t>система</a:t>
            </a:r>
            <a:r>
              <a:rPr lang="en-US" altLang="ru-RU" sz="2400" dirty="0">
                <a:sym typeface="+mn-ea"/>
              </a:rPr>
              <a:t> </a:t>
            </a:r>
            <a:r>
              <a:rPr lang="en-US" altLang="en-US" sz="2400" dirty="0">
                <a:sym typeface="+mn-ea"/>
              </a:rPr>
              <a:t>управления</a:t>
            </a:r>
            <a:r>
              <a:rPr lang="en-US" altLang="ru-RU" sz="2400" dirty="0">
                <a:sym typeface="+mn-ea"/>
              </a:rPr>
              <a:t> </a:t>
            </a:r>
            <a:r>
              <a:rPr lang="en-US" altLang="en-US" sz="2400" dirty="0">
                <a:sym typeface="+mn-ea"/>
              </a:rPr>
              <a:t>проектами</a:t>
            </a: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ym typeface="+mn-ea"/>
              </a:rPr>
              <a:t>Создан</a:t>
            </a:r>
            <a:r>
              <a:rPr lang="en-US" altLang="ru-RU" sz="2400" dirty="0">
                <a:sym typeface="+mn-ea"/>
              </a:rPr>
              <a:t> </a:t>
            </a:r>
            <a:r>
              <a:rPr lang="en-US" altLang="en-US" sz="2400" dirty="0">
                <a:sym typeface="+mn-ea"/>
              </a:rPr>
              <a:t>современный</a:t>
            </a:r>
            <a:r>
              <a:rPr lang="en-US" altLang="ru-RU" sz="2400" dirty="0">
                <a:sym typeface="+mn-ea"/>
              </a:rPr>
              <a:t> </a:t>
            </a:r>
            <a:r>
              <a:rPr lang="en-US" altLang="en-US" sz="2400" dirty="0">
                <a:sym typeface="+mn-ea"/>
              </a:rPr>
              <a:t>веб</a:t>
            </a:r>
            <a:r>
              <a:rPr lang="en-US" altLang="ru-RU" sz="2400" dirty="0">
                <a:sym typeface="+mn-ea"/>
              </a:rPr>
              <a:t>-</a:t>
            </a:r>
            <a:r>
              <a:rPr lang="en-US" altLang="en-US" sz="2400" dirty="0">
                <a:sym typeface="+mn-ea"/>
              </a:rPr>
              <a:t>интерфейс</a:t>
            </a:r>
            <a:r>
              <a:rPr lang="en-US" altLang="ru-RU" sz="2400" dirty="0">
                <a:sym typeface="+mn-ea"/>
              </a:rPr>
              <a:t> </a:t>
            </a:r>
            <a:r>
              <a:rPr lang="en-US" altLang="en-US" sz="2400" dirty="0">
                <a:sym typeface="+mn-ea"/>
              </a:rPr>
              <a:t>на</a:t>
            </a:r>
            <a:r>
              <a:rPr lang="en-US" altLang="ru-RU" sz="2400" dirty="0">
                <a:sym typeface="+mn-ea"/>
              </a:rPr>
              <a:t> React + TypeScript</a:t>
            </a:r>
            <a:endParaRPr lang="en-US" alt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ym typeface="+mn-ea"/>
              </a:rPr>
              <a:t>Разработано</a:t>
            </a:r>
            <a:r>
              <a:rPr lang="en-US" altLang="ru-RU" sz="2400" dirty="0">
                <a:sym typeface="+mn-ea"/>
              </a:rPr>
              <a:t> REST API </a:t>
            </a:r>
            <a:r>
              <a:rPr lang="en-US" altLang="en-US" sz="2400" dirty="0">
                <a:sym typeface="+mn-ea"/>
              </a:rPr>
              <a:t>на</a:t>
            </a:r>
            <a:r>
              <a:rPr lang="en-US" altLang="ru-RU" sz="2400" dirty="0">
                <a:sym typeface="+mn-ea"/>
              </a:rPr>
              <a:t> Node.js + Express</a:t>
            </a:r>
            <a:endParaRPr lang="en-US" alt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ym typeface="+mn-ea"/>
              </a:rPr>
              <a:t>Внедрена</a:t>
            </a:r>
            <a:r>
              <a:rPr lang="en-US" altLang="ru-RU" sz="2400" dirty="0">
                <a:sym typeface="+mn-ea"/>
              </a:rPr>
              <a:t> </a:t>
            </a:r>
            <a:r>
              <a:rPr lang="en-US" altLang="en-US" sz="2400" dirty="0">
                <a:sym typeface="+mn-ea"/>
              </a:rPr>
              <a:t>система</a:t>
            </a:r>
            <a:r>
              <a:rPr lang="en-US" altLang="ru-RU" sz="2400" dirty="0">
                <a:sym typeface="+mn-ea"/>
              </a:rPr>
              <a:t> </a:t>
            </a:r>
            <a:r>
              <a:rPr lang="en-US" altLang="en-US" sz="2400" dirty="0">
                <a:sym typeface="+mn-ea"/>
              </a:rPr>
              <a:t>аутентификации</a:t>
            </a:r>
            <a:r>
              <a:rPr lang="en-US" altLang="ru-RU" sz="2400" dirty="0">
                <a:sym typeface="+mn-ea"/>
              </a:rPr>
              <a:t> </a:t>
            </a:r>
            <a:r>
              <a:rPr lang="en-US" altLang="en-US" sz="2400" dirty="0">
                <a:sym typeface="+mn-ea"/>
              </a:rPr>
              <a:t>и</a:t>
            </a:r>
            <a:r>
              <a:rPr lang="en-US" altLang="ru-RU" sz="2400" dirty="0">
                <a:sym typeface="+mn-ea"/>
              </a:rPr>
              <a:t> </a:t>
            </a:r>
            <a:r>
              <a:rPr lang="en-US" altLang="en-US" sz="2400" dirty="0">
                <a:sym typeface="+mn-ea"/>
              </a:rPr>
              <a:t>авторизации</a:t>
            </a: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ym typeface="+mn-ea"/>
              </a:rPr>
              <a:t>Реализовано</a:t>
            </a:r>
            <a:r>
              <a:rPr lang="en-US" altLang="ru-RU" sz="2400" dirty="0">
                <a:sym typeface="+mn-ea"/>
              </a:rPr>
              <a:t> </a:t>
            </a:r>
            <a:r>
              <a:rPr lang="en-US" altLang="en-US" sz="2400" dirty="0">
                <a:sym typeface="+mn-ea"/>
              </a:rPr>
              <a:t>управление</a:t>
            </a:r>
            <a:r>
              <a:rPr lang="en-US" altLang="ru-RU" sz="2400" dirty="0">
                <a:sym typeface="+mn-ea"/>
              </a:rPr>
              <a:t> </a:t>
            </a:r>
            <a:r>
              <a:rPr lang="en-US" altLang="en-US" sz="2400" dirty="0">
                <a:sym typeface="+mn-ea"/>
              </a:rPr>
              <a:t>состоянием</a:t>
            </a:r>
            <a:r>
              <a:rPr lang="en-US" altLang="ru-RU" sz="2400" dirty="0">
                <a:sym typeface="+mn-ea"/>
              </a:rPr>
              <a:t> </a:t>
            </a:r>
            <a:r>
              <a:rPr lang="en-US" altLang="en-US" sz="2400" dirty="0">
                <a:sym typeface="+mn-ea"/>
              </a:rPr>
              <a:t>через</a:t>
            </a:r>
            <a:r>
              <a:rPr lang="en-US" altLang="ru-RU" sz="2400" dirty="0">
                <a:sym typeface="+mn-ea"/>
              </a:rPr>
              <a:t> Redux</a:t>
            </a:r>
            <a:endParaRPr lang="en-US" altLang="ru-RU" sz="2400" dirty="0"/>
          </a:p>
          <a:p>
            <a:endParaRPr lang="en-US" altLang="ru-RU" sz="2400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4064000" y="810895"/>
            <a:ext cx="4321175" cy="6046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buNone/>
            </a:pPr>
            <a:r>
              <a:rPr lang="en-US" altLang="en-US" sz="2600" dirty="0">
                <a:sym typeface="+mn-ea"/>
              </a:rPr>
              <a:t>Функциональные</a:t>
            </a:r>
            <a:r>
              <a:rPr lang="en-US" altLang="ru-RU" sz="2600" dirty="0">
                <a:sym typeface="+mn-ea"/>
              </a:rPr>
              <a:t> </a:t>
            </a:r>
            <a:r>
              <a:rPr lang="en-US" altLang="en-US" sz="2600" dirty="0">
                <a:sym typeface="+mn-ea"/>
              </a:rPr>
              <a:t>результаты</a:t>
            </a:r>
            <a:r>
              <a:rPr lang="en-US" altLang="ru-RU" sz="2600" dirty="0">
                <a:sym typeface="+mn-ea"/>
              </a:rPr>
              <a:t>:</a:t>
            </a:r>
            <a:endParaRPr lang="en-US" altLang="ru-RU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600" dirty="0">
                <a:sym typeface="+mn-ea"/>
              </a:rPr>
              <a:t>Успешно</a:t>
            </a:r>
            <a:r>
              <a:rPr lang="en-US" altLang="ru-RU" sz="2600" dirty="0">
                <a:sym typeface="+mn-ea"/>
              </a:rPr>
              <a:t> </a:t>
            </a:r>
            <a:r>
              <a:rPr lang="en-US" altLang="en-US" sz="2600" dirty="0">
                <a:sym typeface="+mn-ea"/>
              </a:rPr>
              <a:t>внедрена</a:t>
            </a:r>
            <a:r>
              <a:rPr lang="en-US" altLang="ru-RU" sz="2600" dirty="0">
                <a:sym typeface="+mn-ea"/>
              </a:rPr>
              <a:t> </a:t>
            </a:r>
            <a:r>
              <a:rPr lang="en-US" altLang="en-US" sz="2600" dirty="0">
                <a:sym typeface="+mn-ea"/>
              </a:rPr>
              <a:t>методология</a:t>
            </a:r>
            <a:r>
              <a:rPr lang="en-US" altLang="ru-RU" sz="2600" dirty="0">
                <a:sym typeface="+mn-ea"/>
              </a:rPr>
              <a:t> Agile/Scrum</a:t>
            </a:r>
            <a:endParaRPr lang="en-US" altLang="ru-RU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600" dirty="0">
                <a:sym typeface="+mn-ea"/>
              </a:rPr>
              <a:t>Реализовано</a:t>
            </a:r>
            <a:r>
              <a:rPr lang="en-US" altLang="ru-RU" sz="2600" dirty="0">
                <a:sym typeface="+mn-ea"/>
              </a:rPr>
              <a:t> </a:t>
            </a:r>
            <a:r>
              <a:rPr lang="en-US" altLang="en-US" sz="2600" dirty="0">
                <a:sym typeface="+mn-ea"/>
              </a:rPr>
              <a:t>управление</a:t>
            </a:r>
            <a:r>
              <a:rPr lang="en-US" altLang="ru-RU" sz="2600" dirty="0">
                <a:sym typeface="+mn-ea"/>
              </a:rPr>
              <a:t> </a:t>
            </a:r>
            <a:r>
              <a:rPr lang="en-US" altLang="en-US" sz="2600" dirty="0">
                <a:sym typeface="+mn-ea"/>
              </a:rPr>
              <a:t>спринтами</a:t>
            </a:r>
            <a:r>
              <a:rPr lang="en-US" altLang="ru-RU" sz="2600" dirty="0">
                <a:sym typeface="+mn-ea"/>
              </a:rPr>
              <a:t> </a:t>
            </a:r>
            <a:r>
              <a:rPr lang="en-US" altLang="en-US" sz="2600" dirty="0">
                <a:sym typeface="+mn-ea"/>
              </a:rPr>
              <a:t>и</a:t>
            </a:r>
            <a:r>
              <a:rPr lang="en-US" altLang="ru-RU" sz="2600" dirty="0">
                <a:sym typeface="+mn-ea"/>
              </a:rPr>
              <a:t> </a:t>
            </a:r>
            <a:r>
              <a:rPr lang="en-US" altLang="en-US" sz="2600" dirty="0">
                <a:sym typeface="+mn-ea"/>
              </a:rPr>
              <a:t>задачами</a:t>
            </a:r>
            <a:endParaRPr lang="en-US" alt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600" dirty="0">
                <a:sym typeface="+mn-ea"/>
              </a:rPr>
              <a:t>Создана</a:t>
            </a:r>
            <a:r>
              <a:rPr lang="en-US" altLang="ru-RU" sz="2600" dirty="0">
                <a:sym typeface="+mn-ea"/>
              </a:rPr>
              <a:t> </a:t>
            </a:r>
            <a:r>
              <a:rPr lang="en-US" altLang="en-US" sz="2600" dirty="0">
                <a:sym typeface="+mn-ea"/>
              </a:rPr>
              <a:t>система</a:t>
            </a:r>
            <a:r>
              <a:rPr lang="en-US" altLang="ru-RU" sz="2600" dirty="0">
                <a:sym typeface="+mn-ea"/>
              </a:rPr>
              <a:t> </a:t>
            </a:r>
            <a:r>
              <a:rPr lang="en-US" altLang="en-US" sz="2600" dirty="0">
                <a:sym typeface="+mn-ea"/>
              </a:rPr>
              <a:t>отслеживания</a:t>
            </a:r>
            <a:r>
              <a:rPr lang="en-US" altLang="ru-RU" sz="2600" dirty="0">
                <a:sym typeface="+mn-ea"/>
              </a:rPr>
              <a:t> </a:t>
            </a:r>
            <a:r>
              <a:rPr lang="en-US" altLang="en-US" sz="2600" dirty="0">
                <a:sym typeface="+mn-ea"/>
              </a:rPr>
              <a:t>прогресса</a:t>
            </a:r>
            <a:endParaRPr lang="en-US" alt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600" dirty="0">
                <a:sym typeface="+mn-ea"/>
              </a:rPr>
              <a:t>Внедрена</a:t>
            </a:r>
            <a:r>
              <a:rPr lang="en-US" altLang="ru-RU" sz="2600" dirty="0">
                <a:sym typeface="+mn-ea"/>
              </a:rPr>
              <a:t> </a:t>
            </a:r>
            <a:r>
              <a:rPr lang="en-US" altLang="en-US" sz="2600" dirty="0">
                <a:sym typeface="+mn-ea"/>
              </a:rPr>
              <a:t>система</a:t>
            </a:r>
            <a:r>
              <a:rPr lang="en-US" altLang="ru-RU" sz="2600" dirty="0">
                <a:sym typeface="+mn-ea"/>
              </a:rPr>
              <a:t> </a:t>
            </a:r>
            <a:r>
              <a:rPr lang="en-US" altLang="en-US" sz="2600" dirty="0">
                <a:sym typeface="+mn-ea"/>
              </a:rPr>
              <a:t>уведомлений</a:t>
            </a:r>
            <a:endParaRPr lang="en-US" alt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600" dirty="0">
                <a:sym typeface="+mn-ea"/>
              </a:rPr>
              <a:t>Реализовано</a:t>
            </a:r>
            <a:r>
              <a:rPr lang="en-US" altLang="ru-RU" sz="2600" dirty="0">
                <a:sym typeface="+mn-ea"/>
              </a:rPr>
              <a:t> </a:t>
            </a:r>
            <a:r>
              <a:rPr lang="en-US" altLang="en-US" sz="2600" dirty="0">
                <a:sym typeface="+mn-ea"/>
              </a:rPr>
              <a:t>управление</a:t>
            </a:r>
            <a:r>
              <a:rPr lang="en-US" altLang="ru-RU" sz="2600" dirty="0">
                <a:sym typeface="+mn-ea"/>
              </a:rPr>
              <a:t> </a:t>
            </a:r>
            <a:r>
              <a:rPr lang="en-US" altLang="en-US" sz="2600" dirty="0">
                <a:sym typeface="+mn-ea"/>
              </a:rPr>
              <a:t>пользователями</a:t>
            </a:r>
            <a:endParaRPr lang="en-US" altLang="en-US" sz="2600" dirty="0"/>
          </a:p>
          <a:p>
            <a:endParaRPr lang="en-US" altLang="en-US" sz="26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73675"/>
          </a:xfrm>
        </p:spPr>
        <p:txBody>
          <a:bodyPr>
            <a:normAutofit/>
          </a:bodyPr>
          <a:lstStyle/>
          <a:p>
            <a:pPr algn="ctr"/>
            <a:r>
              <a:rPr lang="ru-RU" sz="8000" dirty="0" smtClean="0"/>
              <a:t>Спасибо за внимание!</a:t>
            </a:r>
            <a:endParaRPr lang="ru-RU" sz="8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Приложение </a:t>
            </a:r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pic>
        <p:nvPicPr>
          <p:cNvPr id="7" name="Замещающее содержимое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7485" y="1397000"/>
            <a:ext cx="11993880" cy="5461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pic>
        <p:nvPicPr>
          <p:cNvPr id="7" name="Замещающее содержимое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234545" cy="63563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86920" cy="6236970"/>
          </a:xfrm>
          <a:prstGeom prst="rect">
            <a:avLst/>
          </a:prstGeom>
        </p:spPr>
      </p:pic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altLang="en-US" sz="4800" dirty="0" smtClean="0">
                <a:solidFill>
                  <a:srgbClr val="000000"/>
                </a:solidFill>
                <a:sym typeface="+mn-ea"/>
              </a:rPr>
              <a:t>С</a:t>
            </a:r>
            <a:r>
              <a:rPr lang="en-US" altLang="en-US" sz="4800" dirty="0" smtClean="0">
                <a:solidFill>
                  <a:srgbClr val="000000"/>
                </a:solidFill>
                <a:sym typeface="+mn-ea"/>
              </a:rPr>
              <a:t>истемы</a:t>
            </a:r>
            <a:r>
              <a:rPr lang="en-US" altLang="ru-RU" sz="4800" dirty="0" smtClean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en-US" sz="4800" dirty="0" smtClean="0">
                <a:solidFill>
                  <a:srgbClr val="000000"/>
                </a:solidFill>
                <a:sym typeface="+mn-ea"/>
              </a:rPr>
              <a:t>управления</a:t>
            </a:r>
            <a:r>
              <a:rPr lang="en-US" altLang="ru-RU" sz="4800" dirty="0" smtClean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en-US" sz="4800" dirty="0" smtClean="0">
                <a:solidFill>
                  <a:srgbClr val="000000"/>
                </a:solidFill>
                <a:sym typeface="+mn-ea"/>
              </a:rPr>
              <a:t>проектами</a:t>
            </a:r>
            <a:r>
              <a:rPr lang="en-US" altLang="ru-RU" sz="4800" dirty="0" smtClean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en-US" sz="4800" dirty="0" smtClean="0">
                <a:solidFill>
                  <a:srgbClr val="000000"/>
                </a:solidFill>
                <a:sym typeface="+mn-ea"/>
              </a:rPr>
              <a:t>с</a:t>
            </a:r>
            <a:r>
              <a:rPr lang="en-US" altLang="ru-RU" sz="4800" dirty="0" smtClean="0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en-US" sz="4800" dirty="0" smtClean="0">
                <a:solidFill>
                  <a:srgbClr val="000000"/>
                </a:solidFill>
                <a:sym typeface="+mn-ea"/>
              </a:rPr>
              <a:t>применением</a:t>
            </a:r>
            <a:r>
              <a:rPr lang="en-US" altLang="ru-RU" sz="4800" dirty="0" smtClean="0">
                <a:solidFill>
                  <a:srgbClr val="000000"/>
                </a:solidFill>
                <a:sym typeface="+mn-ea"/>
              </a:rPr>
              <a:t> Agile </a:t>
            </a:r>
            <a:r>
              <a:rPr lang="en-US" altLang="en-US" sz="4800" dirty="0" smtClean="0">
                <a:solidFill>
                  <a:srgbClr val="000000"/>
                </a:solidFill>
                <a:sym typeface="+mn-ea"/>
              </a:rPr>
              <a:t>и</a:t>
            </a:r>
            <a:r>
              <a:rPr lang="en-US" altLang="ru-RU" sz="4800" dirty="0" smtClean="0">
                <a:solidFill>
                  <a:srgbClr val="000000"/>
                </a:solidFill>
                <a:sym typeface="+mn-ea"/>
              </a:rPr>
              <a:t> Scrum</a:t>
            </a:r>
            <a:endParaRPr lang="ru-RU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>
            <a:normAutofit lnSpcReduction="20000"/>
          </a:bodyPr>
          <a:lstStyle/>
          <a:p>
            <a:r>
              <a:rPr lang="en-US" altLang="en-US" sz="3200" dirty="0"/>
              <a:t>Курсовая</a:t>
            </a:r>
            <a:r>
              <a:rPr lang="en-US" altLang="ru-RU" sz="3200" dirty="0"/>
              <a:t> </a:t>
            </a:r>
            <a:r>
              <a:rPr lang="en-US" altLang="en-US" sz="3200" dirty="0"/>
              <a:t>работа</a:t>
            </a:r>
            <a:r>
              <a:rPr lang="en-US" altLang="ru-RU" sz="3200" dirty="0"/>
              <a:t> </a:t>
            </a:r>
            <a:r>
              <a:rPr lang="en-US" altLang="en-US" sz="3200" dirty="0"/>
              <a:t>посвящена</a:t>
            </a:r>
            <a:r>
              <a:rPr lang="en-US" altLang="ru-RU" sz="3200" dirty="0"/>
              <a:t> </a:t>
            </a:r>
            <a:r>
              <a:rPr lang="en-US" altLang="en-US" sz="3200" dirty="0"/>
              <a:t>разработке</a:t>
            </a:r>
            <a:r>
              <a:rPr lang="en-US" altLang="ru-RU" sz="3200" dirty="0"/>
              <a:t> </a:t>
            </a:r>
            <a:r>
              <a:rPr lang="en-US" altLang="en-US" sz="3200" dirty="0"/>
              <a:t>системы</a:t>
            </a:r>
            <a:r>
              <a:rPr lang="en-US" altLang="ru-RU" sz="3200" dirty="0"/>
              <a:t> </a:t>
            </a:r>
            <a:r>
              <a:rPr lang="en-US" altLang="en-US" sz="3200" dirty="0"/>
              <a:t>управления</a:t>
            </a:r>
            <a:r>
              <a:rPr lang="en-US" altLang="ru-RU" sz="3200" dirty="0"/>
              <a:t> </a:t>
            </a:r>
            <a:r>
              <a:rPr lang="en-US" altLang="en-US" sz="3200" dirty="0"/>
              <a:t>проектами</a:t>
            </a:r>
            <a:r>
              <a:rPr lang="en-US" altLang="ru-RU" sz="3200" dirty="0"/>
              <a:t> </a:t>
            </a:r>
            <a:r>
              <a:rPr lang="en-US" altLang="en-US" sz="3200" dirty="0"/>
              <a:t>с</a:t>
            </a:r>
            <a:r>
              <a:rPr lang="en-US" altLang="ru-RU" sz="3200" dirty="0"/>
              <a:t> </a:t>
            </a:r>
            <a:r>
              <a:rPr lang="en-US" altLang="en-US" sz="3200" dirty="0"/>
              <a:t>применением</a:t>
            </a:r>
            <a:r>
              <a:rPr lang="en-US" altLang="ru-RU" sz="3200" dirty="0"/>
              <a:t> </a:t>
            </a:r>
            <a:r>
              <a:rPr lang="en-US" altLang="en-US" sz="3200" dirty="0"/>
              <a:t>методологий</a:t>
            </a:r>
            <a:r>
              <a:rPr lang="en-US" altLang="ru-RU" sz="3200" dirty="0"/>
              <a:t> Agile </a:t>
            </a:r>
            <a:r>
              <a:rPr lang="en-US" altLang="en-US" sz="3200" dirty="0"/>
              <a:t>и</a:t>
            </a:r>
            <a:r>
              <a:rPr lang="en-US" altLang="ru-RU" sz="3200" dirty="0"/>
              <a:t> Scrum, </a:t>
            </a:r>
            <a:r>
              <a:rPr lang="en-US" altLang="en-US" sz="3200" dirty="0"/>
              <a:t>ориентированной</a:t>
            </a:r>
            <a:r>
              <a:rPr lang="en-US" altLang="ru-RU" sz="3200" dirty="0"/>
              <a:t> </a:t>
            </a:r>
            <a:r>
              <a:rPr lang="en-US" altLang="en-US" sz="3200" dirty="0"/>
              <a:t>на</a:t>
            </a:r>
            <a:r>
              <a:rPr lang="en-US" altLang="ru-RU" sz="3200" dirty="0"/>
              <a:t> </a:t>
            </a:r>
            <a:r>
              <a:rPr lang="en-US" altLang="en-US" sz="3200" dirty="0"/>
              <a:t>малые</a:t>
            </a:r>
            <a:r>
              <a:rPr lang="en-US" altLang="ru-RU" sz="3200" dirty="0"/>
              <a:t> </a:t>
            </a:r>
            <a:r>
              <a:rPr lang="en-US" altLang="en-US" sz="3200" dirty="0"/>
              <a:t>и</a:t>
            </a:r>
            <a:r>
              <a:rPr lang="en-US" altLang="ru-RU" sz="3200" dirty="0"/>
              <a:t> </a:t>
            </a:r>
            <a:r>
              <a:rPr lang="en-US" altLang="en-US" sz="3200" dirty="0"/>
              <a:t>средние</a:t>
            </a:r>
            <a:r>
              <a:rPr lang="en-US" altLang="ru-RU" sz="3200" dirty="0"/>
              <a:t> </a:t>
            </a:r>
            <a:r>
              <a:rPr lang="en-US" altLang="en-US" sz="3200" dirty="0"/>
              <a:t>команды</a:t>
            </a:r>
            <a:r>
              <a:rPr lang="en-US" altLang="ru-RU" sz="3200" dirty="0"/>
              <a:t> </a:t>
            </a:r>
            <a:r>
              <a:rPr lang="en-US" altLang="en-US" sz="3200" dirty="0"/>
              <a:t>разработчиков</a:t>
            </a:r>
            <a:r>
              <a:rPr lang="en-US" altLang="ru-RU" sz="3200" dirty="0"/>
              <a:t>.</a:t>
            </a:r>
            <a:endParaRPr lang="en-US" altLang="ru-RU" sz="3200" dirty="0"/>
          </a:p>
          <a:p>
            <a:endParaRPr lang="en-US" altLang="en-US" sz="3200" dirty="0"/>
          </a:p>
          <a:p>
            <a:r>
              <a:rPr lang="en-US" altLang="en-US" sz="3200" dirty="0"/>
              <a:t>Цель</a:t>
            </a:r>
            <a:r>
              <a:rPr lang="en-US" altLang="ru-RU" sz="3200" dirty="0"/>
              <a:t> </a:t>
            </a:r>
            <a:r>
              <a:rPr lang="en-US" altLang="en-US" sz="3200" dirty="0"/>
              <a:t>курсовой</a:t>
            </a:r>
            <a:r>
              <a:rPr lang="en-US" altLang="ru-RU" sz="3200" dirty="0"/>
              <a:t> </a:t>
            </a:r>
            <a:r>
              <a:rPr lang="en-US" altLang="en-US" sz="3200" dirty="0"/>
              <a:t>работы</a:t>
            </a:r>
            <a:r>
              <a:rPr lang="en-US" altLang="ru-RU" sz="3200" dirty="0"/>
              <a:t> — </a:t>
            </a:r>
            <a:r>
              <a:rPr lang="en-US" altLang="en-US" sz="3200" dirty="0"/>
              <a:t>разработка</a:t>
            </a:r>
            <a:r>
              <a:rPr lang="en-US" altLang="ru-RU" sz="3200" dirty="0"/>
              <a:t> </a:t>
            </a:r>
            <a:r>
              <a:rPr lang="en-US" altLang="en-US" sz="3200" dirty="0"/>
              <a:t>прототипа</a:t>
            </a:r>
            <a:r>
              <a:rPr lang="en-US" altLang="ru-RU" sz="3200" dirty="0"/>
              <a:t> </a:t>
            </a:r>
            <a:r>
              <a:rPr lang="en-US" altLang="en-US" sz="3200" dirty="0"/>
              <a:t>системы</a:t>
            </a:r>
            <a:r>
              <a:rPr lang="en-US" altLang="ru-RU" sz="3200" dirty="0"/>
              <a:t> </a:t>
            </a:r>
            <a:r>
              <a:rPr lang="en-US" altLang="en-US" sz="3200" dirty="0"/>
              <a:t>управления</a:t>
            </a:r>
            <a:r>
              <a:rPr lang="en-US" altLang="ru-RU" sz="3200" dirty="0"/>
              <a:t> </a:t>
            </a:r>
            <a:r>
              <a:rPr lang="en-US" altLang="en-US" sz="3200" dirty="0"/>
              <a:t>проектами</a:t>
            </a:r>
            <a:r>
              <a:rPr lang="en-US" altLang="ru-RU" sz="3200" dirty="0"/>
              <a:t>, </a:t>
            </a:r>
            <a:r>
              <a:rPr lang="en-US" altLang="en-US" sz="3200" dirty="0"/>
              <a:t>основанной</a:t>
            </a:r>
            <a:r>
              <a:rPr lang="en-US" altLang="ru-RU" sz="3200" dirty="0"/>
              <a:t> </a:t>
            </a:r>
            <a:r>
              <a:rPr lang="en-US" altLang="en-US" sz="3200" dirty="0"/>
              <a:t>на</a:t>
            </a:r>
            <a:r>
              <a:rPr lang="en-US" altLang="ru-RU" sz="3200" dirty="0"/>
              <a:t> </a:t>
            </a:r>
            <a:r>
              <a:rPr lang="en-US" altLang="en-US" sz="3200" dirty="0"/>
              <a:t>методологиях</a:t>
            </a:r>
            <a:r>
              <a:rPr lang="en-US" altLang="ru-RU" sz="3200" dirty="0"/>
              <a:t> Agile </a:t>
            </a:r>
            <a:r>
              <a:rPr lang="en-US" altLang="en-US" sz="3200" dirty="0"/>
              <a:t>и</a:t>
            </a:r>
            <a:r>
              <a:rPr lang="en-US" altLang="ru-RU" sz="3200" dirty="0"/>
              <a:t> Scrum, </a:t>
            </a:r>
            <a:r>
              <a:rPr lang="en-US" altLang="en-US" sz="3200" dirty="0"/>
              <a:t>сочетающей</a:t>
            </a:r>
            <a:r>
              <a:rPr lang="en-US" altLang="ru-RU" sz="3200" dirty="0"/>
              <a:t> </a:t>
            </a:r>
            <a:r>
              <a:rPr lang="en-US" altLang="en-US" sz="3200" dirty="0"/>
              <a:t>простоту</a:t>
            </a:r>
            <a:r>
              <a:rPr lang="en-US" altLang="ru-RU" sz="3200" dirty="0"/>
              <a:t> </a:t>
            </a:r>
            <a:r>
              <a:rPr lang="en-US" altLang="en-US" sz="3200" dirty="0"/>
              <a:t>интерфейса</a:t>
            </a:r>
            <a:r>
              <a:rPr lang="en-US" altLang="ru-RU" sz="3200" dirty="0"/>
              <a:t>, </a:t>
            </a:r>
            <a:r>
              <a:rPr lang="en-US" altLang="en-US" sz="3200" dirty="0"/>
              <a:t>гибкость</a:t>
            </a:r>
            <a:r>
              <a:rPr lang="en-US" altLang="ru-RU" sz="3200" dirty="0"/>
              <a:t> </a:t>
            </a:r>
            <a:r>
              <a:rPr lang="en-US" altLang="en-US" sz="3200" dirty="0"/>
              <a:t>настройки</a:t>
            </a:r>
            <a:r>
              <a:rPr lang="en-US" altLang="ru-RU" sz="3200" dirty="0"/>
              <a:t> </a:t>
            </a:r>
            <a:r>
              <a:rPr lang="en-US" altLang="en-US" sz="3200" dirty="0"/>
              <a:t>и</a:t>
            </a:r>
            <a:r>
              <a:rPr lang="en-US" altLang="ru-RU" sz="3200" dirty="0"/>
              <a:t> </a:t>
            </a:r>
            <a:r>
              <a:rPr lang="en-US" altLang="en-US" sz="3200" dirty="0"/>
              <a:t>встроенные</a:t>
            </a:r>
            <a:r>
              <a:rPr lang="en-US" altLang="ru-RU" sz="3200" dirty="0"/>
              <a:t> </a:t>
            </a:r>
            <a:r>
              <a:rPr lang="en-US" altLang="en-US" sz="3200" dirty="0"/>
              <a:t>средства</a:t>
            </a:r>
            <a:r>
              <a:rPr lang="en-US" altLang="ru-RU" sz="3200" dirty="0"/>
              <a:t> </a:t>
            </a:r>
            <a:r>
              <a:rPr lang="en-US" altLang="en-US" sz="3200" dirty="0"/>
              <a:t>аналитики</a:t>
            </a:r>
            <a:r>
              <a:rPr lang="en-US" altLang="ru-RU" sz="3200" dirty="0"/>
              <a:t> </a:t>
            </a:r>
            <a:r>
              <a:rPr lang="en-US" altLang="en-US" sz="3200" dirty="0"/>
              <a:t>для</a:t>
            </a:r>
            <a:r>
              <a:rPr lang="en-US" altLang="ru-RU" sz="3200" dirty="0"/>
              <a:t> </a:t>
            </a:r>
            <a:r>
              <a:rPr lang="en-US" altLang="en-US" sz="3200" dirty="0"/>
              <a:t>эффективной</a:t>
            </a:r>
            <a:r>
              <a:rPr lang="en-US" altLang="ru-RU" sz="3200" dirty="0"/>
              <a:t> </a:t>
            </a:r>
            <a:r>
              <a:rPr lang="en-US" altLang="en-US" sz="3200" dirty="0"/>
              <a:t>работы</a:t>
            </a:r>
            <a:r>
              <a:rPr lang="en-US" altLang="ru-RU" sz="3200" dirty="0"/>
              <a:t> </a:t>
            </a:r>
            <a:r>
              <a:rPr lang="en-US" altLang="en-US" sz="3200" dirty="0"/>
              <a:t>малых</a:t>
            </a:r>
            <a:r>
              <a:rPr lang="en-US" altLang="ru-RU" sz="3200" dirty="0"/>
              <a:t> </a:t>
            </a:r>
            <a:r>
              <a:rPr lang="en-US" altLang="en-US" sz="3200" dirty="0"/>
              <a:t>и</a:t>
            </a:r>
            <a:r>
              <a:rPr lang="en-US" altLang="ru-RU" sz="3200" dirty="0"/>
              <a:t> </a:t>
            </a:r>
            <a:r>
              <a:rPr lang="en-US" altLang="en-US" sz="3200" dirty="0"/>
              <a:t>средних</a:t>
            </a:r>
            <a:r>
              <a:rPr lang="en-US" altLang="ru-RU" sz="3200" dirty="0"/>
              <a:t> </a:t>
            </a:r>
            <a:r>
              <a:rPr lang="en-US" altLang="en-US" sz="3200" dirty="0"/>
              <a:t>команд</a:t>
            </a:r>
            <a:r>
              <a:rPr lang="en-US" altLang="ru-RU" sz="3200" dirty="0"/>
              <a:t>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/>
              <a:t>Проблема</a:t>
            </a:r>
            <a:endParaRPr lang="ru-RU" sz="6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63932"/>
            <a:ext cx="10515600" cy="3272839"/>
          </a:xfrm>
        </p:spPr>
        <p:txBody>
          <a:bodyPr>
            <a:noAutofit/>
          </a:bodyPr>
          <a:lstStyle/>
          <a:p>
            <a:pPr marL="0" indent="457200">
              <a:buNone/>
            </a:pPr>
            <a:r>
              <a:rPr lang="en-US" altLang="en-US" sz="3200" dirty="0"/>
              <a:t>Существующие</a:t>
            </a:r>
            <a:r>
              <a:rPr lang="en-US" altLang="ru-RU" sz="3200" dirty="0"/>
              <a:t> </a:t>
            </a:r>
            <a:r>
              <a:rPr lang="en-US" altLang="en-US" sz="3200" dirty="0"/>
              <a:t>системы</a:t>
            </a:r>
            <a:r>
              <a:rPr lang="en-US" altLang="ru-RU" sz="3200" dirty="0"/>
              <a:t> </a:t>
            </a:r>
            <a:r>
              <a:rPr lang="en-US" altLang="en-US" sz="3200" dirty="0"/>
              <a:t>управления</a:t>
            </a:r>
            <a:r>
              <a:rPr lang="en-US" altLang="ru-RU" sz="3200" dirty="0"/>
              <a:t> </a:t>
            </a:r>
            <a:r>
              <a:rPr lang="en-US" altLang="en-US" sz="3200" dirty="0"/>
              <a:t>проектами</a:t>
            </a:r>
            <a:r>
              <a:rPr lang="en-US" altLang="ru-RU" sz="3200" dirty="0"/>
              <a:t>, </a:t>
            </a:r>
            <a:r>
              <a:rPr lang="en-US" altLang="en-US" sz="3200" dirty="0"/>
              <a:t>такие</a:t>
            </a:r>
            <a:r>
              <a:rPr lang="en-US" altLang="ru-RU" sz="3200" dirty="0"/>
              <a:t> </a:t>
            </a:r>
            <a:r>
              <a:rPr lang="en-US" altLang="en-US" sz="3200" dirty="0"/>
              <a:t>как</a:t>
            </a:r>
            <a:r>
              <a:rPr lang="en-US" altLang="ru-RU" sz="3200" dirty="0"/>
              <a:t> Jira, Trello </a:t>
            </a:r>
            <a:r>
              <a:rPr lang="en-US" altLang="en-US" sz="3200" dirty="0"/>
              <a:t>и</a:t>
            </a:r>
            <a:r>
              <a:rPr lang="en-US" altLang="ru-RU" sz="3200" dirty="0"/>
              <a:t> YouTrack, </a:t>
            </a:r>
            <a:r>
              <a:rPr lang="en-US" altLang="en-US" sz="3200" dirty="0"/>
              <a:t>либо</a:t>
            </a:r>
            <a:r>
              <a:rPr lang="en-US" altLang="ru-RU" sz="3200" dirty="0"/>
              <a:t> </a:t>
            </a:r>
            <a:r>
              <a:rPr lang="en-US" altLang="en-US" sz="3200" dirty="0"/>
              <a:t>избыточно</a:t>
            </a:r>
            <a:r>
              <a:rPr lang="en-US" altLang="ru-RU" sz="3200" dirty="0"/>
              <a:t> </a:t>
            </a:r>
            <a:r>
              <a:rPr lang="en-US" altLang="en-US" sz="3200" dirty="0"/>
              <a:t>сложны</a:t>
            </a:r>
            <a:r>
              <a:rPr lang="en-US" altLang="ru-RU" sz="3200" dirty="0"/>
              <a:t> </a:t>
            </a:r>
            <a:r>
              <a:rPr lang="en-US" altLang="en-US" sz="3200" dirty="0"/>
              <a:t>и</a:t>
            </a:r>
            <a:r>
              <a:rPr lang="en-US" altLang="ru-RU" sz="3200" dirty="0"/>
              <a:t> </a:t>
            </a:r>
            <a:r>
              <a:rPr lang="en-US" altLang="en-US" sz="3200" dirty="0"/>
              <a:t>требуют</a:t>
            </a:r>
            <a:r>
              <a:rPr lang="en-US" altLang="ru-RU" sz="3200" dirty="0"/>
              <a:t> </a:t>
            </a:r>
            <a:r>
              <a:rPr lang="en-US" altLang="en-US" sz="3200" dirty="0"/>
              <a:t>длительного</a:t>
            </a:r>
            <a:r>
              <a:rPr lang="en-US" altLang="ru-RU" sz="3200" dirty="0"/>
              <a:t> </a:t>
            </a:r>
            <a:r>
              <a:rPr lang="en-US" altLang="en-US" sz="3200" dirty="0"/>
              <a:t>обучения</a:t>
            </a:r>
            <a:r>
              <a:rPr lang="en-US" altLang="ru-RU" sz="3200" dirty="0"/>
              <a:t>, </a:t>
            </a:r>
            <a:r>
              <a:rPr lang="en-US" altLang="en-US" sz="3200" dirty="0"/>
              <a:t>либо</a:t>
            </a:r>
            <a:r>
              <a:rPr lang="en-US" altLang="ru-RU" sz="3200" dirty="0"/>
              <a:t> </a:t>
            </a:r>
            <a:r>
              <a:rPr lang="en-US" altLang="en-US" sz="3200" dirty="0"/>
              <a:t>не</a:t>
            </a:r>
            <a:r>
              <a:rPr lang="en-US" altLang="ru-RU" sz="3200" dirty="0"/>
              <a:t> </a:t>
            </a:r>
            <a:r>
              <a:rPr lang="en-US" altLang="en-US" sz="3200" dirty="0"/>
              <a:t>обеспечивают</a:t>
            </a:r>
            <a:r>
              <a:rPr lang="en-US" altLang="ru-RU" sz="3200" dirty="0"/>
              <a:t> </a:t>
            </a:r>
            <a:r>
              <a:rPr lang="en-US" altLang="en-US" sz="3200" dirty="0"/>
              <a:t>достаточной</a:t>
            </a:r>
            <a:r>
              <a:rPr lang="en-US" altLang="ru-RU" sz="3200" dirty="0"/>
              <a:t> </a:t>
            </a:r>
            <a:r>
              <a:rPr lang="en-US" altLang="en-US" sz="3200" dirty="0"/>
              <a:t>гибкости</a:t>
            </a:r>
            <a:r>
              <a:rPr lang="en-US" altLang="ru-RU" sz="3200" dirty="0"/>
              <a:t> </a:t>
            </a:r>
            <a:r>
              <a:rPr lang="en-US" altLang="en-US" sz="3200" dirty="0"/>
              <a:t>и</a:t>
            </a:r>
            <a:r>
              <a:rPr lang="en-US" altLang="ru-RU" sz="3200" dirty="0"/>
              <a:t> </a:t>
            </a:r>
            <a:r>
              <a:rPr lang="en-US" altLang="en-US" sz="3200" dirty="0"/>
              <a:t>аналитики</a:t>
            </a:r>
            <a:r>
              <a:rPr lang="en-US" altLang="ru-RU" sz="3200" dirty="0"/>
              <a:t>. </a:t>
            </a:r>
            <a:r>
              <a:rPr lang="en-US" altLang="en-US" sz="3200" dirty="0"/>
              <a:t>Это</a:t>
            </a:r>
            <a:r>
              <a:rPr lang="en-US" altLang="ru-RU" sz="3200" dirty="0"/>
              <a:t> </a:t>
            </a:r>
            <a:r>
              <a:rPr lang="en-US" altLang="en-US" sz="3200" dirty="0"/>
              <a:t>особенно</a:t>
            </a:r>
            <a:r>
              <a:rPr lang="en-US" altLang="ru-RU" sz="3200" dirty="0"/>
              <a:t> </a:t>
            </a:r>
            <a:r>
              <a:rPr lang="en-US" altLang="en-US" sz="3200" dirty="0"/>
              <a:t>затрудняет</a:t>
            </a:r>
            <a:r>
              <a:rPr lang="en-US" altLang="ru-RU" sz="3200" dirty="0"/>
              <a:t> </a:t>
            </a:r>
            <a:r>
              <a:rPr lang="en-US" altLang="en-US" sz="3200" dirty="0"/>
              <a:t>работу</a:t>
            </a:r>
            <a:r>
              <a:rPr lang="en-US" altLang="ru-RU" sz="3200" dirty="0"/>
              <a:t> </a:t>
            </a:r>
            <a:r>
              <a:rPr lang="en-US" altLang="en-US" sz="3200" dirty="0"/>
              <a:t>малых</a:t>
            </a:r>
            <a:r>
              <a:rPr lang="en-US" altLang="ru-RU" sz="3200" dirty="0"/>
              <a:t> </a:t>
            </a:r>
            <a:r>
              <a:rPr lang="en-US" altLang="en-US" sz="3200" dirty="0"/>
              <a:t>и</a:t>
            </a:r>
            <a:r>
              <a:rPr lang="en-US" altLang="ru-RU" sz="3200" dirty="0"/>
              <a:t> </a:t>
            </a:r>
            <a:r>
              <a:rPr lang="en-US" altLang="en-US" sz="3200" dirty="0"/>
              <a:t>средних</a:t>
            </a:r>
            <a:r>
              <a:rPr lang="en-US" altLang="ru-RU" sz="3200" dirty="0"/>
              <a:t> </a:t>
            </a:r>
            <a:r>
              <a:rPr lang="en-US" altLang="en-US" sz="3200" dirty="0"/>
              <a:t>команд</a:t>
            </a:r>
            <a:r>
              <a:rPr lang="en-US" altLang="ru-RU" sz="3200" dirty="0"/>
              <a:t>, </a:t>
            </a:r>
            <a:r>
              <a:rPr lang="en-US" altLang="en-US" sz="3200" dirty="0"/>
              <a:t>которым</a:t>
            </a:r>
            <a:r>
              <a:rPr lang="en-US" altLang="ru-RU" sz="3200" dirty="0"/>
              <a:t> </a:t>
            </a:r>
            <a:r>
              <a:rPr lang="en-US" altLang="en-US" sz="3200" dirty="0"/>
              <a:t>нужна</a:t>
            </a:r>
            <a:r>
              <a:rPr lang="en-US" altLang="ru-RU" sz="3200" dirty="0"/>
              <a:t> </a:t>
            </a:r>
            <a:r>
              <a:rPr lang="en-US" altLang="en-US" sz="3200" dirty="0"/>
              <a:t>интуитивно</a:t>
            </a:r>
            <a:r>
              <a:rPr lang="en-US" altLang="ru-RU" sz="3200" dirty="0"/>
              <a:t> </a:t>
            </a:r>
            <a:r>
              <a:rPr lang="en-US" altLang="en-US" sz="3200" dirty="0"/>
              <a:t>понятная</a:t>
            </a:r>
            <a:r>
              <a:rPr lang="en-US" altLang="ru-RU" sz="3200" dirty="0"/>
              <a:t> </a:t>
            </a:r>
            <a:r>
              <a:rPr lang="en-US" altLang="en-US" sz="3200" dirty="0"/>
              <a:t>и</a:t>
            </a:r>
            <a:r>
              <a:rPr lang="en-US" altLang="ru-RU" sz="3200" dirty="0"/>
              <a:t> </a:t>
            </a:r>
            <a:r>
              <a:rPr lang="en-US" altLang="en-US" sz="3200" dirty="0"/>
              <a:t>быстро</a:t>
            </a:r>
            <a:r>
              <a:rPr lang="en-US" altLang="ru-RU" sz="3200" dirty="0"/>
              <a:t> </a:t>
            </a:r>
            <a:r>
              <a:rPr lang="en-US" altLang="en-US" sz="3200" dirty="0"/>
              <a:t>внедряемая</a:t>
            </a:r>
            <a:r>
              <a:rPr lang="en-US" altLang="ru-RU" sz="3200" dirty="0"/>
              <a:t> </a:t>
            </a:r>
            <a:r>
              <a:rPr lang="en-US" altLang="en-US" sz="3200" dirty="0"/>
              <a:t>система</a:t>
            </a:r>
            <a:r>
              <a:rPr lang="en-US" altLang="ru-RU" sz="3200" dirty="0"/>
              <a:t>, </a:t>
            </a:r>
            <a:r>
              <a:rPr lang="en-US" altLang="en-US" sz="3200" dirty="0"/>
              <a:t>поддерживающая</a:t>
            </a:r>
            <a:r>
              <a:rPr lang="en-US" altLang="ru-RU" sz="3200" dirty="0"/>
              <a:t> </a:t>
            </a:r>
            <a:r>
              <a:rPr lang="en-US" altLang="en-US" sz="3200" dirty="0"/>
              <a:t>ключевые</a:t>
            </a:r>
            <a:r>
              <a:rPr lang="en-US" altLang="ru-RU" sz="3200" dirty="0"/>
              <a:t> </a:t>
            </a:r>
            <a:r>
              <a:rPr lang="en-US" altLang="en-US" sz="3200" dirty="0"/>
              <a:t>принципы</a:t>
            </a:r>
            <a:r>
              <a:rPr lang="en-US" altLang="ru-RU" sz="3200" dirty="0"/>
              <a:t> Agile </a:t>
            </a:r>
            <a:r>
              <a:rPr lang="en-US" altLang="en-US" sz="3200" dirty="0"/>
              <a:t>и</a:t>
            </a:r>
            <a:r>
              <a:rPr lang="en-US" altLang="ru-RU" sz="3200" dirty="0"/>
              <a:t> Scrum.</a:t>
            </a:r>
            <a:endParaRPr lang="en-US" alt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540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b="1" dirty="0"/>
              <a:t>Решение</a:t>
            </a:r>
            <a:endParaRPr lang="ru-RU" sz="6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8035" y="1308051"/>
            <a:ext cx="10515600" cy="3272839"/>
          </a:xfrm>
        </p:spPr>
        <p:txBody>
          <a:bodyPr>
            <a:noAutofit/>
          </a:bodyPr>
          <a:lstStyle/>
          <a:p>
            <a:r>
              <a:rPr lang="en-US" altLang="en-US" dirty="0"/>
              <a:t>Разработка</a:t>
            </a:r>
            <a:r>
              <a:rPr lang="en-US" altLang="ru-RU" dirty="0"/>
              <a:t> </a:t>
            </a:r>
            <a:r>
              <a:rPr lang="en-US" altLang="en-US" dirty="0"/>
              <a:t>собственной</a:t>
            </a:r>
            <a:r>
              <a:rPr lang="en-US" altLang="ru-RU" dirty="0"/>
              <a:t> </a:t>
            </a:r>
            <a:r>
              <a:rPr lang="en-US" altLang="en-US" dirty="0"/>
              <a:t>системы</a:t>
            </a:r>
            <a:r>
              <a:rPr lang="en-US" altLang="ru-RU" dirty="0"/>
              <a:t> </a:t>
            </a:r>
            <a:r>
              <a:rPr lang="en-US" altLang="en-US" dirty="0"/>
              <a:t>управления</a:t>
            </a:r>
            <a:r>
              <a:rPr lang="en-US" altLang="ru-RU" dirty="0"/>
              <a:t> </a:t>
            </a:r>
            <a:r>
              <a:rPr lang="en-US" altLang="en-US" dirty="0"/>
              <a:t>проектами</a:t>
            </a:r>
            <a:r>
              <a:rPr lang="en-US" altLang="ru-RU" dirty="0"/>
              <a:t>, </a:t>
            </a:r>
            <a:r>
              <a:rPr lang="en-US" altLang="en-US" dirty="0"/>
              <a:t>основанной</a:t>
            </a:r>
            <a:r>
              <a:rPr lang="en-US" altLang="ru-RU" dirty="0"/>
              <a:t> </a:t>
            </a:r>
            <a:r>
              <a:rPr lang="en-US" altLang="en-US" dirty="0"/>
              <a:t>на</a:t>
            </a:r>
            <a:r>
              <a:rPr lang="en-US" altLang="ru-RU" dirty="0"/>
              <a:t> </a:t>
            </a:r>
            <a:r>
              <a:rPr lang="en-US" altLang="en-US" dirty="0"/>
              <a:t>методологиях</a:t>
            </a:r>
            <a:r>
              <a:rPr lang="en-US" altLang="ru-RU" dirty="0"/>
              <a:t> Agile </a:t>
            </a:r>
            <a:r>
              <a:rPr lang="en-US" altLang="en-US" dirty="0"/>
              <a:t>и</a:t>
            </a:r>
            <a:r>
              <a:rPr lang="en-US" altLang="ru-RU" dirty="0"/>
              <a:t> Scrum, </a:t>
            </a:r>
            <a:r>
              <a:rPr lang="en-US" altLang="en-US" dirty="0"/>
              <a:t>которая</a:t>
            </a:r>
            <a:r>
              <a:rPr lang="en-US" altLang="ru-RU" dirty="0"/>
              <a:t> </a:t>
            </a:r>
            <a:r>
              <a:rPr lang="en-US" altLang="en-US" dirty="0"/>
              <a:t>сочетает</a:t>
            </a:r>
            <a:r>
              <a:rPr lang="en-US" altLang="ru-RU" dirty="0"/>
              <a:t>:</a:t>
            </a:r>
            <a:endParaRPr lang="en-US" altLang="ru-RU" dirty="0"/>
          </a:p>
          <a:p>
            <a:r>
              <a:rPr lang="en-US" altLang="en-US" dirty="0"/>
              <a:t>Простоту</a:t>
            </a:r>
            <a:r>
              <a:rPr lang="en-US" altLang="ru-RU" dirty="0"/>
              <a:t> </a:t>
            </a:r>
            <a:r>
              <a:rPr lang="en-US" altLang="en-US" dirty="0"/>
              <a:t>интерфейса</a:t>
            </a:r>
            <a:r>
              <a:rPr lang="en-US" altLang="ru-RU" dirty="0"/>
              <a:t> (</a:t>
            </a:r>
            <a:r>
              <a:rPr lang="en-US" altLang="en-US" dirty="0"/>
              <a:t>как</a:t>
            </a:r>
            <a:r>
              <a:rPr lang="en-US" altLang="ru-RU" dirty="0"/>
              <a:t> </a:t>
            </a:r>
            <a:r>
              <a:rPr lang="en-US" altLang="en-US" dirty="0"/>
              <a:t>у</a:t>
            </a:r>
            <a:r>
              <a:rPr lang="en-US" altLang="ru-RU" dirty="0"/>
              <a:t> Trello),</a:t>
            </a:r>
            <a:endParaRPr lang="en-US" altLang="ru-RU" dirty="0"/>
          </a:p>
          <a:p>
            <a:r>
              <a:rPr lang="en-US" altLang="en-US" dirty="0"/>
              <a:t>Гибкость</a:t>
            </a:r>
            <a:r>
              <a:rPr lang="en-US" altLang="ru-RU" dirty="0"/>
              <a:t> </a:t>
            </a:r>
            <a:r>
              <a:rPr lang="en-US" altLang="en-US" dirty="0"/>
              <a:t>настройки</a:t>
            </a:r>
            <a:r>
              <a:rPr lang="en-US" altLang="ru-RU" dirty="0"/>
              <a:t> </a:t>
            </a:r>
            <a:r>
              <a:rPr lang="en-US" altLang="en-US" dirty="0"/>
              <a:t>процессов</a:t>
            </a:r>
            <a:r>
              <a:rPr lang="en-US" altLang="ru-RU" dirty="0"/>
              <a:t> (</a:t>
            </a:r>
            <a:r>
              <a:rPr lang="en-US" altLang="en-US" dirty="0"/>
              <a:t>как</a:t>
            </a:r>
            <a:r>
              <a:rPr lang="en-US" altLang="ru-RU" dirty="0"/>
              <a:t> </a:t>
            </a:r>
            <a:r>
              <a:rPr lang="en-US" altLang="en-US" dirty="0"/>
              <a:t>у</a:t>
            </a:r>
            <a:r>
              <a:rPr lang="en-US" altLang="ru-RU" dirty="0"/>
              <a:t> YouTrack),</a:t>
            </a:r>
            <a:endParaRPr lang="en-US" altLang="ru-RU" dirty="0"/>
          </a:p>
          <a:p>
            <a:r>
              <a:rPr lang="en-US" altLang="en-US" dirty="0"/>
              <a:t>Встроенные</a:t>
            </a:r>
            <a:r>
              <a:rPr lang="en-US" altLang="ru-RU" dirty="0"/>
              <a:t> </a:t>
            </a:r>
            <a:r>
              <a:rPr lang="en-US" altLang="en-US" dirty="0"/>
              <a:t>средства</a:t>
            </a:r>
            <a:r>
              <a:rPr lang="en-US" altLang="ru-RU" dirty="0"/>
              <a:t> </a:t>
            </a:r>
            <a:r>
              <a:rPr lang="en-US" altLang="en-US" dirty="0"/>
              <a:t>аналитики</a:t>
            </a:r>
            <a:r>
              <a:rPr lang="en-US" altLang="ru-RU" dirty="0"/>
              <a:t> </a:t>
            </a:r>
            <a:r>
              <a:rPr lang="en-US" altLang="en-US" dirty="0"/>
              <a:t>и</a:t>
            </a:r>
            <a:r>
              <a:rPr lang="en-US" altLang="ru-RU" dirty="0"/>
              <a:t> </a:t>
            </a:r>
            <a:r>
              <a:rPr lang="en-US" altLang="en-US" dirty="0"/>
              <a:t>отчётности</a:t>
            </a:r>
            <a:r>
              <a:rPr lang="en-US" altLang="ru-RU" dirty="0"/>
              <a:t> (</a:t>
            </a:r>
            <a:r>
              <a:rPr lang="en-US" altLang="en-US" dirty="0"/>
              <a:t>как</a:t>
            </a:r>
            <a:r>
              <a:rPr lang="en-US" altLang="ru-RU" dirty="0"/>
              <a:t> </a:t>
            </a:r>
            <a:r>
              <a:rPr lang="en-US" altLang="en-US" dirty="0"/>
              <a:t>у</a:t>
            </a:r>
            <a:r>
              <a:rPr lang="en-US" altLang="ru-RU" dirty="0"/>
              <a:t> Jira),</a:t>
            </a:r>
            <a:endParaRPr lang="en-US" altLang="ru-RU" dirty="0"/>
          </a:p>
          <a:p>
            <a:r>
              <a:rPr lang="en-US" altLang="en-US" dirty="0"/>
              <a:t>Поддержку</a:t>
            </a:r>
            <a:r>
              <a:rPr lang="en-US" altLang="ru-RU" dirty="0"/>
              <a:t> </a:t>
            </a:r>
            <a:r>
              <a:rPr lang="en-US" altLang="en-US" dirty="0"/>
              <a:t>ролей</a:t>
            </a:r>
            <a:r>
              <a:rPr lang="en-US" altLang="ru-RU" dirty="0"/>
              <a:t> Scrum, </a:t>
            </a:r>
            <a:r>
              <a:rPr lang="en-US" altLang="en-US" dirty="0"/>
              <a:t>спринтов</a:t>
            </a:r>
            <a:r>
              <a:rPr lang="en-US" altLang="ru-RU" dirty="0"/>
              <a:t>, </a:t>
            </a:r>
            <a:r>
              <a:rPr lang="en-US" altLang="en-US" dirty="0"/>
              <a:t>канбан</a:t>
            </a:r>
            <a:r>
              <a:rPr lang="en-US" altLang="ru-RU" dirty="0"/>
              <a:t>-</a:t>
            </a:r>
            <a:r>
              <a:rPr lang="en-US" altLang="en-US" dirty="0"/>
              <a:t>доски</a:t>
            </a:r>
            <a:r>
              <a:rPr lang="en-US" altLang="ru-RU" dirty="0"/>
              <a:t>, </a:t>
            </a:r>
            <a:r>
              <a:rPr lang="en-US" altLang="en-US" dirty="0"/>
              <a:t>а</a:t>
            </a:r>
            <a:r>
              <a:rPr lang="en-US" altLang="ru-RU" dirty="0"/>
              <a:t> </a:t>
            </a:r>
            <a:r>
              <a:rPr lang="en-US" altLang="en-US" dirty="0"/>
              <a:t>также</a:t>
            </a:r>
            <a:r>
              <a:rPr lang="en-US" altLang="ru-RU" dirty="0"/>
              <a:t> </a:t>
            </a:r>
            <a:r>
              <a:rPr lang="en-US" altLang="en-US" dirty="0"/>
              <a:t>интерактивного</a:t>
            </a:r>
            <a:r>
              <a:rPr lang="en-US" altLang="ru-RU" dirty="0"/>
              <a:t> </a:t>
            </a:r>
            <a:r>
              <a:rPr lang="en-US" altLang="en-US" dirty="0"/>
              <a:t>взаимодействия</a:t>
            </a:r>
            <a:r>
              <a:rPr lang="en-US" altLang="ru-RU" dirty="0"/>
              <a:t> </a:t>
            </a:r>
            <a:r>
              <a:rPr lang="en-US" altLang="en-US" dirty="0"/>
              <a:t>через</a:t>
            </a:r>
            <a:r>
              <a:rPr lang="en-US" altLang="ru-RU" dirty="0"/>
              <a:t> </a:t>
            </a:r>
            <a:r>
              <a:rPr lang="en-US" altLang="en-US" dirty="0"/>
              <a:t>современные</a:t>
            </a:r>
            <a:r>
              <a:rPr lang="en-US" altLang="ru-RU" dirty="0"/>
              <a:t> </a:t>
            </a:r>
            <a:r>
              <a:rPr lang="en-US" altLang="en-US" dirty="0"/>
              <a:t>веб</a:t>
            </a:r>
            <a:r>
              <a:rPr lang="en-US" altLang="ru-RU" dirty="0"/>
              <a:t>-</a:t>
            </a:r>
            <a:r>
              <a:rPr lang="en-US" altLang="en-US" dirty="0"/>
              <a:t>технологии</a:t>
            </a:r>
            <a:r>
              <a:rPr lang="en-US" altLang="ru-RU" dirty="0"/>
              <a:t> (Vue.js, ASP.NET Core, PostgreSQL),</a:t>
            </a:r>
            <a:endParaRPr lang="en-US" altLang="ru-RU" dirty="0"/>
          </a:p>
          <a:p>
            <a:r>
              <a:rPr lang="en-US" altLang="en-US" dirty="0"/>
              <a:t>И</a:t>
            </a:r>
            <a:r>
              <a:rPr lang="en-US" altLang="ru-RU" dirty="0"/>
              <a:t> </a:t>
            </a:r>
            <a:r>
              <a:rPr lang="en-US" altLang="en-US" dirty="0"/>
              <a:t>возможность</a:t>
            </a:r>
            <a:r>
              <a:rPr lang="en-US" altLang="ru-RU" dirty="0"/>
              <a:t> </a:t>
            </a:r>
            <a:r>
              <a:rPr lang="en-US" altLang="en-US" dirty="0"/>
              <a:t>быстрого</a:t>
            </a:r>
            <a:r>
              <a:rPr lang="en-US" altLang="ru-RU" dirty="0"/>
              <a:t> </a:t>
            </a:r>
            <a:r>
              <a:rPr lang="en-US" altLang="en-US" dirty="0"/>
              <a:t>внедрения</a:t>
            </a:r>
            <a:r>
              <a:rPr lang="en-US" altLang="ru-RU" dirty="0"/>
              <a:t> </a:t>
            </a:r>
            <a:r>
              <a:rPr lang="en-US" altLang="en-US" dirty="0"/>
              <a:t>и</a:t>
            </a:r>
            <a:r>
              <a:rPr lang="en-US" altLang="ru-RU" dirty="0"/>
              <a:t> </a:t>
            </a:r>
            <a:r>
              <a:rPr lang="en-US" altLang="en-US" dirty="0"/>
              <a:t>масштабирования</a:t>
            </a:r>
            <a:r>
              <a:rPr lang="en-US" altLang="ru-RU" dirty="0"/>
              <a:t> </a:t>
            </a:r>
            <a:r>
              <a:rPr lang="en-US" altLang="en-US" dirty="0"/>
              <a:t>без</a:t>
            </a:r>
            <a:r>
              <a:rPr lang="en-US" altLang="ru-RU" dirty="0"/>
              <a:t> </a:t>
            </a:r>
            <a:r>
              <a:rPr lang="en-US" altLang="en-US" dirty="0"/>
              <a:t>необходимости</a:t>
            </a:r>
            <a:r>
              <a:rPr lang="en-US" altLang="ru-RU" dirty="0"/>
              <a:t> </a:t>
            </a:r>
            <a:r>
              <a:rPr lang="en-US" altLang="en-US" dirty="0"/>
              <a:t>в</a:t>
            </a:r>
            <a:r>
              <a:rPr lang="en-US" altLang="ru-RU" dirty="0"/>
              <a:t> </a:t>
            </a:r>
            <a:r>
              <a:rPr lang="en-US" altLang="en-US" dirty="0"/>
              <a:t>сложной</a:t>
            </a:r>
            <a:r>
              <a:rPr lang="en-US" altLang="ru-RU" dirty="0"/>
              <a:t> </a:t>
            </a:r>
            <a:r>
              <a:rPr lang="en-US" altLang="en-US" dirty="0"/>
              <a:t>настройке</a:t>
            </a:r>
            <a:r>
              <a:rPr lang="en-US" altLang="ru-RU" dirty="0"/>
              <a:t> </a:t>
            </a:r>
            <a:r>
              <a:rPr lang="en-US" altLang="en-US" dirty="0"/>
              <a:t>или</a:t>
            </a:r>
            <a:r>
              <a:rPr lang="en-US" altLang="ru-RU" dirty="0"/>
              <a:t> </a:t>
            </a:r>
            <a:r>
              <a:rPr lang="en-US" altLang="en-US" dirty="0"/>
              <a:t>сторонних</a:t>
            </a:r>
            <a:r>
              <a:rPr lang="en-US" altLang="ru-RU" dirty="0"/>
              <a:t> </a:t>
            </a:r>
            <a:r>
              <a:rPr lang="en-US" altLang="en-US" dirty="0"/>
              <a:t>плагинах</a:t>
            </a:r>
            <a:r>
              <a:rPr lang="en-US" altLang="ru-RU" dirty="0"/>
              <a:t>.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/>
              <a:t>Как было реализованно</a:t>
            </a:r>
            <a:endParaRPr lang="ru-RU" sz="60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pic>
        <p:nvPicPr>
          <p:cNvPr id="5" name="Изображение 4" descr="ZLBHIYfH57sVhzZuT2-NkHzm7ovc6lbGYEcJpCEWWrJcoCm8GWIEOWKJcD1Jz53q0sPD3UQClx3F7xNEJ4PPb897PvsrrjvxpKxRZcuvxOE6ukmw3OFuN7J5W0FHOv-deYVweijZ4YuWDmPdmYFHvxd4USBFW49S3Yc6eaI6gna7YjBIg_jwtQ0KNu8PI2uy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67790"/>
            <a:ext cx="12191365" cy="51314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Выбор базы данных</a:t>
            </a:r>
            <a:endParaRPr lang="ru-RU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ru-RU"/>
              <a:t>MongoDB: </a:t>
            </a:r>
            <a:r>
              <a:rPr lang="en-US" altLang="en-US"/>
              <a:t>Используется</a:t>
            </a:r>
            <a:r>
              <a:rPr lang="en-US" altLang="ru-RU"/>
              <a:t> </a:t>
            </a:r>
            <a:r>
              <a:rPr lang="en-US" altLang="en-US"/>
              <a:t>как</a:t>
            </a:r>
            <a:r>
              <a:rPr lang="en-US" altLang="ru-RU"/>
              <a:t> </a:t>
            </a:r>
            <a:r>
              <a:rPr lang="en-US" altLang="en-US"/>
              <a:t>основная</a:t>
            </a:r>
            <a:r>
              <a:rPr lang="en-US" altLang="ru-RU"/>
              <a:t> </a:t>
            </a:r>
            <a:r>
              <a:rPr lang="en-US" altLang="en-US"/>
              <a:t>реляционная</a:t>
            </a:r>
            <a:r>
              <a:rPr lang="en-US" altLang="ru-RU"/>
              <a:t> </a:t>
            </a:r>
            <a:r>
              <a:rPr lang="en-US" altLang="en-US"/>
              <a:t>база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en-US" altLang="ru-RU"/>
              <a:t> . </a:t>
            </a:r>
            <a:r>
              <a:rPr lang="en-US" altLang="en-US"/>
              <a:t>Поддерживает</a:t>
            </a:r>
            <a:r>
              <a:rPr lang="en-US" altLang="ru-RU"/>
              <a:t> </a:t>
            </a:r>
            <a:r>
              <a:rPr lang="en-US" altLang="en-US"/>
              <a:t>сложные</a:t>
            </a:r>
            <a:r>
              <a:rPr lang="en-US" altLang="ru-RU"/>
              <a:t> </a:t>
            </a:r>
            <a:r>
              <a:rPr lang="en-US" altLang="en-US"/>
              <a:t>запросы</a:t>
            </a:r>
            <a:r>
              <a:rPr lang="en-US" altLang="ru-RU"/>
              <a:t>, </a:t>
            </a:r>
            <a:r>
              <a:rPr lang="en-US" altLang="en-US"/>
              <a:t>транзакции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обеспечивает</a:t>
            </a:r>
            <a:r>
              <a:rPr lang="en-US" altLang="ru-RU"/>
              <a:t> </a:t>
            </a:r>
            <a:r>
              <a:rPr lang="en-US" altLang="en-US"/>
              <a:t>целостность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en-US" altLang="ru-RU"/>
              <a:t> </a:t>
            </a:r>
            <a:r>
              <a:rPr lang="en-US" altLang="en-US"/>
              <a:t>через</a:t>
            </a:r>
            <a:r>
              <a:rPr lang="en-US" altLang="ru-RU"/>
              <a:t> </a:t>
            </a:r>
            <a:r>
              <a:rPr lang="en-US" altLang="en-US"/>
              <a:t>внешние</a:t>
            </a:r>
            <a:r>
              <a:rPr lang="en-US" altLang="ru-RU"/>
              <a:t> </a:t>
            </a:r>
            <a:r>
              <a:rPr lang="en-US" altLang="en-US"/>
              <a:t>ключи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индексы</a:t>
            </a:r>
            <a:r>
              <a:rPr lang="en-US" altLang="ru-RU"/>
              <a:t>.</a:t>
            </a:r>
            <a:endParaRPr lang="en-US" altLang="ru-RU"/>
          </a:p>
          <a:p>
            <a:r>
              <a:rPr lang="en-US" altLang="en-US"/>
              <a:t>Преимущества</a:t>
            </a:r>
            <a:r>
              <a:rPr lang="en-US" altLang="ru-RU"/>
              <a:t>: </a:t>
            </a:r>
            <a:r>
              <a:rPr lang="en-US" altLang="en-US"/>
              <a:t>Подходит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структурированных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en-US" altLang="ru-RU"/>
              <a:t> (</a:t>
            </a:r>
            <a:r>
              <a:rPr lang="en-US" altLang="en-US"/>
              <a:t>проекты</a:t>
            </a:r>
            <a:r>
              <a:rPr lang="en-US" altLang="ru-RU"/>
              <a:t>, </a:t>
            </a:r>
            <a:r>
              <a:rPr lang="en-US" altLang="en-US"/>
              <a:t>спринты</a:t>
            </a:r>
            <a:r>
              <a:rPr lang="en-US" altLang="ru-RU"/>
              <a:t>, </a:t>
            </a:r>
            <a:r>
              <a:rPr lang="en-US" altLang="en-US"/>
              <a:t>задачи</a:t>
            </a:r>
            <a:r>
              <a:rPr lang="en-US" altLang="ru-RU"/>
              <a:t>, </a:t>
            </a:r>
            <a:r>
              <a:rPr lang="en-US" altLang="en-US"/>
              <a:t>пользователи</a:t>
            </a:r>
            <a:r>
              <a:rPr lang="en-US" altLang="ru-RU"/>
              <a:t>), </a:t>
            </a:r>
            <a:r>
              <a:rPr lang="en-US" altLang="en-US"/>
              <a:t>поддерживает</a:t>
            </a:r>
            <a:r>
              <a:rPr lang="en-US" altLang="ru-RU"/>
              <a:t> JSONB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гибкости</a:t>
            </a:r>
            <a:r>
              <a:rPr lang="en-US" altLang="ru-RU"/>
              <a:t> (</a:t>
            </a:r>
            <a:r>
              <a:rPr lang="en-US" altLang="en-US"/>
              <a:t>например</a:t>
            </a:r>
            <a:r>
              <a:rPr lang="en-US" altLang="ru-RU"/>
              <a:t>,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хранения</a:t>
            </a:r>
            <a:r>
              <a:rPr lang="en-US" altLang="ru-RU"/>
              <a:t> </a:t>
            </a:r>
            <a:r>
              <a:rPr lang="en-US" altLang="en-US"/>
              <a:t>отчётов</a:t>
            </a:r>
            <a:r>
              <a:rPr lang="en-US" altLang="ru-RU"/>
              <a:t>)</a:t>
            </a:r>
            <a:endParaRPr lang="en-US" altLang="ru-RU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1650" y="-409575"/>
            <a:ext cx="10515600" cy="1325563"/>
          </a:xfrm>
        </p:spPr>
        <p:txBody>
          <a:bodyPr/>
          <a:p>
            <a:r>
              <a:rPr lang="en-US" altLang="en-US"/>
              <a:t>ER </a:t>
            </a:r>
            <a:r>
              <a:rPr lang="ru-RU" altLang="en-US"/>
              <a:t>Диграмма базы данных</a:t>
            </a:r>
            <a:endParaRPr lang="ru-RU" altLang="en-US"/>
          </a:p>
        </p:txBody>
      </p:sp>
      <p:pic>
        <p:nvPicPr>
          <p:cNvPr id="5" name="Замещающее содержимое 4" descr="nPBFQW8n4CRl-nJ1e-0B514FKYg58hJx0CDcbBJvisGcRKNxxfqOhM4NyTYJvfilt_ncDajYY9oSRT2puRrg2QCwD4fDZLOFgctNApMVRvuN2z7GWR6Y4aVZTwAtHU-1w2j4_LSIRMiYyGiuh4KBOoq6cy_eavCJV88GNUi_pOLi4yCxTdmJpWzoDL8NJSycU94Plrd4qxWhuEpKyYCIU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0150" y="767715"/>
            <a:ext cx="10046335" cy="6026785"/>
          </a:xfrm>
          <a:prstGeom prst="rect">
            <a:avLst/>
          </a:prstGeom>
        </p:spPr>
      </p:pic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Как была реализованна база данных</a:t>
            </a:r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pic>
        <p:nvPicPr>
          <p:cNvPr id="9" name="Замещающее содержимое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0355" y="2024380"/>
            <a:ext cx="5619750" cy="1231265"/>
          </a:xfrm>
          <a:prstGeom prst="rect">
            <a:avLst/>
          </a:prstGeom>
        </p:spPr>
      </p:pic>
      <p:sp>
        <p:nvSpPr>
          <p:cNvPr id="10" name="Текстовое поле 9"/>
          <p:cNvSpPr txBox="1"/>
          <p:nvPr/>
        </p:nvSpPr>
        <p:spPr>
          <a:xfrm>
            <a:off x="371475" y="1367155"/>
            <a:ext cx="6768465" cy="6572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2800"/>
              <a:t>Настроил подключение к </a:t>
            </a:r>
            <a:r>
              <a:rPr lang="en-US" altLang="en-US" sz="2800"/>
              <a:t>MongoDB</a:t>
            </a:r>
            <a:endParaRPr lang="en-US" altLang="en-US" sz="2800"/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7289800" y="1367155"/>
            <a:ext cx="4064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2800"/>
              <a:t>Были созданы Следующие модели</a:t>
            </a:r>
            <a:endParaRPr lang="ru-RU" altLang="ru-RU" sz="2800"/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7381875" y="2457450"/>
            <a:ext cx="406400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/>
              <a:t>User.js</a:t>
            </a:r>
            <a:endParaRPr lang="en-US" altLang="en-US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/>
              <a:t>Project.js</a:t>
            </a:r>
            <a:endParaRPr lang="en-US" altLang="en-US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/>
              <a:t>Sprint.js</a:t>
            </a:r>
            <a:endParaRPr lang="en-US" altLang="en-US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/>
              <a:t>Task.js</a:t>
            </a:r>
            <a:endParaRPr lang="en-US" altLang="en-US"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033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5400" dirty="0"/>
              <a:t>Основные</a:t>
            </a:r>
            <a:r>
              <a:rPr lang="en-US" altLang="ru-RU" sz="5400" dirty="0"/>
              <a:t> </a:t>
            </a:r>
            <a:r>
              <a:rPr lang="en-US" altLang="en-US" sz="5400" dirty="0"/>
              <a:t>модули</a:t>
            </a:r>
            <a:r>
              <a:rPr lang="en-US" altLang="ru-RU" sz="5400" dirty="0"/>
              <a:t> </a:t>
            </a:r>
            <a:r>
              <a:rPr lang="en-US" altLang="en-US" sz="5400" dirty="0"/>
              <a:t>системы</a:t>
            </a:r>
            <a:endParaRPr lang="en-US" altLang="en-US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4850" y="1727835"/>
            <a:ext cx="6238240" cy="30848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b="1" dirty="0"/>
              <a:t>Модуль</a:t>
            </a:r>
            <a:r>
              <a:rPr lang="en-US" altLang="ru-RU" sz="2400" b="1" dirty="0"/>
              <a:t> </a:t>
            </a:r>
            <a:r>
              <a:rPr lang="en-US" altLang="en-US" sz="2400" b="1" dirty="0"/>
              <a:t>аутентификации</a:t>
            </a:r>
            <a:endParaRPr lang="en-US" altLang="en-US" sz="2400" b="1" dirty="0"/>
          </a:p>
          <a:p>
            <a:r>
              <a:rPr lang="en-US" altLang="en-US" sz="2400" b="1" dirty="0"/>
              <a:t>Регистрация</a:t>
            </a:r>
            <a:r>
              <a:rPr lang="en-US" altLang="ru-RU" sz="2400" b="1" dirty="0"/>
              <a:t>/</a:t>
            </a:r>
            <a:r>
              <a:rPr lang="en-US" altLang="en-US" sz="2400" b="1" dirty="0"/>
              <a:t>авторизация</a:t>
            </a:r>
            <a:endParaRPr lang="en-US" altLang="en-US" sz="2400" b="1" dirty="0"/>
          </a:p>
          <a:p>
            <a:r>
              <a:rPr lang="en-US" altLang="ru-RU" sz="2400" b="1" dirty="0"/>
              <a:t>JWT </a:t>
            </a:r>
            <a:r>
              <a:rPr lang="en-US" altLang="en-US" sz="2400" b="1" dirty="0"/>
              <a:t>токены</a:t>
            </a:r>
            <a:endParaRPr lang="en-US" altLang="en-US" sz="2400" b="1" dirty="0"/>
          </a:p>
          <a:p>
            <a:r>
              <a:rPr lang="en-US" altLang="en-US" sz="2400" b="1" dirty="0"/>
              <a:t>Управление</a:t>
            </a:r>
            <a:r>
              <a:rPr lang="en-US" altLang="ru-RU" sz="2400" b="1" dirty="0"/>
              <a:t> </a:t>
            </a:r>
            <a:r>
              <a:rPr lang="en-US" altLang="en-US" sz="2400" b="1" dirty="0"/>
              <a:t>сессиями</a:t>
            </a:r>
            <a:endParaRPr lang="en-US" altLang="en-US" sz="2400" b="1" dirty="0"/>
          </a:p>
          <a:p>
            <a:pPr marL="0" indent="0">
              <a:buNone/>
            </a:pPr>
            <a:endParaRPr lang="en-US" altLang="en-US" sz="2400" b="1" dirty="0"/>
          </a:p>
          <a:p>
            <a:pPr marL="0" indent="0">
              <a:buNone/>
            </a:pPr>
            <a:r>
              <a:rPr lang="en-US" altLang="en-US" sz="2400" b="1" dirty="0"/>
              <a:t>Модуль</a:t>
            </a:r>
            <a:r>
              <a:rPr lang="en-US" altLang="ru-RU" sz="2400" b="1" dirty="0"/>
              <a:t> </a:t>
            </a:r>
            <a:r>
              <a:rPr lang="en-US" altLang="en-US" sz="2400" b="1" dirty="0"/>
              <a:t>управления</a:t>
            </a:r>
            <a:r>
              <a:rPr lang="en-US" altLang="ru-RU" sz="2400" b="1" dirty="0"/>
              <a:t> </a:t>
            </a:r>
            <a:r>
              <a:rPr lang="en-US" altLang="en-US" sz="2400" b="1" dirty="0"/>
              <a:t>проектами</a:t>
            </a:r>
            <a:endParaRPr lang="en-US" altLang="en-US" sz="2400" b="1" dirty="0"/>
          </a:p>
          <a:p>
            <a:r>
              <a:rPr lang="en-US" altLang="en-US" sz="2400" b="1" dirty="0"/>
              <a:t>Создание</a:t>
            </a:r>
            <a:r>
              <a:rPr lang="en-US" altLang="ru-RU" sz="2400" b="1" dirty="0"/>
              <a:t>/</a:t>
            </a:r>
            <a:r>
              <a:rPr lang="en-US" altLang="en-US" sz="2400" b="1" dirty="0"/>
              <a:t>редактирование</a:t>
            </a:r>
            <a:r>
              <a:rPr lang="en-US" altLang="ru-RU" sz="2400" b="1" dirty="0"/>
              <a:t> </a:t>
            </a:r>
            <a:r>
              <a:rPr lang="en-US" altLang="en-US" sz="2400" b="1" dirty="0"/>
              <a:t>проектов</a:t>
            </a:r>
            <a:endParaRPr lang="en-US" altLang="en-US" sz="2400" b="1" dirty="0"/>
          </a:p>
          <a:p>
            <a:r>
              <a:rPr lang="en-US" altLang="en-US" sz="2400" b="1" dirty="0"/>
              <a:t>Управление</a:t>
            </a:r>
            <a:r>
              <a:rPr lang="en-US" altLang="ru-RU" sz="2400" b="1" dirty="0"/>
              <a:t> </a:t>
            </a:r>
            <a:r>
              <a:rPr lang="en-US" altLang="en-US" sz="2400" b="1" dirty="0"/>
              <a:t>участниками</a:t>
            </a:r>
            <a:endParaRPr lang="en-US" altLang="en-US" sz="2400" b="1" dirty="0"/>
          </a:p>
          <a:p>
            <a:r>
              <a:rPr lang="en-US" altLang="en-US" sz="2400" b="1" dirty="0"/>
              <a:t>Настройки</a:t>
            </a:r>
            <a:r>
              <a:rPr lang="en-US" altLang="ru-RU" sz="2400" b="1" dirty="0"/>
              <a:t> </a:t>
            </a:r>
            <a:r>
              <a:rPr lang="en-US" altLang="en-US" sz="2400" b="1" dirty="0"/>
              <a:t>проекта</a:t>
            </a:r>
            <a:endParaRPr lang="en-US" altLang="en-US" sz="2400" b="1" dirty="0"/>
          </a:p>
          <a:p>
            <a:pPr marL="0" indent="0">
              <a:buNone/>
            </a:pPr>
            <a:endParaRPr lang="en-US" altLang="en-US" sz="2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8" name="AutoShape 8" descr="blob:https://web.telegram.org/dd52841f-a68a-49f9-acc9-ab8fdeff6a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7524750" y="1727835"/>
            <a:ext cx="4606925" cy="5744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en-US" sz="2800" b="1" dirty="0">
                <a:sym typeface="+mn-ea"/>
              </a:rPr>
              <a:t>Модуль</a:t>
            </a:r>
            <a:r>
              <a:rPr lang="en-US" altLang="ru-RU" sz="2800" b="1" dirty="0">
                <a:sym typeface="+mn-ea"/>
              </a:rPr>
              <a:t> </a:t>
            </a:r>
            <a:r>
              <a:rPr lang="en-US" altLang="en-US" sz="2800" b="1" dirty="0">
                <a:sym typeface="+mn-ea"/>
              </a:rPr>
              <a:t>управления</a:t>
            </a:r>
            <a:r>
              <a:rPr lang="en-US" altLang="ru-RU" sz="2800" b="1" dirty="0">
                <a:sym typeface="+mn-ea"/>
              </a:rPr>
              <a:t> </a:t>
            </a:r>
            <a:r>
              <a:rPr lang="en-US" altLang="en-US" sz="2800" b="1" dirty="0">
                <a:sym typeface="+mn-ea"/>
              </a:rPr>
              <a:t>спринтами</a:t>
            </a:r>
            <a:endParaRPr lang="en-US" alt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b="1" dirty="0">
                <a:sym typeface="+mn-ea"/>
              </a:rPr>
              <a:t>Планирование</a:t>
            </a:r>
            <a:r>
              <a:rPr lang="en-US" altLang="ru-RU" sz="2800" b="1" dirty="0">
                <a:sym typeface="+mn-ea"/>
              </a:rPr>
              <a:t> </a:t>
            </a:r>
            <a:r>
              <a:rPr lang="en-US" altLang="en-US" sz="2800" b="1" dirty="0">
                <a:sym typeface="+mn-ea"/>
              </a:rPr>
              <a:t>спринтов</a:t>
            </a:r>
            <a:endParaRPr lang="en-US" alt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b="1" dirty="0">
                <a:sym typeface="+mn-ea"/>
              </a:rPr>
              <a:t>Отслеживание</a:t>
            </a:r>
            <a:r>
              <a:rPr lang="en-US" altLang="ru-RU" sz="2800" b="1" dirty="0">
                <a:sym typeface="+mn-ea"/>
              </a:rPr>
              <a:t> </a:t>
            </a:r>
            <a:r>
              <a:rPr lang="en-US" altLang="en-US" sz="2800" b="1" dirty="0">
                <a:sym typeface="+mn-ea"/>
              </a:rPr>
              <a:t>прогресса</a:t>
            </a:r>
            <a:endParaRPr lang="en-US" alt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b="1" dirty="0">
                <a:sym typeface="+mn-ea"/>
              </a:rPr>
              <a:t>Управление</a:t>
            </a:r>
            <a:r>
              <a:rPr lang="en-US" altLang="ru-RU" sz="2800" b="1" dirty="0">
                <a:sym typeface="+mn-ea"/>
              </a:rPr>
              <a:t> </a:t>
            </a:r>
            <a:r>
              <a:rPr lang="en-US" altLang="en-US" sz="2800" b="1" dirty="0">
                <a:sym typeface="+mn-ea"/>
              </a:rPr>
              <a:t>задачами</a:t>
            </a:r>
            <a:endParaRPr lang="en-US" altLang="en-US" sz="2800" b="1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800" b="1" dirty="0">
                <a:sym typeface="+mn-ea"/>
              </a:rPr>
              <a:t>Модуль</a:t>
            </a:r>
            <a:r>
              <a:rPr lang="en-US" altLang="ru-RU" sz="2800" b="1" dirty="0">
                <a:sym typeface="+mn-ea"/>
              </a:rPr>
              <a:t> </a:t>
            </a:r>
            <a:r>
              <a:rPr lang="en-US" altLang="en-US" sz="2800" b="1" dirty="0">
                <a:sym typeface="+mn-ea"/>
              </a:rPr>
              <a:t>отчетности</a:t>
            </a:r>
            <a:endParaRPr lang="en-US" alt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b="1" dirty="0">
                <a:sym typeface="+mn-ea"/>
              </a:rPr>
              <a:t>Генерация</a:t>
            </a:r>
            <a:r>
              <a:rPr lang="en-US" altLang="ru-RU" sz="2800" b="1" dirty="0">
                <a:sym typeface="+mn-ea"/>
              </a:rPr>
              <a:t> </a:t>
            </a:r>
            <a:r>
              <a:rPr lang="en-US" altLang="en-US" sz="2800" b="1" dirty="0">
                <a:sym typeface="+mn-ea"/>
              </a:rPr>
              <a:t>отчетов</a:t>
            </a:r>
            <a:endParaRPr lang="en-US" alt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b="1" dirty="0">
                <a:sym typeface="+mn-ea"/>
              </a:rPr>
              <a:t>Аналитика</a:t>
            </a:r>
            <a:endParaRPr lang="en-US" alt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b="1" dirty="0">
                <a:sym typeface="+mn-ea"/>
              </a:rPr>
              <a:t>Визуализация</a:t>
            </a:r>
            <a:r>
              <a:rPr lang="en-US" altLang="ru-RU" sz="2800" b="1" dirty="0">
                <a:sym typeface="+mn-ea"/>
              </a:rPr>
              <a:t> </a:t>
            </a:r>
            <a:r>
              <a:rPr lang="en-US" altLang="en-US" sz="2800" b="1" dirty="0">
                <a:sym typeface="+mn-ea"/>
              </a:rPr>
              <a:t>данны</a:t>
            </a:r>
            <a:endParaRPr lang="en-US" altLang="en-US" sz="2800" b="1" dirty="0"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0</TotalTime>
  <Words>3983</Words>
  <Application>WPS Presentation</Application>
  <PresentationFormat>Широкоэкранный</PresentationFormat>
  <Paragraphs>166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Arial</vt:lpstr>
      <vt:lpstr>Тема Office</vt:lpstr>
      <vt:lpstr>PowerPoint 演示文稿</vt:lpstr>
      <vt:lpstr>Системы управления проектами с применением Agile и Scrum</vt:lpstr>
      <vt:lpstr>Проблема</vt:lpstr>
      <vt:lpstr>Решение</vt:lpstr>
      <vt:lpstr>Как было реализованно</vt:lpstr>
      <vt:lpstr>PowerPoint 演示文稿</vt:lpstr>
      <vt:lpstr>PowerPoint 演示文稿</vt:lpstr>
      <vt:lpstr>PowerPoint 演示文稿</vt:lpstr>
      <vt:lpstr>Преимущества скрипта</vt:lpstr>
      <vt:lpstr>PowerPoint 演示文稿</vt:lpstr>
      <vt:lpstr>PowerPoint 演示文稿</vt:lpstr>
      <vt:lpstr>PowerPoint 演示文稿</vt:lpstr>
      <vt:lpstr>PowerPoint 演示文稿</vt:lpstr>
      <vt:lpstr>Итоги и перспективы</vt:lpstr>
      <vt:lpstr>Спасибо за внимание!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Viktorov Vsevolod</dc:creator>
  <cp:lastModifiedBy>fergus</cp:lastModifiedBy>
  <cp:revision>32</cp:revision>
  <dcterms:created xsi:type="dcterms:W3CDTF">2024-11-11T07:32:00Z</dcterms:created>
  <dcterms:modified xsi:type="dcterms:W3CDTF">2025-06-02T10:10:32Z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1049-12.2.0.21183</vt:lpwstr>
  </property>
  <property fmtid="{D5CDD505-2E9C-101B-9397-08002B2CF9AE}" pid="3" name="ICV">
    <vt:lpwstr>9852256209454167A5A0DA9C04A24CEE_13</vt:lpwstr>
  </property>
</Properties>
</file>