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58.png" ContentType="image/png"/>
  <Override PartName="/ppt/media/image46.jpeg" ContentType="image/jpeg"/>
  <Override PartName="/ppt/media/image56.png" ContentType="image/png"/>
  <Override PartName="/ppt/media/image40.jpeg" ContentType="image/jpeg"/>
  <Override PartName="/ppt/media/image53.png" ContentType="image/png"/>
  <Override PartName="/ppt/media/image49.jpeg" ContentType="image/jpeg"/>
  <Override PartName="/ppt/media/image48.jpeg" ContentType="image/jpeg"/>
  <Override PartName="/ppt/media/image37.jpeg" ContentType="image/jpeg"/>
  <Override PartName="/ppt/media/image3.jpeg" ContentType="image/jpeg"/>
  <Override PartName="/ppt/media/image24.jpeg" ContentType="image/jpeg"/>
  <Override PartName="/ppt/media/image59.png" ContentType="image/png"/>
  <Override PartName="/ppt/media/image66.jpeg" ContentType="image/jpeg"/>
  <Override PartName="/ppt/media/image9.jpeg" ContentType="image/jpeg"/>
  <Override PartName="/ppt/media/image36.jpeg" ContentType="image/jpeg"/>
  <Override PartName="/ppt/media/image2.jpeg" ContentType="image/jpeg"/>
  <Override PartName="/ppt/media/image57.png" ContentType="image/png"/>
  <Override PartName="/ppt/media/image23.jpeg" ContentType="image/jpeg"/>
  <Override PartName="/ppt/media/image1.jpeg" ContentType="image/jpeg"/>
  <Override PartName="/ppt/media/image35.jpeg" ContentType="image/jpeg"/>
  <Override PartName="/ppt/media/image22.jpeg" ContentType="image/jpeg"/>
  <Override PartName="/ppt/media/image54.png" ContentType="image/png"/>
  <Override PartName="/ppt/media/image41.jpeg" ContentType="image/jpeg"/>
  <Override PartName="/ppt/media/image14.jpeg" ContentType="image/jpeg"/>
  <Override PartName="/ppt/media/image4.jpeg" ContentType="image/jpeg"/>
  <Override PartName="/ppt/media/image25.jpeg" ContentType="image/jpeg"/>
  <Override PartName="/ppt/media/image62.png" ContentType="image/png"/>
  <Override PartName="/ppt/media/image51.jpeg" ContentType="image/jpeg"/>
  <Override PartName="/ppt/media/image60.jpeg" ContentType="image/jpeg"/>
  <Override PartName="/ppt/media/image64.png" ContentType="image/png"/>
  <Override PartName="/ppt/media/image15.jpeg" ContentType="image/jpeg"/>
  <Override PartName="/ppt/media/image42.jpeg" ContentType="image/jpeg"/>
  <Override PartName="/ppt/media/image19.jpeg" ContentType="image/jpeg"/>
  <Override PartName="/ppt/media/image16.jpeg" ContentType="image/jpeg"/>
  <Override PartName="/ppt/media/image21.jpeg" ContentType="image/jpeg"/>
  <Override PartName="/ppt/media/image65.png" ContentType="image/png"/>
  <Override PartName="/ppt/media/image18.jpeg" ContentType="image/jpeg"/>
  <Override PartName="/ppt/media/image63.png" ContentType="image/png"/>
  <Override PartName="/ppt/media/image17.jpeg" ContentType="image/jpeg"/>
  <Override PartName="/ppt/media/image26.jpeg" ContentType="image/jpeg"/>
  <Override PartName="/ppt/media/image61.png" ContentType="image/png"/>
  <Override PartName="/ppt/media/image5.jpeg" ContentType="image/jpeg"/>
  <Override PartName="/ppt/media/image50.png" ContentType="image/png"/>
  <Override PartName="/ppt/media/image52.png" ContentType="image/png"/>
  <Override PartName="/ppt/media/image6.jpeg" ContentType="image/jpeg"/>
  <Override PartName="/ppt/media/image7.jpeg" ContentType="image/jpeg"/>
  <Override PartName="/ppt/media/image38.jpeg" ContentType="image/jpeg"/>
  <Override PartName="/ppt/media/image13.png" ContentType="image/png"/>
  <Override PartName="/ppt/media/image12.jpeg" ContentType="image/jpeg"/>
  <Override PartName="/ppt/media/image29.jpeg" ContentType="image/jpeg"/>
  <Override PartName="/ppt/media/image27.jpeg" ContentType="image/jpeg"/>
  <Override PartName="/ppt/media/image10.jpeg" ContentType="image/jpeg"/>
  <Override PartName="/ppt/media/image8.jpeg" ContentType="image/jpeg"/>
  <Override PartName="/ppt/media/image39.jpeg" ContentType="image/jpeg"/>
  <Override PartName="/ppt/media/image28.jpeg" ContentType="image/jpeg"/>
  <Override PartName="/ppt/media/image11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43.jpeg" ContentType="image/jpeg"/>
  <Override PartName="/ppt/media/image44.jpeg" ContentType="image/jpeg"/>
  <Override PartName="/ppt/media/image45.jpeg" ContentType="image/jpeg"/>
  <Override PartName="/ppt/media/image20.jpeg" ContentType="image/jpeg"/>
  <Override PartName="/ppt/media/image55.png" ContentType="image/png"/>
  <Override PartName="/ppt/media/image47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tr-TR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tr-T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6" Type="http://schemas.openxmlformats.org/officeDocument/2006/relationships/image" Target="../media/image30.jpeg"/><Relationship Id="rId7" Type="http://schemas.openxmlformats.org/officeDocument/2006/relationships/image" Target="../media/image31.jpeg"/><Relationship Id="rId8" Type="http://schemas.openxmlformats.org/officeDocument/2006/relationships/image" Target="../media/image32.jpeg"/><Relationship Id="rId9" Type="http://schemas.openxmlformats.org/officeDocument/2006/relationships/image" Target="../media/image33.jpeg"/><Relationship Id="rId10" Type="http://schemas.openxmlformats.org/officeDocument/2006/relationships/image" Target="../media/image34.jpeg"/><Relationship Id="rId11" Type="http://schemas.openxmlformats.org/officeDocument/2006/relationships/image" Target="../media/image35.jpeg"/><Relationship Id="rId12" Type="http://schemas.openxmlformats.org/officeDocument/2006/relationships/image" Target="../media/image36.jpeg"/><Relationship Id="rId13" Type="http://schemas.openxmlformats.org/officeDocument/2006/relationships/image" Target="../media/image37.jpeg"/><Relationship Id="rId14" Type="http://schemas.openxmlformats.org/officeDocument/2006/relationships/image" Target="../media/image38.jpeg"/><Relationship Id="rId15" Type="http://schemas.openxmlformats.org/officeDocument/2006/relationships/image" Target="../media/image39.jpeg"/><Relationship Id="rId16" Type="http://schemas.openxmlformats.org/officeDocument/2006/relationships/image" Target="../media/image40.jpeg"/><Relationship Id="rId17" Type="http://schemas.openxmlformats.org/officeDocument/2006/relationships/image" Target="../media/image41.jpeg"/><Relationship Id="rId18" Type="http://schemas.openxmlformats.org/officeDocument/2006/relationships/image" Target="../media/image42.jpeg"/><Relationship Id="rId19" Type="http://schemas.openxmlformats.org/officeDocument/2006/relationships/image" Target="../media/image43.jpeg"/><Relationship Id="rId20" Type="http://schemas.openxmlformats.org/officeDocument/2006/relationships/image" Target="../media/image44.jpeg"/><Relationship Id="rId21" Type="http://schemas.openxmlformats.org/officeDocument/2006/relationships/image" Target="../media/image45.jpeg"/><Relationship Id="rId22" Type="http://schemas.openxmlformats.org/officeDocument/2006/relationships/image" Target="../media/image46.jpeg"/><Relationship Id="rId23" Type="http://schemas.openxmlformats.org/officeDocument/2006/relationships/image" Target="../media/image47.jpeg"/><Relationship Id="rId24" Type="http://schemas.openxmlformats.org/officeDocument/2006/relationships/image" Target="../media/image48.jpeg"/><Relationship Id="rId25" Type="http://schemas.openxmlformats.org/officeDocument/2006/relationships/image" Target="../media/image49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Click to edit the title text format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Click to edit the outline text format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Second Outline Level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Third Outline Level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Fourth Outline Level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Fifth Outline Level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Sixth Outline Level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Seventh Outline Level</a:t>
            </a:r>
            <a:endParaRPr b="0" lang="tr-T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Click to edit the title text format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Click to edit the outline text format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Second Outline Level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Third Outline Level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Fourth Outline Level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Fifth Outline Level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Sixth Outline Level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Seventh Outline Level</a:t>
            </a:r>
            <a:endParaRPr b="0" lang="tr-TR" sz="2000" spc="-1" strike="noStrike"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4">
            <a:alphaModFix amt="50000"/>
          </a:blip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tr-TR" sz="1000" spc="-1" strike="noStrike">
                <a:latin typeface="Lato"/>
                <a:ea typeface="Noto Sans CJK SC"/>
              </a:rPr>
              <a:t>Illustrations  by </a:t>
            </a:r>
            <a:r>
              <a:rPr b="0" lang="tr-TR" sz="1000" spc="-1" strike="noStrike">
                <a:latin typeface="Lato"/>
                <a:ea typeface="Noto Sans CJK SC"/>
                <a:hlinkClick r:id="rId15"/>
              </a:rPr>
              <a:t>Pixeltrue</a:t>
            </a:r>
            <a:r>
              <a:rPr b="0" lang="tr-TR" sz="1000" spc="-1" strike="noStrike">
                <a:latin typeface="Lato"/>
                <a:ea typeface="Noto Sans CJK SC"/>
              </a:rPr>
              <a:t> on </a:t>
            </a:r>
            <a:r>
              <a:rPr b="0" lang="tr-TR" sz="1000" spc="-1" strike="noStrike">
                <a:latin typeface="Lato"/>
                <a:hlinkClick r:id="rId16"/>
              </a:rPr>
              <a:t>icons8</a:t>
            </a:r>
            <a:endParaRPr b="0" lang="tr-TR" sz="1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Noto Sans"/>
              </a:rPr>
              <a:t>Click to edit the title text format</a:t>
            </a:r>
            <a:endParaRPr b="0" lang="tr-TR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Click to edit the outline text format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Second Outline Level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Third Outline Level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Fourth Outline Level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Fifth Outline Level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Sixth Outline Level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Seventh Outline Level</a:t>
            </a:r>
            <a:endParaRPr b="0" lang="tr-TR" sz="2000" spc="-1" strike="noStrike"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Click to edit the title text format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Click to edit the outline text format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Second Outline Level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Third Outline Level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Fourth Outline Level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Fifth Outline Level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Sixth Outline Level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Seventh Outline Level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Click to edit the title text format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Click to edit the outline text format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Second Outline Level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Third Outline Level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Fourth Outline Level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Fifth Outline Level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Sixth Outline Level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Seventh Outline Level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0" name=""/>
          <p:cNvGrpSpPr/>
          <p:nvPr/>
        </p:nvGrpSpPr>
        <p:grpSpPr>
          <a:xfrm>
            <a:off x="3918240" y="772200"/>
            <a:ext cx="2433600" cy="4339080"/>
            <a:chOff x="3918240" y="772200"/>
            <a:chExt cx="2433600" cy="4339080"/>
          </a:xfrm>
        </p:grpSpPr>
        <p:sp>
          <p:nvSpPr>
            <p:cNvPr id="221" name=""/>
            <p:cNvSpPr/>
            <p:nvPr/>
          </p:nvSpPr>
          <p:spPr>
            <a:xfrm flipH="1" flipV="1" rot="5330400">
              <a:off x="4853880" y="337464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 flipH="1" flipV="1" rot="5330400">
              <a:off x="4023360" y="233640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 flipH="1" flipV="1" rot="5330400">
              <a:off x="4920480" y="20721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 flipH="1" flipV="1" rot="5330400">
              <a:off x="3977280" y="97848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 flipH="1" flipV="1" rot="5330400">
              <a:off x="4911480" y="74052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 flipH="1" flipV="1" rot="5330400">
              <a:off x="4032000" y="367884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Click to edit the title text format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Click to edit the outline text format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Second Outline Level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Third Outline Level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Fourth Outline Level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Fifth Outline Level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Sixth Outline Level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Seventh Outline Level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Click to edit the title text format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Click to edit the outline text format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Second Outline Level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Third Outline Level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Fourth Outline Level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Fifth Outline Level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Sixth Outline Level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Seventh Outline Level</a:t>
            </a:r>
            <a:endParaRPr b="0" lang="tr-TR" sz="2000" spc="-1" strike="noStrike"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"/>
            <p:cNvSpPr/>
            <p:nvPr/>
          </p:nvSpPr>
          <p:spPr>
            <a:xfrm flipH="1">
              <a:off x="-250920" y="2462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tr-TR" sz="8000" spc="-1" strike="noStrike">
                <a:latin typeface="Arial"/>
              </a:rPr>
              <a:t>“</a:t>
            </a:r>
            <a:endParaRPr b="0" lang="tr-TR" sz="8000" spc="-1" strike="noStrike"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tr-TR" sz="7200" spc="-1" strike="noStrike">
                <a:latin typeface="Arial"/>
              </a:rPr>
              <a:t>”</a:t>
            </a:r>
            <a:endParaRPr b="0" lang="tr-TR" sz="72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Click to edit the title text format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Click to edit the outline text format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Second Outline Level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Third Outline Level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Fourth Outline Level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Fifth Outline Level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Sixth Outline Level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Seventh Outline Level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7" name=""/>
          <p:cNvGrpSpPr/>
          <p:nvPr/>
        </p:nvGrpSpPr>
        <p:grpSpPr>
          <a:xfrm>
            <a:off x="-147600" y="-300600"/>
            <a:ext cx="915840" cy="1281240"/>
            <a:chOff x="-147600" y="-30060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79668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 flipV="1" rot="5395800">
              <a:off x="218880" y="4309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 flipV="1" rot="5395800">
              <a:off x="218520" y="655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 flipV="1" rot="5395800">
              <a:off x="217800" y="-30024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 flipV="1" rot="5395800">
              <a:off x="583920" y="-30060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 flipV="1" rot="5395800">
              <a:off x="584280" y="6480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 flipV="1" rot="5395800">
              <a:off x="584280" y="43056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 flipV="1" rot="5395800">
              <a:off x="585000" y="79668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 flipV="1" rot="5395800">
              <a:off x="-146160" y="79704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 flipV="1" rot="5395800">
              <a:off x="-146880" y="43164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 flipV="1" rot="5395800">
              <a:off x="-146880" y="6552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 flipV="1" rot="5395800">
              <a:off x="-147240" y="-29988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0" name=""/>
          <p:cNvGrpSpPr/>
          <p:nvPr/>
        </p:nvGrpSpPr>
        <p:grpSpPr>
          <a:xfrm>
            <a:off x="9545040" y="4641480"/>
            <a:ext cx="915840" cy="1281240"/>
            <a:chOff x="9545040" y="464148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387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 flipV="1" rot="5395800">
              <a:off x="9911520" y="537300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 flipV="1" rot="5395800">
              <a:off x="9911160" y="500760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"/>
            <p:cNvSpPr/>
            <p:nvPr/>
          </p:nvSpPr>
          <p:spPr>
            <a:xfrm flipV="1" rot="5395800">
              <a:off x="9910440" y="464148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"/>
            <p:cNvSpPr/>
            <p:nvPr/>
          </p:nvSpPr>
          <p:spPr>
            <a:xfrm flipV="1" rot="5395800">
              <a:off x="10276560" y="464112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"/>
            <p:cNvSpPr/>
            <p:nvPr/>
          </p:nvSpPr>
          <p:spPr>
            <a:xfrm flipV="1" rot="5395800">
              <a:off x="10276920" y="500688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 flipV="1" rot="5395800">
              <a:off x="10276920" y="537264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 flipV="1" rot="5395800">
              <a:off x="10277640" y="573876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 flipV="1" rot="5395800">
              <a:off x="9546120" y="573912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 flipV="1" rot="5395800">
              <a:off x="9545400" y="537372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 flipV="1" rot="5395800">
              <a:off x="9545400" y="500760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"/>
            <p:cNvSpPr/>
            <p:nvPr/>
          </p:nvSpPr>
          <p:spPr>
            <a:xfrm flipV="1" rot="5395800">
              <a:off x="9545040" y="464184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tr-TR" sz="4400" spc="-1" strike="noStrike">
                <a:latin typeface="Arial"/>
              </a:rPr>
              <a:t>Click to edit the title text format</a:t>
            </a:r>
            <a:endParaRPr b="0" lang="tr-TR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latin typeface="Arial"/>
              </a:rPr>
              <a:t>Click to edit the outline text format</a:t>
            </a:r>
            <a:endParaRPr b="0" lang="tr-T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latin typeface="Arial"/>
              </a:rPr>
              <a:t>Second Outline Level</a:t>
            </a:r>
            <a:endParaRPr b="0" lang="tr-T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latin typeface="Arial"/>
              </a:rPr>
              <a:t>Third Outline Level</a:t>
            </a:r>
            <a:endParaRPr b="0" lang="tr-T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latin typeface="Arial"/>
              </a:rPr>
              <a:t>Fourth Outline Level</a:t>
            </a:r>
            <a:endParaRPr b="0" lang="tr-T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Fifth Outline Level</a:t>
            </a:r>
            <a:endParaRPr b="0" lang="tr-T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Sixth Outline Level</a:t>
            </a:r>
            <a:endParaRPr b="0" lang="tr-T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latin typeface="Arial"/>
              </a:rPr>
              <a:t>Seventh Outline Level</a:t>
            </a:r>
            <a:endParaRPr b="0" lang="tr-TR" sz="20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jpe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9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9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0.jpe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slideLayout" Target="../slideLayouts/slideLayout9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9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jpeg"/><Relationship Id="rId3" Type="http://schemas.openxmlformats.org/officeDocument/2006/relationships/slideLayout" Target="../slideLayouts/slideLayout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 txBox="1"/>
          <p:nvPr/>
        </p:nvSpPr>
        <p:spPr>
          <a:xfrm>
            <a:off x="4114800" y="4515120"/>
            <a:ext cx="2779200" cy="9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tr-TR" sz="2800" spc="-1" strike="noStrike">
                <a:latin typeface="Noto Sans"/>
              </a:rPr>
              <a:t>Lambda</a:t>
            </a:r>
            <a:endParaRPr b="0" lang="tr-TR" sz="2800" spc="-1" strike="noStrike">
              <a:latin typeface="Arial"/>
            </a:endParaRPr>
          </a:p>
          <a:p>
            <a:pPr algn="r">
              <a:buNone/>
            </a:pPr>
            <a:endParaRPr b="0" lang="tr-TR" sz="2000" spc="-1" strike="noStrike">
              <a:latin typeface="Arial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7315200" y="4629240"/>
            <a:ext cx="2377440" cy="49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tr-TR" sz="1300" spc="-1" strike="noStrike">
                <a:latin typeface="Noto Sans"/>
              </a:rPr>
              <a:t>Miraç</a:t>
            </a:r>
            <a:endParaRPr b="0" lang="tr-TR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1050" spc="-1" strike="noStrike">
                <a:latin typeface="Noto Sans"/>
              </a:rPr>
              <a:t>Kasım 2022</a:t>
            </a:r>
            <a:endParaRPr b="0" lang="tr-TR" sz="1050" spc="-1" strike="noStrike">
              <a:latin typeface="Arial"/>
            </a:endParaRPr>
          </a:p>
        </p:txBody>
      </p:sp>
      <p:pic>
        <p:nvPicPr>
          <p:cNvPr id="507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82880" y="5198400"/>
            <a:ext cx="1371600" cy="300960"/>
          </a:xfrm>
          <a:prstGeom prst="rect">
            <a:avLst/>
          </a:prstGeom>
          <a:ln w="0">
            <a:noFill/>
          </a:ln>
        </p:spPr>
      </p:pic>
      <p:sp>
        <p:nvSpPr>
          <p:cNvPr id="508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"/>
          <p:cNvSpPr txBox="1"/>
          <p:nvPr/>
        </p:nvSpPr>
        <p:spPr>
          <a:xfrm>
            <a:off x="3039120" y="461772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510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-10080000" y="2213280"/>
            <a:ext cx="2809800" cy="1215720"/>
          </a:xfrm>
          <a:prstGeom prst="rect">
            <a:avLst/>
          </a:prstGeom>
          <a:ln w="0">
            <a:noFill/>
          </a:ln>
        </p:spPr>
      </p:pic>
      <p:pic>
        <p:nvPicPr>
          <p:cNvPr id="511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36000" y="4800600"/>
            <a:ext cx="1814400" cy="84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"/>
          <p:cNvSpPr txBox="1"/>
          <p:nvPr/>
        </p:nvSpPr>
        <p:spPr>
          <a:xfrm>
            <a:off x="1600200" y="1780200"/>
            <a:ext cx="6858000" cy="206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tr-TR" sz="1500" spc="-1" strike="noStrike">
                <a:solidFill>
                  <a:srgbClr val="ff0000"/>
                </a:solidFill>
                <a:latin typeface="Noto Sans"/>
                <a:ea typeface="JetBrains Mono"/>
              </a:rPr>
              <a:t>----&gt;</a:t>
            </a:r>
            <a:r>
              <a:rPr b="0" i="1" lang="tr-TR" sz="1500" spc="-1" strike="noStrike">
                <a:solidFill>
                  <a:srgbClr val="666666"/>
                </a:solidFill>
                <a:latin typeface="Noto Sans"/>
                <a:ea typeface="JetBrains Mono"/>
              </a:rPr>
              <a:t>  </a:t>
            </a:r>
            <a:r>
              <a:rPr b="0" i="1" lang="tr-TR" sz="1800" spc="-1" strike="noStrike">
                <a:solidFill>
                  <a:srgbClr val="666666"/>
                </a:solidFill>
                <a:latin typeface="Noto Sans"/>
                <a:ea typeface="JetBrains Mono"/>
              </a:rPr>
              <a:t>"Structured Programming" de "Ne yaparım?" dan cok "</a:t>
            </a:r>
            <a:r>
              <a:rPr b="1" lang="tr-TR" sz="1800" spc="-1" strike="noStrike">
                <a:solidFill>
                  <a:srgbClr val="666666"/>
                </a:solidFill>
                <a:latin typeface="Noto Sans"/>
                <a:ea typeface="JetBrains Mono"/>
              </a:rPr>
              <a:t>Nasil Yaparim</a:t>
            </a:r>
            <a:r>
              <a:rPr b="0" i="1" lang="tr-TR" sz="1800" spc="-1" strike="noStrike">
                <a:solidFill>
                  <a:srgbClr val="666666"/>
                </a:solidFill>
                <a:latin typeface="Noto Sans"/>
                <a:ea typeface="JetBrains Mono"/>
              </a:rPr>
              <a:t>?" düşünülür ( Java , C# , Python )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tr-T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tr-T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tr-TR" sz="1500" spc="-1" strike="noStrike">
                <a:solidFill>
                  <a:srgbClr val="ff0000"/>
                </a:solidFill>
                <a:latin typeface="Noto Sans"/>
                <a:ea typeface="JetBrains Mono"/>
              </a:rPr>
              <a:t>----&gt;</a:t>
            </a:r>
            <a:r>
              <a:rPr b="0" i="1" lang="tr-TR" sz="1500" spc="-1" strike="noStrike">
                <a:solidFill>
                  <a:srgbClr val="666666"/>
                </a:solidFill>
                <a:latin typeface="Noto Sans"/>
                <a:ea typeface="JetBrains Mono"/>
              </a:rPr>
              <a:t>	</a:t>
            </a:r>
            <a:r>
              <a:rPr b="0" i="1" lang="tr-TR" sz="1500" spc="-1" strike="noStrike">
                <a:solidFill>
                  <a:srgbClr val="666666"/>
                </a:solidFill>
                <a:latin typeface="Noto Sans"/>
                <a:ea typeface="JetBrains Mono"/>
              </a:rPr>
              <a:t>  </a:t>
            </a:r>
            <a:r>
              <a:rPr b="0" i="1" lang="tr-TR" sz="1800" spc="-1" strike="noStrike">
                <a:solidFill>
                  <a:srgbClr val="666666"/>
                </a:solidFill>
                <a:latin typeface="Noto Sans"/>
                <a:ea typeface="JetBrains Mono"/>
              </a:rPr>
              <a:t>"Functional Programming" de "Nasıl yaparım?" degil "</a:t>
            </a:r>
            <a:r>
              <a:rPr b="1" lang="tr-TR" sz="1800" spc="-1" strike="noStrike">
                <a:solidFill>
                  <a:srgbClr val="666666"/>
                </a:solidFill>
                <a:latin typeface="Noto Sans"/>
                <a:ea typeface="JetBrains Mono"/>
              </a:rPr>
              <a:t>Ne yaparim</a:t>
            </a:r>
            <a:r>
              <a:rPr b="0" i="1" lang="tr-TR" sz="1800" spc="-1" strike="noStrike">
                <a:solidFill>
                  <a:srgbClr val="666666"/>
                </a:solidFill>
                <a:latin typeface="Noto Sans"/>
                <a:ea typeface="JetBrains Mono"/>
              </a:rPr>
              <a:t>?" düşünülür. ( Clojure , Scala )</a:t>
            </a:r>
            <a:endParaRPr b="0" lang="tr-T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tr-TR" sz="1500" spc="-1" strike="noStrike">
              <a:latin typeface="Arial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297800" y="681480"/>
            <a:ext cx="7772400" cy="85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tr-TR" sz="2600" spc="-1" strike="noStrike">
                <a:solidFill>
                  <a:srgbClr val="55308d"/>
                </a:solidFill>
                <a:latin typeface="Noto Sans"/>
              </a:rPr>
              <a:t>Functional  mı ?    </a:t>
            </a:r>
            <a:r>
              <a:rPr b="1" lang="tr-TR" sz="2600" spc="-1" strike="noStrike">
                <a:solidFill>
                  <a:srgbClr val="ff0000"/>
                </a:solidFill>
                <a:latin typeface="Noto Sans"/>
              </a:rPr>
              <a:t>Structured  mı ?</a:t>
            </a:r>
            <a:endParaRPr b="0" lang="tr-TR" sz="2600" spc="-1" strike="noStrike">
              <a:latin typeface="Arial"/>
            </a:endParaRPr>
          </a:p>
        </p:txBody>
      </p:sp>
      <p:pic>
        <p:nvPicPr>
          <p:cNvPr id="514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36000" y="4920480"/>
            <a:ext cx="1564200" cy="726120"/>
          </a:xfrm>
          <a:prstGeom prst="rect">
            <a:avLst/>
          </a:prstGeom>
          <a:ln w="0">
            <a:noFill/>
          </a:ln>
        </p:spPr>
      </p:pic>
      <p:sp>
        <p:nvSpPr>
          <p:cNvPr id="515" name=""/>
          <p:cNvSpPr txBox="1"/>
          <p:nvPr/>
        </p:nvSpPr>
        <p:spPr>
          <a:xfrm>
            <a:off x="4696920" y="455832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516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2824560" y="3867480"/>
            <a:ext cx="3804840" cy="16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"/>
          <p:cNvSpPr txBox="1"/>
          <p:nvPr/>
        </p:nvSpPr>
        <p:spPr>
          <a:xfrm>
            <a:off x="1828800" y="590400"/>
            <a:ext cx="4800600" cy="103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tr-TR" sz="3200" spc="-1" strike="noStrike" u="wavyHeavy">
                <a:solidFill>
                  <a:srgbClr val="55308d"/>
                </a:solidFill>
                <a:uFillTx/>
                <a:latin typeface="Noto Sans"/>
              </a:rPr>
              <a:t>Lambda-StreamAPI</a:t>
            </a:r>
            <a:endParaRPr b="0" lang="tr-TR" sz="3200" spc="-1" strike="noStrike">
              <a:latin typeface="Arial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1359000" y="1497960"/>
            <a:ext cx="6858000" cy="420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tr-TR" sz="1600" spc="-1" strike="noStrike">
                <a:solidFill>
                  <a:srgbClr val="111111"/>
                </a:solidFill>
                <a:latin typeface="Noto Sans"/>
              </a:rPr>
              <a:t>	</a:t>
            </a:r>
            <a:r>
              <a:rPr b="0" lang="tr-TR" sz="2400" spc="-1" strike="noStrike">
                <a:solidFill>
                  <a:srgbClr val="111111"/>
                </a:solidFill>
                <a:latin typeface="Noto Sans"/>
              </a:rPr>
              <a:t>Lambda</a:t>
            </a:r>
            <a:r>
              <a:rPr b="0" lang="tr-TR" sz="1600" spc="-1" strike="noStrike">
                <a:solidFill>
                  <a:srgbClr val="111111"/>
                </a:solidFill>
                <a:latin typeface="Noto Sans"/>
              </a:rPr>
              <a:t> , </a:t>
            </a:r>
            <a:r>
              <a:rPr b="0" lang="tr-TR" sz="2000" spc="-1" strike="noStrike">
                <a:solidFill>
                  <a:srgbClr val="111111"/>
                </a:solidFill>
                <a:latin typeface="Noto Sans"/>
              </a:rPr>
              <a:t>Java 8 ile hayatımıza giren ve  java programlama diline “functional” programming yapısını kazandıran bir özelliktir. Lambda ifadeleri, herhangi bir class’a ait olmadan iş yapabilen fonksiyonlardır.</a:t>
            </a:r>
            <a:endParaRPr b="0" lang="tr-T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tr-T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tr-TR" sz="1600" spc="-1" strike="noStrike">
                <a:solidFill>
                  <a:srgbClr val="55308d"/>
                </a:solidFill>
                <a:latin typeface="Noto Sans"/>
              </a:rPr>
              <a:t>*</a:t>
            </a:r>
            <a:r>
              <a:rPr b="0" lang="tr-TR" sz="1600" spc="-1" strike="noStrike">
                <a:solidFill>
                  <a:srgbClr val="111111"/>
                </a:solidFill>
                <a:latin typeface="Noto Sans"/>
              </a:rPr>
              <a:t>	</a:t>
            </a:r>
            <a:r>
              <a:rPr b="0" i="1" lang="tr-TR" sz="1600" spc="-1" strike="noStrike">
                <a:solidFill>
                  <a:srgbClr val="111111"/>
                </a:solidFill>
                <a:latin typeface="Noto Sans"/>
                <a:ea typeface="JetBrains Mono"/>
              </a:rPr>
              <a:t>"Lambda" ve “Stream.API” hiz, kod kisaligi, kod okunabilirligi ve hatasiz kod yazma acilarindan cok faydalidir.</a:t>
            </a:r>
            <a:endParaRPr b="0" lang="tr-T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tr-T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tr-TR" sz="1600" spc="-1" strike="noStrike">
                <a:solidFill>
                  <a:srgbClr val="55308d"/>
                </a:solidFill>
                <a:latin typeface="Noto Sans"/>
                <a:ea typeface="Noto Sans CJK SC"/>
              </a:rPr>
              <a:t>*</a:t>
            </a:r>
            <a:r>
              <a:rPr b="0" lang="tr-TR" sz="1600" spc="-1" strike="noStrike">
                <a:solidFill>
                  <a:srgbClr val="111111"/>
                </a:solidFill>
                <a:latin typeface="Noto Sans"/>
                <a:ea typeface="Noto Sans CJK SC"/>
              </a:rPr>
              <a:t>	</a:t>
            </a:r>
            <a:r>
              <a:rPr b="0" i="1" lang="tr-TR" sz="1600" spc="-1" strike="noStrike">
                <a:solidFill>
                  <a:srgbClr val="111111"/>
                </a:solidFill>
                <a:latin typeface="Noto Sans"/>
                <a:ea typeface="JetBrains Mono"/>
              </a:rPr>
              <a:t>"Lambda" ve “Stream.API” sayesinde For ve If gibi yapıların,  özellikle nested şeklinde içi içe yazılan yapılar daha anlaşılır hale gelmiştir.</a:t>
            </a:r>
            <a:endParaRPr b="0" lang="tr-T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tr-T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tr-TR" sz="1600" spc="-1" strike="noStrike">
                <a:solidFill>
                  <a:srgbClr val="55308d"/>
                </a:solidFill>
                <a:latin typeface="Noto Sans"/>
                <a:ea typeface="Noto Sans CJK SC"/>
              </a:rPr>
              <a:t>*</a:t>
            </a:r>
            <a:r>
              <a:rPr b="0" lang="tr-TR" sz="1600" spc="-1" strike="noStrike">
                <a:solidFill>
                  <a:srgbClr val="111111"/>
                </a:solidFill>
                <a:latin typeface="Noto Sans"/>
                <a:ea typeface="Noto Sans CJK SC"/>
              </a:rPr>
              <a:t>	</a:t>
            </a:r>
            <a:r>
              <a:rPr b="0" i="1" lang="tr-TR" sz="1600" spc="-1" strike="noStrike">
                <a:solidFill>
                  <a:srgbClr val="111111"/>
                </a:solidFill>
                <a:latin typeface="Noto Sans"/>
                <a:ea typeface="JetBrains Mono"/>
              </a:rPr>
              <a:t>Stream.API , </a:t>
            </a:r>
            <a:r>
              <a:rPr b="0" lang="tr-TR" sz="1600" spc="-1" strike="noStrike">
                <a:solidFill>
                  <a:srgbClr val="111111"/>
                </a:solidFill>
                <a:latin typeface="Noto Sans"/>
              </a:rPr>
              <a:t> Collections ve Arrayler ile uyumlu </a:t>
            </a:r>
            <a:endParaRPr b="0" lang="tr-T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1600" spc="-1" strike="noStrike">
                <a:solidFill>
                  <a:srgbClr val="111111"/>
                </a:solidFill>
                <a:latin typeface="Noto Sans"/>
              </a:rPr>
              <a:t>çalışan bir yapıdır fakat Map ile çalışmaz...</a:t>
            </a:r>
            <a:endParaRPr b="0" lang="tr-T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1600" spc="-1" strike="noStrike">
                <a:solidFill>
                  <a:srgbClr val="999999"/>
                </a:solidFill>
                <a:latin typeface="Noto Sans"/>
              </a:rPr>
              <a:t>	</a:t>
            </a:r>
            <a:endParaRPr b="0" lang="tr-TR" sz="1600" spc="-1" strike="noStrike"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0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8658720" y="36000"/>
            <a:ext cx="1399680" cy="649800"/>
          </a:xfrm>
          <a:prstGeom prst="rect">
            <a:avLst/>
          </a:prstGeom>
          <a:ln w="0">
            <a:noFill/>
          </a:ln>
        </p:spPr>
      </p:pic>
      <p:pic>
        <p:nvPicPr>
          <p:cNvPr id="521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6508800" y="25200"/>
            <a:ext cx="160020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"/>
          <p:cNvSpPr txBox="1"/>
          <p:nvPr/>
        </p:nvSpPr>
        <p:spPr>
          <a:xfrm>
            <a:off x="2574000" y="331200"/>
            <a:ext cx="5043600" cy="115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tr-TR" sz="3600" spc="-1" strike="noStrike">
                <a:solidFill>
                  <a:srgbClr val="55308d"/>
                </a:solidFill>
                <a:latin typeface="Noto Sans"/>
              </a:rPr>
              <a:t>Lambda – Örnek</a:t>
            </a:r>
            <a:r>
              <a:rPr b="1" lang="tr-TR" sz="2600" spc="-1" strike="noStrike">
                <a:solidFill>
                  <a:srgbClr val="55308d"/>
                </a:solidFill>
                <a:latin typeface="Noto Sans"/>
              </a:rPr>
              <a:t> </a:t>
            </a:r>
            <a:endParaRPr b="0" lang="tr-TR" sz="2600" spc="-1" strike="noStrike">
              <a:latin typeface="Arial"/>
            </a:endParaRPr>
          </a:p>
        </p:txBody>
      </p:sp>
      <p:pic>
        <p:nvPicPr>
          <p:cNvPr id="523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36000" y="4916880"/>
            <a:ext cx="1564200" cy="726120"/>
          </a:xfrm>
          <a:prstGeom prst="rect">
            <a:avLst/>
          </a:prstGeom>
          <a:ln w="0">
            <a:noFill/>
          </a:ln>
        </p:spPr>
      </p:pic>
      <p:sp>
        <p:nvSpPr>
          <p:cNvPr id="524" name=""/>
          <p:cNvSpPr txBox="1"/>
          <p:nvPr/>
        </p:nvSpPr>
        <p:spPr>
          <a:xfrm>
            <a:off x="4696920" y="455832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525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67040" y="1526400"/>
            <a:ext cx="5196960" cy="2899800"/>
          </a:xfrm>
          <a:prstGeom prst="rect">
            <a:avLst/>
          </a:prstGeom>
          <a:ln w="0">
            <a:noFill/>
          </a:ln>
        </p:spPr>
      </p:pic>
      <p:pic>
        <p:nvPicPr>
          <p:cNvPr id="526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5486400" y="1532160"/>
            <a:ext cx="4593600" cy="3081240"/>
          </a:xfrm>
          <a:prstGeom prst="rect">
            <a:avLst/>
          </a:prstGeom>
          <a:ln w="0">
            <a:noFill/>
          </a:ln>
        </p:spPr>
      </p:pic>
      <p:sp>
        <p:nvSpPr>
          <p:cNvPr id="527" name=""/>
          <p:cNvSpPr/>
          <p:nvPr/>
        </p:nvSpPr>
        <p:spPr>
          <a:xfrm>
            <a:off x="5436000" y="1611000"/>
            <a:ext cx="0" cy="288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>
            <a:off x="1143000" y="3657600"/>
            <a:ext cx="4572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"/>
          <p:cNvSpPr/>
          <p:nvPr/>
        </p:nvSpPr>
        <p:spPr>
          <a:xfrm>
            <a:off x="1528200" y="3693600"/>
            <a:ext cx="12150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"/>
          <p:cNvSpPr/>
          <p:nvPr/>
        </p:nvSpPr>
        <p:spPr>
          <a:xfrm>
            <a:off x="2057400" y="3693600"/>
            <a:ext cx="20574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"/>
          <p:cNvSpPr/>
          <p:nvPr/>
        </p:nvSpPr>
        <p:spPr>
          <a:xfrm>
            <a:off x="3357000" y="3729600"/>
            <a:ext cx="2286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"/>
          <p:cNvSpPr txBox="1"/>
          <p:nvPr/>
        </p:nvSpPr>
        <p:spPr>
          <a:xfrm>
            <a:off x="2057400" y="1371600"/>
            <a:ext cx="3886200" cy="16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tr-TR" sz="1500" spc="-1" strike="noStrike">
                <a:solidFill>
                  <a:srgbClr val="666666"/>
                </a:solidFill>
                <a:latin typeface="Noto Sans"/>
              </a:rPr>
              <a:t>1. </a:t>
            </a:r>
            <a:r>
              <a:rPr b="0" lang="tr-TR" sz="1500" spc="-1" strike="noStrike">
                <a:solidFill>
                  <a:srgbClr val="ff8000"/>
                </a:solidFill>
                <a:latin typeface="Noto Sans"/>
              </a:rPr>
              <a:t>Vitesi Boşa Al</a:t>
            </a:r>
            <a:endParaRPr b="0" lang="tr-T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tr-T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1500" spc="-1" strike="noStrike">
                <a:solidFill>
                  <a:srgbClr val="666666"/>
                </a:solidFill>
                <a:latin typeface="Noto Sans"/>
              </a:rPr>
              <a:t>2.</a:t>
            </a:r>
            <a:r>
              <a:rPr b="0" lang="tr-TR" sz="1500" spc="-1" strike="noStrike">
                <a:solidFill>
                  <a:srgbClr val="00a933"/>
                </a:solidFill>
                <a:latin typeface="Noto Sans"/>
              </a:rPr>
              <a:t> Kontağı Çevir</a:t>
            </a:r>
            <a:endParaRPr b="0" lang="tr-T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tr-T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1500" spc="-1" strike="noStrike">
                <a:solidFill>
                  <a:srgbClr val="666666"/>
                </a:solidFill>
                <a:latin typeface="Noto Sans"/>
              </a:rPr>
              <a:t>3. </a:t>
            </a:r>
            <a:r>
              <a:rPr b="0" lang="tr-TR" sz="1500" spc="-1" strike="noStrike">
                <a:solidFill>
                  <a:srgbClr val="ff0000"/>
                </a:solidFill>
                <a:latin typeface="Noto Sans"/>
              </a:rPr>
              <a:t>1.vitese al</a:t>
            </a:r>
            <a:endParaRPr b="0" lang="tr-T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tr-T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tr-TR" sz="1500" spc="-1" strike="noStrike">
                <a:solidFill>
                  <a:srgbClr val="666666"/>
                </a:solidFill>
                <a:latin typeface="Noto Sans"/>
              </a:rPr>
              <a:t>4. </a:t>
            </a:r>
            <a:r>
              <a:rPr b="0" lang="tr-TR" sz="1500" spc="-1" strike="noStrike">
                <a:solidFill>
                  <a:srgbClr val="2a6099"/>
                </a:solidFill>
                <a:latin typeface="Noto Sans"/>
              </a:rPr>
              <a:t>Debriyaj – Gaz Dengesi</a:t>
            </a:r>
            <a:endParaRPr b="0" lang="tr-TR" sz="1500" spc="-1" strike="noStrike">
              <a:latin typeface="Arial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685800" y="3574800"/>
            <a:ext cx="5486400" cy="91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tr-TR" sz="1500" spc="-1" strike="noStrike">
                <a:solidFill>
                  <a:srgbClr val="666666"/>
                </a:solidFill>
                <a:latin typeface="Noto Sans"/>
              </a:rPr>
              <a:t>Araba.</a:t>
            </a:r>
            <a:r>
              <a:rPr b="1" lang="tr-TR" sz="1500" spc="-1" strike="noStrike">
                <a:solidFill>
                  <a:srgbClr val="800080"/>
                </a:solidFill>
                <a:latin typeface="Noto Sans"/>
              </a:rPr>
              <a:t>drive()</a:t>
            </a:r>
            <a:r>
              <a:rPr b="1" lang="tr-TR" sz="1500" spc="-1" strike="noStrike">
                <a:solidFill>
                  <a:srgbClr val="666666"/>
                </a:solidFill>
                <a:latin typeface="Noto Sans"/>
              </a:rPr>
              <a:t>.</a:t>
            </a:r>
            <a:r>
              <a:rPr b="1" lang="tr-TR" sz="1500" spc="-1" strike="noStrike">
                <a:solidFill>
                  <a:srgbClr val="ea7500"/>
                </a:solidFill>
                <a:latin typeface="Noto Sans"/>
              </a:rPr>
              <a:t>vitesBos()</a:t>
            </a:r>
            <a:r>
              <a:rPr b="1" lang="tr-TR" sz="1500" spc="-1" strike="noStrike">
                <a:solidFill>
                  <a:srgbClr val="666666"/>
                </a:solidFill>
                <a:latin typeface="Noto Sans"/>
              </a:rPr>
              <a:t>.</a:t>
            </a:r>
            <a:r>
              <a:rPr b="1" lang="tr-TR" sz="1500" spc="-1" strike="noStrike">
                <a:solidFill>
                  <a:srgbClr val="00a933"/>
                </a:solidFill>
                <a:latin typeface="Noto Sans"/>
              </a:rPr>
              <a:t>kontak()</a:t>
            </a:r>
            <a:r>
              <a:rPr b="1" lang="tr-TR" sz="1500" spc="-1" strike="noStrike">
                <a:solidFill>
                  <a:srgbClr val="666666"/>
                </a:solidFill>
                <a:latin typeface="Noto Sans"/>
              </a:rPr>
              <a:t>.</a:t>
            </a:r>
            <a:r>
              <a:rPr b="1" lang="tr-TR" sz="1500" spc="-1" strike="noStrike">
                <a:solidFill>
                  <a:srgbClr val="ff0000"/>
                </a:solidFill>
                <a:latin typeface="Noto Sans"/>
              </a:rPr>
              <a:t>vites1()</a:t>
            </a:r>
            <a:r>
              <a:rPr b="1" lang="tr-TR" sz="1500" spc="-1" strike="noStrike">
                <a:solidFill>
                  <a:srgbClr val="666666"/>
                </a:solidFill>
                <a:latin typeface="Noto Sans"/>
              </a:rPr>
              <a:t>.</a:t>
            </a:r>
            <a:r>
              <a:rPr b="1" lang="tr-TR" sz="1500" spc="-1" strike="noStrike">
                <a:solidFill>
                  <a:srgbClr val="2a6099"/>
                </a:solidFill>
                <a:latin typeface="Noto Sans"/>
              </a:rPr>
              <a:t>gaz()</a:t>
            </a:r>
            <a:r>
              <a:rPr b="0" lang="tr-TR" sz="1500" spc="-1" strike="noStrike">
                <a:solidFill>
                  <a:srgbClr val="666666"/>
                </a:solidFill>
                <a:latin typeface="Noto Sans"/>
              </a:rPr>
              <a:t> </a:t>
            </a:r>
            <a:endParaRPr b="0" lang="tr-TR" sz="1500" spc="-1" strike="noStrike">
              <a:latin typeface="Arial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914400" y="403200"/>
            <a:ext cx="6400800" cy="85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tr-TR" sz="2600" spc="-1" strike="noStrike">
                <a:solidFill>
                  <a:srgbClr val="55308d"/>
                </a:solidFill>
                <a:latin typeface="Noto Sans"/>
              </a:rPr>
              <a:t>STREAM.API</a:t>
            </a:r>
            <a:endParaRPr b="0" lang="tr-TR" sz="2600" spc="-1" strike="noStrike">
              <a:latin typeface="Arial"/>
            </a:endParaRPr>
          </a:p>
        </p:txBody>
      </p:sp>
      <p:pic>
        <p:nvPicPr>
          <p:cNvPr id="535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6172200" y="2080800"/>
            <a:ext cx="3907800" cy="2094840"/>
          </a:xfrm>
          <a:prstGeom prst="rect">
            <a:avLst/>
          </a:prstGeom>
          <a:ln w="0">
            <a:noFill/>
          </a:ln>
        </p:spPr>
      </p:pic>
      <p:pic>
        <p:nvPicPr>
          <p:cNvPr id="536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36000" y="4916880"/>
            <a:ext cx="1564200" cy="726120"/>
          </a:xfrm>
          <a:prstGeom prst="rect">
            <a:avLst/>
          </a:prstGeom>
          <a:ln w="0">
            <a:noFill/>
          </a:ln>
        </p:spPr>
      </p:pic>
      <p:sp>
        <p:nvSpPr>
          <p:cNvPr id="537" name=""/>
          <p:cNvSpPr txBox="1"/>
          <p:nvPr/>
        </p:nvSpPr>
        <p:spPr>
          <a:xfrm>
            <a:off x="4696920" y="455832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538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2273400" y="4043160"/>
            <a:ext cx="1600200" cy="47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"/>
          <p:cNvSpPr txBox="1"/>
          <p:nvPr/>
        </p:nvSpPr>
        <p:spPr>
          <a:xfrm>
            <a:off x="685800" y="331200"/>
            <a:ext cx="7772400" cy="115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tr-TR" sz="3600" spc="-1" strike="noStrike">
                <a:solidFill>
                  <a:srgbClr val="55308d"/>
                </a:solidFill>
                <a:latin typeface="Noto Sans"/>
              </a:rPr>
              <a:t>Stream – Operasyon Tipleri</a:t>
            </a:r>
            <a:r>
              <a:rPr b="1" lang="tr-TR" sz="2600" spc="-1" strike="noStrike">
                <a:solidFill>
                  <a:srgbClr val="55308d"/>
                </a:solidFill>
                <a:latin typeface="Noto Sans"/>
              </a:rPr>
              <a:t> </a:t>
            </a:r>
            <a:endParaRPr b="0" lang="tr-TR" sz="2600" spc="-1" strike="noStrike">
              <a:latin typeface="Arial"/>
            </a:endParaRPr>
          </a:p>
        </p:txBody>
      </p:sp>
      <p:pic>
        <p:nvPicPr>
          <p:cNvPr id="540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36000" y="4916880"/>
            <a:ext cx="1564200" cy="726120"/>
          </a:xfrm>
          <a:prstGeom prst="rect">
            <a:avLst/>
          </a:prstGeom>
          <a:ln w="0">
            <a:noFill/>
          </a:ln>
        </p:spPr>
      </p:pic>
      <p:sp>
        <p:nvSpPr>
          <p:cNvPr id="541" name=""/>
          <p:cNvSpPr txBox="1"/>
          <p:nvPr/>
        </p:nvSpPr>
        <p:spPr>
          <a:xfrm>
            <a:off x="4696920" y="455832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542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419480" y="1350720"/>
            <a:ext cx="6124320" cy="2704680"/>
          </a:xfrm>
          <a:prstGeom prst="rect">
            <a:avLst/>
          </a:prstGeom>
          <a:ln w="0">
            <a:noFill/>
          </a:ln>
        </p:spPr>
      </p:pic>
      <p:sp>
        <p:nvSpPr>
          <p:cNvPr id="543" name=""/>
          <p:cNvSpPr txBox="1"/>
          <p:nvPr/>
        </p:nvSpPr>
        <p:spPr>
          <a:xfrm>
            <a:off x="1240200" y="4268160"/>
            <a:ext cx="6629400" cy="91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tr-TR" sz="1500" spc="-1" strike="noStrike">
                <a:solidFill>
                  <a:srgbClr val="666666"/>
                </a:solidFill>
                <a:latin typeface="Noto Sans"/>
              </a:rPr>
              <a:t>Terminal Operasyonlarından biri yapılasıya kadar akış devam eder  </a:t>
            </a:r>
            <a:endParaRPr b="0" lang="tr-T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"/>
          <p:cNvSpPr txBox="1"/>
          <p:nvPr/>
        </p:nvSpPr>
        <p:spPr>
          <a:xfrm>
            <a:off x="685800" y="331200"/>
            <a:ext cx="7772400" cy="115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tr-TR" sz="3600" spc="-1" strike="noStrike">
                <a:solidFill>
                  <a:srgbClr val="55308d"/>
                </a:solidFill>
                <a:latin typeface="Noto Sans"/>
              </a:rPr>
              <a:t>Stream – Operasyon Tipleri</a:t>
            </a:r>
            <a:r>
              <a:rPr b="1" lang="tr-TR" sz="2600" spc="-1" strike="noStrike">
                <a:solidFill>
                  <a:srgbClr val="55308d"/>
                </a:solidFill>
                <a:latin typeface="Noto Sans"/>
              </a:rPr>
              <a:t> </a:t>
            </a:r>
            <a:endParaRPr b="0" lang="tr-TR" sz="2600" spc="-1" strike="noStrike">
              <a:latin typeface="Arial"/>
            </a:endParaRPr>
          </a:p>
        </p:txBody>
      </p:sp>
      <p:pic>
        <p:nvPicPr>
          <p:cNvPr id="545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36000" y="4916880"/>
            <a:ext cx="1564200" cy="726120"/>
          </a:xfrm>
          <a:prstGeom prst="rect">
            <a:avLst/>
          </a:prstGeom>
          <a:ln w="0">
            <a:noFill/>
          </a:ln>
        </p:spPr>
      </p:pic>
      <p:sp>
        <p:nvSpPr>
          <p:cNvPr id="546" name=""/>
          <p:cNvSpPr txBox="1"/>
          <p:nvPr/>
        </p:nvSpPr>
        <p:spPr>
          <a:xfrm>
            <a:off x="4696920" y="4558320"/>
            <a:ext cx="180720" cy="232560"/>
          </a:xfrm>
          <a:prstGeom prst="rect">
            <a:avLst/>
          </a:prstGeom>
          <a:noFill/>
          <a:ln w="0">
            <a:noFill/>
          </a:ln>
        </p:spPr>
      </p:sp>
      <p:pic>
        <p:nvPicPr>
          <p:cNvPr id="547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043640" y="1215000"/>
            <a:ext cx="7162560" cy="36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2022-11-18T12:07:37Z</dcterms:created>
  <dc:creator/>
  <dc:description/>
  <dc:language>en-US</dc:language>
  <cp:lastModifiedBy/>
  <dcterms:modified xsi:type="dcterms:W3CDTF">2022-11-25T10:42:57Z</dcterms:modified>
  <cp:revision>15</cp:revision>
  <dc:subject/>
  <dc:title>Grey Elegant</dc:title>
</cp:coreProperties>
</file>