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gisayar" initials="B" lastIdx="1" clrIdx="0">
    <p:extLst>
      <p:ext uri="{19B8F6BF-5375-455C-9EA6-DF929625EA0E}">
        <p15:presenceInfo xmlns:p15="http://schemas.microsoft.com/office/powerpoint/2012/main" userId="Bilgisay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5256" autoAdjust="0"/>
  </p:normalViewPr>
  <p:slideViewPr>
    <p:cSldViewPr snapToGrid="0">
      <p:cViewPr varScale="1">
        <p:scale>
          <a:sx n="82" d="100"/>
          <a:sy n="82" d="100"/>
        </p:scale>
        <p:origin x="720"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1319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401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68097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4741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0482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C1E1FAD-7351-4908-963A-08EA8E4AB7A0}"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7970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C1E1FAD-7351-4908-963A-08EA8E4AB7A0}"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44953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55843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6391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393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7054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6784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20000" y="2505075"/>
            <a:ext cx="5025216"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6" name="Content Placeholder 5"/>
          <p:cNvSpPr>
            <a:spLocks noGrp="1"/>
          </p:cNvSpPr>
          <p:nvPr>
            <p:ph sz="quarter" idx="4"/>
          </p:nvPr>
        </p:nvSpPr>
        <p:spPr>
          <a:xfrm>
            <a:off x="6319840" y="2505075"/>
            <a:ext cx="503554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677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867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055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1658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C1E1FAD-7351-4908-963A-08EA8E4AB7A0}"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736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C1E1FAD-7351-4908-963A-08EA8E4AB7A0}" type="datetimeFigureOut">
              <a:rPr lang="en-US" smtClean="0"/>
              <a:t>8/6/2021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56794331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Göle yansıyan dağ">
            <a:extLst>
              <a:ext uri="{FF2B5EF4-FFF2-40B4-BE49-F238E27FC236}">
                <a16:creationId xmlns:a16="http://schemas.microsoft.com/office/drawing/2014/main" id="{F8256159-135B-4DA4-A311-1831F7264EFB}"/>
              </a:ext>
            </a:extLst>
          </p:cNvPr>
          <p:cNvPicPr>
            <a:picLocks noChangeAspect="1"/>
          </p:cNvPicPr>
          <p:nvPr/>
        </p:nvPicPr>
        <p:blipFill rotWithShape="1">
          <a:blip r:embed="rId2">
            <a:alphaModFix amt="84000"/>
          </a:blip>
          <a:srcRect t="4344" b="11386"/>
          <a:stretch/>
        </p:blipFill>
        <p:spPr>
          <a:xfrm>
            <a:off x="20" y="-5"/>
            <a:ext cx="12191980" cy="6857990"/>
          </a:xfrm>
          <a:prstGeom prst="rect">
            <a:avLst/>
          </a:prstGeom>
        </p:spPr>
      </p:pic>
      <p:sp>
        <p:nvSpPr>
          <p:cNvPr id="2" name="Başlık 1">
            <a:extLst>
              <a:ext uri="{FF2B5EF4-FFF2-40B4-BE49-F238E27FC236}">
                <a16:creationId xmlns:a16="http://schemas.microsoft.com/office/drawing/2014/main" id="{E8AF4A0B-9552-4A48-B7F5-604382DA8586}"/>
              </a:ext>
            </a:extLst>
          </p:cNvPr>
          <p:cNvSpPr>
            <a:spLocks noGrp="1"/>
          </p:cNvSpPr>
          <p:nvPr>
            <p:ph type="ctrTitle"/>
          </p:nvPr>
        </p:nvSpPr>
        <p:spPr>
          <a:xfrm>
            <a:off x="685801" y="685799"/>
            <a:ext cx="6561245" cy="1603041"/>
          </a:xfrm>
        </p:spPr>
        <p:txBody>
          <a:bodyPr>
            <a:normAutofit/>
          </a:bodyPr>
          <a:lstStyle/>
          <a:p>
            <a:r>
              <a:rPr lang="tr-TR" sz="4000" dirty="0"/>
              <a:t>SU SATIŞ OTOMASYONU</a:t>
            </a:r>
          </a:p>
        </p:txBody>
      </p:sp>
      <p:sp>
        <p:nvSpPr>
          <p:cNvPr id="3" name="Alt Başlık 2">
            <a:extLst>
              <a:ext uri="{FF2B5EF4-FFF2-40B4-BE49-F238E27FC236}">
                <a16:creationId xmlns:a16="http://schemas.microsoft.com/office/drawing/2014/main" id="{141CE8D4-BE32-4A0B-A1D7-1F954817E816}"/>
              </a:ext>
            </a:extLst>
          </p:cNvPr>
          <p:cNvSpPr>
            <a:spLocks noGrp="1"/>
          </p:cNvSpPr>
          <p:nvPr>
            <p:ph type="subTitle" idx="1"/>
          </p:nvPr>
        </p:nvSpPr>
        <p:spPr>
          <a:xfrm>
            <a:off x="1323975" y="2533650"/>
            <a:ext cx="3095624" cy="1142999"/>
          </a:xfrm>
        </p:spPr>
        <p:txBody>
          <a:bodyPr>
            <a:normAutofit/>
          </a:bodyPr>
          <a:lstStyle/>
          <a:p>
            <a:endParaRPr lang="tr-TR" dirty="0">
              <a:solidFill>
                <a:srgbClr val="FFFFFF"/>
              </a:solidFill>
            </a:endParaRPr>
          </a:p>
        </p:txBody>
      </p:sp>
    </p:spTree>
    <p:extLst>
      <p:ext uri="{BB962C8B-B14F-4D97-AF65-F5344CB8AC3E}">
        <p14:creationId xmlns:p14="http://schemas.microsoft.com/office/powerpoint/2010/main" val="53602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97B0E3-6448-442D-AEE8-F40A63BB7BDA}"/>
              </a:ext>
            </a:extLst>
          </p:cNvPr>
          <p:cNvSpPr>
            <a:spLocks noGrp="1"/>
          </p:cNvSpPr>
          <p:nvPr>
            <p:ph type="title"/>
          </p:nvPr>
        </p:nvSpPr>
        <p:spPr>
          <a:xfrm>
            <a:off x="4573555" y="207740"/>
            <a:ext cx="3044890" cy="789210"/>
          </a:xfrm>
        </p:spPr>
        <p:txBody>
          <a:bodyPr/>
          <a:lstStyle/>
          <a:p>
            <a:pPr algn="ctr"/>
            <a:r>
              <a:rPr lang="tr-TR" dirty="0"/>
              <a:t>ANA EKRAN</a:t>
            </a:r>
          </a:p>
        </p:txBody>
      </p:sp>
      <p:sp>
        <p:nvSpPr>
          <p:cNvPr id="8" name="Metin Yer Tutucusu 7">
            <a:extLst>
              <a:ext uri="{FF2B5EF4-FFF2-40B4-BE49-F238E27FC236}">
                <a16:creationId xmlns:a16="http://schemas.microsoft.com/office/drawing/2014/main" id="{AC12FC1C-9307-46E3-822D-E41F17EF8D83}"/>
              </a:ext>
            </a:extLst>
          </p:cNvPr>
          <p:cNvSpPr>
            <a:spLocks noGrp="1"/>
          </p:cNvSpPr>
          <p:nvPr>
            <p:ph type="body" sz="half" idx="2"/>
          </p:nvPr>
        </p:nvSpPr>
        <p:spPr>
          <a:xfrm>
            <a:off x="9125972" y="1110341"/>
            <a:ext cx="3066028" cy="5747657"/>
          </a:xfrm>
        </p:spPr>
        <p:txBody>
          <a:bodyPr>
            <a:normAutofit/>
          </a:bodyPr>
          <a:lstStyle/>
          <a:p>
            <a:pPr algn="just"/>
            <a:r>
              <a:rPr lang="tr-TR" sz="1400" dirty="0"/>
              <a:t>       Ana ekran uygulama başlatılınca açılır. Arama kısmında müşterilerin ismi aratılarak Müşteriler tablosunda ön plana çıkartılır.</a:t>
            </a:r>
          </a:p>
          <a:p>
            <a:pPr algn="just"/>
            <a:r>
              <a:rPr lang="tr-TR" sz="1400" dirty="0"/>
              <a:t>       Müşteriler tablosu veri tabanına eklenen müşterilerin listelendiği bölümdür. Altta yer alan üç buton vasıtasıyla sırasıyla ekleme, düzenleme ve silme işlemleri gerçekleştirilebilir. Sipariş verebilmek için müşterinin bu kısma eklenmesi </a:t>
            </a:r>
            <a:r>
              <a:rPr lang="tr-TR" sz="1400" u="sng" dirty="0"/>
              <a:t>zorunludur</a:t>
            </a:r>
            <a:r>
              <a:rPr lang="tr-TR" sz="1400" dirty="0"/>
              <a:t>. </a:t>
            </a:r>
          </a:p>
          <a:p>
            <a:pPr algn="just"/>
            <a:r>
              <a:rPr lang="tr-TR" sz="1400" dirty="0"/>
              <a:t>        Siparişler tablosu </a:t>
            </a:r>
            <a:r>
              <a:rPr lang="tr-TR" sz="1400" u="sng" dirty="0"/>
              <a:t>sadece</a:t>
            </a:r>
            <a:r>
              <a:rPr lang="tr-TR" sz="1400" dirty="0"/>
              <a:t> veri tabanına eklenen müşterilere verilen siparişleri göstermektedir. Alt kısımda yer alan üç buton yeni sipariş ekleme, siparişin yola çıktığını belirtme ve siparişin teslim edildiğini durum sütununda değiştirir. Yenile butonu müşteri ve sipariş tablosunu yeniler kayıtlı tüm siparişleri ve müşterileri tekrar listeler. </a:t>
            </a:r>
          </a:p>
          <a:p>
            <a:pPr algn="just"/>
            <a:r>
              <a:rPr lang="tr-TR" sz="1400" dirty="0"/>
              <a:t>        Sipariş işlemlerinde ise soldaki buton seçili siparişi siler, sağdaki buton ise </a:t>
            </a:r>
            <a:r>
              <a:rPr lang="tr-TR" sz="1400" u="sng" dirty="0"/>
              <a:t>sadece</a:t>
            </a:r>
            <a:r>
              <a:rPr lang="tr-TR" sz="1400" dirty="0"/>
              <a:t> hazırlanan siparişleri gösterir.</a:t>
            </a:r>
          </a:p>
          <a:p>
            <a:pPr algn="just"/>
            <a:r>
              <a:rPr lang="tr-TR" sz="1400" dirty="0"/>
              <a:t>       Çıkış butonu ise ana ekranı kapatır.</a:t>
            </a:r>
          </a:p>
        </p:txBody>
      </p:sp>
      <p:pic>
        <p:nvPicPr>
          <p:cNvPr id="16" name="Resim 15">
            <a:extLst>
              <a:ext uri="{FF2B5EF4-FFF2-40B4-BE49-F238E27FC236}">
                <a16:creationId xmlns:a16="http://schemas.microsoft.com/office/drawing/2014/main" id="{A9323476-FE49-4CB7-A560-F9AEA5A054E4}"/>
              </a:ext>
            </a:extLst>
          </p:cNvPr>
          <p:cNvPicPr>
            <a:picLocks noChangeAspect="1"/>
          </p:cNvPicPr>
          <p:nvPr/>
        </p:nvPicPr>
        <p:blipFill>
          <a:blip r:embed="rId2"/>
          <a:stretch>
            <a:fillRect/>
          </a:stretch>
        </p:blipFill>
        <p:spPr>
          <a:xfrm>
            <a:off x="0" y="1110342"/>
            <a:ext cx="9125972" cy="5747657"/>
          </a:xfrm>
          <a:prstGeom prst="rect">
            <a:avLst/>
          </a:prstGeom>
        </p:spPr>
      </p:pic>
    </p:spTree>
    <p:extLst>
      <p:ext uri="{BB962C8B-B14F-4D97-AF65-F5344CB8AC3E}">
        <p14:creationId xmlns:p14="http://schemas.microsoft.com/office/powerpoint/2010/main" val="116418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A746B4-5619-47B3-AA68-99C465728E1C}"/>
              </a:ext>
            </a:extLst>
          </p:cNvPr>
          <p:cNvSpPr>
            <a:spLocks noGrp="1"/>
          </p:cNvSpPr>
          <p:nvPr>
            <p:ph type="title"/>
          </p:nvPr>
        </p:nvSpPr>
        <p:spPr>
          <a:xfrm>
            <a:off x="6908120" y="74645"/>
            <a:ext cx="3377649" cy="555171"/>
          </a:xfrm>
        </p:spPr>
        <p:txBody>
          <a:bodyPr/>
          <a:lstStyle/>
          <a:p>
            <a:r>
              <a:rPr lang="tr-TR" dirty="0"/>
              <a:t>Yeni Müşteri Kaydı</a:t>
            </a:r>
          </a:p>
        </p:txBody>
      </p:sp>
      <p:sp>
        <p:nvSpPr>
          <p:cNvPr id="4" name="Metin Yer Tutucusu 3">
            <a:extLst>
              <a:ext uri="{FF2B5EF4-FFF2-40B4-BE49-F238E27FC236}">
                <a16:creationId xmlns:a16="http://schemas.microsoft.com/office/drawing/2014/main" id="{FD78CAD0-8B20-418B-A667-7D1B8E5BF951}"/>
              </a:ext>
            </a:extLst>
          </p:cNvPr>
          <p:cNvSpPr>
            <a:spLocks noGrp="1"/>
          </p:cNvSpPr>
          <p:nvPr>
            <p:ph type="body" sz="half" idx="2"/>
          </p:nvPr>
        </p:nvSpPr>
        <p:spPr>
          <a:xfrm>
            <a:off x="5960747" y="891073"/>
            <a:ext cx="5134930" cy="5770983"/>
          </a:xfrm>
        </p:spPr>
        <p:txBody>
          <a:bodyPr/>
          <a:lstStyle/>
          <a:p>
            <a:r>
              <a:rPr lang="tr-TR" dirty="0"/>
              <a:t>        Müşteri kayıt ekleme ekranında tüm boşluklar doldurulmadan kayıt yapılamamaktadır. Aynı telefon numarası üstünden başka kayıt açılamamaktadır.</a:t>
            </a:r>
          </a:p>
          <a:p>
            <a:r>
              <a:rPr lang="tr-TR" dirty="0"/>
              <a:t>        Müşteri ekleme ikonuna tıklandığında yeni müşteri veri tabanına eklenir ve müşteriler tablosunda ismi listelenir.</a:t>
            </a:r>
          </a:p>
          <a:p>
            <a:r>
              <a:rPr lang="tr-TR" dirty="0"/>
              <a:t>        Sağ üst köşede ise kullanıcı müşteri eklemek istemezse tekrar ana ekrana dönebilir. Pencereyi kapatırsa ana ekrana ulaşamaz.</a:t>
            </a:r>
          </a:p>
        </p:txBody>
      </p:sp>
      <p:pic>
        <p:nvPicPr>
          <p:cNvPr id="10" name="Resim 9">
            <a:extLst>
              <a:ext uri="{FF2B5EF4-FFF2-40B4-BE49-F238E27FC236}">
                <a16:creationId xmlns:a16="http://schemas.microsoft.com/office/drawing/2014/main" id="{AD0D56F7-62BF-48E6-B645-359036A1E322}"/>
              </a:ext>
            </a:extLst>
          </p:cNvPr>
          <p:cNvPicPr>
            <a:picLocks noChangeAspect="1"/>
          </p:cNvPicPr>
          <p:nvPr/>
        </p:nvPicPr>
        <p:blipFill>
          <a:blip r:embed="rId2"/>
          <a:stretch>
            <a:fillRect/>
          </a:stretch>
        </p:blipFill>
        <p:spPr>
          <a:xfrm>
            <a:off x="0" y="0"/>
            <a:ext cx="5283882" cy="6858000"/>
          </a:xfrm>
          <a:prstGeom prst="rect">
            <a:avLst/>
          </a:prstGeom>
        </p:spPr>
      </p:pic>
    </p:spTree>
    <p:extLst>
      <p:ext uri="{BB962C8B-B14F-4D97-AF65-F5344CB8AC3E}">
        <p14:creationId xmlns:p14="http://schemas.microsoft.com/office/powerpoint/2010/main" val="40491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6E3A27-1988-4CC4-9F23-0FE1BAD6DC2C}"/>
              </a:ext>
            </a:extLst>
          </p:cNvPr>
          <p:cNvSpPr>
            <a:spLocks noGrp="1"/>
          </p:cNvSpPr>
          <p:nvPr>
            <p:ph type="title"/>
          </p:nvPr>
        </p:nvSpPr>
        <p:spPr>
          <a:xfrm>
            <a:off x="6811379" y="139959"/>
            <a:ext cx="3932237" cy="592494"/>
          </a:xfrm>
        </p:spPr>
        <p:txBody>
          <a:bodyPr/>
          <a:lstStyle/>
          <a:p>
            <a:r>
              <a:rPr lang="tr-TR" dirty="0"/>
              <a:t>Müşteri Düzenleme</a:t>
            </a:r>
          </a:p>
        </p:txBody>
      </p:sp>
      <p:sp>
        <p:nvSpPr>
          <p:cNvPr id="4" name="Metin Yer Tutucusu 3">
            <a:extLst>
              <a:ext uri="{FF2B5EF4-FFF2-40B4-BE49-F238E27FC236}">
                <a16:creationId xmlns:a16="http://schemas.microsoft.com/office/drawing/2014/main" id="{823465C3-C8E9-48C1-B66F-42AA37282F6C}"/>
              </a:ext>
            </a:extLst>
          </p:cNvPr>
          <p:cNvSpPr>
            <a:spLocks noGrp="1"/>
          </p:cNvSpPr>
          <p:nvPr>
            <p:ph type="body" sz="half" idx="2"/>
          </p:nvPr>
        </p:nvSpPr>
        <p:spPr>
          <a:xfrm>
            <a:off x="6167535" y="1054359"/>
            <a:ext cx="4809347" cy="4338767"/>
          </a:xfrm>
        </p:spPr>
        <p:txBody>
          <a:bodyPr/>
          <a:lstStyle/>
          <a:p>
            <a:r>
              <a:rPr lang="tr-TR" dirty="0"/>
              <a:t>        Müşteri düzenle bölümü adres ve telefon gibi bilgilerin güncellenmesini sağlar. Butona basıldığında bilgiler güncellenir. </a:t>
            </a:r>
          </a:p>
        </p:txBody>
      </p:sp>
      <p:pic>
        <p:nvPicPr>
          <p:cNvPr id="8" name="Resim 7">
            <a:extLst>
              <a:ext uri="{FF2B5EF4-FFF2-40B4-BE49-F238E27FC236}">
                <a16:creationId xmlns:a16="http://schemas.microsoft.com/office/drawing/2014/main" id="{D25D2296-538D-48B5-AC15-E551E85CE166}"/>
              </a:ext>
            </a:extLst>
          </p:cNvPr>
          <p:cNvPicPr>
            <a:picLocks noChangeAspect="1"/>
          </p:cNvPicPr>
          <p:nvPr/>
        </p:nvPicPr>
        <p:blipFill>
          <a:blip r:embed="rId2"/>
          <a:stretch>
            <a:fillRect/>
          </a:stretch>
        </p:blipFill>
        <p:spPr>
          <a:xfrm>
            <a:off x="0" y="0"/>
            <a:ext cx="5274677" cy="6858000"/>
          </a:xfrm>
          <a:prstGeom prst="rect">
            <a:avLst/>
          </a:prstGeom>
        </p:spPr>
      </p:pic>
    </p:spTree>
    <p:extLst>
      <p:ext uri="{BB962C8B-B14F-4D97-AF65-F5344CB8AC3E}">
        <p14:creationId xmlns:p14="http://schemas.microsoft.com/office/powerpoint/2010/main" val="75045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EB5AE-4D54-41E7-BC9F-063CF520011D}"/>
              </a:ext>
            </a:extLst>
          </p:cNvPr>
          <p:cNvSpPr>
            <a:spLocks noGrp="1"/>
          </p:cNvSpPr>
          <p:nvPr>
            <p:ph type="title"/>
          </p:nvPr>
        </p:nvSpPr>
        <p:spPr>
          <a:xfrm>
            <a:off x="6895999" y="877078"/>
            <a:ext cx="3932237" cy="704428"/>
          </a:xfrm>
        </p:spPr>
        <p:txBody>
          <a:bodyPr/>
          <a:lstStyle/>
          <a:p>
            <a:r>
              <a:rPr lang="tr-TR" dirty="0"/>
              <a:t>             Yeni Sipariş</a:t>
            </a:r>
          </a:p>
        </p:txBody>
      </p:sp>
      <p:sp>
        <p:nvSpPr>
          <p:cNvPr id="4" name="Metin Yer Tutucusu 3">
            <a:extLst>
              <a:ext uri="{FF2B5EF4-FFF2-40B4-BE49-F238E27FC236}">
                <a16:creationId xmlns:a16="http://schemas.microsoft.com/office/drawing/2014/main" id="{7355F65C-EFF4-42AD-B01B-2D9F9F41DEAB}"/>
              </a:ext>
            </a:extLst>
          </p:cNvPr>
          <p:cNvSpPr>
            <a:spLocks noGrp="1"/>
          </p:cNvSpPr>
          <p:nvPr>
            <p:ph type="body" sz="half" idx="2"/>
          </p:nvPr>
        </p:nvSpPr>
        <p:spPr>
          <a:xfrm>
            <a:off x="6306033" y="2034073"/>
            <a:ext cx="5296002" cy="4432074"/>
          </a:xfrm>
        </p:spPr>
        <p:txBody>
          <a:bodyPr/>
          <a:lstStyle/>
          <a:p>
            <a:r>
              <a:rPr lang="tr-TR" dirty="0"/>
              <a:t>     Yeni sipariş girmek için kullanıcının öncelikle müşteri tablosundan mutlaka bir müşteri seçmesi </a:t>
            </a:r>
            <a:r>
              <a:rPr lang="tr-TR" u="sng" dirty="0"/>
              <a:t>zorunludur</a:t>
            </a:r>
            <a:r>
              <a:rPr lang="tr-TR" dirty="0"/>
              <a:t>. Ayrıca tutar kısmı da boş bırakılamaz. Altta yer alan mavi butona tıklayarak yeni sipariş oluşturulur. Siparişler bölümünde ise bahsi geçen siparişin durumu hazırlanıyor olarak bildirilir.</a:t>
            </a:r>
          </a:p>
        </p:txBody>
      </p:sp>
      <p:pic>
        <p:nvPicPr>
          <p:cNvPr id="6" name="Resim 5">
            <a:extLst>
              <a:ext uri="{FF2B5EF4-FFF2-40B4-BE49-F238E27FC236}">
                <a16:creationId xmlns:a16="http://schemas.microsoft.com/office/drawing/2014/main" id="{D4D57967-9C8E-4845-AF85-45DA7A4D9AA0}"/>
              </a:ext>
            </a:extLst>
          </p:cNvPr>
          <p:cNvPicPr>
            <a:picLocks noChangeAspect="1"/>
          </p:cNvPicPr>
          <p:nvPr/>
        </p:nvPicPr>
        <p:blipFill>
          <a:blip r:embed="rId2"/>
          <a:stretch>
            <a:fillRect/>
          </a:stretch>
        </p:blipFill>
        <p:spPr>
          <a:xfrm>
            <a:off x="0" y="0"/>
            <a:ext cx="5296003" cy="6858000"/>
          </a:xfrm>
          <a:prstGeom prst="rect">
            <a:avLst/>
          </a:prstGeom>
        </p:spPr>
      </p:pic>
    </p:spTree>
    <p:extLst>
      <p:ext uri="{BB962C8B-B14F-4D97-AF65-F5344CB8AC3E}">
        <p14:creationId xmlns:p14="http://schemas.microsoft.com/office/powerpoint/2010/main" val="270492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78CA42-1AB6-4DE9-A1F3-BAFD7517B63F}"/>
              </a:ext>
            </a:extLst>
          </p:cNvPr>
          <p:cNvSpPr>
            <a:spLocks noGrp="1"/>
          </p:cNvSpPr>
          <p:nvPr>
            <p:ph type="title"/>
          </p:nvPr>
        </p:nvSpPr>
        <p:spPr>
          <a:xfrm>
            <a:off x="2895600" y="223934"/>
            <a:ext cx="6400799" cy="816429"/>
          </a:xfrm>
        </p:spPr>
        <p:txBody>
          <a:bodyPr>
            <a:normAutofit/>
          </a:bodyPr>
          <a:lstStyle/>
          <a:p>
            <a:r>
              <a:rPr lang="tr-TR" dirty="0"/>
              <a:t>Sistemin Geliştirilmesi İçin Öneriler</a:t>
            </a:r>
          </a:p>
        </p:txBody>
      </p:sp>
      <p:sp>
        <p:nvSpPr>
          <p:cNvPr id="4" name="Metin Yer Tutucusu 3">
            <a:extLst>
              <a:ext uri="{FF2B5EF4-FFF2-40B4-BE49-F238E27FC236}">
                <a16:creationId xmlns:a16="http://schemas.microsoft.com/office/drawing/2014/main" id="{D1533EDD-B2BA-4DE5-8A8C-8B69502B2D8C}"/>
              </a:ext>
            </a:extLst>
          </p:cNvPr>
          <p:cNvSpPr>
            <a:spLocks noGrp="1"/>
          </p:cNvSpPr>
          <p:nvPr>
            <p:ph type="body" sz="half" idx="2"/>
          </p:nvPr>
        </p:nvSpPr>
        <p:spPr>
          <a:xfrm>
            <a:off x="690466" y="2015412"/>
            <a:ext cx="10818262" cy="4105502"/>
          </a:xfrm>
        </p:spPr>
        <p:txBody>
          <a:bodyPr/>
          <a:lstStyle/>
          <a:p>
            <a:pPr marL="285750" indent="-285750">
              <a:lnSpc>
                <a:spcPct val="150000"/>
              </a:lnSpc>
              <a:buFont typeface="Arial" panose="020B0604020202020204" pitchFamily="34" charset="0"/>
              <a:buChar char="•"/>
            </a:pPr>
            <a:r>
              <a:rPr lang="tr-TR" dirty="0"/>
              <a:t>Müşteri kayıtlarında çıkacak olası karışıklık için MERNİS doğrulama servisi entegre edilebilir.</a:t>
            </a:r>
          </a:p>
          <a:p>
            <a:pPr marL="285750" indent="-285750">
              <a:lnSpc>
                <a:spcPct val="150000"/>
              </a:lnSpc>
              <a:buFont typeface="Arial" panose="020B0604020202020204" pitchFamily="34" charset="0"/>
              <a:buChar char="•"/>
            </a:pPr>
            <a:r>
              <a:rPr lang="tr-TR" dirty="0"/>
              <a:t>Siparişlerin dağıtılacağı araçlara GPS takılıp suları aldığı depodan belirli bir uzaklığa erişince sipariş durumu otomatik olarak ‘Yola Çıktı’ şeklinde güncellenebilir. Fakat GPS konumu yanlış tespit ederse müşteri hatalı veri alabilir.</a:t>
            </a:r>
          </a:p>
          <a:p>
            <a:pPr marL="285750" indent="-285750">
              <a:lnSpc>
                <a:spcPct val="150000"/>
              </a:lnSpc>
              <a:buFont typeface="Arial" panose="020B0604020202020204" pitchFamily="34" charset="0"/>
              <a:buChar char="•"/>
            </a:pPr>
            <a:r>
              <a:rPr lang="tr-TR" dirty="0"/>
              <a:t>GPS ile sipariş veren müşterilerin konumları üzerinden daha kısa süren güzergahlar oluşturulup yakıt tasarrufu sağlanabilir.</a:t>
            </a:r>
          </a:p>
          <a:p>
            <a:pPr marL="285750" indent="-285750">
              <a:lnSpc>
                <a:spcPct val="150000"/>
              </a:lnSpc>
              <a:buFont typeface="Arial" panose="020B0604020202020204" pitchFamily="34" charset="0"/>
              <a:buChar char="•"/>
            </a:pPr>
            <a:r>
              <a:rPr lang="tr-TR" dirty="0"/>
              <a:t>Yine GPS ile ortalama, en yüksek hız gibi veriler alınıp araç sürücüleri sistem tarafından denetlenebilir.</a:t>
            </a:r>
          </a:p>
          <a:p>
            <a:pPr marL="285750" indent="-285750">
              <a:lnSpc>
                <a:spcPct val="150000"/>
              </a:lnSpc>
              <a:buFont typeface="Arial" panose="020B0604020202020204" pitchFamily="34" charset="0"/>
              <a:buChar char="•"/>
            </a:pPr>
            <a:r>
              <a:rPr lang="tr-TR" dirty="0"/>
              <a:t>Yanlarında çok fazla bozuk para bulundurmayı sevmeyen insanlar ödeme konusunda fazla vakit harcayabiliyor. Online ödeme sistemi entegre edilebilir. Ayrıca bu sistem müşterilerin, sadece depozitolu şişelerini veya damacanalarını dışarıda bırakarak evlerinde olmasalar da su alabilmelerini sağlar.</a:t>
            </a:r>
          </a:p>
        </p:txBody>
      </p:sp>
    </p:spTree>
    <p:extLst>
      <p:ext uri="{BB962C8B-B14F-4D97-AF65-F5344CB8AC3E}">
        <p14:creationId xmlns:p14="http://schemas.microsoft.com/office/powerpoint/2010/main" val="2422650325"/>
      </p:ext>
    </p:extLst>
  </p:cSld>
  <p:clrMapOvr>
    <a:masterClrMapping/>
  </p:clrMapOvr>
</p:sld>
</file>

<file path=ppt/theme/theme1.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rinlik">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TM04033923[[fn=Derinlik]]</Template>
  <TotalTime>167</TotalTime>
  <Words>377</Words>
  <Application>Microsoft Office PowerPoint</Application>
  <PresentationFormat>Geniş ekran</PresentationFormat>
  <Paragraphs>21</Paragraphs>
  <Slides>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Corbel</vt:lpstr>
      <vt:lpstr>Derinlik</vt:lpstr>
      <vt:lpstr>SU SATIŞ OTOMASYONU</vt:lpstr>
      <vt:lpstr>ANA EKRAN</vt:lpstr>
      <vt:lpstr>Yeni Müşteri Kaydı</vt:lpstr>
      <vt:lpstr>Müşteri Düzenleme</vt:lpstr>
      <vt:lpstr>             Yeni Sipariş</vt:lpstr>
      <vt:lpstr>Sistemin Geliştirilmesi İçin Öneriler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 SATIŞ OTOMASYONU</dc:title>
  <dc:creator>Bilgisayar</dc:creator>
  <cp:lastModifiedBy>Bilgisayar</cp:lastModifiedBy>
  <cp:revision>4</cp:revision>
  <dcterms:created xsi:type="dcterms:W3CDTF">2021-08-06T04:29:01Z</dcterms:created>
  <dcterms:modified xsi:type="dcterms:W3CDTF">2021-08-06T10:03:42Z</dcterms:modified>
</cp:coreProperties>
</file>