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89" r:id="rId5"/>
    <p:sldId id="259" r:id="rId6"/>
    <p:sldId id="290" r:id="rId7"/>
    <p:sldId id="291" r:id="rId8"/>
    <p:sldId id="293" r:id="rId9"/>
    <p:sldId id="295" r:id="rId10"/>
    <p:sldId id="296" r:id="rId11"/>
    <p:sldId id="297" r:id="rId12"/>
    <p:sldId id="298" r:id="rId13"/>
    <p:sldId id="292" r:id="rId14"/>
    <p:sldId id="294" r:id="rId15"/>
    <p:sldId id="299" r:id="rId16"/>
    <p:sldId id="300" r:id="rId17"/>
    <p:sldId id="301" r:id="rId18"/>
    <p:sldId id="302" r:id="rId19"/>
    <p:sldId id="30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833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B042-B581-4BF1-8348-26C2FED5578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61E7-376F-454A-BC86-395D3112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D07-2A7D-4B45-B0E1-D44B3107DE54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C5695-709B-4732-8BDD-24A4B1AA2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42" y="972068"/>
            <a:ext cx="1433056" cy="1686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E712F5-2F24-4773-ADD6-1432EE15FD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7" y="972069"/>
            <a:ext cx="2038267" cy="18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9078-E336-4B03-929D-4FE854C401BA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CD40-79B3-442E-B631-B948D38E61BD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A67C-DC4D-4D44-9DE0-F00FA4E17ED3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9D89-E28B-4B7B-847B-241239D6EA58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D71-1EF7-4E8B-9674-144C775C7A9D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C2A-A2B1-4E20-870C-BE1627F17FB7}" type="datetime1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BEC7-C86D-4E61-B279-548620271C84}" type="datetime1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9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EB9-169F-4E06-B134-2254D451126B}" type="datetime1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11B-F6C7-4D47-A137-D81638B04F4C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8DC0-F909-4542-8176-90739160CB93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D994-8C86-476D-BCE7-C84E904385A8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B7C2-F23E-44DF-8176-7D88EC2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986"/>
            <a:ext cx="9144000" cy="2387600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Data Structure &amp;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7AE43-7FBE-47D1-93CC-12FBFE2C7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7086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j-lt"/>
              </a:rPr>
              <a:t>Augmenting 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D12D5-31C9-412D-A7AE-D77B2FB7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C61A5-1590-4BB8-8EB5-CD4AD4FD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9" y="249444"/>
            <a:ext cx="10515600" cy="1325563"/>
          </a:xfrm>
        </p:spPr>
        <p:txBody>
          <a:bodyPr/>
          <a:lstStyle/>
          <a:p>
            <a:r>
              <a:rPr lang="en-US" b="1" dirty="0"/>
              <a:t>Selection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10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484401" y="1300944"/>
            <a:ext cx="715231" cy="7145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  <a:p>
            <a:pPr algn="ctr"/>
            <a:r>
              <a:rPr lang="en-US" dirty="0"/>
              <a:t>20</a:t>
            </a:r>
          </a:p>
        </p:txBody>
      </p:sp>
      <p:sp>
        <p:nvSpPr>
          <p:cNvPr id="7" name="Oval 6"/>
          <p:cNvSpPr/>
          <p:nvPr/>
        </p:nvSpPr>
        <p:spPr>
          <a:xfrm>
            <a:off x="804407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14</a:t>
            </a:r>
          </a:p>
          <a:p>
            <a:pPr algn="ctr"/>
            <a:r>
              <a:rPr lang="en-US" sz="1600" dirty="0"/>
              <a:t>17</a:t>
            </a:r>
          </a:p>
        </p:txBody>
      </p:sp>
      <p:sp>
        <p:nvSpPr>
          <p:cNvPr id="8" name="Oval 7"/>
          <p:cNvSpPr/>
          <p:nvPr/>
        </p:nvSpPr>
        <p:spPr>
          <a:xfrm>
            <a:off x="9259300" y="19354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41</a:t>
            </a:r>
          </a:p>
          <a:p>
            <a:pPr algn="ctr"/>
            <a:r>
              <a:rPr lang="en-US" sz="1600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11249119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47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8185879" y="2849880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9518380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38</a:t>
            </a:r>
          </a:p>
          <a:p>
            <a:pPr algn="ctr"/>
            <a:r>
              <a:rPr lang="en-US" sz="1600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7467600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28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0347960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39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8800101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35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118888" y="1935480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17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4554446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21</a:t>
            </a:r>
          </a:p>
          <a:p>
            <a:pPr algn="ctr"/>
            <a:r>
              <a:rPr lang="en-US" sz="1600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03068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21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4195306" y="3829282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19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2687544" y="3814042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16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643384" y="3828647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4195305" y="480868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2687543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14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332174" y="4859984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65008" y="4848824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60223" y="589199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0" name="Straight Connector 29"/>
          <p:cNvCxnSpPr>
            <a:stCxn id="15" idx="7"/>
            <a:endCxn id="3" idx="2"/>
          </p:cNvCxnSpPr>
          <p:nvPr/>
        </p:nvCxnSpPr>
        <p:spPr>
          <a:xfrm flipV="1">
            <a:off x="3609254" y="1658202"/>
            <a:ext cx="1875147" cy="35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6"/>
            <a:endCxn id="8" idx="1"/>
          </p:cNvCxnSpPr>
          <p:nvPr/>
        </p:nvCxnSpPr>
        <p:spPr>
          <a:xfrm>
            <a:off x="6199632" y="1658202"/>
            <a:ext cx="3143801" cy="35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6" idx="1"/>
          </p:cNvCxnSpPr>
          <p:nvPr/>
        </p:nvCxnSpPr>
        <p:spPr>
          <a:xfrm>
            <a:off x="3631628" y="2391075"/>
            <a:ext cx="1006951" cy="538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2"/>
          </p:cNvCxnSpPr>
          <p:nvPr/>
        </p:nvCxnSpPr>
        <p:spPr>
          <a:xfrm flipV="1">
            <a:off x="1332174" y="2208548"/>
            <a:ext cx="1786714" cy="7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5"/>
            <a:endCxn id="19" idx="1"/>
          </p:cNvCxnSpPr>
          <p:nvPr/>
        </p:nvCxnSpPr>
        <p:spPr>
          <a:xfrm>
            <a:off x="1294773" y="3316036"/>
            <a:ext cx="1476904" cy="577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0" idx="0"/>
          </p:cNvCxnSpPr>
          <p:nvPr/>
        </p:nvCxnSpPr>
        <p:spPr>
          <a:xfrm flipH="1">
            <a:off x="930634" y="3396016"/>
            <a:ext cx="143814" cy="43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0"/>
          </p:cNvCxnSpPr>
          <p:nvPr/>
        </p:nvCxnSpPr>
        <p:spPr>
          <a:xfrm>
            <a:off x="2921004" y="4366836"/>
            <a:ext cx="53789" cy="48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6" idx="0"/>
          </p:cNvCxnSpPr>
          <p:nvPr/>
        </p:nvCxnSpPr>
        <p:spPr>
          <a:xfrm>
            <a:off x="1089687" y="4322811"/>
            <a:ext cx="529737" cy="53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7" idx="0"/>
          </p:cNvCxnSpPr>
          <p:nvPr/>
        </p:nvCxnSpPr>
        <p:spPr>
          <a:xfrm flipH="1">
            <a:off x="452258" y="4333970"/>
            <a:ext cx="341052" cy="514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8" idx="0"/>
          </p:cNvCxnSpPr>
          <p:nvPr/>
        </p:nvCxnSpPr>
        <p:spPr>
          <a:xfrm flipH="1">
            <a:off x="447473" y="5403897"/>
            <a:ext cx="15429" cy="488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7" idx="1"/>
          </p:cNvCxnSpPr>
          <p:nvPr/>
        </p:nvCxnSpPr>
        <p:spPr>
          <a:xfrm>
            <a:off x="4978859" y="3371274"/>
            <a:ext cx="808342" cy="53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8" idx="0"/>
          </p:cNvCxnSpPr>
          <p:nvPr/>
        </p:nvCxnSpPr>
        <p:spPr>
          <a:xfrm flipH="1">
            <a:off x="4482556" y="3350957"/>
            <a:ext cx="186521" cy="47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0"/>
          </p:cNvCxnSpPr>
          <p:nvPr/>
        </p:nvCxnSpPr>
        <p:spPr>
          <a:xfrm>
            <a:off x="4479101" y="4384025"/>
            <a:ext cx="3454" cy="42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9" idx="1"/>
          </p:cNvCxnSpPr>
          <p:nvPr/>
        </p:nvCxnSpPr>
        <p:spPr>
          <a:xfrm>
            <a:off x="9805629" y="2323494"/>
            <a:ext cx="1527623" cy="606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0" idx="7"/>
          </p:cNvCxnSpPr>
          <p:nvPr/>
        </p:nvCxnSpPr>
        <p:spPr>
          <a:xfrm flipH="1">
            <a:off x="8676245" y="2431594"/>
            <a:ext cx="680540" cy="49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1" idx="1"/>
          </p:cNvCxnSpPr>
          <p:nvPr/>
        </p:nvCxnSpPr>
        <p:spPr>
          <a:xfrm>
            <a:off x="8713275" y="3283642"/>
            <a:ext cx="889238" cy="624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2" idx="7"/>
          </p:cNvCxnSpPr>
          <p:nvPr/>
        </p:nvCxnSpPr>
        <p:spPr>
          <a:xfrm flipH="1">
            <a:off x="7957966" y="3347124"/>
            <a:ext cx="326013" cy="561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3" idx="1"/>
          </p:cNvCxnSpPr>
          <p:nvPr/>
        </p:nvCxnSpPr>
        <p:spPr>
          <a:xfrm>
            <a:off x="9977842" y="4333970"/>
            <a:ext cx="454251" cy="59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4" idx="7"/>
          </p:cNvCxnSpPr>
          <p:nvPr/>
        </p:nvCxnSpPr>
        <p:spPr>
          <a:xfrm flipH="1">
            <a:off x="9290467" y="4287840"/>
            <a:ext cx="312046" cy="64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800" y="562179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What is the 17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th</a:t>
            </a:r>
            <a:r>
              <a:rPr lang="en-US" altLang="en-US" sz="2400" b="1" dirty="0">
                <a:solidFill>
                  <a:srgbClr val="FF0000"/>
                </a:solidFill>
              </a:rPr>
              <a:t> number? </a:t>
            </a:r>
            <a:endParaRPr lang="en-US" altLang="en-US" sz="2500" dirty="0">
              <a:solidFill>
                <a:srgbClr val="3D3D67"/>
              </a:solidFill>
              <a:latin typeface="Times" charset="0"/>
            </a:endParaRP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4996964" y="1892463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rank= 12+1=13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36114" y="1487685"/>
            <a:ext cx="2063987" cy="21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7271334" y="1045366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17&gt;13 </a:t>
            </a:r>
            <a:r>
              <a:rPr lang="en-US" altLang="en-US" sz="2000" b="1" dirty="0">
                <a:solidFill>
                  <a:schemeClr val="accent1"/>
                </a:solidFill>
                <a:sym typeface="Wingdings"/>
              </a:rPr>
              <a:t> 17-13=4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9822481" y="1888603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rank= 6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492045" y="2362611"/>
            <a:ext cx="465303" cy="3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7847094" y="2219882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4&lt;6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5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9" y="249444"/>
            <a:ext cx="10515600" cy="1325563"/>
          </a:xfrm>
        </p:spPr>
        <p:txBody>
          <a:bodyPr/>
          <a:lstStyle/>
          <a:p>
            <a:r>
              <a:rPr lang="en-US" b="1" dirty="0"/>
              <a:t>Selection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11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484401" y="1300944"/>
            <a:ext cx="715231" cy="7145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  <a:p>
            <a:pPr algn="ctr"/>
            <a:r>
              <a:rPr lang="en-US" dirty="0"/>
              <a:t>20</a:t>
            </a:r>
          </a:p>
        </p:txBody>
      </p:sp>
      <p:sp>
        <p:nvSpPr>
          <p:cNvPr id="7" name="Oval 6"/>
          <p:cNvSpPr/>
          <p:nvPr/>
        </p:nvSpPr>
        <p:spPr>
          <a:xfrm>
            <a:off x="804407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14</a:t>
            </a:r>
          </a:p>
          <a:p>
            <a:pPr algn="ctr"/>
            <a:r>
              <a:rPr lang="en-US" sz="1600" dirty="0"/>
              <a:t>17</a:t>
            </a:r>
          </a:p>
        </p:txBody>
      </p:sp>
      <p:sp>
        <p:nvSpPr>
          <p:cNvPr id="8" name="Oval 7"/>
          <p:cNvSpPr/>
          <p:nvPr/>
        </p:nvSpPr>
        <p:spPr>
          <a:xfrm>
            <a:off x="9259300" y="19354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41</a:t>
            </a:r>
          </a:p>
          <a:p>
            <a:pPr algn="ctr"/>
            <a:r>
              <a:rPr lang="en-US" sz="1600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11249119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47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8185879" y="2849880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9518380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38</a:t>
            </a:r>
          </a:p>
          <a:p>
            <a:pPr algn="ctr"/>
            <a:r>
              <a:rPr lang="en-US" sz="1600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7467600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28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0347960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39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8800101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35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118888" y="1935480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17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4554446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21</a:t>
            </a:r>
          </a:p>
          <a:p>
            <a:pPr algn="ctr"/>
            <a:r>
              <a:rPr lang="en-US" sz="1600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03068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21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4195306" y="3829282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19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2687544" y="3814042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16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643384" y="3828647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4195305" y="480868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2687543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14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332174" y="4859984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65008" y="4848824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60223" y="589199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0" name="Straight Connector 29"/>
          <p:cNvCxnSpPr>
            <a:stCxn id="15" idx="7"/>
            <a:endCxn id="3" idx="2"/>
          </p:cNvCxnSpPr>
          <p:nvPr/>
        </p:nvCxnSpPr>
        <p:spPr>
          <a:xfrm flipV="1">
            <a:off x="3609254" y="1658202"/>
            <a:ext cx="1875147" cy="35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6"/>
            <a:endCxn id="8" idx="1"/>
          </p:cNvCxnSpPr>
          <p:nvPr/>
        </p:nvCxnSpPr>
        <p:spPr>
          <a:xfrm>
            <a:off x="6199632" y="1658202"/>
            <a:ext cx="3143801" cy="35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6" idx="1"/>
          </p:cNvCxnSpPr>
          <p:nvPr/>
        </p:nvCxnSpPr>
        <p:spPr>
          <a:xfrm>
            <a:off x="3631628" y="2391075"/>
            <a:ext cx="1006951" cy="538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2"/>
          </p:cNvCxnSpPr>
          <p:nvPr/>
        </p:nvCxnSpPr>
        <p:spPr>
          <a:xfrm flipV="1">
            <a:off x="1332174" y="2208548"/>
            <a:ext cx="1786714" cy="7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5"/>
            <a:endCxn id="19" idx="1"/>
          </p:cNvCxnSpPr>
          <p:nvPr/>
        </p:nvCxnSpPr>
        <p:spPr>
          <a:xfrm>
            <a:off x="1294773" y="3316036"/>
            <a:ext cx="1476904" cy="577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0" idx="0"/>
          </p:cNvCxnSpPr>
          <p:nvPr/>
        </p:nvCxnSpPr>
        <p:spPr>
          <a:xfrm flipH="1">
            <a:off x="930634" y="3396016"/>
            <a:ext cx="143814" cy="43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0"/>
          </p:cNvCxnSpPr>
          <p:nvPr/>
        </p:nvCxnSpPr>
        <p:spPr>
          <a:xfrm>
            <a:off x="2921004" y="4366836"/>
            <a:ext cx="53789" cy="48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6" idx="0"/>
          </p:cNvCxnSpPr>
          <p:nvPr/>
        </p:nvCxnSpPr>
        <p:spPr>
          <a:xfrm>
            <a:off x="1089687" y="4322811"/>
            <a:ext cx="529737" cy="53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7" idx="0"/>
          </p:cNvCxnSpPr>
          <p:nvPr/>
        </p:nvCxnSpPr>
        <p:spPr>
          <a:xfrm flipH="1">
            <a:off x="452258" y="4333970"/>
            <a:ext cx="341052" cy="514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8" idx="0"/>
          </p:cNvCxnSpPr>
          <p:nvPr/>
        </p:nvCxnSpPr>
        <p:spPr>
          <a:xfrm flipH="1">
            <a:off x="447473" y="5403897"/>
            <a:ext cx="15429" cy="488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7" idx="1"/>
          </p:cNvCxnSpPr>
          <p:nvPr/>
        </p:nvCxnSpPr>
        <p:spPr>
          <a:xfrm>
            <a:off x="4978859" y="3371274"/>
            <a:ext cx="808342" cy="53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8" idx="0"/>
          </p:cNvCxnSpPr>
          <p:nvPr/>
        </p:nvCxnSpPr>
        <p:spPr>
          <a:xfrm flipH="1">
            <a:off x="4482556" y="3350957"/>
            <a:ext cx="186521" cy="47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0"/>
          </p:cNvCxnSpPr>
          <p:nvPr/>
        </p:nvCxnSpPr>
        <p:spPr>
          <a:xfrm>
            <a:off x="4479101" y="4384025"/>
            <a:ext cx="3454" cy="42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9" idx="1"/>
          </p:cNvCxnSpPr>
          <p:nvPr/>
        </p:nvCxnSpPr>
        <p:spPr>
          <a:xfrm>
            <a:off x="9805629" y="2323494"/>
            <a:ext cx="1527623" cy="606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0" idx="7"/>
          </p:cNvCxnSpPr>
          <p:nvPr/>
        </p:nvCxnSpPr>
        <p:spPr>
          <a:xfrm flipH="1">
            <a:off x="8676245" y="2431594"/>
            <a:ext cx="680540" cy="49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1" idx="1"/>
          </p:cNvCxnSpPr>
          <p:nvPr/>
        </p:nvCxnSpPr>
        <p:spPr>
          <a:xfrm>
            <a:off x="8713275" y="3283642"/>
            <a:ext cx="889238" cy="624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2" idx="7"/>
          </p:cNvCxnSpPr>
          <p:nvPr/>
        </p:nvCxnSpPr>
        <p:spPr>
          <a:xfrm flipH="1">
            <a:off x="7957966" y="3347124"/>
            <a:ext cx="326013" cy="561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3" idx="1"/>
          </p:cNvCxnSpPr>
          <p:nvPr/>
        </p:nvCxnSpPr>
        <p:spPr>
          <a:xfrm>
            <a:off x="9977842" y="4333970"/>
            <a:ext cx="454251" cy="59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4" idx="7"/>
          </p:cNvCxnSpPr>
          <p:nvPr/>
        </p:nvCxnSpPr>
        <p:spPr>
          <a:xfrm flipH="1">
            <a:off x="9290467" y="4287840"/>
            <a:ext cx="312046" cy="64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800" y="562179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What is the 17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th</a:t>
            </a:r>
            <a:r>
              <a:rPr lang="en-US" altLang="en-US" sz="2400" b="1" dirty="0">
                <a:solidFill>
                  <a:srgbClr val="FF0000"/>
                </a:solidFill>
              </a:rPr>
              <a:t> number? </a:t>
            </a:r>
            <a:endParaRPr lang="en-US" altLang="en-US" sz="2500" dirty="0">
              <a:solidFill>
                <a:srgbClr val="3D3D67"/>
              </a:solidFill>
              <a:latin typeface="Times" charset="0"/>
            </a:endParaRP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4996964" y="1892463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rank= 12+1=13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36114" y="1487685"/>
            <a:ext cx="2063987" cy="21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7271334" y="1045366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17&gt;13 </a:t>
            </a:r>
            <a:r>
              <a:rPr lang="en-US" altLang="en-US" sz="2000" b="1" dirty="0">
                <a:solidFill>
                  <a:schemeClr val="accent1"/>
                </a:solidFill>
                <a:sym typeface="Wingdings"/>
              </a:rPr>
              <a:t> 17-13=4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9822481" y="1888603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rank= 6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492045" y="2362611"/>
            <a:ext cx="465303" cy="3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7847094" y="2219882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4&lt;6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039257" y="3196834"/>
            <a:ext cx="563256" cy="39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7271333" y="2816861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rank=2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9309600" y="2981424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4&gt;2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9" y="249444"/>
            <a:ext cx="10515600" cy="1325563"/>
          </a:xfrm>
        </p:spPr>
        <p:txBody>
          <a:bodyPr/>
          <a:lstStyle/>
          <a:p>
            <a:r>
              <a:rPr lang="en-US" b="1" dirty="0"/>
              <a:t>Selection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12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484401" y="1300944"/>
            <a:ext cx="715231" cy="7145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  <a:p>
            <a:pPr algn="ctr"/>
            <a:r>
              <a:rPr lang="en-US" dirty="0"/>
              <a:t>20</a:t>
            </a:r>
          </a:p>
        </p:txBody>
      </p:sp>
      <p:sp>
        <p:nvSpPr>
          <p:cNvPr id="7" name="Oval 6"/>
          <p:cNvSpPr/>
          <p:nvPr/>
        </p:nvSpPr>
        <p:spPr>
          <a:xfrm>
            <a:off x="804407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14</a:t>
            </a:r>
          </a:p>
          <a:p>
            <a:pPr algn="ctr"/>
            <a:r>
              <a:rPr lang="en-US" sz="1600" dirty="0"/>
              <a:t>17</a:t>
            </a:r>
          </a:p>
        </p:txBody>
      </p:sp>
      <p:sp>
        <p:nvSpPr>
          <p:cNvPr id="8" name="Oval 7"/>
          <p:cNvSpPr/>
          <p:nvPr/>
        </p:nvSpPr>
        <p:spPr>
          <a:xfrm>
            <a:off x="9259300" y="19354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41</a:t>
            </a:r>
          </a:p>
          <a:p>
            <a:pPr algn="ctr"/>
            <a:r>
              <a:rPr lang="en-US" sz="1600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11249119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47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8185879" y="2849880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9518380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38</a:t>
            </a:r>
          </a:p>
          <a:p>
            <a:pPr algn="ctr"/>
            <a:r>
              <a:rPr lang="en-US" sz="1600" b="1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7467600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28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0347960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39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8800101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35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118888" y="1935480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17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4554446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21</a:t>
            </a:r>
          </a:p>
          <a:p>
            <a:pPr algn="ctr"/>
            <a:r>
              <a:rPr lang="en-US" sz="1600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03068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21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4195306" y="3829282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19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2687544" y="3814042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16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643384" y="3828647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4195305" y="480868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2687543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14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332174" y="4859984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65008" y="4848824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60223" y="589199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0" name="Straight Connector 29"/>
          <p:cNvCxnSpPr>
            <a:stCxn id="15" idx="7"/>
            <a:endCxn id="3" idx="2"/>
          </p:cNvCxnSpPr>
          <p:nvPr/>
        </p:nvCxnSpPr>
        <p:spPr>
          <a:xfrm flipV="1">
            <a:off x="3609254" y="1658202"/>
            <a:ext cx="1875147" cy="35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6"/>
            <a:endCxn id="8" idx="1"/>
          </p:cNvCxnSpPr>
          <p:nvPr/>
        </p:nvCxnSpPr>
        <p:spPr>
          <a:xfrm>
            <a:off x="6199632" y="1658202"/>
            <a:ext cx="3143801" cy="35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6" idx="1"/>
          </p:cNvCxnSpPr>
          <p:nvPr/>
        </p:nvCxnSpPr>
        <p:spPr>
          <a:xfrm>
            <a:off x="3631628" y="2391075"/>
            <a:ext cx="1006951" cy="538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2"/>
          </p:cNvCxnSpPr>
          <p:nvPr/>
        </p:nvCxnSpPr>
        <p:spPr>
          <a:xfrm flipV="1">
            <a:off x="1332174" y="2208548"/>
            <a:ext cx="1786714" cy="7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5"/>
            <a:endCxn id="19" idx="1"/>
          </p:cNvCxnSpPr>
          <p:nvPr/>
        </p:nvCxnSpPr>
        <p:spPr>
          <a:xfrm>
            <a:off x="1294773" y="3316036"/>
            <a:ext cx="1476904" cy="577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0" idx="0"/>
          </p:cNvCxnSpPr>
          <p:nvPr/>
        </p:nvCxnSpPr>
        <p:spPr>
          <a:xfrm flipH="1">
            <a:off x="930634" y="3396016"/>
            <a:ext cx="143814" cy="43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0"/>
          </p:cNvCxnSpPr>
          <p:nvPr/>
        </p:nvCxnSpPr>
        <p:spPr>
          <a:xfrm>
            <a:off x="2921004" y="4366836"/>
            <a:ext cx="53789" cy="48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6" idx="0"/>
          </p:cNvCxnSpPr>
          <p:nvPr/>
        </p:nvCxnSpPr>
        <p:spPr>
          <a:xfrm>
            <a:off x="1089687" y="4322811"/>
            <a:ext cx="529737" cy="53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7" idx="0"/>
          </p:cNvCxnSpPr>
          <p:nvPr/>
        </p:nvCxnSpPr>
        <p:spPr>
          <a:xfrm flipH="1">
            <a:off x="452258" y="4333970"/>
            <a:ext cx="341052" cy="514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8" idx="0"/>
          </p:cNvCxnSpPr>
          <p:nvPr/>
        </p:nvCxnSpPr>
        <p:spPr>
          <a:xfrm flipH="1">
            <a:off x="447473" y="5403897"/>
            <a:ext cx="15429" cy="488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7" idx="1"/>
          </p:cNvCxnSpPr>
          <p:nvPr/>
        </p:nvCxnSpPr>
        <p:spPr>
          <a:xfrm>
            <a:off x="4978859" y="3371274"/>
            <a:ext cx="808342" cy="53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8" idx="0"/>
          </p:cNvCxnSpPr>
          <p:nvPr/>
        </p:nvCxnSpPr>
        <p:spPr>
          <a:xfrm flipH="1">
            <a:off x="4482556" y="3350957"/>
            <a:ext cx="186521" cy="47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0"/>
          </p:cNvCxnSpPr>
          <p:nvPr/>
        </p:nvCxnSpPr>
        <p:spPr>
          <a:xfrm>
            <a:off x="4479101" y="4384025"/>
            <a:ext cx="3454" cy="42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9" idx="1"/>
          </p:cNvCxnSpPr>
          <p:nvPr/>
        </p:nvCxnSpPr>
        <p:spPr>
          <a:xfrm>
            <a:off x="9805629" y="2323494"/>
            <a:ext cx="1527623" cy="606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0" idx="7"/>
          </p:cNvCxnSpPr>
          <p:nvPr/>
        </p:nvCxnSpPr>
        <p:spPr>
          <a:xfrm flipH="1">
            <a:off x="8676245" y="2431594"/>
            <a:ext cx="680540" cy="49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1" idx="1"/>
          </p:cNvCxnSpPr>
          <p:nvPr/>
        </p:nvCxnSpPr>
        <p:spPr>
          <a:xfrm>
            <a:off x="8713275" y="3283642"/>
            <a:ext cx="889238" cy="624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2" idx="7"/>
          </p:cNvCxnSpPr>
          <p:nvPr/>
        </p:nvCxnSpPr>
        <p:spPr>
          <a:xfrm flipH="1">
            <a:off x="7957966" y="3347124"/>
            <a:ext cx="326013" cy="561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3" idx="1"/>
          </p:cNvCxnSpPr>
          <p:nvPr/>
        </p:nvCxnSpPr>
        <p:spPr>
          <a:xfrm>
            <a:off x="9977842" y="4333970"/>
            <a:ext cx="454251" cy="59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4" idx="7"/>
          </p:cNvCxnSpPr>
          <p:nvPr/>
        </p:nvCxnSpPr>
        <p:spPr>
          <a:xfrm flipH="1">
            <a:off x="9290467" y="4287840"/>
            <a:ext cx="312046" cy="64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800" y="562179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What is the 17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th</a:t>
            </a:r>
            <a:r>
              <a:rPr lang="en-US" altLang="en-US" sz="2400" b="1" dirty="0">
                <a:solidFill>
                  <a:srgbClr val="FF0000"/>
                </a:solidFill>
              </a:rPr>
              <a:t> number? </a:t>
            </a:r>
            <a:r>
              <a:rPr lang="en-US" altLang="en-US" sz="2400" b="1" dirty="0"/>
              <a:t>38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endParaRPr lang="en-US" altLang="en-US" sz="2500" dirty="0">
              <a:solidFill>
                <a:srgbClr val="3D3D67"/>
              </a:solidFill>
              <a:latin typeface="Times" charset="0"/>
            </a:endParaRP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4996964" y="1892463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rank= 12+1=13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36114" y="1487685"/>
            <a:ext cx="2063987" cy="21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7271334" y="1045366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17&gt;13 </a:t>
            </a:r>
            <a:r>
              <a:rPr lang="en-US" altLang="en-US" sz="2000" b="1" dirty="0">
                <a:solidFill>
                  <a:schemeClr val="accent1"/>
                </a:solidFill>
                <a:sym typeface="Wingdings"/>
              </a:rPr>
              <a:t> 17-13=4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9822481" y="1888603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rank= 6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492045" y="2362611"/>
            <a:ext cx="465303" cy="3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7847094" y="2219882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4&lt;6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039257" y="3196834"/>
            <a:ext cx="563256" cy="39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7271333" y="2816861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rank=2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9309600" y="2981424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4&gt;2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10129909" y="3751338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rank=2 ==2 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altLang="en-US" sz="2000" b="1" dirty="0">
                <a:solidFill>
                  <a:srgbClr val="92D050"/>
                </a:solidFill>
              </a:rPr>
              <a:t>Success!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lnSpc>
                <a:spcPct val="100000"/>
              </a:lnSpc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6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Determining the rank of an element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1360905"/>
            <a:ext cx="10254521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zh-TW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dirty="0"/>
              <a:t>OS-R</a:t>
            </a:r>
            <a:r>
              <a:rPr lang="en-US" altLang="zh-TW" sz="2400" dirty="0"/>
              <a:t>ANK</a:t>
            </a:r>
            <a:r>
              <a:rPr lang="en-US" altLang="zh-TW" dirty="0"/>
              <a:t>(T, x)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latin typeface="Times New Roman" charset="0"/>
              </a:rPr>
              <a:t>1	</a:t>
            </a:r>
            <a:r>
              <a:rPr lang="en-US" altLang="zh-TW" sz="2400" i="1" dirty="0">
                <a:latin typeface="Times New Roman" charset="0"/>
              </a:rPr>
              <a:t>r</a:t>
            </a:r>
            <a:r>
              <a:rPr lang="en-US" altLang="zh-TW" sz="2400" dirty="0">
                <a:latin typeface="Times New Roman" charset="0"/>
              </a:rPr>
              <a:t> ← </a:t>
            </a:r>
            <a:r>
              <a:rPr lang="en-US" altLang="zh-TW" sz="2400" i="1" dirty="0">
                <a:latin typeface="Times New Roman" charset="0"/>
              </a:rPr>
              <a:t>size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left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>
                <a:latin typeface="Times New Roman" charset="0"/>
              </a:rPr>
              <a:t>]] + 1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>
                <a:latin typeface="Times New Roman" charset="0"/>
              </a:rPr>
              <a:t>	2	</a:t>
            </a:r>
            <a:r>
              <a:rPr lang="en-US" altLang="zh-TW" sz="2400" i="1" dirty="0">
                <a:latin typeface="Times New Roman" charset="0"/>
              </a:rPr>
              <a:t>y</a:t>
            </a:r>
            <a:r>
              <a:rPr lang="en-US" altLang="zh-TW" sz="2400" dirty="0">
                <a:latin typeface="Times New Roman" charset="0"/>
              </a:rPr>
              <a:t> ← </a:t>
            </a:r>
            <a:r>
              <a:rPr lang="en-US" altLang="zh-TW" sz="2400" i="1" dirty="0">
                <a:latin typeface="Times New Roman" charset="0"/>
              </a:rPr>
              <a:t>x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>
                <a:latin typeface="Times New Roman" charset="0"/>
              </a:rPr>
              <a:t>	3	</a:t>
            </a:r>
            <a:r>
              <a:rPr lang="en-US" altLang="zh-TW" sz="2400" b="1" dirty="0">
                <a:latin typeface="Times New Roman" charset="0"/>
              </a:rPr>
              <a:t>while</a:t>
            </a:r>
            <a:r>
              <a:rPr lang="en-US" altLang="zh-TW" sz="2400" dirty="0">
                <a:latin typeface="Times New Roman" charset="0"/>
              </a:rPr>
              <a:t> </a:t>
            </a:r>
            <a:r>
              <a:rPr lang="en-US" altLang="zh-TW" sz="2400" i="1" dirty="0">
                <a:latin typeface="Times New Roman" charset="0"/>
              </a:rPr>
              <a:t>y </a:t>
            </a:r>
            <a:r>
              <a:rPr lang="en-US" altLang="zh-TW" sz="2400" dirty="0">
                <a:latin typeface="Times New Roman" charset="0"/>
              </a:rPr>
              <a:t>≠ </a:t>
            </a:r>
            <a:r>
              <a:rPr lang="en-US" altLang="zh-TW" sz="2400" i="1" dirty="0">
                <a:latin typeface="Times New Roman" charset="0"/>
              </a:rPr>
              <a:t>root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T</a:t>
            </a:r>
            <a:r>
              <a:rPr lang="en-US" altLang="zh-TW" sz="2400" dirty="0">
                <a:latin typeface="Times New Roman" charset="0"/>
              </a:rPr>
              <a:t>]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>
                <a:latin typeface="Times New Roman" charset="0"/>
              </a:rPr>
              <a:t>	4	    </a:t>
            </a:r>
            <a:r>
              <a:rPr lang="en-US" altLang="zh-TW" sz="2400" b="1" dirty="0">
                <a:latin typeface="Times New Roman" charset="0"/>
              </a:rPr>
              <a:t>do if</a:t>
            </a:r>
            <a:r>
              <a:rPr lang="en-US" altLang="zh-TW" sz="2400" dirty="0">
                <a:latin typeface="Times New Roman" charset="0"/>
              </a:rPr>
              <a:t> </a:t>
            </a:r>
            <a:r>
              <a:rPr lang="en-US" altLang="zh-TW" sz="2400" i="1" dirty="0">
                <a:latin typeface="Times New Roman" charset="0"/>
              </a:rPr>
              <a:t>y</a:t>
            </a:r>
            <a:r>
              <a:rPr lang="en-US" altLang="zh-TW" sz="2400" dirty="0">
                <a:latin typeface="Times New Roman" charset="0"/>
              </a:rPr>
              <a:t> == </a:t>
            </a:r>
            <a:r>
              <a:rPr lang="en-US" altLang="zh-TW" sz="2400" i="1" dirty="0">
                <a:latin typeface="Times New Roman" charset="0"/>
              </a:rPr>
              <a:t>right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p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y</a:t>
            </a:r>
            <a:r>
              <a:rPr lang="en-US" altLang="zh-TW" sz="2400" dirty="0">
                <a:latin typeface="Times New Roman" charset="0"/>
              </a:rPr>
              <a:t>]]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>
                <a:latin typeface="Times New Roman" charset="0"/>
              </a:rPr>
              <a:t>	5		</a:t>
            </a:r>
            <a:r>
              <a:rPr lang="en-US" altLang="zh-TW" sz="2400" b="1" dirty="0">
                <a:latin typeface="Times New Roman" charset="0"/>
              </a:rPr>
              <a:t>then</a:t>
            </a:r>
            <a:r>
              <a:rPr lang="en-US" altLang="zh-TW" sz="2400" dirty="0">
                <a:latin typeface="Times New Roman" charset="0"/>
              </a:rPr>
              <a:t> </a:t>
            </a:r>
            <a:r>
              <a:rPr lang="en-US" altLang="zh-TW" sz="2400" i="1" dirty="0">
                <a:latin typeface="Times New Roman" charset="0"/>
              </a:rPr>
              <a:t>r</a:t>
            </a:r>
            <a:r>
              <a:rPr lang="en-US" altLang="zh-TW" sz="2400" dirty="0">
                <a:latin typeface="Times New Roman" charset="0"/>
              </a:rPr>
              <a:t> ← </a:t>
            </a:r>
            <a:r>
              <a:rPr lang="en-US" altLang="zh-TW" sz="2400" i="1" dirty="0">
                <a:latin typeface="Times New Roman" charset="0"/>
              </a:rPr>
              <a:t>r</a:t>
            </a:r>
            <a:r>
              <a:rPr lang="en-US" altLang="zh-TW" sz="2400" dirty="0">
                <a:latin typeface="Times New Roman" charset="0"/>
              </a:rPr>
              <a:t> + </a:t>
            </a:r>
            <a:r>
              <a:rPr lang="en-US" altLang="zh-TW" sz="2400" i="1" dirty="0">
                <a:latin typeface="Times New Roman" charset="0"/>
              </a:rPr>
              <a:t>size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left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p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y</a:t>
            </a:r>
            <a:r>
              <a:rPr lang="en-US" altLang="zh-TW" sz="2400" dirty="0">
                <a:latin typeface="Times New Roman" charset="0"/>
              </a:rPr>
              <a:t>]]] + 1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>
                <a:latin typeface="Times New Roman" charset="0"/>
              </a:rPr>
              <a:t>	6	         </a:t>
            </a:r>
            <a:r>
              <a:rPr lang="en-US" altLang="zh-TW" sz="2400" i="1" dirty="0">
                <a:latin typeface="Times New Roman" charset="0"/>
              </a:rPr>
              <a:t>y</a:t>
            </a:r>
            <a:r>
              <a:rPr lang="en-US" altLang="zh-TW" sz="2400" dirty="0">
                <a:latin typeface="Times New Roman" charset="0"/>
              </a:rPr>
              <a:t> ← </a:t>
            </a:r>
            <a:r>
              <a:rPr lang="en-US" altLang="zh-TW" sz="2400" i="1" dirty="0">
                <a:latin typeface="Times New Roman" charset="0"/>
              </a:rPr>
              <a:t>p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y</a:t>
            </a:r>
            <a:r>
              <a:rPr lang="en-US" altLang="zh-TW" sz="2400" dirty="0">
                <a:latin typeface="Times New Roman" charset="0"/>
              </a:rPr>
              <a:t>]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>
                <a:latin typeface="Times New Roman" charset="0"/>
              </a:rPr>
              <a:t>	7	</a:t>
            </a:r>
            <a:r>
              <a:rPr lang="en-US" altLang="zh-TW" sz="2400" b="1" dirty="0">
                <a:latin typeface="Times New Roman" charset="0"/>
              </a:rPr>
              <a:t>return</a:t>
            </a:r>
            <a:r>
              <a:rPr lang="en-US" altLang="zh-TW" sz="2400" dirty="0">
                <a:latin typeface="Times New Roman" charset="0"/>
              </a:rPr>
              <a:t> </a:t>
            </a:r>
            <a:r>
              <a:rPr lang="en-US" altLang="zh-TW" sz="2400" i="1" dirty="0">
                <a:latin typeface="Times New Roman" charset="0"/>
              </a:rPr>
              <a:t>r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hlink"/>
                </a:solidFill>
              </a:rPr>
              <a:t>The running time of OS-RANK is at worst proportional to the height of the tree: O(</a:t>
            </a:r>
            <a:r>
              <a:rPr lang="en-US" altLang="zh-TW" dirty="0" err="1">
                <a:solidFill>
                  <a:schemeClr val="hlink"/>
                </a:solidFill>
              </a:rPr>
              <a:t>lg</a:t>
            </a:r>
            <a:r>
              <a:rPr lang="en-US" altLang="zh-TW" dirty="0">
                <a:solidFill>
                  <a:schemeClr val="hlink"/>
                </a:solidFill>
              </a:rPr>
              <a:t> n)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zh-TW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Maintaining </a:t>
            </a:r>
            <a:r>
              <a:rPr lang="en-US" altLang="zh-TW" b="1" dirty="0" err="1"/>
              <a:t>subtree</a:t>
            </a:r>
            <a:r>
              <a:rPr lang="en-US" altLang="zh-TW" b="1" dirty="0"/>
              <a:t> sizes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1493253"/>
            <a:ext cx="1025452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charset="2"/>
              <a:buNone/>
            </a:pPr>
            <a:r>
              <a:rPr lang="en-US" altLang="zh-TW" sz="2400" dirty="0"/>
              <a:t>To use </a:t>
            </a:r>
            <a:r>
              <a:rPr lang="en-US" altLang="zh-TW" sz="2400" dirty="0" err="1"/>
              <a:t>OS_Select</a:t>
            </a:r>
            <a:r>
              <a:rPr lang="en-US" altLang="zh-TW" sz="2400" dirty="0"/>
              <a:t> &amp; </a:t>
            </a:r>
            <a:r>
              <a:rPr lang="en-US" altLang="zh-TW" sz="2400" dirty="0" err="1"/>
              <a:t>OS_Rank</a:t>
            </a:r>
            <a:r>
              <a:rPr lang="en-US" altLang="zh-TW" sz="2400" dirty="0"/>
              <a:t>, the size property should be correct. So while insertion and deletion we should update it</a:t>
            </a:r>
          </a:p>
        </p:txBody>
      </p:sp>
    </p:spTree>
    <p:extLst>
      <p:ext uri="{BB962C8B-B14F-4D97-AF65-F5344CB8AC3E}">
        <p14:creationId xmlns:p14="http://schemas.microsoft.com/office/powerpoint/2010/main" val="14381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Maintaining </a:t>
            </a:r>
            <a:r>
              <a:rPr lang="en-US" altLang="zh-TW" b="1" dirty="0" err="1"/>
              <a:t>subtree</a:t>
            </a:r>
            <a:r>
              <a:rPr lang="en-US" altLang="zh-TW" b="1" dirty="0"/>
              <a:t> sizes in insertion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1493253"/>
            <a:ext cx="1025452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charset="2"/>
              <a:buNone/>
            </a:pPr>
            <a:r>
              <a:rPr lang="en-US" altLang="zh-TW" sz="2400" dirty="0"/>
              <a:t>Each insertion has 2 phases as we mentioned in previous lectures:</a:t>
            </a:r>
          </a:p>
          <a:p>
            <a:pPr marL="457200" indent="-457200">
              <a:lnSpc>
                <a:spcPct val="100000"/>
              </a:lnSpc>
              <a:buFont typeface="Wingdings" charset="2"/>
              <a:buAutoNum type="arabicPeriod"/>
            </a:pPr>
            <a:r>
              <a:rPr lang="en-US" altLang="zh-TW" sz="2400" dirty="0"/>
              <a:t>Adding the new element: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In this phase, we should increment the sizes in added element to root by 1 which takes O(</a:t>
            </a:r>
            <a:r>
              <a:rPr lang="en-US" altLang="zh-TW" sz="2400" dirty="0" err="1"/>
              <a:t>lg</a:t>
            </a:r>
            <a:r>
              <a:rPr lang="en-US" altLang="zh-TW" sz="2400" dirty="0"/>
              <a:t> n) time.</a:t>
            </a:r>
          </a:p>
          <a:p>
            <a:pPr marL="457200" indent="-457200">
              <a:lnSpc>
                <a:spcPct val="100000"/>
              </a:lnSpc>
              <a:buFont typeface="Wingdings" charset="2"/>
              <a:buAutoNum type="arabicPeriod"/>
            </a:pPr>
            <a:r>
              <a:rPr lang="en-US" altLang="zh-TW" sz="2400" dirty="0" err="1"/>
              <a:t>Fixup</a:t>
            </a:r>
            <a:r>
              <a:rPr lang="en-US" altLang="zh-TW" sz="2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Rotation is the only operation which affects size property, so we change it as explained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32433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Updating </a:t>
            </a:r>
            <a:r>
              <a:rPr lang="en-US" altLang="zh-TW" b="1" dirty="0" err="1"/>
              <a:t>subtree</a:t>
            </a:r>
            <a:r>
              <a:rPr lang="en-US" altLang="zh-TW" b="1" dirty="0"/>
              <a:t> sizes during rotations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199" y="1690688"/>
            <a:ext cx="10844463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Referring to the code for LEFT-ROTATE(T, x) we add the following lines:</a:t>
            </a:r>
          </a:p>
          <a:p>
            <a:pPr lvl="1">
              <a:buFont typeface="Wingdings" charset="2"/>
              <a:buNone/>
            </a:pPr>
            <a:r>
              <a:rPr lang="en-US" altLang="zh-TW" dirty="0">
                <a:latin typeface="Times New Roman" charset="0"/>
              </a:rPr>
              <a:t>12  </a:t>
            </a:r>
            <a:r>
              <a:rPr lang="en-US" altLang="zh-TW" i="1" dirty="0">
                <a:latin typeface="Times New Roman" charset="0"/>
              </a:rPr>
              <a:t>size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y</a:t>
            </a:r>
            <a:r>
              <a:rPr lang="en-US" altLang="zh-TW" dirty="0">
                <a:latin typeface="Times New Roman" charset="0"/>
              </a:rPr>
              <a:t>] ← </a:t>
            </a:r>
            <a:r>
              <a:rPr lang="en-US" altLang="zh-TW" i="1" dirty="0">
                <a:latin typeface="Times New Roman" charset="0"/>
              </a:rPr>
              <a:t>size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>
                <a:latin typeface="Times New Roman" charset="0"/>
              </a:rPr>
              <a:t>]</a:t>
            </a:r>
          </a:p>
          <a:p>
            <a:pPr lvl="1">
              <a:buFont typeface="Wingdings" charset="2"/>
              <a:buNone/>
            </a:pPr>
            <a:r>
              <a:rPr lang="en-US" altLang="zh-TW" dirty="0">
                <a:latin typeface="Times New Roman" charset="0"/>
              </a:rPr>
              <a:t>13  </a:t>
            </a:r>
            <a:r>
              <a:rPr lang="en-US" altLang="zh-TW" i="1" dirty="0">
                <a:latin typeface="Times New Roman" charset="0"/>
              </a:rPr>
              <a:t>size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>
                <a:latin typeface="Times New Roman" charset="0"/>
              </a:rPr>
              <a:t>] ←</a:t>
            </a:r>
            <a:r>
              <a:rPr lang="en-US" altLang="zh-TW" i="1" dirty="0">
                <a:latin typeface="Times New Roman" charset="0"/>
              </a:rPr>
              <a:t> size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left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>
                <a:latin typeface="Times New Roman" charset="0"/>
              </a:rPr>
              <a:t>]] + </a:t>
            </a:r>
            <a:r>
              <a:rPr lang="en-US" altLang="zh-TW" i="1" dirty="0">
                <a:latin typeface="Times New Roman" charset="0"/>
              </a:rPr>
              <a:t>size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right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>
                <a:latin typeface="Times New Roman" charset="0"/>
              </a:rPr>
              <a:t>]] + 1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0686" y="3178260"/>
            <a:ext cx="8599487" cy="27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2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Maintaining </a:t>
            </a:r>
            <a:r>
              <a:rPr lang="en-US" altLang="zh-TW" b="1" dirty="0" err="1"/>
              <a:t>subtree</a:t>
            </a:r>
            <a:r>
              <a:rPr lang="en-US" altLang="zh-TW" b="1" dirty="0"/>
              <a:t> sizes in deletion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1493253"/>
            <a:ext cx="1025452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charset="2"/>
              <a:buNone/>
            </a:pPr>
            <a:r>
              <a:rPr lang="en-US" altLang="zh-TW" sz="2400" dirty="0"/>
              <a:t>Each deletion has 2 phases as we mentioned in previous lectures:</a:t>
            </a:r>
          </a:p>
          <a:p>
            <a:pPr marL="457200" indent="-457200">
              <a:lnSpc>
                <a:spcPct val="100000"/>
              </a:lnSpc>
              <a:buFont typeface="Wingdings" charset="2"/>
              <a:buAutoNum type="arabicPeriod"/>
            </a:pPr>
            <a:r>
              <a:rPr lang="en-US" altLang="zh-TW" sz="2400" dirty="0"/>
              <a:t>Deleting the desired element: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In this phase, we should decrement the sizes from y to root by 1which takes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O(</a:t>
            </a:r>
            <a:r>
              <a:rPr lang="en-US" altLang="zh-TW" sz="2400" dirty="0" err="1"/>
              <a:t>lg</a:t>
            </a:r>
            <a:r>
              <a:rPr lang="en-US" altLang="zh-TW" sz="2400" dirty="0"/>
              <a:t> n) time.</a:t>
            </a:r>
          </a:p>
          <a:p>
            <a:pPr marL="457200" indent="-457200">
              <a:lnSpc>
                <a:spcPct val="100000"/>
              </a:lnSpc>
              <a:buFont typeface="Wingdings" charset="2"/>
              <a:buAutoNum type="arabicPeriod"/>
            </a:pPr>
            <a:r>
              <a:rPr lang="en-US" altLang="zh-TW" sz="2400" dirty="0" err="1"/>
              <a:t>Fixup</a:t>
            </a:r>
            <a:r>
              <a:rPr lang="en-US" altLang="zh-TW" sz="2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Rotation is the only operation which affects size property, so we change it as explained in the </a:t>
            </a:r>
            <a:r>
              <a:rPr lang="en-US" altLang="zh-TW" sz="2400" u="sng" dirty="0"/>
              <a:t>previous</a:t>
            </a:r>
            <a:r>
              <a:rPr lang="en-US" altLang="zh-TW" sz="2400" dirty="0"/>
              <a:t> slide which also takes O(</a:t>
            </a:r>
            <a:r>
              <a:rPr lang="en-US" altLang="zh-TW" sz="2400" dirty="0" err="1"/>
              <a:t>lg</a:t>
            </a:r>
            <a:r>
              <a:rPr lang="en-US" altLang="zh-TW" sz="2400" dirty="0"/>
              <a:t> n) time.</a:t>
            </a:r>
          </a:p>
        </p:txBody>
      </p:sp>
    </p:spTree>
    <p:extLst>
      <p:ext uri="{BB962C8B-B14F-4D97-AF65-F5344CB8AC3E}">
        <p14:creationId xmlns:p14="http://schemas.microsoft.com/office/powerpoint/2010/main" val="212288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Augmenting red-black trees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1690688"/>
            <a:ext cx="1025452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i="1" dirty="0"/>
              <a:t>Theorem 14.1</a:t>
            </a:r>
            <a:r>
              <a:rPr lang="en-US" altLang="zh-TW" dirty="0"/>
              <a:t> (Augmenting a red-black tree)</a:t>
            </a:r>
          </a:p>
          <a:p>
            <a:pPr lvl="1">
              <a:buFont typeface="Wingdings" charset="2"/>
              <a:buNone/>
            </a:pPr>
            <a:endParaRPr lang="en-US" altLang="zh-TW" dirty="0"/>
          </a:p>
          <a:p>
            <a:pPr lvl="1">
              <a:buFont typeface="Wingdings" charset="2"/>
              <a:buNone/>
            </a:pPr>
            <a:r>
              <a:rPr lang="en-US" altLang="zh-TW" dirty="0"/>
              <a:t>Let </a:t>
            </a:r>
            <a:r>
              <a:rPr lang="en-US" altLang="zh-TW" i="1" dirty="0">
                <a:latin typeface="Times New Roman" charset="0"/>
              </a:rPr>
              <a:t>f</a:t>
            </a:r>
            <a:r>
              <a:rPr lang="en-US" altLang="zh-TW" dirty="0"/>
              <a:t> be a field that augments a red-black tree </a:t>
            </a:r>
            <a:r>
              <a:rPr lang="en-US" altLang="zh-TW" i="1" dirty="0">
                <a:latin typeface="Times New Roman" charset="0"/>
              </a:rPr>
              <a:t>T</a:t>
            </a:r>
            <a:r>
              <a:rPr lang="en-US" altLang="zh-TW" dirty="0"/>
              <a:t> of </a:t>
            </a:r>
            <a:r>
              <a:rPr lang="en-US" altLang="zh-TW" i="1" dirty="0">
                <a:latin typeface="Times New Roman" charset="0"/>
              </a:rPr>
              <a:t>n</a:t>
            </a:r>
            <a:r>
              <a:rPr lang="en-US" altLang="zh-TW" dirty="0"/>
              <a:t> nodes, and suppose that the contents of </a:t>
            </a:r>
            <a:r>
              <a:rPr lang="en-US" altLang="zh-TW" i="1" dirty="0">
                <a:latin typeface="Times New Roman" charset="0"/>
              </a:rPr>
              <a:t>f</a:t>
            </a:r>
            <a:r>
              <a:rPr lang="en-US" altLang="zh-TW" dirty="0"/>
              <a:t> for a node 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/>
              <a:t> can be computed using only the information in nodes 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/>
              <a:t>, </a:t>
            </a:r>
            <a:r>
              <a:rPr lang="en-US" altLang="zh-TW" i="1" dirty="0">
                <a:latin typeface="Times New Roman" charset="0"/>
              </a:rPr>
              <a:t>left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>
                <a:latin typeface="Times New Roman" charset="0"/>
              </a:rPr>
              <a:t>],</a:t>
            </a:r>
            <a:r>
              <a:rPr lang="en-US" altLang="zh-TW" dirty="0"/>
              <a:t> and </a:t>
            </a:r>
            <a:r>
              <a:rPr lang="en-US" altLang="zh-TW" i="1" dirty="0">
                <a:latin typeface="Times New Roman" charset="0"/>
              </a:rPr>
              <a:t>right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>
                <a:latin typeface="Times New Roman" charset="0"/>
              </a:rPr>
              <a:t>],</a:t>
            </a:r>
            <a:r>
              <a:rPr lang="en-US" altLang="zh-TW" dirty="0"/>
              <a:t> including </a:t>
            </a:r>
            <a:r>
              <a:rPr lang="en-US" altLang="zh-TW" i="1" dirty="0">
                <a:latin typeface="Times New Roman" charset="0"/>
              </a:rPr>
              <a:t>f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left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>
                <a:latin typeface="Times New Roman" charset="0"/>
              </a:rPr>
              <a:t>]]</a:t>
            </a:r>
            <a:r>
              <a:rPr lang="en-US" altLang="zh-TW" dirty="0"/>
              <a:t> and </a:t>
            </a:r>
            <a:r>
              <a:rPr lang="en-US" altLang="zh-TW" i="1" dirty="0">
                <a:latin typeface="Times New Roman" charset="0"/>
              </a:rPr>
              <a:t>f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right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>
                <a:latin typeface="Times New Roman" charset="0"/>
              </a:rPr>
              <a:t>]].</a:t>
            </a:r>
            <a:r>
              <a:rPr lang="en-US" altLang="zh-TW" dirty="0"/>
              <a:t> Then, we can maintain the values of </a:t>
            </a:r>
            <a:r>
              <a:rPr lang="en-US" altLang="zh-TW" i="1" dirty="0">
                <a:latin typeface="Times New Roman" charset="0"/>
              </a:rPr>
              <a:t>f</a:t>
            </a:r>
            <a:r>
              <a:rPr lang="en-US" altLang="zh-TW" dirty="0"/>
              <a:t> in all nodes of </a:t>
            </a:r>
            <a:r>
              <a:rPr lang="en-US" altLang="zh-TW" i="1" dirty="0">
                <a:latin typeface="Times New Roman" charset="0"/>
              </a:rPr>
              <a:t>T</a:t>
            </a:r>
            <a:r>
              <a:rPr lang="en-US" altLang="zh-TW" dirty="0"/>
              <a:t> during insertion and deletion without asymptotically affecting the </a:t>
            </a:r>
            <a:r>
              <a:rPr lang="en-US" altLang="zh-TW" i="1" dirty="0">
                <a:latin typeface="Times New Roman" charset="0"/>
              </a:rPr>
              <a:t>O</a:t>
            </a:r>
            <a:r>
              <a:rPr lang="en-US" altLang="zh-TW" dirty="0">
                <a:latin typeface="Times New Roman" charset="0"/>
              </a:rPr>
              <a:t>(</a:t>
            </a:r>
            <a:r>
              <a:rPr lang="en-US" altLang="zh-TW" dirty="0" err="1">
                <a:latin typeface="Times New Roman" charset="0"/>
              </a:rPr>
              <a:t>lg</a:t>
            </a:r>
            <a:r>
              <a:rPr lang="en-US" altLang="zh-TW" dirty="0">
                <a:latin typeface="Times New Roman" charset="0"/>
              </a:rPr>
              <a:t> </a:t>
            </a:r>
            <a:r>
              <a:rPr lang="en-US" altLang="zh-TW" i="1" dirty="0">
                <a:latin typeface="Times New Roman" charset="0"/>
              </a:rPr>
              <a:t>n</a:t>
            </a:r>
            <a:r>
              <a:rPr lang="en-US" altLang="zh-TW" dirty="0">
                <a:latin typeface="Times New Roman" charset="0"/>
              </a:rPr>
              <a:t>)</a:t>
            </a:r>
            <a:r>
              <a:rPr lang="en-US" altLang="zh-TW" dirty="0"/>
              <a:t> performance of these operations.</a:t>
            </a:r>
          </a:p>
        </p:txBody>
      </p:sp>
    </p:spTree>
    <p:extLst>
      <p:ext uri="{BB962C8B-B14F-4D97-AF65-F5344CB8AC3E}">
        <p14:creationId xmlns:p14="http://schemas.microsoft.com/office/powerpoint/2010/main" val="75579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Proof.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1690688"/>
            <a:ext cx="1025452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The main idea of the proof is that a change to an </a:t>
            </a:r>
            <a:r>
              <a:rPr lang="en-US" altLang="zh-TW" i="1" dirty="0">
                <a:latin typeface="Times New Roman" charset="0"/>
              </a:rPr>
              <a:t>f</a:t>
            </a:r>
            <a:r>
              <a:rPr lang="en-US" altLang="zh-TW" dirty="0"/>
              <a:t> field in a node 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/>
              <a:t> propagates only to ancestors of 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/>
              <a:t> in the tree.</a:t>
            </a:r>
          </a:p>
        </p:txBody>
      </p:sp>
    </p:spTree>
    <p:extLst>
      <p:ext uri="{BB962C8B-B14F-4D97-AF65-F5344CB8AC3E}">
        <p14:creationId xmlns:p14="http://schemas.microsoft.com/office/powerpoint/2010/main" val="207507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Augmentation Process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0229-8639-414C-B4AE-1A77E229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pPr marL="331788">
              <a:spcBef>
                <a:spcPct val="0"/>
              </a:spcBef>
              <a:buFontTx/>
              <a:buNone/>
              <a:tabLst>
                <a:tab pos="1054100" algn="l"/>
                <a:tab pos="1054100" algn="l"/>
                <a:tab pos="1054100" algn="l"/>
                <a:tab pos="1054100" algn="l"/>
              </a:tabLst>
            </a:pPr>
            <a:r>
              <a:rPr lang="en-US" altLang="en-US" sz="2400" dirty="0"/>
              <a:t>Augmentation is a process of extending a data structure in order to support additional functionality. It consists of four steps:</a:t>
            </a:r>
          </a:p>
          <a:p>
            <a:pPr marL="331788">
              <a:spcBef>
                <a:spcPct val="0"/>
              </a:spcBef>
              <a:buFontTx/>
              <a:buNone/>
              <a:tabLst>
                <a:tab pos="1054100" algn="l"/>
                <a:tab pos="1054100" algn="l"/>
                <a:tab pos="1054100" algn="l"/>
                <a:tab pos="1054100" algn="l"/>
              </a:tabLst>
            </a:pPr>
            <a:endParaRPr lang="en-US" altLang="en-US" sz="2400" dirty="0"/>
          </a:p>
          <a:p>
            <a:pPr marL="331788">
              <a:spcBef>
                <a:spcPct val="0"/>
              </a:spcBef>
              <a:buFontTx/>
              <a:buAutoNum type="arabicPeriod"/>
              <a:tabLst>
                <a:tab pos="1054100" algn="l"/>
                <a:tab pos="1054100" algn="l"/>
                <a:tab pos="1054100" algn="l"/>
                <a:tab pos="1054100" algn="l"/>
              </a:tabLst>
            </a:pPr>
            <a:r>
              <a:rPr lang="en-US" altLang="en-US" sz="2400" dirty="0"/>
              <a:t>Choose an underlying data structure.</a:t>
            </a:r>
          </a:p>
          <a:p>
            <a:pPr marL="331788">
              <a:spcBef>
                <a:spcPct val="0"/>
              </a:spcBef>
              <a:buFontTx/>
              <a:buAutoNum type="arabicPeriod"/>
              <a:tabLst>
                <a:tab pos="1054100" algn="l"/>
                <a:tab pos="1054100" algn="l"/>
                <a:tab pos="1054100" algn="l"/>
                <a:tab pos="1054100" algn="l"/>
              </a:tabLst>
            </a:pPr>
            <a:endParaRPr lang="en-US" altLang="en-US" sz="2400" dirty="0"/>
          </a:p>
          <a:p>
            <a:pPr marL="331788">
              <a:spcBef>
                <a:spcPct val="0"/>
              </a:spcBef>
              <a:buFontTx/>
              <a:buAutoNum type="arabicPeriod"/>
              <a:tabLst>
                <a:tab pos="1054100" algn="l"/>
                <a:tab pos="1054100" algn="l"/>
                <a:tab pos="1054100" algn="l"/>
                <a:tab pos="1054100" algn="l"/>
              </a:tabLst>
            </a:pPr>
            <a:r>
              <a:rPr lang="en-US" altLang="en-US" sz="2400" dirty="0"/>
              <a:t>Determine the additional information to be maintained in the underlying data structure.</a:t>
            </a:r>
          </a:p>
          <a:p>
            <a:pPr marL="331788">
              <a:spcBef>
                <a:spcPct val="0"/>
              </a:spcBef>
              <a:buFontTx/>
              <a:buAutoNum type="arabicPeriod"/>
              <a:tabLst>
                <a:tab pos="1054100" algn="l"/>
                <a:tab pos="1054100" algn="l"/>
                <a:tab pos="1054100" algn="l"/>
                <a:tab pos="1054100" algn="l"/>
              </a:tabLst>
            </a:pPr>
            <a:endParaRPr lang="en-US" altLang="en-US" sz="2400" dirty="0"/>
          </a:p>
          <a:p>
            <a:pPr marL="331788">
              <a:spcBef>
                <a:spcPct val="0"/>
              </a:spcBef>
              <a:buFontTx/>
              <a:buAutoNum type="arabicPeriod"/>
              <a:tabLst>
                <a:tab pos="1054100" algn="l"/>
                <a:tab pos="1054100" algn="l"/>
                <a:tab pos="1054100" algn="l"/>
                <a:tab pos="1054100" algn="l"/>
              </a:tabLst>
            </a:pPr>
            <a:r>
              <a:rPr lang="en-US" altLang="en-US" sz="2400" dirty="0"/>
              <a:t>Verify that the additional information can be maintained for the basic modifying operations on the underlying data structure.</a:t>
            </a:r>
          </a:p>
          <a:p>
            <a:pPr marL="331788">
              <a:spcBef>
                <a:spcPct val="0"/>
              </a:spcBef>
              <a:buFontTx/>
              <a:buAutoNum type="arabicPeriod"/>
              <a:tabLst>
                <a:tab pos="1054100" algn="l"/>
                <a:tab pos="1054100" algn="l"/>
                <a:tab pos="1054100" algn="l"/>
                <a:tab pos="1054100" algn="l"/>
              </a:tabLst>
            </a:pPr>
            <a:endParaRPr lang="en-US" altLang="en-US" sz="2400" dirty="0"/>
          </a:p>
          <a:p>
            <a:pPr marL="331788">
              <a:spcBef>
                <a:spcPct val="0"/>
              </a:spcBef>
              <a:buFontTx/>
              <a:buAutoNum type="arabicPeriod"/>
              <a:tabLst>
                <a:tab pos="1054100" algn="l"/>
                <a:tab pos="1054100" algn="l"/>
                <a:tab pos="1054100" algn="l"/>
                <a:tab pos="1054100" algn="l"/>
              </a:tabLst>
            </a:pPr>
            <a:r>
              <a:rPr lang="en-US" altLang="en-US" sz="2400" dirty="0"/>
              <a:t>Develop new operations.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b="1" dirty="0"/>
              <a:t>Examples </a:t>
            </a:r>
            <a:r>
              <a:rPr lang="de-DE" altLang="en-US" b="1" dirty="0" err="1"/>
              <a:t>for</a:t>
            </a:r>
            <a:r>
              <a:rPr lang="de-DE" altLang="en-US" b="1" dirty="0"/>
              <a:t> </a:t>
            </a:r>
            <a:r>
              <a:rPr lang="de-DE" altLang="en-US" b="1" dirty="0" err="1"/>
              <a:t>Augmenting</a:t>
            </a:r>
            <a:r>
              <a:rPr lang="de-DE" altLang="en-US" b="1" dirty="0"/>
              <a:t> DS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altLang="en-US" sz="2400" dirty="0"/>
              <a:t>Dynamic </a:t>
            </a:r>
            <a:r>
              <a:rPr lang="de-DE" altLang="en-US" sz="2400" dirty="0" err="1"/>
              <a:t>order</a:t>
            </a:r>
            <a:r>
              <a:rPr lang="de-DE" altLang="en-US" sz="2400" dirty="0"/>
              <a:t> </a:t>
            </a:r>
            <a:r>
              <a:rPr lang="de-DE" altLang="en-US" sz="2400" dirty="0" err="1"/>
              <a:t>statistics</a:t>
            </a:r>
            <a:r>
              <a:rPr lang="de-DE" altLang="en-US" sz="2400" dirty="0"/>
              <a:t>: </a:t>
            </a:r>
            <a:r>
              <a:rPr lang="de-DE" altLang="en-US" sz="2400" dirty="0" err="1"/>
              <a:t>Augmenting</a:t>
            </a:r>
            <a:r>
              <a:rPr lang="de-DE" altLang="en-US" sz="2400" dirty="0"/>
              <a:t> </a:t>
            </a:r>
            <a:r>
              <a:rPr lang="de-DE" altLang="en-US" sz="2400" dirty="0" err="1"/>
              <a:t>binary</a:t>
            </a:r>
            <a:r>
              <a:rPr lang="de-DE" altLang="en-US" sz="2400" dirty="0"/>
              <a:t> </a:t>
            </a:r>
            <a:r>
              <a:rPr lang="de-DE" altLang="en-US" sz="2400" dirty="0" err="1"/>
              <a:t>search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trees</a:t>
            </a:r>
            <a:r>
              <a:rPr lang="de-DE" altLang="en-US" sz="2400" dirty="0"/>
              <a:t> </a:t>
            </a:r>
            <a:r>
              <a:rPr lang="de-DE" altLang="en-US" sz="2400" dirty="0" err="1"/>
              <a:t>by</a:t>
            </a:r>
            <a:r>
              <a:rPr lang="de-DE" altLang="en-US" sz="2400" dirty="0"/>
              <a:t> </a:t>
            </a:r>
            <a:r>
              <a:rPr lang="de-DE" altLang="en-US" sz="2400" dirty="0" err="1"/>
              <a:t>size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information</a:t>
            </a:r>
            <a:endParaRPr lang="de-DE" altLang="en-US" sz="2400" dirty="0"/>
          </a:p>
          <a:p>
            <a:pPr>
              <a:lnSpc>
                <a:spcPct val="200000"/>
              </a:lnSpc>
            </a:pPr>
            <a:r>
              <a:rPr lang="de-DE" altLang="en-US" sz="2400" dirty="0" err="1"/>
              <a:t>Interval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trees</a:t>
            </a:r>
            <a:endParaRPr lang="de-DE" altLang="en-US" sz="2400" dirty="0"/>
          </a:p>
          <a:p>
            <a:pPr>
              <a:lnSpc>
                <a:spcPct val="200000"/>
              </a:lnSpc>
            </a:pPr>
            <a:r>
              <a:rPr lang="de-DE" altLang="en-US" sz="2400" dirty="0" err="1"/>
              <a:t>Priority</a:t>
            </a:r>
            <a:r>
              <a:rPr lang="de-DE" altLang="en-US" sz="2400" dirty="0"/>
              <a:t> </a:t>
            </a:r>
            <a:r>
              <a:rPr lang="de-DE" altLang="en-US" sz="2400" dirty="0" err="1"/>
              <a:t>search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trees</a:t>
            </a:r>
            <a:endParaRPr lang="de-DE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Dynamic Order Statistics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946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Problem:</a:t>
            </a:r>
            <a:r>
              <a:rPr lang="en-US" altLang="en-US" sz="2400" dirty="0"/>
              <a:t>  </a:t>
            </a:r>
            <a:r>
              <a:rPr lang="en-US" altLang="en-US" sz="2400" i="1" dirty="0"/>
              <a:t>Given a set S of numbers that changes under insertions and deletions, construct a data structure to store S that can be updated in O</a:t>
            </a:r>
            <a:r>
              <a:rPr lang="en-US" altLang="en-US" sz="2400" dirty="0"/>
              <a:t>(log</a:t>
            </a:r>
            <a:r>
              <a:rPr lang="en-US" altLang="en-US" sz="2400" i="1" dirty="0"/>
              <a:t> n</a:t>
            </a:r>
            <a:r>
              <a:rPr lang="en-US" altLang="en-US" sz="2400" dirty="0"/>
              <a:t>)</a:t>
            </a:r>
            <a:r>
              <a:rPr lang="en-US" altLang="en-US" sz="2400" i="1" dirty="0"/>
              <a:t> time and that can report the k-</a:t>
            </a:r>
            <a:r>
              <a:rPr lang="en-US" altLang="en-US" sz="2400" i="1" dirty="0" err="1"/>
              <a:t>th</a:t>
            </a:r>
            <a:r>
              <a:rPr lang="en-US" altLang="en-US" sz="2400" i="1" dirty="0"/>
              <a:t> order statistic for any k in O</a:t>
            </a:r>
            <a:r>
              <a:rPr lang="en-US" altLang="en-US" sz="2400" dirty="0"/>
              <a:t>(log</a:t>
            </a:r>
            <a:r>
              <a:rPr lang="en-US" altLang="en-US" sz="2400" i="1" dirty="0"/>
              <a:t> n</a:t>
            </a:r>
            <a:r>
              <a:rPr lang="en-US" altLang="en-US" sz="2400" dirty="0"/>
              <a:t>)</a:t>
            </a:r>
            <a:r>
              <a:rPr lang="en-US" altLang="en-US" sz="2400" i="1" dirty="0"/>
              <a:t> time.</a:t>
            </a:r>
          </a:p>
          <a:p>
            <a:pPr marL="0" indent="0" algn="ctr">
              <a:buNone/>
            </a:pPr>
            <a:endParaRPr lang="en-US" altLang="en-US" sz="2500" dirty="0">
              <a:solidFill>
                <a:srgbClr val="3D3D67"/>
              </a:solidFill>
              <a:latin typeface="Times" charset="0"/>
            </a:endParaRP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8084"/>
            <a:ext cx="3646488" cy="24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672138" y="3686696"/>
            <a:ext cx="381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3365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7310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0096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347788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8049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2621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7193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1765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700">
                <a:latin typeface="Arial Unicode MS" charset="0"/>
              </a:rPr>
              <a:t>51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503988" y="3839096"/>
            <a:ext cx="381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3365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7310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0096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347788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8049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2621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7193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1765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700">
                <a:latin typeface="Arial Unicode MS" charset="0"/>
              </a:rPr>
              <a:t>85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478463" y="4339159"/>
            <a:ext cx="3810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3365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7310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0096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347788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8049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2621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7193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1765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700">
                <a:latin typeface="Arial Unicode MS" charset="0"/>
              </a:rPr>
              <a:t>13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135688" y="4642371"/>
            <a:ext cx="381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3365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7310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0096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347788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8049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2621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7193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1765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700">
                <a:latin typeface="Arial Unicode MS" charset="0"/>
              </a:rPr>
              <a:t>34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906963" y="4945584"/>
            <a:ext cx="3810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3365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7310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0096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347788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8049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2621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7193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1765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700">
                <a:latin typeface="Arial Unicode MS" charset="0"/>
              </a:rPr>
              <a:t>22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918325" y="4489971"/>
            <a:ext cx="1905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3365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7310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0096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347788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8049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2621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7193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1765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700">
                <a:latin typeface="Arial Unicode MS" charset="0"/>
              </a:rPr>
              <a:t>7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778500" y="5248796"/>
            <a:ext cx="381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3365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7310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0096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347788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8049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2621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7193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1765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700">
                <a:latin typeface="Arial Unicode MS" charset="0"/>
              </a:rPr>
              <a:t>14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452938" y="4489971"/>
            <a:ext cx="381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3365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7310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0096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347788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8049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2621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7193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1765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700">
                <a:latin typeface="Arial Unicode MS" charset="0"/>
              </a:rPr>
              <a:t>48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760913" y="3686696"/>
            <a:ext cx="1905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3365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7310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0096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347788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8049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2621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7193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1765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700">
                <a:latin typeface="Arial Unicode MS" charset="0"/>
              </a:rPr>
              <a:t>5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335463" y="3153296"/>
            <a:ext cx="2286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3365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7310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009650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347788" algn="l" defTabSz="673100"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8049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2621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7193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176588" defTabSz="673100" fontAlgn="base">
              <a:spcBef>
                <a:spcPct val="0"/>
              </a:spcBef>
              <a:spcAft>
                <a:spcPct val="0"/>
              </a:spcAft>
              <a:tabLst>
                <a:tab pos="785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700" i="1">
                <a:latin typeface="Arial Unicode MS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246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Order Statistics Tree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892B-365C-407B-9467-2F254B1A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04423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/>
              <a:t>Beside the usual red-black tree fields </a:t>
            </a:r>
            <a:r>
              <a:rPr lang="en-US" altLang="zh-TW" sz="2400" i="1" dirty="0">
                <a:latin typeface="Times New Roman" charset="0"/>
              </a:rPr>
              <a:t>key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>
                <a:latin typeface="Times New Roman" charset="0"/>
              </a:rPr>
              <a:t>]</a:t>
            </a:r>
            <a:r>
              <a:rPr lang="en-US" altLang="zh-TW" sz="2400" dirty="0"/>
              <a:t>, </a:t>
            </a:r>
            <a:r>
              <a:rPr lang="en-US" altLang="zh-TW" sz="2400" i="1" dirty="0">
                <a:latin typeface="Times New Roman" charset="0"/>
              </a:rPr>
              <a:t>color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>
                <a:latin typeface="Times New Roman" charset="0"/>
              </a:rPr>
              <a:t>]</a:t>
            </a:r>
            <a:r>
              <a:rPr lang="en-US" altLang="zh-TW" sz="2400" dirty="0"/>
              <a:t>, </a:t>
            </a:r>
            <a:r>
              <a:rPr lang="en-US" altLang="zh-TW" sz="2400" i="1" dirty="0">
                <a:latin typeface="Times New Roman" charset="0"/>
              </a:rPr>
              <a:t>p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>
                <a:latin typeface="Times New Roman" charset="0"/>
              </a:rPr>
              <a:t>]</a:t>
            </a:r>
            <a:r>
              <a:rPr lang="en-US" altLang="zh-TW" sz="2400" dirty="0"/>
              <a:t>, </a:t>
            </a:r>
            <a:r>
              <a:rPr lang="en-US" altLang="zh-TW" sz="2400" i="1" dirty="0">
                <a:latin typeface="Times New Roman" charset="0"/>
              </a:rPr>
              <a:t>left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>
                <a:latin typeface="Times New Roman" charset="0"/>
              </a:rPr>
              <a:t>]</a:t>
            </a:r>
            <a:r>
              <a:rPr lang="en-US" altLang="zh-TW" sz="2400" dirty="0"/>
              <a:t>, and </a:t>
            </a:r>
            <a:r>
              <a:rPr lang="en-US" altLang="zh-TW" sz="2400" i="1" dirty="0">
                <a:latin typeface="Times New Roman" charset="0"/>
              </a:rPr>
              <a:t>right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>
                <a:latin typeface="Times New Roman" charset="0"/>
              </a:rPr>
              <a:t>]</a:t>
            </a:r>
            <a:r>
              <a:rPr lang="en-US" altLang="zh-TW" sz="2400" dirty="0"/>
              <a:t> in a node 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/>
              <a:t>, we have another field </a:t>
            </a:r>
            <a:r>
              <a:rPr lang="en-US" altLang="zh-TW" sz="2400" i="1" dirty="0">
                <a:latin typeface="Times New Roman" charset="0"/>
              </a:rPr>
              <a:t>size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>
                <a:latin typeface="Times New Roman" charset="0"/>
              </a:rPr>
              <a:t>].</a:t>
            </a:r>
            <a:r>
              <a:rPr lang="en-US" altLang="zh-TW" sz="2400" dirty="0"/>
              <a:t> This field contains the number of (</a:t>
            </a:r>
            <a:r>
              <a:rPr lang="en-US" altLang="zh-TW" sz="2400" dirty="0">
                <a:latin typeface="Times New Roman" charset="0"/>
              </a:rPr>
              <a:t>internal</a:t>
            </a:r>
            <a:r>
              <a:rPr lang="en-US" altLang="zh-TW" sz="2400" dirty="0"/>
              <a:t>) nodes in the </a:t>
            </a:r>
            <a:r>
              <a:rPr lang="en-US" altLang="zh-TW" sz="2400" dirty="0" err="1"/>
              <a:t>subtree</a:t>
            </a:r>
            <a:r>
              <a:rPr lang="en-US" altLang="zh-TW" sz="2400" dirty="0"/>
              <a:t> rooted at 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/>
              <a:t> (including 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/>
              <a:t> itself), that is the size of the </a:t>
            </a:r>
            <a:r>
              <a:rPr lang="en-US" altLang="zh-TW" sz="2400" dirty="0" err="1"/>
              <a:t>subtree</a:t>
            </a:r>
            <a:r>
              <a:rPr lang="en-US" altLang="zh-TW" sz="2400" dirty="0"/>
              <a:t>. If we define the sentinel</a:t>
            </a:r>
            <a:r>
              <a:rPr lang="en-US" altLang="zh-TW" sz="2400" dirty="0">
                <a:latin typeface="Times New Roman" charset="0"/>
              </a:rPr>
              <a:t>’</a:t>
            </a:r>
            <a:r>
              <a:rPr lang="en-US" altLang="zh-TW" sz="2400" dirty="0"/>
              <a:t>s size to be </a:t>
            </a:r>
            <a:r>
              <a:rPr lang="en-US" altLang="zh-TW" sz="2400" dirty="0">
                <a:latin typeface="Times New Roman" charset="0"/>
              </a:rPr>
              <a:t>0</a:t>
            </a:r>
            <a:r>
              <a:rPr lang="en-US" altLang="zh-TW" sz="2400" dirty="0"/>
              <a:t>, that is, we set </a:t>
            </a:r>
            <a:r>
              <a:rPr lang="en-US" altLang="zh-TW" sz="2400" i="1" dirty="0">
                <a:latin typeface="Times New Roman" charset="0"/>
              </a:rPr>
              <a:t>size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nil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T</a:t>
            </a:r>
            <a:r>
              <a:rPr lang="en-US" altLang="zh-TW" sz="2400" dirty="0">
                <a:latin typeface="Times New Roman" charset="0"/>
              </a:rPr>
              <a:t>]]</a:t>
            </a:r>
            <a:r>
              <a:rPr lang="en-US" altLang="zh-TW" sz="2400" dirty="0"/>
              <a:t> to be </a:t>
            </a:r>
            <a:r>
              <a:rPr lang="en-US" altLang="zh-TW" sz="2400" dirty="0">
                <a:latin typeface="Times New Roman" charset="0"/>
              </a:rPr>
              <a:t>0</a:t>
            </a:r>
            <a:r>
              <a:rPr lang="en-US" altLang="zh-TW" sz="2400" dirty="0"/>
              <a:t>, then we have the identity</a:t>
            </a:r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en-US" altLang="zh-TW" sz="2400" dirty="0"/>
              <a:t>	  </a:t>
            </a:r>
            <a:r>
              <a:rPr lang="en-US" altLang="zh-TW" sz="2400" i="1" dirty="0">
                <a:latin typeface="Times New Roman" charset="0"/>
              </a:rPr>
              <a:t>size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>
                <a:latin typeface="Times New Roman" charset="0"/>
              </a:rPr>
              <a:t>] = </a:t>
            </a:r>
            <a:r>
              <a:rPr lang="en-US" altLang="zh-TW" sz="2400" i="1" dirty="0">
                <a:latin typeface="Times New Roman" charset="0"/>
              </a:rPr>
              <a:t>size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left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>
                <a:latin typeface="Times New Roman" charset="0"/>
              </a:rPr>
              <a:t>]] + </a:t>
            </a:r>
            <a:r>
              <a:rPr lang="en-US" altLang="zh-TW" sz="2400" i="1" dirty="0">
                <a:latin typeface="Times New Roman" charset="0"/>
              </a:rPr>
              <a:t>size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right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x</a:t>
            </a:r>
            <a:r>
              <a:rPr lang="en-US" altLang="zh-TW" sz="2400" dirty="0">
                <a:latin typeface="Times New Roman" charset="0"/>
              </a:rPr>
              <a:t>]] +1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An order-statistic tree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5107" y="1690688"/>
            <a:ext cx="9717634" cy="39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47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Retrieving an element with a given rank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3347" y="1488581"/>
            <a:ext cx="12428095" cy="5069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None/>
            </a:pPr>
            <a:r>
              <a:rPr lang="en-US" altLang="zh-TW" dirty="0">
                <a:solidFill>
                  <a:srgbClr val="FF0000"/>
                </a:solidFill>
              </a:rPr>
              <a:t>Note that: </a:t>
            </a:r>
            <a:r>
              <a:rPr lang="en-US" altLang="zh-TW" dirty="0"/>
              <a:t>rank(x) = size[left[x]] + 1</a:t>
            </a:r>
          </a:p>
          <a:p>
            <a:pPr marL="609600" indent="-609600">
              <a:buFont typeface="Wingdings" charset="2"/>
              <a:buNone/>
            </a:pPr>
            <a:r>
              <a:rPr lang="en-US" altLang="zh-TW" dirty="0"/>
              <a:t>OS-S</a:t>
            </a:r>
            <a:r>
              <a:rPr lang="en-US" altLang="zh-TW" sz="2400" dirty="0"/>
              <a:t>ELECT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, </a:t>
            </a:r>
            <a:r>
              <a:rPr lang="en-US" altLang="zh-TW" i="1" dirty="0" err="1"/>
              <a:t>i</a:t>
            </a:r>
            <a:r>
              <a:rPr lang="en-US" altLang="zh-TW" dirty="0"/>
              <a:t>)</a:t>
            </a:r>
          </a:p>
          <a:p>
            <a:pPr marL="990600" lvl="1" indent="-533400">
              <a:buFont typeface="Wingdings" charset="2"/>
              <a:buNone/>
            </a:pPr>
            <a:r>
              <a:rPr lang="en-US" altLang="zh-TW" dirty="0">
                <a:latin typeface="Times New Roman" charset="0"/>
              </a:rPr>
              <a:t>1  	</a:t>
            </a:r>
            <a:r>
              <a:rPr lang="en-US" altLang="zh-TW" i="1" dirty="0">
                <a:latin typeface="Times New Roman" charset="0"/>
              </a:rPr>
              <a:t>r</a:t>
            </a:r>
            <a:r>
              <a:rPr lang="en-US" altLang="zh-TW" dirty="0">
                <a:latin typeface="Times New Roman" charset="0"/>
              </a:rPr>
              <a:t> ← </a:t>
            </a:r>
            <a:r>
              <a:rPr lang="en-US" altLang="zh-TW" i="1" dirty="0">
                <a:latin typeface="Times New Roman" charset="0"/>
              </a:rPr>
              <a:t>size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left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>
                <a:latin typeface="Times New Roman" charset="0"/>
              </a:rPr>
              <a:t>]]</a:t>
            </a:r>
          </a:p>
          <a:p>
            <a:pPr marL="990600" lvl="1" indent="-533400">
              <a:buFont typeface="Wingdings" charset="2"/>
              <a:buNone/>
            </a:pPr>
            <a:r>
              <a:rPr lang="en-US" altLang="zh-TW" dirty="0">
                <a:latin typeface="Times New Roman" charset="0"/>
              </a:rPr>
              <a:t>2		</a:t>
            </a:r>
            <a:r>
              <a:rPr lang="en-US" altLang="zh-TW" b="1" dirty="0">
                <a:latin typeface="Times New Roman" charset="0"/>
              </a:rPr>
              <a:t>if</a:t>
            </a:r>
            <a:r>
              <a:rPr lang="en-US" altLang="zh-TW" dirty="0">
                <a:latin typeface="Times New Roman" charset="0"/>
              </a:rPr>
              <a:t> </a:t>
            </a:r>
            <a:r>
              <a:rPr lang="en-US" altLang="zh-TW" i="1" dirty="0" err="1">
                <a:latin typeface="Times New Roman" charset="0"/>
              </a:rPr>
              <a:t>i</a:t>
            </a:r>
            <a:r>
              <a:rPr lang="en-US" altLang="zh-TW" dirty="0">
                <a:latin typeface="Times New Roman" charset="0"/>
              </a:rPr>
              <a:t> == </a:t>
            </a:r>
            <a:r>
              <a:rPr lang="en-US" altLang="zh-TW" i="1" dirty="0">
                <a:latin typeface="Times New Roman" charset="0"/>
              </a:rPr>
              <a:t>r</a:t>
            </a:r>
          </a:p>
          <a:p>
            <a:pPr marL="990600" lvl="1" indent="-533400">
              <a:buFont typeface="Wingdings" charset="2"/>
              <a:buNone/>
            </a:pPr>
            <a:r>
              <a:rPr lang="en-US" altLang="zh-TW" dirty="0">
                <a:latin typeface="Times New Roman" charset="0"/>
              </a:rPr>
              <a:t>3		    </a:t>
            </a:r>
            <a:r>
              <a:rPr lang="en-US" altLang="zh-TW" b="1" dirty="0">
                <a:latin typeface="Times New Roman" charset="0"/>
              </a:rPr>
              <a:t>then</a:t>
            </a:r>
            <a:r>
              <a:rPr lang="en-US" altLang="zh-TW" dirty="0">
                <a:latin typeface="Times New Roman" charset="0"/>
              </a:rPr>
              <a:t> return </a:t>
            </a:r>
            <a:r>
              <a:rPr lang="en-US" altLang="zh-TW" i="1" dirty="0">
                <a:latin typeface="Times New Roman" charset="0"/>
              </a:rPr>
              <a:t>x</a:t>
            </a:r>
          </a:p>
          <a:p>
            <a:pPr marL="990600" lvl="1" indent="-533400">
              <a:buFont typeface="Wingdings" charset="2"/>
              <a:buNone/>
            </a:pPr>
            <a:r>
              <a:rPr lang="en-US" altLang="zh-TW" dirty="0">
                <a:latin typeface="Times New Roman" charset="0"/>
              </a:rPr>
              <a:t>4		</a:t>
            </a:r>
            <a:r>
              <a:rPr lang="en-US" altLang="zh-TW" b="1" dirty="0">
                <a:latin typeface="Times New Roman" charset="0"/>
              </a:rPr>
              <a:t>else if</a:t>
            </a:r>
            <a:r>
              <a:rPr lang="en-US" altLang="zh-TW" dirty="0">
                <a:latin typeface="Times New Roman" charset="0"/>
              </a:rPr>
              <a:t> </a:t>
            </a:r>
            <a:r>
              <a:rPr lang="en-US" altLang="zh-TW" i="1" dirty="0" err="1">
                <a:latin typeface="Times New Roman" charset="0"/>
              </a:rPr>
              <a:t>i</a:t>
            </a:r>
            <a:r>
              <a:rPr lang="en-US" altLang="zh-TW" dirty="0">
                <a:latin typeface="Times New Roman" charset="0"/>
              </a:rPr>
              <a:t> &lt; </a:t>
            </a:r>
            <a:r>
              <a:rPr lang="en-US" altLang="zh-TW" i="1" dirty="0">
                <a:latin typeface="Times New Roman" charset="0"/>
              </a:rPr>
              <a:t>r</a:t>
            </a:r>
          </a:p>
          <a:p>
            <a:pPr marL="990600" lvl="1" indent="-533400">
              <a:buFont typeface="Wingdings" charset="2"/>
              <a:buNone/>
            </a:pPr>
            <a:r>
              <a:rPr lang="en-US" altLang="zh-TW" dirty="0">
                <a:latin typeface="Times New Roman" charset="0"/>
              </a:rPr>
              <a:t>5		   </a:t>
            </a:r>
            <a:r>
              <a:rPr lang="en-US" altLang="zh-TW" b="1" dirty="0">
                <a:latin typeface="Times New Roman" charset="0"/>
              </a:rPr>
              <a:t> then</a:t>
            </a:r>
            <a:r>
              <a:rPr lang="en-US" altLang="zh-TW" dirty="0">
                <a:latin typeface="Times New Roman" charset="0"/>
              </a:rPr>
              <a:t> return OS-S</a:t>
            </a:r>
            <a:r>
              <a:rPr lang="en-US" altLang="zh-TW" sz="2000" dirty="0">
                <a:latin typeface="Times New Roman" charset="0"/>
              </a:rPr>
              <a:t>ELECT</a:t>
            </a:r>
            <a:r>
              <a:rPr lang="en-US" altLang="zh-TW" dirty="0">
                <a:latin typeface="Times New Roman" charset="0"/>
              </a:rPr>
              <a:t>(</a:t>
            </a:r>
            <a:r>
              <a:rPr lang="en-US" altLang="zh-TW" i="1" dirty="0">
                <a:latin typeface="Times New Roman" charset="0"/>
              </a:rPr>
              <a:t>left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>
                <a:latin typeface="Times New Roman" charset="0"/>
              </a:rPr>
              <a:t>], </a:t>
            </a:r>
            <a:r>
              <a:rPr lang="en-US" altLang="zh-TW" i="1" dirty="0" err="1">
                <a:latin typeface="Times New Roman" charset="0"/>
              </a:rPr>
              <a:t>i</a:t>
            </a:r>
            <a:r>
              <a:rPr lang="en-US" altLang="zh-TW" dirty="0">
                <a:latin typeface="Times New Roman" charset="0"/>
              </a:rPr>
              <a:t>)</a:t>
            </a:r>
          </a:p>
          <a:p>
            <a:pPr marL="990600" lvl="1" indent="-533400">
              <a:buFont typeface="Wingdings" charset="2"/>
              <a:buNone/>
            </a:pPr>
            <a:r>
              <a:rPr lang="en-US" altLang="zh-TW" b="1" dirty="0">
                <a:latin typeface="Times New Roman" charset="0"/>
              </a:rPr>
              <a:t>6		else</a:t>
            </a:r>
            <a:r>
              <a:rPr lang="en-US" altLang="zh-TW" dirty="0">
                <a:latin typeface="Times New Roman" charset="0"/>
              </a:rPr>
              <a:t> return OS-S</a:t>
            </a:r>
            <a:r>
              <a:rPr lang="en-US" altLang="zh-TW" sz="2000" dirty="0">
                <a:latin typeface="Times New Roman" charset="0"/>
              </a:rPr>
              <a:t>ELECT</a:t>
            </a:r>
            <a:r>
              <a:rPr lang="en-US" altLang="zh-TW" dirty="0">
                <a:latin typeface="Times New Roman" charset="0"/>
              </a:rPr>
              <a:t>(</a:t>
            </a:r>
            <a:r>
              <a:rPr lang="en-US" altLang="zh-TW" i="1" dirty="0">
                <a:latin typeface="Times New Roman" charset="0"/>
              </a:rPr>
              <a:t>right</a:t>
            </a:r>
            <a:r>
              <a:rPr lang="en-US" altLang="zh-TW" dirty="0">
                <a:latin typeface="Times New Roman" charset="0"/>
              </a:rPr>
              <a:t>[</a:t>
            </a:r>
            <a:r>
              <a:rPr lang="en-US" altLang="zh-TW" i="1" dirty="0">
                <a:latin typeface="Times New Roman" charset="0"/>
              </a:rPr>
              <a:t>x</a:t>
            </a:r>
            <a:r>
              <a:rPr lang="en-US" altLang="zh-TW" dirty="0">
                <a:latin typeface="Times New Roman" charset="0"/>
              </a:rPr>
              <a:t>], </a:t>
            </a:r>
            <a:r>
              <a:rPr lang="en-US" altLang="zh-TW" i="1" dirty="0" err="1">
                <a:latin typeface="Times New Roman" charset="0"/>
              </a:rPr>
              <a:t>i</a:t>
            </a:r>
            <a:r>
              <a:rPr lang="en-US" altLang="zh-TW" dirty="0">
                <a:latin typeface="Times New Roman" charset="0"/>
              </a:rPr>
              <a:t> – </a:t>
            </a:r>
            <a:r>
              <a:rPr lang="en-US" altLang="zh-TW" i="1" dirty="0">
                <a:latin typeface="Times New Roman" charset="0"/>
              </a:rPr>
              <a:t>r</a:t>
            </a:r>
            <a:r>
              <a:rPr lang="en-US" altLang="zh-TW" dirty="0">
                <a:latin typeface="Times New Roman" charset="0"/>
              </a:rPr>
              <a:t>)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hlink"/>
                </a:solidFill>
              </a:rPr>
              <a:t>	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hlink"/>
                </a:solidFill>
              </a:rPr>
              <a:t>     Time complexity :O(</a:t>
            </a:r>
            <a:r>
              <a:rPr lang="en-US" altLang="zh-TW" dirty="0" err="1">
                <a:solidFill>
                  <a:schemeClr val="hlink"/>
                </a:solidFill>
              </a:rPr>
              <a:t>lg</a:t>
            </a:r>
            <a:r>
              <a:rPr lang="en-US" altLang="zh-TW" dirty="0">
                <a:solidFill>
                  <a:schemeClr val="hlink"/>
                </a:solidFill>
              </a:rPr>
              <a:t> n)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chemeClr val="hlink"/>
                </a:solidFill>
              </a:rPr>
              <a:t>        Because each level of tree has a constant cost, so overall cost will be equal to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chemeClr val="hlink"/>
                </a:solidFill>
              </a:rPr>
              <a:t>             </a:t>
            </a:r>
            <a:r>
              <a:rPr lang="en-US" altLang="zh-TW" sz="2000" dirty="0" err="1">
                <a:solidFill>
                  <a:schemeClr val="hlink"/>
                </a:solidFill>
              </a:rPr>
              <a:t>heightOfTree</a:t>
            </a:r>
            <a:r>
              <a:rPr lang="en-US" altLang="zh-TW" sz="2000" dirty="0">
                <a:solidFill>
                  <a:schemeClr val="hlink"/>
                </a:solidFill>
              </a:rPr>
              <a:t> * </a:t>
            </a:r>
            <a:r>
              <a:rPr lang="en-US" altLang="zh-TW" sz="2000" dirty="0" err="1">
                <a:solidFill>
                  <a:schemeClr val="hlink"/>
                </a:solidFill>
              </a:rPr>
              <a:t>ConstantTime</a:t>
            </a:r>
            <a:r>
              <a:rPr lang="en-US" altLang="zh-TW" sz="2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  <a:sym typeface="Wingdings"/>
              </a:rPr>
              <a:t> O(</a:t>
            </a:r>
            <a:r>
              <a:rPr lang="en-US" altLang="zh-TW" sz="2000" dirty="0" err="1">
                <a:solidFill>
                  <a:schemeClr val="hlink"/>
                </a:solidFill>
                <a:sym typeface="Wingdings"/>
              </a:rPr>
              <a:t>lgn</a:t>
            </a:r>
            <a:r>
              <a:rPr lang="en-US" altLang="zh-TW" sz="2000" dirty="0">
                <a:solidFill>
                  <a:schemeClr val="hlink"/>
                </a:solidFill>
                <a:sym typeface="Wingdings"/>
              </a:rPr>
              <a:t>).</a:t>
            </a:r>
            <a:endParaRPr lang="en-US" altLang="zh-TW" sz="2000" dirty="0">
              <a:solidFill>
                <a:schemeClr val="hlink"/>
              </a:solidFill>
            </a:endParaRPr>
          </a:p>
          <a:p>
            <a:pPr marL="990600" lvl="1" indent="-533400">
              <a:buFont typeface="Wingdings" charset="2"/>
              <a:buNone/>
            </a:pPr>
            <a:r>
              <a:rPr lang="en-US" altLang="zh-TW" sz="2000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42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9" y="249444"/>
            <a:ext cx="10515600" cy="1325563"/>
          </a:xfrm>
        </p:spPr>
        <p:txBody>
          <a:bodyPr/>
          <a:lstStyle/>
          <a:p>
            <a:r>
              <a:rPr lang="en-US" b="1" dirty="0"/>
              <a:t>Selection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8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484401" y="1300944"/>
            <a:ext cx="715231" cy="7145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  <a:p>
            <a:pPr algn="ctr"/>
            <a:r>
              <a:rPr lang="en-US" dirty="0"/>
              <a:t>20</a:t>
            </a:r>
          </a:p>
        </p:txBody>
      </p:sp>
      <p:sp>
        <p:nvSpPr>
          <p:cNvPr id="7" name="Oval 6"/>
          <p:cNvSpPr/>
          <p:nvPr/>
        </p:nvSpPr>
        <p:spPr>
          <a:xfrm>
            <a:off x="804407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14</a:t>
            </a:r>
          </a:p>
          <a:p>
            <a:pPr algn="ctr"/>
            <a:r>
              <a:rPr lang="en-US" sz="1600" dirty="0"/>
              <a:t>17</a:t>
            </a:r>
          </a:p>
        </p:txBody>
      </p:sp>
      <p:sp>
        <p:nvSpPr>
          <p:cNvPr id="8" name="Oval 7"/>
          <p:cNvSpPr/>
          <p:nvPr/>
        </p:nvSpPr>
        <p:spPr>
          <a:xfrm>
            <a:off x="9259300" y="19354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41</a:t>
            </a:r>
          </a:p>
          <a:p>
            <a:pPr algn="ctr"/>
            <a:r>
              <a:rPr lang="en-US" sz="1600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11249119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47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8185879" y="2849880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9518380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38</a:t>
            </a:r>
          </a:p>
          <a:p>
            <a:pPr algn="ctr"/>
            <a:r>
              <a:rPr lang="en-US" sz="1600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7467600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28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0347960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39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8800101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35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118888" y="1935480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17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4554446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21</a:t>
            </a:r>
          </a:p>
          <a:p>
            <a:pPr algn="ctr"/>
            <a:r>
              <a:rPr lang="en-US" sz="1600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03068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21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4195306" y="3829282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19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2687544" y="3814042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16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643384" y="3828647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4195305" y="480868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2687543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14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332174" y="4859984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65008" y="4848824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60223" y="589199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0" name="Straight Connector 29"/>
          <p:cNvCxnSpPr>
            <a:stCxn id="15" idx="7"/>
            <a:endCxn id="3" idx="2"/>
          </p:cNvCxnSpPr>
          <p:nvPr/>
        </p:nvCxnSpPr>
        <p:spPr>
          <a:xfrm flipV="1">
            <a:off x="3609254" y="1658202"/>
            <a:ext cx="1875147" cy="35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6"/>
            <a:endCxn id="8" idx="1"/>
          </p:cNvCxnSpPr>
          <p:nvPr/>
        </p:nvCxnSpPr>
        <p:spPr>
          <a:xfrm>
            <a:off x="6199632" y="1658202"/>
            <a:ext cx="3143801" cy="35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6" idx="1"/>
          </p:cNvCxnSpPr>
          <p:nvPr/>
        </p:nvCxnSpPr>
        <p:spPr>
          <a:xfrm>
            <a:off x="3631628" y="2391075"/>
            <a:ext cx="1006951" cy="538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2"/>
          </p:cNvCxnSpPr>
          <p:nvPr/>
        </p:nvCxnSpPr>
        <p:spPr>
          <a:xfrm flipV="1">
            <a:off x="1332174" y="2208548"/>
            <a:ext cx="1786714" cy="7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5"/>
            <a:endCxn id="19" idx="1"/>
          </p:cNvCxnSpPr>
          <p:nvPr/>
        </p:nvCxnSpPr>
        <p:spPr>
          <a:xfrm>
            <a:off x="1294773" y="3316036"/>
            <a:ext cx="1476904" cy="577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0" idx="0"/>
          </p:cNvCxnSpPr>
          <p:nvPr/>
        </p:nvCxnSpPr>
        <p:spPr>
          <a:xfrm flipH="1">
            <a:off x="930634" y="3396016"/>
            <a:ext cx="143814" cy="43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0"/>
          </p:cNvCxnSpPr>
          <p:nvPr/>
        </p:nvCxnSpPr>
        <p:spPr>
          <a:xfrm>
            <a:off x="2921004" y="4366836"/>
            <a:ext cx="53789" cy="48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6" idx="0"/>
          </p:cNvCxnSpPr>
          <p:nvPr/>
        </p:nvCxnSpPr>
        <p:spPr>
          <a:xfrm>
            <a:off x="1089687" y="4322811"/>
            <a:ext cx="529737" cy="53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7" idx="0"/>
          </p:cNvCxnSpPr>
          <p:nvPr/>
        </p:nvCxnSpPr>
        <p:spPr>
          <a:xfrm flipH="1">
            <a:off x="452258" y="4333970"/>
            <a:ext cx="341052" cy="514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8" idx="0"/>
          </p:cNvCxnSpPr>
          <p:nvPr/>
        </p:nvCxnSpPr>
        <p:spPr>
          <a:xfrm flipH="1">
            <a:off x="447473" y="5403897"/>
            <a:ext cx="15429" cy="488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7" idx="1"/>
          </p:cNvCxnSpPr>
          <p:nvPr/>
        </p:nvCxnSpPr>
        <p:spPr>
          <a:xfrm>
            <a:off x="4978859" y="3371274"/>
            <a:ext cx="808342" cy="53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8" idx="0"/>
          </p:cNvCxnSpPr>
          <p:nvPr/>
        </p:nvCxnSpPr>
        <p:spPr>
          <a:xfrm flipH="1">
            <a:off x="4482556" y="3350957"/>
            <a:ext cx="186521" cy="47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0"/>
          </p:cNvCxnSpPr>
          <p:nvPr/>
        </p:nvCxnSpPr>
        <p:spPr>
          <a:xfrm>
            <a:off x="4479101" y="4384025"/>
            <a:ext cx="3454" cy="42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9" idx="1"/>
          </p:cNvCxnSpPr>
          <p:nvPr/>
        </p:nvCxnSpPr>
        <p:spPr>
          <a:xfrm>
            <a:off x="9805629" y="2323494"/>
            <a:ext cx="1527623" cy="606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0" idx="7"/>
          </p:cNvCxnSpPr>
          <p:nvPr/>
        </p:nvCxnSpPr>
        <p:spPr>
          <a:xfrm flipH="1">
            <a:off x="8676245" y="2431594"/>
            <a:ext cx="680540" cy="49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1" idx="1"/>
          </p:cNvCxnSpPr>
          <p:nvPr/>
        </p:nvCxnSpPr>
        <p:spPr>
          <a:xfrm>
            <a:off x="8713275" y="3283642"/>
            <a:ext cx="889238" cy="624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2" idx="7"/>
          </p:cNvCxnSpPr>
          <p:nvPr/>
        </p:nvCxnSpPr>
        <p:spPr>
          <a:xfrm flipH="1">
            <a:off x="7957966" y="3347124"/>
            <a:ext cx="326013" cy="561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3" idx="1"/>
          </p:cNvCxnSpPr>
          <p:nvPr/>
        </p:nvCxnSpPr>
        <p:spPr>
          <a:xfrm>
            <a:off x="9977842" y="4333970"/>
            <a:ext cx="454251" cy="59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4" idx="7"/>
          </p:cNvCxnSpPr>
          <p:nvPr/>
        </p:nvCxnSpPr>
        <p:spPr>
          <a:xfrm flipH="1">
            <a:off x="9290467" y="4287840"/>
            <a:ext cx="312046" cy="64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800" y="562179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What is the 17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th</a:t>
            </a:r>
            <a:r>
              <a:rPr lang="en-US" altLang="en-US" sz="2400" b="1" dirty="0">
                <a:solidFill>
                  <a:srgbClr val="FF0000"/>
                </a:solidFill>
              </a:rPr>
              <a:t> number? </a:t>
            </a:r>
            <a:endParaRPr lang="en-US" altLang="en-US" sz="2500" dirty="0">
              <a:solidFill>
                <a:srgbClr val="3D3D67"/>
              </a:solidFill>
              <a:latin typeface="Times" charset="0"/>
            </a:endParaRP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2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53D-9AF2-458C-B96C-B26A7C0E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9" y="249444"/>
            <a:ext cx="10515600" cy="1325563"/>
          </a:xfrm>
        </p:spPr>
        <p:txBody>
          <a:bodyPr/>
          <a:lstStyle/>
          <a:p>
            <a:r>
              <a:rPr lang="en-US" b="1" dirty="0"/>
              <a:t>Selection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9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484401" y="1300944"/>
            <a:ext cx="715231" cy="7145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  <a:p>
            <a:pPr algn="ctr"/>
            <a:r>
              <a:rPr lang="en-US" dirty="0"/>
              <a:t>20</a:t>
            </a:r>
          </a:p>
        </p:txBody>
      </p:sp>
      <p:sp>
        <p:nvSpPr>
          <p:cNvPr id="7" name="Oval 6"/>
          <p:cNvSpPr/>
          <p:nvPr/>
        </p:nvSpPr>
        <p:spPr>
          <a:xfrm>
            <a:off x="804407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14</a:t>
            </a:r>
          </a:p>
          <a:p>
            <a:pPr algn="ctr"/>
            <a:r>
              <a:rPr lang="en-US" sz="1600" dirty="0"/>
              <a:t>17</a:t>
            </a:r>
          </a:p>
        </p:txBody>
      </p:sp>
      <p:sp>
        <p:nvSpPr>
          <p:cNvPr id="8" name="Oval 7"/>
          <p:cNvSpPr/>
          <p:nvPr/>
        </p:nvSpPr>
        <p:spPr>
          <a:xfrm>
            <a:off x="9259300" y="19354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41</a:t>
            </a:r>
          </a:p>
          <a:p>
            <a:pPr algn="ctr"/>
            <a:r>
              <a:rPr lang="en-US" sz="1600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11249119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47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8185879" y="2849880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9518380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38</a:t>
            </a:r>
          </a:p>
          <a:p>
            <a:pPr algn="ctr"/>
            <a:r>
              <a:rPr lang="en-US" sz="1600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7467600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28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0347960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39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8800101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35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118888" y="1935480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17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4554446" y="2849880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21</a:t>
            </a:r>
          </a:p>
          <a:p>
            <a:pPr algn="ctr"/>
            <a:r>
              <a:rPr lang="en-US" sz="1600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03068" y="3828647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21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4195306" y="3829282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19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2687544" y="3814042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16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643384" y="3828647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4195305" y="480868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20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2687543" y="484882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14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332174" y="4859984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65008" y="4848824"/>
            <a:ext cx="574499" cy="546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60223" y="5891994"/>
            <a:ext cx="574499" cy="546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0" name="Straight Connector 29"/>
          <p:cNvCxnSpPr>
            <a:stCxn id="15" idx="7"/>
            <a:endCxn id="3" idx="2"/>
          </p:cNvCxnSpPr>
          <p:nvPr/>
        </p:nvCxnSpPr>
        <p:spPr>
          <a:xfrm flipV="1">
            <a:off x="3609254" y="1658202"/>
            <a:ext cx="1875147" cy="35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6"/>
            <a:endCxn id="8" idx="1"/>
          </p:cNvCxnSpPr>
          <p:nvPr/>
        </p:nvCxnSpPr>
        <p:spPr>
          <a:xfrm>
            <a:off x="6199632" y="1658202"/>
            <a:ext cx="3143801" cy="35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6" idx="1"/>
          </p:cNvCxnSpPr>
          <p:nvPr/>
        </p:nvCxnSpPr>
        <p:spPr>
          <a:xfrm>
            <a:off x="3631628" y="2391075"/>
            <a:ext cx="1006951" cy="538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2"/>
          </p:cNvCxnSpPr>
          <p:nvPr/>
        </p:nvCxnSpPr>
        <p:spPr>
          <a:xfrm flipV="1">
            <a:off x="1332174" y="2208548"/>
            <a:ext cx="1786714" cy="7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5"/>
            <a:endCxn id="19" idx="1"/>
          </p:cNvCxnSpPr>
          <p:nvPr/>
        </p:nvCxnSpPr>
        <p:spPr>
          <a:xfrm>
            <a:off x="1294773" y="3316036"/>
            <a:ext cx="1476904" cy="577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0" idx="0"/>
          </p:cNvCxnSpPr>
          <p:nvPr/>
        </p:nvCxnSpPr>
        <p:spPr>
          <a:xfrm flipH="1">
            <a:off x="930634" y="3396016"/>
            <a:ext cx="143814" cy="43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0"/>
          </p:cNvCxnSpPr>
          <p:nvPr/>
        </p:nvCxnSpPr>
        <p:spPr>
          <a:xfrm>
            <a:off x="2921004" y="4366836"/>
            <a:ext cx="53789" cy="48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6" idx="0"/>
          </p:cNvCxnSpPr>
          <p:nvPr/>
        </p:nvCxnSpPr>
        <p:spPr>
          <a:xfrm>
            <a:off x="1089687" y="4322811"/>
            <a:ext cx="529737" cy="53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7" idx="0"/>
          </p:cNvCxnSpPr>
          <p:nvPr/>
        </p:nvCxnSpPr>
        <p:spPr>
          <a:xfrm flipH="1">
            <a:off x="452258" y="4333970"/>
            <a:ext cx="341052" cy="514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8" idx="0"/>
          </p:cNvCxnSpPr>
          <p:nvPr/>
        </p:nvCxnSpPr>
        <p:spPr>
          <a:xfrm flipH="1">
            <a:off x="447473" y="5403897"/>
            <a:ext cx="15429" cy="488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7" idx="1"/>
          </p:cNvCxnSpPr>
          <p:nvPr/>
        </p:nvCxnSpPr>
        <p:spPr>
          <a:xfrm>
            <a:off x="4978859" y="3371274"/>
            <a:ext cx="808342" cy="53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8" idx="0"/>
          </p:cNvCxnSpPr>
          <p:nvPr/>
        </p:nvCxnSpPr>
        <p:spPr>
          <a:xfrm flipH="1">
            <a:off x="4482556" y="3350957"/>
            <a:ext cx="186521" cy="47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0"/>
          </p:cNvCxnSpPr>
          <p:nvPr/>
        </p:nvCxnSpPr>
        <p:spPr>
          <a:xfrm>
            <a:off x="4479101" y="4384025"/>
            <a:ext cx="3454" cy="42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9" idx="1"/>
          </p:cNvCxnSpPr>
          <p:nvPr/>
        </p:nvCxnSpPr>
        <p:spPr>
          <a:xfrm>
            <a:off x="9805629" y="2323494"/>
            <a:ext cx="1527623" cy="606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0" idx="7"/>
          </p:cNvCxnSpPr>
          <p:nvPr/>
        </p:nvCxnSpPr>
        <p:spPr>
          <a:xfrm flipH="1">
            <a:off x="8676245" y="2431594"/>
            <a:ext cx="680540" cy="49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1" idx="1"/>
          </p:cNvCxnSpPr>
          <p:nvPr/>
        </p:nvCxnSpPr>
        <p:spPr>
          <a:xfrm>
            <a:off x="8713275" y="3283642"/>
            <a:ext cx="889238" cy="624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2" idx="7"/>
          </p:cNvCxnSpPr>
          <p:nvPr/>
        </p:nvCxnSpPr>
        <p:spPr>
          <a:xfrm flipH="1">
            <a:off x="7957966" y="3347124"/>
            <a:ext cx="326013" cy="561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3" idx="1"/>
          </p:cNvCxnSpPr>
          <p:nvPr/>
        </p:nvCxnSpPr>
        <p:spPr>
          <a:xfrm>
            <a:off x="9977842" y="4333970"/>
            <a:ext cx="454251" cy="59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4" idx="7"/>
          </p:cNvCxnSpPr>
          <p:nvPr/>
        </p:nvCxnSpPr>
        <p:spPr>
          <a:xfrm flipH="1">
            <a:off x="9290467" y="4287840"/>
            <a:ext cx="312046" cy="64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800" y="562179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What is the 17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th</a:t>
            </a:r>
            <a:r>
              <a:rPr lang="en-US" altLang="en-US" sz="2400" b="1" dirty="0">
                <a:solidFill>
                  <a:srgbClr val="FF0000"/>
                </a:solidFill>
              </a:rPr>
              <a:t> number? </a:t>
            </a:r>
            <a:endParaRPr lang="en-US" altLang="en-US" sz="2500" dirty="0">
              <a:solidFill>
                <a:srgbClr val="3D3D67"/>
              </a:solidFill>
              <a:latin typeface="Times" charset="0"/>
            </a:endParaRP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4996964" y="1892463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rank= 12+1=13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36114" y="1487685"/>
            <a:ext cx="2063987" cy="21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94E86AF-2F57-4421-A3B2-0E5214A168BE}"/>
              </a:ext>
            </a:extLst>
          </p:cNvPr>
          <p:cNvSpPr txBox="1">
            <a:spLocks/>
          </p:cNvSpPr>
          <p:nvPr/>
        </p:nvSpPr>
        <p:spPr>
          <a:xfrm>
            <a:off x="7271334" y="1045366"/>
            <a:ext cx="1986705" cy="49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17&gt;13</a:t>
            </a:r>
            <a:endParaRPr lang="en-US" altLang="en-US" sz="2400" dirty="0">
              <a:solidFill>
                <a:schemeClr val="accent1"/>
              </a:solidFill>
              <a:latin typeface="Times" charset="0"/>
            </a:endParaRPr>
          </a:p>
          <a:p>
            <a:pPr marL="201168" lvl="1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3814</TotalTime>
  <Words>1309</Words>
  <Application>Microsoft Office PowerPoint</Application>
  <PresentationFormat>Widescreen</PresentationFormat>
  <Paragraphs>350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Times</vt:lpstr>
      <vt:lpstr>Times New Roman</vt:lpstr>
      <vt:lpstr>Wingdings</vt:lpstr>
      <vt:lpstr>Office Theme</vt:lpstr>
      <vt:lpstr>Data Structure &amp; Algorithms</vt:lpstr>
      <vt:lpstr>Augmentation Process</vt:lpstr>
      <vt:lpstr>Examples for Augmenting DS</vt:lpstr>
      <vt:lpstr>Dynamic Order Statistics</vt:lpstr>
      <vt:lpstr>Order Statistics Tree</vt:lpstr>
      <vt:lpstr>An order-statistic tree</vt:lpstr>
      <vt:lpstr>Retrieving an element with a given rank</vt:lpstr>
      <vt:lpstr>Selection Example</vt:lpstr>
      <vt:lpstr>Selection Example</vt:lpstr>
      <vt:lpstr>Selection Example</vt:lpstr>
      <vt:lpstr>Selection Example</vt:lpstr>
      <vt:lpstr>Selection Example</vt:lpstr>
      <vt:lpstr>Determining the rank of an element</vt:lpstr>
      <vt:lpstr>Maintaining subtree sizes</vt:lpstr>
      <vt:lpstr>Maintaining subtree sizes in insertion</vt:lpstr>
      <vt:lpstr>Updating subtree sizes during rotations</vt:lpstr>
      <vt:lpstr>Maintaining subtree sizes in deletion</vt:lpstr>
      <vt:lpstr>Augmenting red-black trees</vt:lpstr>
      <vt:lpstr>Proof.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 ardakanian</dc:creator>
  <cp:lastModifiedBy>bardia ardakanian</cp:lastModifiedBy>
  <cp:revision>38</cp:revision>
  <dcterms:created xsi:type="dcterms:W3CDTF">2021-09-12T15:50:03Z</dcterms:created>
  <dcterms:modified xsi:type="dcterms:W3CDTF">2021-12-24T13:10:20Z</dcterms:modified>
</cp:coreProperties>
</file>